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8.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9.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FFA66_FC822E2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11_239ECE2D.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36_A22881E4.xml" ContentType="application/vnd.ms-powerpoint.comments+xml"/>
  <Override PartName="/ppt/comments/modernComment_130_E68F962D.xml" ContentType="application/vnd.ms-powerpoint.comments+xml"/>
  <Override PartName="/ppt/comments/modernComment_131_FD7FFFCE.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modernComment_7FFFF965_159BBE15.xml" ContentType="application/vnd.ms-powerpoint.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7FFFF96A_DA0C0F11.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omments/modernComment_7FFFF70D_63EDF2FF.xml" ContentType="application/vnd.ms-powerpoint.comment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modernComment_7FFFF95C_CB4C133D.xml" ContentType="application/vnd.ms-powerpoint.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omments/modernComment_7FFFFFCF_B4356DEC.xml" ContentType="application/vnd.ms-powerpoint.comments+xml"/>
  <Override PartName="/ppt/notesSlides/notesSlide86.xml" ContentType="application/vnd.openxmlformats-officedocument.presentationml.notesSlide+xml"/>
  <Override PartName="/ppt/comments/modernComment_7FFFFFD0_37B8F38.xml" ContentType="application/vnd.ms-powerpoint.comment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omments/modernComment_102_7A1AD135.xml" ContentType="application/vnd.ms-powerpoint.comment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1.xml" ContentType="application/vnd.openxmlformats-officedocument.presentationml.tags+xml"/>
  <Override PartName="/ppt/notesSlides/notesSlide100.xml" ContentType="application/vnd.openxmlformats-officedocument.presentationml.notesSlide+xml"/>
  <Override PartName="/ppt/tags/tag2.xml" ContentType="application/vnd.openxmlformats-officedocument.presentationml.tags+xml"/>
  <Override PartName="/ppt/notesSlides/notesSlide101.xml" ContentType="application/vnd.openxmlformats-officedocument.presentationml.notesSlide+xml"/>
  <Override PartName="/ppt/tags/tag3.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comments/modernComment_7FFFF92D_3CDB0C60.xml" ContentType="application/vnd.ms-powerpoint.comments+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5447" r:id="rId4"/>
    <p:sldMasterId id="2147485527" r:id="rId5"/>
    <p:sldMasterId id="2147485588" r:id="rId6"/>
    <p:sldMasterId id="2147485661" r:id="rId7"/>
    <p:sldMasterId id="2147485734" r:id="rId8"/>
    <p:sldMasterId id="2147485785" r:id="rId9"/>
    <p:sldMasterId id="2147485836" r:id="rId10"/>
    <p:sldMasterId id="2147485891" r:id="rId11"/>
    <p:sldMasterId id="2147485941" r:id="rId12"/>
    <p:sldMasterId id="2147485958" r:id="rId13"/>
  </p:sldMasterIdLst>
  <p:notesMasterIdLst>
    <p:notesMasterId r:id="rId220"/>
  </p:notesMasterIdLst>
  <p:handoutMasterIdLst>
    <p:handoutMasterId r:id="rId221"/>
  </p:handoutMasterIdLst>
  <p:sldIdLst>
    <p:sldId id="2147483615" r:id="rId14"/>
    <p:sldId id="262" r:id="rId15"/>
    <p:sldId id="2147482458" r:id="rId16"/>
    <p:sldId id="331" r:id="rId17"/>
    <p:sldId id="2147482434" r:id="rId18"/>
    <p:sldId id="2147482428" r:id="rId19"/>
    <p:sldId id="326" r:id="rId20"/>
    <p:sldId id="2147479569" r:id="rId21"/>
    <p:sldId id="2147482214" r:id="rId22"/>
    <p:sldId id="358" r:id="rId23"/>
    <p:sldId id="359" r:id="rId24"/>
    <p:sldId id="360" r:id="rId25"/>
    <p:sldId id="266" r:id="rId26"/>
    <p:sldId id="267" r:id="rId27"/>
    <p:sldId id="268" r:id="rId28"/>
    <p:sldId id="271" r:id="rId29"/>
    <p:sldId id="272" r:id="rId30"/>
    <p:sldId id="273" r:id="rId31"/>
    <p:sldId id="277" r:id="rId32"/>
    <p:sldId id="2147481912" r:id="rId33"/>
    <p:sldId id="274" r:id="rId34"/>
    <p:sldId id="2147481875" r:id="rId35"/>
    <p:sldId id="2147483594" r:id="rId36"/>
    <p:sldId id="2147481868" r:id="rId37"/>
    <p:sldId id="2147479636" r:id="rId38"/>
    <p:sldId id="2147479637" r:id="rId39"/>
    <p:sldId id="2147479630" r:id="rId40"/>
    <p:sldId id="2147479634" r:id="rId41"/>
    <p:sldId id="2147479633" r:id="rId42"/>
    <p:sldId id="2147479632" r:id="rId43"/>
    <p:sldId id="2147481848" r:id="rId44"/>
    <p:sldId id="2147479631" r:id="rId45"/>
    <p:sldId id="2147483598" r:id="rId46"/>
    <p:sldId id="2147479628" r:id="rId47"/>
    <p:sldId id="2147479627" r:id="rId48"/>
    <p:sldId id="2147479620" r:id="rId49"/>
    <p:sldId id="2147479626" r:id="rId50"/>
    <p:sldId id="330" r:id="rId51"/>
    <p:sldId id="2147479625" r:id="rId52"/>
    <p:sldId id="2147479624" r:id="rId53"/>
    <p:sldId id="2147479623" r:id="rId54"/>
    <p:sldId id="2147479622" r:id="rId55"/>
    <p:sldId id="2147479621" r:id="rId56"/>
    <p:sldId id="2147481040" r:id="rId57"/>
    <p:sldId id="2147481047" r:id="rId58"/>
    <p:sldId id="327" r:id="rId59"/>
    <p:sldId id="313" r:id="rId60"/>
    <p:sldId id="2147479555" r:id="rId61"/>
    <p:sldId id="310" r:id="rId62"/>
    <p:sldId id="304" r:id="rId63"/>
    <p:sldId id="305" r:id="rId64"/>
    <p:sldId id="306" r:id="rId65"/>
    <p:sldId id="256" r:id="rId66"/>
    <p:sldId id="2147481850" r:id="rId67"/>
    <p:sldId id="2147483603" r:id="rId68"/>
    <p:sldId id="2147481881" r:id="rId69"/>
    <p:sldId id="324" r:id="rId70"/>
    <p:sldId id="2147481956" r:id="rId71"/>
    <p:sldId id="2147481976" r:id="rId72"/>
    <p:sldId id="2147481960" r:id="rId73"/>
    <p:sldId id="2147481961" r:id="rId74"/>
    <p:sldId id="2147481959" r:id="rId75"/>
    <p:sldId id="2147481957" r:id="rId76"/>
    <p:sldId id="322" r:id="rId77"/>
    <p:sldId id="2147481962" r:id="rId78"/>
    <p:sldId id="303" r:id="rId79"/>
    <p:sldId id="270" r:id="rId80"/>
    <p:sldId id="323" r:id="rId81"/>
    <p:sldId id="2147481963" r:id="rId82"/>
    <p:sldId id="2147481949" r:id="rId83"/>
    <p:sldId id="2147481972" r:id="rId84"/>
    <p:sldId id="2147481964" r:id="rId85"/>
    <p:sldId id="2147481969" r:id="rId86"/>
    <p:sldId id="2147483596" r:id="rId87"/>
    <p:sldId id="2147481918" r:id="rId88"/>
    <p:sldId id="2147481917" r:id="rId89"/>
    <p:sldId id="2147481332" r:id="rId90"/>
    <p:sldId id="281" r:id="rId91"/>
    <p:sldId id="289" r:id="rId92"/>
    <p:sldId id="290" r:id="rId93"/>
    <p:sldId id="291" r:id="rId94"/>
    <p:sldId id="2147481914" r:id="rId95"/>
    <p:sldId id="2147481913" r:id="rId96"/>
    <p:sldId id="328" r:id="rId97"/>
    <p:sldId id="2147482423" r:id="rId98"/>
    <p:sldId id="2147479592" r:id="rId99"/>
    <p:sldId id="2147481915" r:id="rId100"/>
    <p:sldId id="288" r:id="rId101"/>
    <p:sldId id="329" r:id="rId102"/>
    <p:sldId id="2147481357" r:id="rId103"/>
    <p:sldId id="2147481951" r:id="rId104"/>
    <p:sldId id="283" r:id="rId105"/>
    <p:sldId id="284" r:id="rId106"/>
    <p:sldId id="311" r:id="rId107"/>
    <p:sldId id="2147482536" r:id="rId108"/>
    <p:sldId id="2147482537" r:id="rId109"/>
    <p:sldId id="2147482538" r:id="rId110"/>
    <p:sldId id="2147481958" r:id="rId111"/>
    <p:sldId id="312" r:id="rId112"/>
    <p:sldId id="316" r:id="rId113"/>
    <p:sldId id="319" r:id="rId114"/>
    <p:sldId id="285" r:id="rId115"/>
    <p:sldId id="286" r:id="rId116"/>
    <p:sldId id="287" r:id="rId117"/>
    <p:sldId id="2147481950" r:id="rId118"/>
    <p:sldId id="261" r:id="rId119"/>
    <p:sldId id="263" r:id="rId120"/>
    <p:sldId id="264" r:id="rId121"/>
    <p:sldId id="2147481948" r:id="rId122"/>
    <p:sldId id="2147483601" r:id="rId123"/>
    <p:sldId id="2147483602" r:id="rId124"/>
    <p:sldId id="2147481947" r:id="rId125"/>
    <p:sldId id="314" r:id="rId126"/>
    <p:sldId id="2147481944" r:id="rId127"/>
    <p:sldId id="2147481943" r:id="rId128"/>
    <p:sldId id="2147483599" r:id="rId129"/>
    <p:sldId id="2147483600" r:id="rId130"/>
    <p:sldId id="315" r:id="rId131"/>
    <p:sldId id="317" r:id="rId132"/>
    <p:sldId id="318" r:id="rId133"/>
    <p:sldId id="258" r:id="rId134"/>
    <p:sldId id="259" r:id="rId135"/>
    <p:sldId id="325" r:id="rId136"/>
    <p:sldId id="265" r:id="rId137"/>
    <p:sldId id="307" r:id="rId138"/>
    <p:sldId id="2147481965" r:id="rId139"/>
    <p:sldId id="2147481966" r:id="rId140"/>
    <p:sldId id="2147481970" r:id="rId141"/>
    <p:sldId id="2147481971" r:id="rId142"/>
    <p:sldId id="333" r:id="rId143"/>
    <p:sldId id="309" r:id="rId144"/>
    <p:sldId id="276" r:id="rId145"/>
    <p:sldId id="2147481941" r:id="rId146"/>
    <p:sldId id="2147481940" r:id="rId147"/>
    <p:sldId id="2147481939" r:id="rId148"/>
    <p:sldId id="2147481938" r:id="rId149"/>
    <p:sldId id="308" r:id="rId150"/>
    <p:sldId id="2147481937" r:id="rId151"/>
    <p:sldId id="2147481936" r:id="rId152"/>
    <p:sldId id="2147481935" r:id="rId153"/>
    <p:sldId id="2147481934" r:id="rId154"/>
    <p:sldId id="2147481933" r:id="rId155"/>
    <p:sldId id="2147481932" r:id="rId156"/>
    <p:sldId id="2147481931" r:id="rId157"/>
    <p:sldId id="2147481954" r:id="rId158"/>
    <p:sldId id="2147481953" r:id="rId159"/>
    <p:sldId id="2147481930" r:id="rId160"/>
    <p:sldId id="2147481929" r:id="rId161"/>
    <p:sldId id="2147481928" r:id="rId162"/>
    <p:sldId id="2147481927" r:id="rId163"/>
    <p:sldId id="2147483647" r:id="rId164"/>
    <p:sldId id="2147482429" r:id="rId165"/>
    <p:sldId id="260" r:id="rId166"/>
    <p:sldId id="2147478637" r:id="rId167"/>
    <p:sldId id="2147478642" r:id="rId168"/>
    <p:sldId id="257" r:id="rId169"/>
    <p:sldId id="2147478646" r:id="rId170"/>
    <p:sldId id="2147478657" r:id="rId171"/>
    <p:sldId id="275" r:id="rId172"/>
    <p:sldId id="292" r:id="rId173"/>
    <p:sldId id="293" r:id="rId174"/>
    <p:sldId id="294" r:id="rId175"/>
    <p:sldId id="295" r:id="rId176"/>
    <p:sldId id="296" r:id="rId177"/>
    <p:sldId id="297" r:id="rId178"/>
    <p:sldId id="280" r:id="rId179"/>
    <p:sldId id="298" r:id="rId180"/>
    <p:sldId id="299" r:id="rId181"/>
    <p:sldId id="300" r:id="rId182"/>
    <p:sldId id="279" r:id="rId183"/>
    <p:sldId id="2147481605" r:id="rId184"/>
    <p:sldId id="2147481900" r:id="rId185"/>
    <p:sldId id="2147481901" r:id="rId186"/>
    <p:sldId id="2147470468" r:id="rId187"/>
    <p:sldId id="2147481902" r:id="rId188"/>
    <p:sldId id="269" r:id="rId189"/>
    <p:sldId id="2147481893" r:id="rId190"/>
    <p:sldId id="2147481892" r:id="rId191"/>
    <p:sldId id="2147481891" r:id="rId192"/>
    <p:sldId id="2147481890" r:id="rId193"/>
    <p:sldId id="302" r:id="rId194"/>
    <p:sldId id="2147481889" r:id="rId195"/>
    <p:sldId id="2147481888" r:id="rId196"/>
    <p:sldId id="2147481887" r:id="rId197"/>
    <p:sldId id="301" r:id="rId198"/>
    <p:sldId id="2147481883" r:id="rId199"/>
    <p:sldId id="2147481894" r:id="rId200"/>
    <p:sldId id="2076137273" r:id="rId201"/>
    <p:sldId id="282" r:id="rId202"/>
    <p:sldId id="2147481955" r:id="rId203"/>
    <p:sldId id="320" r:id="rId204"/>
    <p:sldId id="321" r:id="rId205"/>
    <p:sldId id="2147481968" r:id="rId206"/>
    <p:sldId id="2147481973" r:id="rId207"/>
    <p:sldId id="2147481974" r:id="rId208"/>
    <p:sldId id="2147481975" r:id="rId209"/>
    <p:sldId id="278" r:id="rId210"/>
    <p:sldId id="2147481899" r:id="rId211"/>
    <p:sldId id="2147481903" r:id="rId212"/>
    <p:sldId id="2147481904" r:id="rId213"/>
    <p:sldId id="2147481905" r:id="rId214"/>
    <p:sldId id="2147481906" r:id="rId215"/>
    <p:sldId id="2147481907" r:id="rId216"/>
    <p:sldId id="2147481908" r:id="rId217"/>
    <p:sldId id="2147481909" r:id="rId218"/>
    <p:sldId id="2147481910" r:id="rId2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0096E355-7D5C-4C47-BF82-005FB4B8C63F}">
          <p14:sldIdLst>
            <p14:sldId id="2147483615"/>
          </p14:sldIdLst>
        </p14:section>
        <p14:section name="Overview" id="{5926A5BF-BB8C-44EC-9350-1EE9C8BCB9C9}">
          <p14:sldIdLst>
            <p14:sldId id="262"/>
            <p14:sldId id="2147482458"/>
            <p14:sldId id="331"/>
          </p14:sldIdLst>
        </p14:section>
        <p14:section name="Retrieval strategy" id="{335608A4-C398-4028-A402-BA29039E8287}">
          <p14:sldIdLst>
            <p14:sldId id="2147482434"/>
            <p14:sldId id="2147482428"/>
            <p14:sldId id="326"/>
            <p14:sldId id="2147479569"/>
          </p14:sldIdLst>
        </p14:section>
        <p14:section name="Developer environments" id="{FBDF9696-F8B3-4B54-9B66-0FDB1AB1E3A8}">
          <p14:sldIdLst>
            <p14:sldId id="2147482214"/>
            <p14:sldId id="358"/>
            <p14:sldId id="359"/>
            <p14:sldId id="360"/>
            <p14:sldId id="266"/>
            <p14:sldId id="267"/>
            <p14:sldId id="268"/>
            <p14:sldId id="271"/>
            <p14:sldId id="272"/>
            <p14:sldId id="273"/>
            <p14:sldId id="277"/>
            <p14:sldId id="2147481912"/>
          </p14:sldIdLst>
        </p14:section>
        <p14:section name="Strategies - Vector search" id="{B4644793-78B4-47F7-9B44-B1E088C2C90C}">
          <p14:sldIdLst>
            <p14:sldId id="274"/>
            <p14:sldId id="2147481875"/>
            <p14:sldId id="2147483594"/>
            <p14:sldId id="2147481868"/>
            <p14:sldId id="2147479636"/>
            <p14:sldId id="2147479637"/>
            <p14:sldId id="2147479630"/>
            <p14:sldId id="2147479634"/>
            <p14:sldId id="2147479633"/>
            <p14:sldId id="2147479632"/>
            <p14:sldId id="2147481848"/>
            <p14:sldId id="2147479631"/>
            <p14:sldId id="2147483598"/>
            <p14:sldId id="2147479628"/>
            <p14:sldId id="2147479627"/>
            <p14:sldId id="2147479620"/>
            <p14:sldId id="2147479626"/>
          </p14:sldIdLst>
        </p14:section>
        <p14:section name="Best practices - with vector search" id="{7F3B2738-4CEB-4207-852A-679361442BB2}">
          <p14:sldIdLst>
            <p14:sldId id="330"/>
            <p14:sldId id="2147479625"/>
            <p14:sldId id="2147479624"/>
            <p14:sldId id="2147479623"/>
            <p14:sldId id="2147479622"/>
            <p14:sldId id="2147479621"/>
            <p14:sldId id="2147481040"/>
            <p14:sldId id="2147481047"/>
          </p14:sldIdLst>
        </p14:section>
        <p14:section name="Strategies - Storage optimization" id="{19ED907C-DCAB-4171-8158-F4397B4664A2}">
          <p14:sldIdLst>
            <p14:sldId id="327"/>
            <p14:sldId id="313"/>
            <p14:sldId id="2147479555"/>
            <p14:sldId id="310"/>
            <p14:sldId id="304"/>
            <p14:sldId id="305"/>
            <p14:sldId id="306"/>
            <p14:sldId id="256"/>
            <p14:sldId id="2147481850"/>
            <p14:sldId id="2147483603"/>
            <p14:sldId id="2147481881"/>
          </p14:sldIdLst>
        </p14:section>
        <p14:section name="Strategies - Multimodal" id="{73282E21-022E-4B45-B332-88C898514C5D}">
          <p14:sldIdLst>
            <p14:sldId id="324"/>
            <p14:sldId id="2147481956"/>
            <p14:sldId id="2147481976"/>
            <p14:sldId id="2147481960"/>
            <p14:sldId id="2147481961"/>
            <p14:sldId id="2147481959"/>
            <p14:sldId id="2147481957"/>
            <p14:sldId id="322"/>
            <p14:sldId id="2147481962"/>
          </p14:sldIdLst>
        </p14:section>
        <p14:section name="RAG Framework" id="{185D42F9-0A29-4F8B-8CDA-DF1DDB7BEA20}">
          <p14:sldIdLst>
            <p14:sldId id="303"/>
            <p14:sldId id="270"/>
          </p14:sldIdLst>
        </p14:section>
        <p14:section name="RAG Workflows" id="{46E460FE-49B8-4182-BF16-6A4B1B660AB0}">
          <p14:sldIdLst>
            <p14:sldId id="323"/>
            <p14:sldId id="2147481963"/>
            <p14:sldId id="2147481949"/>
            <p14:sldId id="2147481972"/>
            <p14:sldId id="2147481964"/>
            <p14:sldId id="2147481969"/>
          </p14:sldIdLst>
        </p14:section>
        <p14:section name="Ingest" id="{8170CDEE-22F0-46C9-A6FD-E2877B2DDB35}">
          <p14:sldIdLst>
            <p14:sldId id="2147483596"/>
            <p14:sldId id="2147481918"/>
            <p14:sldId id="2147481917"/>
            <p14:sldId id="2147481332"/>
            <p14:sldId id="281"/>
            <p14:sldId id="289"/>
            <p14:sldId id="290"/>
            <p14:sldId id="291"/>
            <p14:sldId id="2147481914"/>
            <p14:sldId id="2147481913"/>
          </p14:sldIdLst>
        </p14:section>
        <p14:section name="Chunking" id="{F7FB1E9D-15EE-43EA-ABD6-DCDAFB12505A}">
          <p14:sldIdLst>
            <p14:sldId id="328"/>
            <p14:sldId id="2147482423"/>
            <p14:sldId id="2147479592"/>
            <p14:sldId id="2147481915"/>
            <p14:sldId id="288"/>
          </p14:sldIdLst>
        </p14:section>
        <p14:section name="Integrated Vectorzation" id="{FF354C79-D95C-41C8-9C0E-1AE797B8BE9F}">
          <p14:sldIdLst>
            <p14:sldId id="329"/>
            <p14:sldId id="2147481357"/>
            <p14:sldId id="2147481951"/>
            <p14:sldId id="283"/>
            <p14:sldId id="284"/>
            <p14:sldId id="311"/>
            <p14:sldId id="2147482536"/>
            <p14:sldId id="2147482537"/>
            <p14:sldId id="2147482538"/>
            <p14:sldId id="2147481958"/>
            <p14:sldId id="312"/>
            <p14:sldId id="316"/>
            <p14:sldId id="319"/>
            <p14:sldId id="285"/>
            <p14:sldId id="286"/>
            <p14:sldId id="287"/>
            <p14:sldId id="2147481950"/>
            <p14:sldId id="261"/>
            <p14:sldId id="263"/>
            <p14:sldId id="264"/>
            <p14:sldId id="2147481948"/>
            <p14:sldId id="2147483601"/>
            <p14:sldId id="2147483602"/>
            <p14:sldId id="2147481947"/>
          </p14:sldIdLst>
        </p14:section>
        <p14:section name="Vectorizers" id="{D0B6FA08-10C4-4830-B8DA-3A12F940269A}">
          <p14:sldIdLst>
            <p14:sldId id="314"/>
            <p14:sldId id="2147481944"/>
            <p14:sldId id="2147481943"/>
            <p14:sldId id="2147483599"/>
            <p14:sldId id="2147483600"/>
            <p14:sldId id="315"/>
            <p14:sldId id="317"/>
            <p14:sldId id="318"/>
            <p14:sldId id="258"/>
            <p14:sldId id="259"/>
          </p14:sldIdLst>
        </p14:section>
        <p14:section name="Index Structure" id="{00C3F823-D718-4859-A616-4C1708DE28E9}">
          <p14:sldIdLst>
            <p14:sldId id="325"/>
            <p14:sldId id="265"/>
            <p14:sldId id="307"/>
            <p14:sldId id="2147481965"/>
            <p14:sldId id="2147481966"/>
            <p14:sldId id="2147481970"/>
            <p14:sldId id="2147481971"/>
          </p14:sldIdLst>
        </p14:section>
        <p14:section name="query rewriting" id="{5226D233-79B2-4617-B54C-A7312BB4D168}">
          <p14:sldIdLst>
            <p14:sldId id="333"/>
            <p14:sldId id="309"/>
          </p14:sldIdLst>
        </p14:section>
        <p14:section name="AI Enrichment" id="{179F9688-6247-4883-86C6-1A966E9C37BA}">
          <p14:sldIdLst>
            <p14:sldId id="276"/>
            <p14:sldId id="2147481941"/>
            <p14:sldId id="2147481940"/>
            <p14:sldId id="2147481939"/>
            <p14:sldId id="2147481938"/>
          </p14:sldIdLst>
        </p14:section>
        <p14:section name="Skills and skillsets" id="{1DC30809-57EF-41FE-BD6B-48FDABD398FA}">
          <p14:sldIdLst>
            <p14:sldId id="308"/>
            <p14:sldId id="2147481937"/>
            <p14:sldId id="2147481936"/>
            <p14:sldId id="2147481935"/>
            <p14:sldId id="2147481934"/>
            <p14:sldId id="2147481933"/>
            <p14:sldId id="2147481932"/>
            <p14:sldId id="2147481931"/>
            <p14:sldId id="2147481954"/>
            <p14:sldId id="2147481953"/>
            <p14:sldId id="2147481930"/>
            <p14:sldId id="2147481929"/>
            <p14:sldId id="2147481928"/>
            <p14:sldId id="2147481927"/>
          </p14:sldIdLst>
        </p14:section>
        <p14:section name="Multi-tenant" id="{C0C84B61-5D18-4C9B-BE69-00A1E9CEFA34}">
          <p14:sldIdLst>
            <p14:sldId id="2147483647"/>
            <p14:sldId id="2147482429"/>
            <p14:sldId id="260"/>
            <p14:sldId id="2147478637"/>
            <p14:sldId id="2147478642"/>
            <p14:sldId id="257"/>
            <p14:sldId id="2147478646"/>
            <p14:sldId id="2147478657"/>
          </p14:sldIdLst>
        </p14:section>
        <p14:section name="Full-text search" id="{B45E2AD6-36CB-4B25-9273-B07960225C0E}">
          <p14:sldIdLst>
            <p14:sldId id="275"/>
            <p14:sldId id="292"/>
            <p14:sldId id="293"/>
            <p14:sldId id="294"/>
            <p14:sldId id="295"/>
            <p14:sldId id="296"/>
            <p14:sldId id="297"/>
            <p14:sldId id="280"/>
            <p14:sldId id="298"/>
            <p14:sldId id="299"/>
            <p14:sldId id="300"/>
          </p14:sldIdLst>
        </p14:section>
        <p14:section name="Pricing &amp; planning" id="{E4D8FF13-A016-4F6D-8B0A-FE45A5FDD0CB}">
          <p14:sldIdLst>
            <p14:sldId id="279"/>
            <p14:sldId id="2147481605"/>
            <p14:sldId id="2147481900"/>
            <p14:sldId id="2147481901"/>
            <p14:sldId id="2147470468"/>
            <p14:sldId id="2147481902"/>
          </p14:sldIdLst>
        </p14:section>
        <p14:section name="Security &amp; compliance" id="{36AA2519-7071-4E61-A8E6-13F939DA6CB5}">
          <p14:sldIdLst>
            <p14:sldId id="269"/>
            <p14:sldId id="2147481893"/>
            <p14:sldId id="2147481892"/>
            <p14:sldId id="2147481891"/>
            <p14:sldId id="2147481890"/>
            <p14:sldId id="302"/>
            <p14:sldId id="2147481889"/>
            <p14:sldId id="2147481888"/>
            <p14:sldId id="2147481887"/>
            <p14:sldId id="301"/>
            <p14:sldId id="2147481883"/>
            <p14:sldId id="2147481894"/>
            <p14:sldId id="2076137273"/>
            <p14:sldId id="282"/>
            <p14:sldId id="2147481955"/>
            <p14:sldId id="320"/>
            <p14:sldId id="321"/>
            <p14:sldId id="2147481968"/>
            <p14:sldId id="2147481973"/>
            <p14:sldId id="2147481974"/>
            <p14:sldId id="2147481975"/>
          </p14:sldIdLst>
        </p14:section>
        <p14:section name="Performance &amp; monitoring" id="{37770BFE-FC85-4FC5-B17C-7FD213CB2B5B}">
          <p14:sldIdLst>
            <p14:sldId id="278"/>
            <p14:sldId id="2147481899"/>
            <p14:sldId id="2147481903"/>
            <p14:sldId id="2147481904"/>
            <p14:sldId id="2147481905"/>
            <p14:sldId id="2147481906"/>
            <p14:sldId id="2147481907"/>
            <p14:sldId id="2147481908"/>
            <p14:sldId id="2147481909"/>
            <p14:sldId id="21474819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03280C-6AAF-B0FE-47DF-3425564CE7DE}" name="Allison Sparrow" initials="" userId="S::alsparrow@microsoft.com::c67eeae2-bc25-40f7-a31a-74e931390c1e" providerId="AD"/>
  <p188:author id="{74A34F1C-3C6A-C0F3-F01E-DFE61F3E0D87}" name="Dan Quirk" initials="" userId="S::dquirk@microsoft.com::98c79980-506a-426c-a3ca-33fd6bb2c546" providerId="AD"/>
  <p188:author id="{35B73632-6CE1-F5AC-1EEB-9FB25C076E5B}" name="Matt Gotteiner" initials="MG" userId="S::magottei@microsoft.com::44e5f686-35a1-4e2c-9ff3-7b6adafcd3c3" providerId="AD"/>
  <p188:author id="{C74A7E39-7D96-D02E-BA3B-CABD59177425}" name="Danielle Cass" initials="DC" userId="S::dcass@microsoft.com::b3d01de7-d526-4d22-be84-4a4e70424d40" providerId="AD"/>
  <p188:author id="{144B2148-8CC1-A9B8-1B9F-29F10D2EC6DD}" name="Sunita Kannan" initials="SK" userId="S::sukanna@microsoft.com::7cda3bf5-55a3-4c1d-8baa-3c8a311250cd" providerId="AD"/>
  <p188:author id="{EBB4B15B-C155-85BB-24C9-54F2B97955F2}" name="Pablo Castro" initials="PC" userId="S::pablocas@microsoft.com::93083297-f88d-4e51-9931-a14ae08793ea" providerId="AD"/>
  <p188:author id="{C9DBBC6C-3285-675B-7C09-55021F470BC2}" name="Khye Wei" initials="KW" userId="S::khwei@microsoft.com::c91dd8d3-bf2e-4512-b08b-6447b25018f8" providerId="AD"/>
  <p188:author id="{48C35571-BB83-9359-6CE5-DDA0D41620CB}" name="Mohini Verma" initials="MV" userId="S::mohverma@microsoft.com::59ea359f-e0bb-46eb-a743-499056007a3a" providerId="AD"/>
  <p188:author id="{FE761673-7999-1847-BBA4-C8160735B78D}" name="Angie Silva Pereyra" initials="" userId="S::angiesi@microsoft.com::9323da1e-d9da-40ee-b52b-8db0e4f4c7d9" providerId="AD"/>
  <p188:author id="{A21CDE93-6B48-02D5-15E4-E690EF2F9966}" name="Julianne Hart" initials="JH" userId="S::juliannehart@microsoft.com::f0141a3b-18c3-4f67-8ad4-bff2f68b5430" providerId="AD"/>
  <p188:author id="{166A4C9B-197C-25B8-5EF0-867CCD5B6058}" name="Susan Blanchard" initials="SB" userId="S::Susan.Blanchard@fractal.ai::38700fc9-3e5e-4385-82d4-6562d25011d5" providerId="AD"/>
  <p188:author id="{201CA29D-D065-D46C-4D71-1AC81FFA7C1A}" name="Farzad Sunavala" initials="" userId="S::fsunavala@microsoft.com::c7b9be82-5bba-4f43-b49e-53051c7debcd" providerId="AD"/>
  <p188:author id="{D94EBEAC-6DB7-FFDC-1735-E160E05A4F8B}" name="Laurel Geisbush (MURPHY AND ASSOCIATES INC)" initials="LG" userId="S::v-lgeisbush@microsoft.com::58ee82d4-3398-485b-911a-8ebb9a041c9c" providerId="AD"/>
  <p188:author id="{5A1D65B3-FAD1-0BF0-9E33-52426D1DDF5C}" name="Jodi Swanson (Chilco Strategies Inc)" initials="JS" userId="S::v-jswanson@microsoft.com::02196e26-3ea3-4e32-a301-16ffff5ce286" providerId="AD"/>
  <p188:author id="{BCEE0DBD-6189-2E6B-5D68-8C29FD3B679A}" name="Bryan Osotio" initials="BO" userId="S::bryano@silverfoxprod.com::c8637d84-43de-46a3-8341-5dfe5659269c" providerId="AD"/>
  <p188:author id="{468501BE-6731-DBE7-FD2E-108E8B8CF87E}" name="Mike Carter" initials="MC" userId="S::mcarter@microsoft.com::9db06f53-81c5-456c-b985-671d04a4349e" providerId="AD"/>
  <p188:author id="{036A32CC-B169-AD24-8D6C-13468C089A32}" name="Courtney Walsh" initials="CW" userId="S::courtneyg@silverfoxprod.com::daf9133a-e195-4e64-9b96-c39fb023d4f2" providerId="AD"/>
  <p188:author id="{4A7A3BD1-DD43-8DBB-6DEC-2ECC8760C411}" name="David Griffith" initials="DG" userId="S::davidg@silverfoxprod.com::d098c8ac-700f-46f0-bf84-2134bdb9d901" providerId="AD"/>
  <p188:author id="{6AFA61D8-796F-555E-A395-B33F90AAF99E}" name="Monica Lueder" initials="ML" userId="S::monical@microsoft.com::75969e72-ba9c-4e32-a4ac-c8f3aeff9ba2" providerId="AD"/>
  <p188:author id="{98AA16E9-6F42-0421-4A5D-410E64BE366D}" name="Gia Mondragon" initials="" userId="S::gimondra@microsoft.com::942c60c1-e28f-4a6b-9058-6fe50a0db748" providerId="AD"/>
  <p188:author id="{D085C1F1-00C3-7128-9378-BC72DE64CEAC}" name="Taylor Rozek" initials="TR" userId="S::taylorr@silverfoxprod.com::07d3a2ec-d343-419f-932b-51bf9a70720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76B"/>
    <a:srgbClr val="3FAA9D"/>
    <a:srgbClr val="0078D4"/>
    <a:srgbClr val="C03BC4"/>
    <a:srgbClr val="8D8D8D"/>
    <a:srgbClr val="067FD1"/>
    <a:srgbClr val="F2F2F2"/>
    <a:srgbClr val="FFFFFF"/>
    <a:srgbClr val="47C3B2"/>
    <a:srgbClr val="34AF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12D51B-CCE0-4345-80D0-969BFA1EC3D3}" v="591" dt="2025-05-16T19:00:34.716"/>
    <p1510:client id="{BAAD419F-EE9F-4C71-BB10-DC51A7A401E1}" v="1590" dt="2025-05-16T19:23:31.131"/>
    <p1510:client id="{E219EBBF-02C6-5542-5BDD-E4CA0CCEAB05}" v="5" dt="2025-05-17T18:48:51.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91" Type="http://schemas.openxmlformats.org/officeDocument/2006/relationships/slide" Target="slides/slide178.xml"/><Relationship Id="rId205" Type="http://schemas.openxmlformats.org/officeDocument/2006/relationships/slide" Target="slides/slide192.xml"/><Relationship Id="rId226" Type="http://schemas.openxmlformats.org/officeDocument/2006/relationships/tableStyles" Target="tableStyles.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2.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slide" Target="slides/slide168.xml"/><Relationship Id="rId216" Type="http://schemas.openxmlformats.org/officeDocument/2006/relationships/slide" Target="slides/slide203.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92" Type="http://schemas.openxmlformats.org/officeDocument/2006/relationships/slide" Target="slides/slide179.xml"/><Relationship Id="rId206" Type="http://schemas.openxmlformats.org/officeDocument/2006/relationships/slide" Target="slides/slide193.xml"/><Relationship Id="rId227" Type="http://schemas.microsoft.com/office/2015/10/relationships/revisionInfo" Target="revisionInfo.xml"/><Relationship Id="rId12" Type="http://schemas.openxmlformats.org/officeDocument/2006/relationships/slideMaster" Target="slideMasters/slideMaster9.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slide" Target="slides/slide169.xml"/><Relationship Id="rId217" Type="http://schemas.openxmlformats.org/officeDocument/2006/relationships/slide" Target="slides/slide204.xml"/><Relationship Id="rId6" Type="http://schemas.openxmlformats.org/officeDocument/2006/relationships/slideMaster" Target="slideMasters/slideMaster3.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5" Type="http://schemas.openxmlformats.org/officeDocument/2006/relationships/slide" Target="slides/slide52.xml"/><Relationship Id="rId86" Type="http://schemas.openxmlformats.org/officeDocument/2006/relationships/slide" Target="slides/slide73.xml"/><Relationship Id="rId130" Type="http://schemas.openxmlformats.org/officeDocument/2006/relationships/slide" Target="slides/slide117.xml"/><Relationship Id="rId151" Type="http://schemas.openxmlformats.org/officeDocument/2006/relationships/slide" Target="slides/slide138.xml"/><Relationship Id="rId172" Type="http://schemas.openxmlformats.org/officeDocument/2006/relationships/slide" Target="slides/slide159.xml"/><Relationship Id="rId193" Type="http://schemas.openxmlformats.org/officeDocument/2006/relationships/slide" Target="slides/slide180.xml"/><Relationship Id="rId207" Type="http://schemas.openxmlformats.org/officeDocument/2006/relationships/slide" Target="slides/slide194.xml"/><Relationship Id="rId228" Type="http://schemas.microsoft.com/office/2018/10/relationships/authors" Target="authors.xml"/><Relationship Id="rId13" Type="http://schemas.openxmlformats.org/officeDocument/2006/relationships/slideMaster" Target="slideMasters/slideMaster10.xml"/><Relationship Id="rId109" Type="http://schemas.openxmlformats.org/officeDocument/2006/relationships/slide" Target="slides/slide96.xml"/><Relationship Id="rId34" Type="http://schemas.openxmlformats.org/officeDocument/2006/relationships/slide" Target="slides/slide21.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20" Type="http://schemas.openxmlformats.org/officeDocument/2006/relationships/slide" Target="slides/slide107.xml"/><Relationship Id="rId141" Type="http://schemas.openxmlformats.org/officeDocument/2006/relationships/slide" Target="slides/slide128.xml"/><Relationship Id="rId7" Type="http://schemas.openxmlformats.org/officeDocument/2006/relationships/slideMaster" Target="slideMasters/slideMaster4.xml"/><Relationship Id="rId162" Type="http://schemas.openxmlformats.org/officeDocument/2006/relationships/slide" Target="slides/slide149.xml"/><Relationship Id="rId183" Type="http://schemas.openxmlformats.org/officeDocument/2006/relationships/slide" Target="slides/slide170.xml"/><Relationship Id="rId218" Type="http://schemas.openxmlformats.org/officeDocument/2006/relationships/slide" Target="slides/slide205.xml"/><Relationship Id="rId24" Type="http://schemas.openxmlformats.org/officeDocument/2006/relationships/slide" Target="slides/slide11.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31" Type="http://schemas.openxmlformats.org/officeDocument/2006/relationships/slide" Target="slides/slide118.xml"/><Relationship Id="rId152" Type="http://schemas.openxmlformats.org/officeDocument/2006/relationships/slide" Target="slides/slide139.xml"/><Relationship Id="rId173" Type="http://schemas.openxmlformats.org/officeDocument/2006/relationships/slide" Target="slides/slide160.xml"/><Relationship Id="rId194" Type="http://schemas.openxmlformats.org/officeDocument/2006/relationships/slide" Target="slides/slide181.xml"/><Relationship Id="rId208" Type="http://schemas.openxmlformats.org/officeDocument/2006/relationships/slide" Target="slides/slide195.xml"/><Relationship Id="rId14" Type="http://schemas.openxmlformats.org/officeDocument/2006/relationships/slide" Target="slides/slide1.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8" Type="http://schemas.openxmlformats.org/officeDocument/2006/relationships/slideMaster" Target="slideMasters/slideMaster5.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slide" Target="slides/slide171.xml"/><Relationship Id="rId219" Type="http://schemas.openxmlformats.org/officeDocument/2006/relationships/slide" Target="slides/slide206.xml"/><Relationship Id="rId3" Type="http://schemas.openxmlformats.org/officeDocument/2006/relationships/customXml" Target="../customXml/item3.xml"/><Relationship Id="rId214" Type="http://schemas.openxmlformats.org/officeDocument/2006/relationships/slide" Target="slides/slide201.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slide" Target="slides/slide166.xml"/><Relationship Id="rId195" Type="http://schemas.openxmlformats.org/officeDocument/2006/relationships/slide" Target="slides/slide182.xml"/><Relationship Id="rId209" Type="http://schemas.openxmlformats.org/officeDocument/2006/relationships/slide" Target="slides/slide196.xml"/><Relationship Id="rId190" Type="http://schemas.openxmlformats.org/officeDocument/2006/relationships/slide" Target="slides/slide177.xml"/><Relationship Id="rId204" Type="http://schemas.openxmlformats.org/officeDocument/2006/relationships/slide" Target="slides/slide191.xml"/><Relationship Id="rId220" Type="http://schemas.openxmlformats.org/officeDocument/2006/relationships/notesMaster" Target="notesMasters/notesMaster1.xml"/><Relationship Id="rId225" Type="http://schemas.openxmlformats.org/officeDocument/2006/relationships/theme" Target="theme/theme1.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185" Type="http://schemas.openxmlformats.org/officeDocument/2006/relationships/slide" Target="slides/slide172.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7.xml"/><Relationship Id="rId210" Type="http://schemas.openxmlformats.org/officeDocument/2006/relationships/slide" Target="slides/slide197.xml"/><Relationship Id="rId215" Type="http://schemas.openxmlformats.org/officeDocument/2006/relationships/slide" Target="slides/slide202.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96" Type="http://schemas.openxmlformats.org/officeDocument/2006/relationships/slide" Target="slides/slide183.xml"/><Relationship Id="rId200" Type="http://schemas.openxmlformats.org/officeDocument/2006/relationships/slide" Target="slides/slide187.xml"/><Relationship Id="rId16" Type="http://schemas.openxmlformats.org/officeDocument/2006/relationships/slide" Target="slides/slide3.xml"/><Relationship Id="rId221" Type="http://schemas.openxmlformats.org/officeDocument/2006/relationships/handoutMaster" Target="handoutMasters/handoutMaster1.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186" Type="http://schemas.openxmlformats.org/officeDocument/2006/relationships/slide" Target="slides/slide173.xml"/><Relationship Id="rId211" Type="http://schemas.openxmlformats.org/officeDocument/2006/relationships/slide" Target="slides/slide198.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slide" Target="slides/slide163.xml"/><Relationship Id="rId197" Type="http://schemas.openxmlformats.org/officeDocument/2006/relationships/slide" Target="slides/slide184.xml"/><Relationship Id="rId201" Type="http://schemas.openxmlformats.org/officeDocument/2006/relationships/slide" Target="slides/slide188.xml"/><Relationship Id="rId222" Type="http://schemas.openxmlformats.org/officeDocument/2006/relationships/commentAuthors" Target="commentAuthors.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87" Type="http://schemas.openxmlformats.org/officeDocument/2006/relationships/slide" Target="slides/slide174.xml"/><Relationship Id="rId1" Type="http://schemas.openxmlformats.org/officeDocument/2006/relationships/customXml" Target="../customXml/item1.xml"/><Relationship Id="rId212" Type="http://schemas.openxmlformats.org/officeDocument/2006/relationships/slide" Target="slides/slide199.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60" Type="http://schemas.openxmlformats.org/officeDocument/2006/relationships/slide" Target="slides/slide47.xml"/><Relationship Id="rId81" Type="http://schemas.openxmlformats.org/officeDocument/2006/relationships/slide" Target="slides/slide68.xml"/><Relationship Id="rId135" Type="http://schemas.openxmlformats.org/officeDocument/2006/relationships/slide" Target="slides/slide122.xml"/><Relationship Id="rId156" Type="http://schemas.openxmlformats.org/officeDocument/2006/relationships/slide" Target="slides/slide143.xml"/><Relationship Id="rId177" Type="http://schemas.openxmlformats.org/officeDocument/2006/relationships/slide" Target="slides/slide164.xml"/><Relationship Id="rId198" Type="http://schemas.openxmlformats.org/officeDocument/2006/relationships/slide" Target="slides/slide185.xml"/><Relationship Id="rId202" Type="http://schemas.openxmlformats.org/officeDocument/2006/relationships/slide" Target="slides/slide189.xml"/><Relationship Id="rId223" Type="http://schemas.openxmlformats.org/officeDocument/2006/relationships/presProps" Target="presProps.xml"/><Relationship Id="rId18" Type="http://schemas.openxmlformats.org/officeDocument/2006/relationships/slide" Target="slides/slide5.xml"/><Relationship Id="rId39" Type="http://schemas.openxmlformats.org/officeDocument/2006/relationships/slide" Target="slides/slide26.xml"/><Relationship Id="rId50" Type="http://schemas.openxmlformats.org/officeDocument/2006/relationships/slide" Target="slides/slide37.xml"/><Relationship Id="rId104" Type="http://schemas.openxmlformats.org/officeDocument/2006/relationships/slide" Target="slides/slide91.xml"/><Relationship Id="rId125" Type="http://schemas.openxmlformats.org/officeDocument/2006/relationships/slide" Target="slides/slide112.xml"/><Relationship Id="rId146" Type="http://schemas.openxmlformats.org/officeDocument/2006/relationships/slide" Target="slides/slide133.xml"/><Relationship Id="rId167" Type="http://schemas.openxmlformats.org/officeDocument/2006/relationships/slide" Target="slides/slide154.xml"/><Relationship Id="rId188" Type="http://schemas.openxmlformats.org/officeDocument/2006/relationships/slide" Target="slides/slide175.xml"/><Relationship Id="rId71" Type="http://schemas.openxmlformats.org/officeDocument/2006/relationships/slide" Target="slides/slide58.xml"/><Relationship Id="rId92" Type="http://schemas.openxmlformats.org/officeDocument/2006/relationships/slide" Target="slides/slide79.xml"/><Relationship Id="rId213" Type="http://schemas.openxmlformats.org/officeDocument/2006/relationships/slide" Target="slides/slide200.xml"/><Relationship Id="rId2" Type="http://schemas.openxmlformats.org/officeDocument/2006/relationships/customXml" Target="../customXml/item2.xml"/><Relationship Id="rId29" Type="http://schemas.openxmlformats.org/officeDocument/2006/relationships/slide" Target="slides/slide16.xml"/><Relationship Id="rId40" Type="http://schemas.openxmlformats.org/officeDocument/2006/relationships/slide" Target="slides/slide27.xml"/><Relationship Id="rId115" Type="http://schemas.openxmlformats.org/officeDocument/2006/relationships/slide" Target="slides/slide102.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99" Type="http://schemas.openxmlformats.org/officeDocument/2006/relationships/slide" Target="slides/slide186.xml"/><Relationship Id="rId203" Type="http://schemas.openxmlformats.org/officeDocument/2006/relationships/slide" Target="slides/slide190.xml"/><Relationship Id="rId19" Type="http://schemas.openxmlformats.org/officeDocument/2006/relationships/slide" Target="slides/slide6.xml"/><Relationship Id="rId224" Type="http://schemas.openxmlformats.org/officeDocument/2006/relationships/viewProps" Target="viewProps.xml"/><Relationship Id="rId30" Type="http://schemas.openxmlformats.org/officeDocument/2006/relationships/slide" Target="slides/slide1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189"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7FFFFB3C_390FABAB.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31750" cap="rnd">
              <a:solidFill>
                <a:schemeClr val="accent3"/>
              </a:solidFill>
              <a:round/>
            </a:ln>
            <a:effectLst/>
          </c:spPr>
          <c:marker>
            <c:symbol val="circle"/>
            <c:size val="5"/>
            <c:spPr>
              <a:solidFill>
                <a:schemeClr val="accent3"/>
              </a:solidFill>
              <a:ln w="9525">
                <a:noFill/>
              </a:ln>
              <a:effectLst/>
            </c:spPr>
          </c:marker>
          <c:xVal>
            <c:numRef>
              <c:f>Sheet1!$A$2:$A$5</c:f>
              <c:numCache>
                <c:formatCode>General</c:formatCode>
                <c:ptCount val="4"/>
                <c:pt idx="0">
                  <c:v>5</c:v>
                </c:pt>
                <c:pt idx="1">
                  <c:v>10</c:v>
                </c:pt>
                <c:pt idx="2">
                  <c:v>20</c:v>
                </c:pt>
                <c:pt idx="3">
                  <c:v>30</c:v>
                </c:pt>
              </c:numCache>
            </c:numRef>
          </c:xVal>
          <c:yVal>
            <c:numRef>
              <c:f>Sheet1!$B$2:$B$5</c:f>
              <c:numCache>
                <c:formatCode>General</c:formatCode>
                <c:ptCount val="4"/>
                <c:pt idx="0">
                  <c:v>74</c:v>
                </c:pt>
                <c:pt idx="1">
                  <c:v>66</c:v>
                </c:pt>
                <c:pt idx="2">
                  <c:v>61</c:v>
                </c:pt>
                <c:pt idx="3">
                  <c:v>57</c:v>
                </c:pt>
              </c:numCache>
            </c:numRef>
          </c:yVal>
          <c:smooth val="0"/>
          <c:extLst>
            <c:ext xmlns:c16="http://schemas.microsoft.com/office/drawing/2014/chart" uri="{C3380CC4-5D6E-409C-BE32-E72D297353CC}">
              <c16:uniqueId val="{00000000-D8F7-4746-9606-9D00456C0101}"/>
            </c:ext>
          </c:extLst>
        </c:ser>
        <c:ser>
          <c:idx val="1"/>
          <c:order val="1"/>
          <c:tx>
            <c:strRef>
              <c:f>Sheet1!$C$1</c:f>
              <c:strCache>
                <c:ptCount val="1"/>
                <c:pt idx="0">
                  <c:v>Column1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5</c:v>
                </c:pt>
                <c:pt idx="1">
                  <c:v>10</c:v>
                </c:pt>
                <c:pt idx="2">
                  <c:v>20</c:v>
                </c:pt>
                <c:pt idx="3">
                  <c:v>30</c:v>
                </c:pt>
              </c:numCache>
            </c:numRef>
          </c:xVal>
          <c:yVal>
            <c:numRef>
              <c:f>Sheet1!$C$2:$C$5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1-D8F7-4746-9606-9D00456C0101}"/>
            </c:ext>
          </c:extLst>
        </c:ser>
        <c:ser>
          <c:idx val="2"/>
          <c:order val="2"/>
          <c:tx>
            <c:strRef>
              <c:f>Sheet1!$D$1</c:f>
              <c:strCache>
                <c:ptCount val="1"/>
                <c:pt idx="0">
                  <c:v>Column2</c:v>
                </c:pt>
              </c:strCache>
            </c:strRef>
          </c:tx>
          <c:spPr>
            <a:ln w="31750" cap="rnd">
              <a:solidFill>
                <a:schemeClr val="accent5"/>
              </a:solidFill>
              <a:round/>
            </a:ln>
            <a:effectLst/>
          </c:spPr>
          <c:marker>
            <c:symbol val="circle"/>
            <c:size val="5"/>
            <c:spPr>
              <a:solidFill>
                <a:schemeClr val="accent5"/>
              </a:solidFill>
              <a:ln w="9525">
                <a:noFill/>
              </a:ln>
              <a:effectLst/>
            </c:spPr>
          </c:marker>
          <c:xVal>
            <c:numRef>
              <c:f>Sheet1!$A$2:$A$5</c:f>
              <c:numCache>
                <c:formatCode>General</c:formatCode>
                <c:ptCount val="4"/>
                <c:pt idx="0">
                  <c:v>5</c:v>
                </c:pt>
                <c:pt idx="1">
                  <c:v>10</c:v>
                </c:pt>
                <c:pt idx="2">
                  <c:v>20</c:v>
                </c:pt>
                <c:pt idx="3">
                  <c:v>30</c:v>
                </c:pt>
              </c:numCache>
            </c:numRef>
          </c:xVal>
          <c:yVal>
            <c:numRef>
              <c:f>Sheet1!$D$2:$D$5</c:f>
              <c:numCache>
                <c:formatCode>General</c:formatCode>
                <c:ptCount val="4"/>
                <c:pt idx="0">
                  <c:v>66</c:v>
                </c:pt>
                <c:pt idx="1">
                  <c:v>63</c:v>
                </c:pt>
                <c:pt idx="2">
                  <c:v>58</c:v>
                </c:pt>
                <c:pt idx="3">
                  <c:v>55</c:v>
                </c:pt>
              </c:numCache>
            </c:numRef>
          </c:yVal>
          <c:smooth val="0"/>
          <c:extLst>
            <c:ext xmlns:c16="http://schemas.microsoft.com/office/drawing/2014/chart" uri="{C3380CC4-5D6E-409C-BE32-E72D297353CC}">
              <c16:uniqueId val="{00000002-D8F7-4746-9606-9D00456C0101}"/>
            </c:ext>
          </c:extLst>
        </c:ser>
        <c:ser>
          <c:idx val="3"/>
          <c:order val="3"/>
          <c:tx>
            <c:strRef>
              <c:f>Sheet1!$E$1</c:f>
              <c:strCache>
                <c:ptCount val="1"/>
                <c:pt idx="0">
                  <c:v>Column3</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Sheet1!$A$2:$A$5</c:f>
              <c:numCache>
                <c:formatCode>General</c:formatCode>
                <c:ptCount val="4"/>
                <c:pt idx="0">
                  <c:v>5</c:v>
                </c:pt>
                <c:pt idx="1">
                  <c:v>10</c:v>
                </c:pt>
                <c:pt idx="2">
                  <c:v>20</c:v>
                </c:pt>
                <c:pt idx="3">
                  <c:v>30</c:v>
                </c:pt>
              </c:numCache>
            </c:numRef>
          </c:xVal>
          <c:yVal>
            <c:numRef>
              <c:f>Sheet1!$E$2:$E$5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3-D8F7-4746-9606-9D00456C0101}"/>
            </c:ext>
          </c:extLst>
        </c:ser>
        <c:ser>
          <c:idx val="4"/>
          <c:order val="4"/>
          <c:tx>
            <c:strRef>
              <c:f>Sheet1!$F$1</c:f>
              <c:strCache>
                <c:ptCount val="1"/>
                <c:pt idx="0">
                  <c:v>Column4</c:v>
                </c:pt>
              </c:strCache>
            </c:strRef>
          </c:tx>
          <c:spPr>
            <a:ln w="19050" cap="rnd">
              <a:solidFill>
                <a:schemeClr val="accent2"/>
              </a:solidFill>
              <a:round/>
            </a:ln>
            <a:effectLst/>
          </c:spPr>
          <c:marker>
            <c:symbol val="circle"/>
            <c:size val="5"/>
            <c:spPr>
              <a:solidFill>
                <a:schemeClr val="accent2"/>
              </a:solidFill>
              <a:ln w="9525">
                <a:noFill/>
              </a:ln>
              <a:effectLst/>
            </c:spPr>
          </c:marker>
          <c:xVal>
            <c:numRef>
              <c:f>Sheet1!$A$2:$A$5</c:f>
              <c:numCache>
                <c:formatCode>General</c:formatCode>
                <c:ptCount val="4"/>
                <c:pt idx="0">
                  <c:v>5</c:v>
                </c:pt>
                <c:pt idx="1">
                  <c:v>10</c:v>
                </c:pt>
                <c:pt idx="2">
                  <c:v>20</c:v>
                </c:pt>
                <c:pt idx="3">
                  <c:v>30</c:v>
                </c:pt>
              </c:numCache>
            </c:numRef>
          </c:xVal>
          <c:yVal>
            <c:numRef>
              <c:f>Sheet1!$F$2:$F$5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4-D8F7-4746-9606-9D00456C0101}"/>
            </c:ext>
          </c:extLst>
        </c:ser>
        <c:ser>
          <c:idx val="5"/>
          <c:order val="5"/>
          <c:tx>
            <c:strRef>
              <c:f>Sheet1!$G$1</c:f>
              <c:strCache>
                <c:ptCount val="1"/>
                <c:pt idx="0">
                  <c:v>Column5</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Sheet1!$A$2:$A$5</c:f>
              <c:numCache>
                <c:formatCode>General</c:formatCode>
                <c:ptCount val="4"/>
                <c:pt idx="0">
                  <c:v>5</c:v>
                </c:pt>
                <c:pt idx="1">
                  <c:v>10</c:v>
                </c:pt>
                <c:pt idx="2">
                  <c:v>20</c:v>
                </c:pt>
                <c:pt idx="3">
                  <c:v>30</c:v>
                </c:pt>
              </c:numCache>
            </c:numRef>
          </c:xVal>
          <c:yVal>
            <c:numRef>
              <c:f>Sheet1!$G$2:$G$5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5-D8F7-4746-9606-9D00456C0101}"/>
            </c:ext>
          </c:extLst>
        </c:ser>
        <c:ser>
          <c:idx val="6"/>
          <c:order val="6"/>
          <c:tx>
            <c:strRef>
              <c:f>Sheet1!$H$1</c:f>
              <c:strCache>
                <c:ptCount val="1"/>
                <c:pt idx="0">
                  <c:v>Column6</c:v>
                </c:pt>
              </c:strCache>
            </c:strRef>
          </c:tx>
          <c:spPr>
            <a:ln w="317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Sheet1!$A$2:$A$5</c:f>
              <c:numCache>
                <c:formatCode>General</c:formatCode>
                <c:ptCount val="4"/>
                <c:pt idx="0">
                  <c:v>5</c:v>
                </c:pt>
                <c:pt idx="1">
                  <c:v>10</c:v>
                </c:pt>
                <c:pt idx="2">
                  <c:v>20</c:v>
                </c:pt>
                <c:pt idx="3">
                  <c:v>30</c:v>
                </c:pt>
              </c:numCache>
            </c:numRef>
          </c:xVal>
          <c:yVal>
            <c:numRef>
              <c:f>Sheet1!$H$2:$H$5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6-D8F7-4746-9606-9D00456C0101}"/>
            </c:ext>
          </c:extLst>
        </c:ser>
        <c:ser>
          <c:idx val="7"/>
          <c:order val="7"/>
          <c:tx>
            <c:strRef>
              <c:f>Sheet1!$I$1</c:f>
              <c:strCache>
                <c:ptCount val="1"/>
                <c:pt idx="0">
                  <c:v>Column7</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Sheet1!$A$2:$A$5</c:f>
              <c:numCache>
                <c:formatCode>General</c:formatCode>
                <c:ptCount val="4"/>
                <c:pt idx="0">
                  <c:v>5</c:v>
                </c:pt>
                <c:pt idx="1">
                  <c:v>10</c:v>
                </c:pt>
                <c:pt idx="2">
                  <c:v>20</c:v>
                </c:pt>
                <c:pt idx="3">
                  <c:v>30</c:v>
                </c:pt>
              </c:numCache>
            </c:numRef>
          </c:xVal>
          <c:yVal>
            <c:numRef>
              <c:f>Sheet1!$I$2:$I$5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7-D8F7-4746-9606-9D00456C0101}"/>
            </c:ext>
          </c:extLst>
        </c:ser>
        <c:ser>
          <c:idx val="8"/>
          <c:order val="8"/>
          <c:tx>
            <c:strRef>
              <c:f>Sheet1!$J$1</c:f>
              <c:strCache>
                <c:ptCount val="1"/>
                <c:pt idx="0">
                  <c:v>Column8</c:v>
                </c:pt>
              </c:strCache>
            </c:strRef>
          </c:tx>
          <c:spPr>
            <a:ln w="317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xVal>
            <c:numRef>
              <c:f>Sheet1!$A$2:$A$5</c:f>
              <c:numCache>
                <c:formatCode>General</c:formatCode>
                <c:ptCount val="4"/>
                <c:pt idx="0">
                  <c:v>5</c:v>
                </c:pt>
                <c:pt idx="1">
                  <c:v>10</c:v>
                </c:pt>
                <c:pt idx="2">
                  <c:v>20</c:v>
                </c:pt>
                <c:pt idx="3">
                  <c:v>30</c:v>
                </c:pt>
              </c:numCache>
            </c:numRef>
          </c:xVal>
          <c:yVal>
            <c:numRef>
              <c:f>Sheet1!$J$2:$J$5</c:f>
              <c:numCache>
                <c:formatCode>General</c:formatCode>
                <c:ptCount val="4"/>
                <c:pt idx="0">
                  <c:v>64</c:v>
                </c:pt>
                <c:pt idx="1">
                  <c:v>59</c:v>
                </c:pt>
                <c:pt idx="2">
                  <c:v>54</c:v>
                </c:pt>
                <c:pt idx="3">
                  <c:v>51</c:v>
                </c:pt>
              </c:numCache>
            </c:numRef>
          </c:yVal>
          <c:smooth val="0"/>
          <c:extLst>
            <c:ext xmlns:c16="http://schemas.microsoft.com/office/drawing/2014/chart" uri="{C3380CC4-5D6E-409C-BE32-E72D297353CC}">
              <c16:uniqueId val="{00000008-D8F7-4746-9606-9D00456C0101}"/>
            </c:ext>
          </c:extLst>
        </c:ser>
        <c:dLbls>
          <c:showLegendKey val="0"/>
          <c:showVal val="0"/>
          <c:showCatName val="0"/>
          <c:showSerName val="0"/>
          <c:showPercent val="0"/>
          <c:showBubbleSize val="0"/>
        </c:dLbls>
        <c:axId val="171314224"/>
        <c:axId val="1889209744"/>
      </c:scatterChart>
      <c:valAx>
        <c:axId val="17131422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89209744"/>
        <c:crosses val="autoZero"/>
        <c:crossBetween val="midCat"/>
      </c:valAx>
      <c:valAx>
        <c:axId val="1889209744"/>
        <c:scaling>
          <c:orientation val="minMax"/>
          <c:max val="75"/>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1314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2_7A1AD135.xml><?xml version="1.0" encoding="utf-8"?>
<p188:cmLst xmlns:a="http://schemas.openxmlformats.org/drawingml/2006/main" xmlns:r="http://schemas.openxmlformats.org/officeDocument/2006/relationships" xmlns:p188="http://schemas.microsoft.com/office/powerpoint/2018/8/main">
  <p188:cm id="{18019385-CF4B-4E08-BB58-FA06D90EB174}" authorId="{D94EBEAC-6DB7-FFDC-1735-E160E05A4F8B}" created="2025-05-15T23:08:08.779">
    <ac:txMkLst xmlns:ac="http://schemas.microsoft.com/office/drawing/2013/main/command">
      <pc:docMk xmlns:pc="http://schemas.microsoft.com/office/powerpoint/2013/main/command"/>
      <pc:sldMk xmlns:pc="http://schemas.microsoft.com/office/powerpoint/2013/main/command" cId="2048577845" sldId="258"/>
      <ac:spMk id="5" creationId="{91E0A061-3722-2597-1B97-8F77C9010C82}"/>
      <ac:txMk cp="157" len="59">
        <ac:context len="532" hash="2944951479"/>
      </ac:txMk>
    </ac:txMkLst>
    <p188:pos x="5738132" y="1565927"/>
    <p188:txBody>
      <a:bodyPr/>
      <a:lstStyle/>
      <a:p>
        <a:r>
          <a:rPr lang="en-US"/>
          <a:t>[@Matt Gotteiner] Does the code here need to be updated? With AOAI dropping “service” from the product name. It will now be Azure OpenAI. 
or will this stay? There are two samples in here with this terminology. </a:t>
        </a:r>
      </a:p>
    </p188:txBody>
  </p188:cm>
</p188:cmLst>
</file>

<file path=ppt/comments/modernComment_111_239ECE2D.xml><?xml version="1.0" encoding="utf-8"?>
<p188:cmLst xmlns:a="http://schemas.openxmlformats.org/drawingml/2006/main" xmlns:r="http://schemas.openxmlformats.org/officeDocument/2006/relationships" xmlns:p188="http://schemas.microsoft.com/office/powerpoint/2018/8/main">
  <p188:cm id="{317D7DDB-29B6-4FA7-867B-C9FE82AF5B6B}" authorId="{D94EBEAC-6DB7-FFDC-1735-E160E05A4F8B}" created="2025-05-15T00:09:49.726">
    <ac:deMkLst xmlns:ac="http://schemas.microsoft.com/office/drawing/2013/main/command">
      <pc:docMk xmlns:pc="http://schemas.microsoft.com/office/powerpoint/2013/main/command"/>
      <pc:sldMk xmlns:pc="http://schemas.microsoft.com/office/powerpoint/2013/main/command" cId="597610029" sldId="273"/>
      <ac:picMk id="5" creationId="{A4799E09-BD6D-1BD7-8D69-49B641234C03}"/>
    </ac:deMkLst>
    <p188:txBody>
      <a:bodyPr/>
      <a:lstStyle/>
      <a:p>
        <a:r>
          <a:rPr lang="en-US"/>
          <a:t>Need to update this image - to a version without (Azure AI Studio)</a:t>
        </a:r>
      </a:p>
    </p188:txBody>
  </p188:cm>
</p188:cmLst>
</file>

<file path=ppt/comments/modernComment_130_E68F962D.xml><?xml version="1.0" encoding="utf-8"?>
<p188:cmLst xmlns:a="http://schemas.openxmlformats.org/drawingml/2006/main" xmlns:r="http://schemas.openxmlformats.org/officeDocument/2006/relationships" xmlns:p188="http://schemas.microsoft.com/office/powerpoint/2018/8/main">
  <p188:cm id="{B08A2358-9639-40A3-87FA-1C1F18550605}" authorId="{201CA29D-D065-D46C-4D71-1AC81FFA7C1A}" created="2024-11-18T14:38:16.474">
    <ac:deMkLst xmlns:ac="http://schemas.microsoft.com/office/drawing/2013/main/command">
      <pc:docMk xmlns:pc="http://schemas.microsoft.com/office/powerpoint/2013/main/command"/>
      <pc:sldMk xmlns:pc="http://schemas.microsoft.com/office/powerpoint/2013/main/command" cId="3868169773" sldId="304"/>
      <ac:spMk id="3" creationId="{F751CF57-AB1E-DA57-649D-42F7522467DA}"/>
    </ac:deMkLst>
    <p188:txBody>
      <a:bodyPr/>
      <a:lstStyle/>
      <a:p>
        <a:r>
          <a:rPr lang="en-US"/>
          <a:t>Suggested graphic: 
Before-and-after comparison of vector sizes and a binary quantization process flow.</a:t>
        </a:r>
      </a:p>
    </p188:txBody>
  </p188:cm>
</p188:cmLst>
</file>

<file path=ppt/comments/modernComment_131_FD7FFFCE.xml><?xml version="1.0" encoding="utf-8"?>
<p188:cmLst xmlns:a="http://schemas.openxmlformats.org/drawingml/2006/main" xmlns:r="http://schemas.openxmlformats.org/officeDocument/2006/relationships" xmlns:p188="http://schemas.microsoft.com/office/powerpoint/2018/8/main">
  <p188:cm id="{B4027B5A-DC99-497D-89E7-D708B98C5A34}" authorId="{201CA29D-D065-D46C-4D71-1AC81FFA7C1A}" created="2024-11-18T14:39:14.860">
    <ac:deMkLst xmlns:ac="http://schemas.microsoft.com/office/drawing/2013/main/command">
      <pc:docMk xmlns:pc="http://schemas.microsoft.com/office/powerpoint/2013/main/command"/>
      <pc:sldMk xmlns:pc="http://schemas.microsoft.com/office/powerpoint/2013/main/command" cId="4253024206" sldId="305"/>
      <ac:spMk id="3" creationId="{40D582AB-7D8D-2DCE-72F0-D8E8AE82582B}"/>
    </ac:deMkLst>
    <p188:txBody>
      <a:bodyPr/>
      <a:lstStyle/>
      <a:p>
        <a:r>
          <a:rPr lang="en-US"/>
          <a:t>Suggested graphic: Stacked compression comparison for embeddings with MRL vs. traditional methods.</a:t>
        </a:r>
      </a:p>
    </p188:txBody>
  </p188:cm>
</p188:cmLst>
</file>

<file path=ppt/comments/modernComment_136_A22881E4.xml><?xml version="1.0" encoding="utf-8"?>
<p188:cmLst xmlns:a="http://schemas.openxmlformats.org/drawingml/2006/main" xmlns:r="http://schemas.openxmlformats.org/officeDocument/2006/relationships" xmlns:p188="http://schemas.microsoft.com/office/powerpoint/2018/8/main">
  <p188:cm id="{F6B6E924-59D5-4E86-B36C-5542B440A94A}" authorId="{201CA29D-D065-D46C-4D71-1AC81FFA7C1A}" created="2024-11-18T14:38:36.683">
    <pc:sldMkLst xmlns:pc="http://schemas.microsoft.com/office/powerpoint/2013/main/command">
      <pc:docMk/>
      <pc:sldMk cId="2720563684" sldId="310"/>
    </pc:sldMkLst>
    <p188:txBody>
      <a:bodyPr/>
      <a:lstStyle/>
      <a:p>
        <a:r>
          <a:rPr lang="en-US"/>
          <a:t>Suggested graphic:
Visualization of a vector before and after scalar quantization, showing storage savings.</a:t>
        </a:r>
      </a:p>
    </p188:txBody>
  </p188:cm>
</p188:cmLst>
</file>

<file path=ppt/comments/modernComment_7FFFF70D_63EDF2FF.xml><?xml version="1.0" encoding="utf-8"?>
<p188:cmLst xmlns:a="http://schemas.openxmlformats.org/drawingml/2006/main" xmlns:r="http://schemas.openxmlformats.org/officeDocument/2006/relationships" xmlns:p188="http://schemas.microsoft.com/office/powerpoint/2018/8/main">
  <p188:cm id="{E52CB82C-8F90-4D0B-BBEE-6C09DB231298}" authorId="{D94EBEAC-6DB7-FFDC-1735-E160E05A4F8B}" created="2025-05-16T19:23:31.103">
    <ac:txMkLst xmlns:ac="http://schemas.microsoft.com/office/drawing/2013/main/command">
      <pc:docMk xmlns:pc="http://schemas.microsoft.com/office/powerpoint/2013/main/command"/>
      <pc:sldMk xmlns:pc="http://schemas.microsoft.com/office/powerpoint/2013/main/command" cId="1676538623" sldId="2147481357"/>
      <ac:spMk id="7" creationId="{F17E86FF-AA58-6F02-57BA-B95428CB4111}"/>
      <ac:txMk cp="100" len="7">
        <ac:context len="278" hash="1109840848"/>
      </ac:txMk>
    </ac:txMkLst>
    <p188:pos x="2813721" y="769224"/>
    <p188:txBody>
      <a:bodyPr/>
      <a:lstStyle/>
      <a:p>
        <a:r>
          <a:rPr lang="en-US"/>
          <a:t>[@Allison Sparrow] verify if still in preview plz</a:t>
        </a:r>
      </a:p>
    </p188:txBody>
  </p188:cm>
</p188:cmLst>
</file>

<file path=ppt/comments/modernComment_7FFFF92D_3CDB0C60.xml><?xml version="1.0" encoding="utf-8"?>
<p188:cmLst xmlns:a="http://schemas.openxmlformats.org/drawingml/2006/main" xmlns:r="http://schemas.openxmlformats.org/officeDocument/2006/relationships" xmlns:p188="http://schemas.microsoft.com/office/powerpoint/2018/8/main">
  <p188:cm id="{493C67BA-368A-4206-A53D-A95F49B72644}" authorId="{D94EBEAC-6DB7-FFDC-1735-E160E05A4F8B}" created="2025-05-14T21:38:35.757">
    <ac:txMkLst xmlns:ac="http://schemas.microsoft.com/office/drawing/2013/main/command">
      <pc:docMk xmlns:pc="http://schemas.microsoft.com/office/powerpoint/2013/main/command"/>
      <pc:sldMk xmlns:pc="http://schemas.microsoft.com/office/powerpoint/2013/main/command" cId="1020988512" sldId="2147481901"/>
      <ac:spMk id="2" creationId="{D9E5B322-1E71-D23E-5866-2E455175DEDC}"/>
      <ac:txMk cp="0" len="7">
        <ac:context len="32" hash="2968731000"/>
      </ac:txMk>
    </ac:txMkLst>
    <p188:pos x="1421692" y="207034"/>
    <p188:replyLst>
      <p188:reply id="{BFE20FE5-CDBA-4C0F-BA7A-838D90A3702C}" authorId="{D94EBEAC-6DB7-FFDC-1735-E160E05A4F8B}" created="2025-05-16T00:18:24.315">
        <p188:txBody>
          <a:bodyPr/>
          <a:lstStyle/>
          <a:p>
            <a:r>
              <a:rPr lang="en-US"/>
              <a:t>[@Matt Gotteiner] Should we add anything here in L400 for agentic retrieval pricing? For the free phase. 
Or wait until the billing begins in the summer.</a:t>
            </a:r>
          </a:p>
        </p188:txBody>
      </p188:reply>
    </p188:replyLst>
    <p188:txBody>
      <a:bodyPr/>
      <a:lstStyle/>
      <a:p>
        <a:r>
          <a:rPr lang="en-US"/>
          <a:t>[@Laurel Geisbush (MURPHY AND ASSOCIATES INC)] Add pricing info for agentic retrieval</a:t>
        </a:r>
      </a:p>
    </p188:txBody>
  </p188:cm>
</p188:cmLst>
</file>

<file path=ppt/comments/modernComment_7FFFF95C_CB4C133D.xml><?xml version="1.0" encoding="utf-8"?>
<p188:cmLst xmlns:a="http://schemas.openxmlformats.org/drawingml/2006/main" xmlns:r="http://schemas.openxmlformats.org/officeDocument/2006/relationships" xmlns:p188="http://schemas.microsoft.com/office/powerpoint/2018/8/main">
  <p188:cm id="{0EADD400-C891-45AD-A147-963AE2595D8F}" authorId="{D94EBEAC-6DB7-FFDC-1735-E160E05A4F8B}" created="2025-05-15T23:02:30.355">
    <ac:txMkLst xmlns:ac="http://schemas.microsoft.com/office/drawing/2013/main/command">
      <pc:docMk xmlns:pc="http://schemas.microsoft.com/office/powerpoint/2013/main/command"/>
      <pc:sldMk xmlns:pc="http://schemas.microsoft.com/office/powerpoint/2013/main/command" cId="3410760509" sldId="2147481948"/>
      <ac:spMk id="5" creationId="{91E0A061-3722-2597-1B97-8F77C9010C82}"/>
      <ac:txMk cp="156" len="60">
        <ac:context len="532" hash="2944951479"/>
      </ac:txMk>
    </ac:txMkLst>
    <p188:pos x="5651046" y="1565927"/>
    <p188:txBody>
      <a:bodyPr/>
      <a:lstStyle/>
      <a:p>
        <a:r>
          <a:rPr lang="en-US"/>
          <a:t>[@Allison Sparrow] Does Eng need to change the code? Or will “service” still remain? </a:t>
        </a:r>
      </a:p>
    </p188:txBody>
  </p188:cm>
</p188:cmLst>
</file>

<file path=ppt/comments/modernComment_7FFFF965_159BBE15.xml><?xml version="1.0" encoding="utf-8"?>
<p188:cmLst xmlns:a="http://schemas.openxmlformats.org/drawingml/2006/main" xmlns:r="http://schemas.openxmlformats.org/officeDocument/2006/relationships" xmlns:p188="http://schemas.microsoft.com/office/powerpoint/2018/8/main">
  <p188:cm id="{DE82D444-38A7-4E2B-9B1B-5FCF046C34A8}" authorId="{B603280C-6AAF-B0FE-47DF-3425564CE7DE}" created="2025-05-13T17:08:50.206">
    <ac:txMkLst xmlns:ac="http://schemas.microsoft.com/office/drawing/2013/main/command">
      <pc:docMk xmlns:pc="http://schemas.microsoft.com/office/powerpoint/2013/main/command"/>
      <pc:sldMk xmlns:pc="http://schemas.microsoft.com/office/powerpoint/2013/main/command" cId="362528277" sldId="2147481957"/>
      <ac:spMk id="2" creationId="{D28FA37C-974A-FE33-7EDF-5C32CD21996E}"/>
      <ac:txMk cp="0" len="17">
        <ac:context len="18" hash="1679998203"/>
      </ac:txMk>
    </ac:txMkLst>
    <p188:pos x="3985639" y="365760"/>
    <p188:txBody>
      <a:bodyPr/>
      <a:lstStyle/>
      <a:p>
        <a:r>
          <a:rPr lang="en-US"/>
          <a:t>This slide is very helpful</a:t>
        </a:r>
      </a:p>
    </p188:txBody>
  </p188:cm>
</p188:cmLst>
</file>

<file path=ppt/comments/modernComment_7FFFF96A_DA0C0F11.xml><?xml version="1.0" encoding="utf-8"?>
<p188:cmLst xmlns:a="http://schemas.openxmlformats.org/drawingml/2006/main" xmlns:r="http://schemas.openxmlformats.org/officeDocument/2006/relationships" xmlns:p188="http://schemas.microsoft.com/office/powerpoint/2018/8/main">
  <p188:cm id="{3A301F9B-CCB6-429E-A495-EEA1BB3B62BA}" authorId="{D94EBEAC-6DB7-FFDC-1735-E160E05A4F8B}" created="2025-05-16T00:48:09.179">
    <ac:deMkLst xmlns:ac="http://schemas.microsoft.com/office/drawing/2013/main/command">
      <pc:docMk xmlns:pc="http://schemas.microsoft.com/office/powerpoint/2013/main/command"/>
      <pc:sldMk xmlns:pc="http://schemas.microsoft.com/office/powerpoint/2013/main/command" cId="3658223377" sldId="2147481962"/>
      <ac:picMk id="64" creationId="{7C9DF91B-755F-CD4B-7BF8-AE5CEC523EFC}"/>
    </ac:deMkLst>
    <p188:txBody>
      <a:bodyPr/>
      <a:lstStyle/>
      <a:p>
        <a:r>
          <a:rPr lang="en-US"/>
          <a:t>[@Gia Mondragon] FYI, I updated the icons for this slide. They were showing up as white. 
In case you need a copy for your version.</a:t>
        </a:r>
      </a:p>
    </p188:txBody>
  </p188:cm>
</p188:cmLst>
</file>

<file path=ppt/comments/modernComment_7FFFFA66_FC822E2B.xml><?xml version="1.0" encoding="utf-8"?>
<p188:cmLst xmlns:a="http://schemas.openxmlformats.org/drawingml/2006/main" xmlns:r="http://schemas.openxmlformats.org/officeDocument/2006/relationships" xmlns:p188="http://schemas.microsoft.com/office/powerpoint/2018/8/main">
  <p188:cm id="{E2B312D1-8CAD-4CD6-8B8B-DDD2DB0231D3}" authorId="{B603280C-6AAF-B0FE-47DF-3425564CE7DE}" status="resolved" created="2024-11-06T23:57:51" complete="100000">
    <pc:sldMkLst xmlns:pc="http://schemas.microsoft.com/office/powerpoint/2013/main/command">
      <pc:docMk/>
      <pc:sldMk cId="4236389931" sldId="2147482214"/>
    </pc:sldMkLst>
    <p188:txBody>
      <a:bodyPr/>
      <a:lstStyle/>
      <a:p>
        <a:r>
          <a:rPr lang="en-US"/>
          <a:t>[@Khye Wei]  can you update these slides? AI Studio is outdated, and i bet we have a better one for Copilot Studio now</a:t>
        </a:r>
      </a:p>
    </p188:txBody>
  </p188:cm>
  <p188:cm id="{2BBF6A6D-E6C5-4C42-A7A5-D222126E7F19}" authorId="{B603280C-6AAF-B0FE-47DF-3425564CE7DE}" status="resolved" created="2024-11-11T21:57:03.240" complete="100000">
    <ac:deMkLst xmlns:ac="http://schemas.microsoft.com/office/drawing/2013/main/command">
      <pc:docMk xmlns:pc="http://schemas.microsoft.com/office/powerpoint/2013/main/command"/>
      <pc:sldMk xmlns:pc="http://schemas.microsoft.com/office/powerpoint/2013/main/command" cId="4236389931" sldId="2147482214"/>
      <ac:picMk id="12" creationId="{4EE03010-FCE4-D7C1-76CF-DC01CCB5AAED}"/>
    </ac:deMkLst>
    <p188:replyLst>
      <p188:reply id="{8F302EF0-2A15-4016-B986-B1D16F8F9305}" authorId="{C9DBBC6C-3285-675B-7C09-55021F470BC2}" created="2024-11-11T22:34:57.005">
        <p188:txBody>
          <a:bodyPr/>
          <a:lstStyle/>
          <a:p>
            <a:r>
              <a:rPr lang="en-US"/>
              <a:t>Yes this is old. Updated.</a:t>
            </a:r>
          </a:p>
        </p188:txBody>
      </p188:reply>
    </p188:replyLst>
    <p188:txBody>
      <a:bodyPr/>
      <a:lstStyle/>
      <a:p>
        <a:r>
          <a:rPr lang="en-US"/>
          <a:t>[@Khye Wei]  is this the right logo? I thought they had a different one</a:t>
        </a:r>
      </a:p>
    </p188:txBody>
  </p188:cm>
  <p188:cm id="{D1B38ABB-21C7-40C9-B4E9-69F39F2817FE}" authorId="{D94EBEAC-6DB7-FFDC-1735-E160E05A4F8B}" created="2025-05-15T00:06:08.806">
    <pc:sldMkLst xmlns:pc="http://schemas.microsoft.com/office/powerpoint/2013/main/command">
      <pc:docMk/>
      <pc:sldMk cId="4236389931" sldId="2147482214"/>
    </pc:sldMkLst>
    <p188:txBody>
      <a:bodyPr/>
      <a:lstStyle/>
      <a:p>
        <a:r>
          <a:rPr lang="en-US"/>
          <a:t>[@Allison Sparrow] Referring to the third solution mentioned in Notes: Do we need to update this text to be describing GitHub? That’s shown on the slide, we don’t show Widows AI Studio on the slide.</a:t>
        </a:r>
      </a:p>
    </p188:txBody>
  </p188:cm>
  <p188:cm id="{5F022A03-A0A2-418B-9332-357787F74FFD}" authorId="{D94EBEAC-6DB7-FFDC-1735-E160E05A4F8B}" created="2025-05-15T00:06:46.414">
    <ac:deMkLst xmlns:ac="http://schemas.microsoft.com/office/drawing/2013/main/command">
      <pc:docMk xmlns:pc="http://schemas.microsoft.com/office/powerpoint/2013/main/command"/>
      <pc:sldMk xmlns:pc="http://schemas.microsoft.com/office/powerpoint/2013/main/command" cId="4236389931" sldId="2147482214"/>
      <ac:grpSpMk id="13" creationId="{D3F3FCFF-7B0F-C42F-D594-57436A6BA26A}"/>
    </ac:deMkLst>
    <p188:txBody>
      <a:bodyPr/>
      <a:lstStyle/>
      <a:p>
        <a:r>
          <a:rPr lang="en-US"/>
          <a:t>[@Allison Sparrow] What about if we update this slide to show Azure AI Foundry first - then GitHub, etc.? 
Or since this is L400 do we want to be showcasing GitHub first? Higher priority. The talk track, in notes covers Foundry first.</a:t>
        </a:r>
      </a:p>
    </p188:txBody>
  </p188:cm>
</p188:cmLst>
</file>

<file path=ppt/comments/modernComment_7FFFFFCF_B4356DEC.xml><?xml version="1.0" encoding="utf-8"?>
<p188:cmLst xmlns:a="http://schemas.openxmlformats.org/drawingml/2006/main" xmlns:r="http://schemas.openxmlformats.org/officeDocument/2006/relationships" xmlns:p188="http://schemas.microsoft.com/office/powerpoint/2018/8/main">
  <p188:cm id="{067401C6-7FE9-45E8-A0AB-8DFAD9C11C71}" authorId="{D94EBEAC-6DB7-FFDC-1735-E160E05A4F8B}" created="2025-05-16T00:11:17.127">
    <ac:txMkLst xmlns:ac="http://schemas.microsoft.com/office/drawing/2013/main/command">
      <pc:docMk xmlns:pc="http://schemas.microsoft.com/office/powerpoint/2013/main/command"/>
      <pc:sldMk xmlns:pc="http://schemas.microsoft.com/office/powerpoint/2013/main/command" cId="3023400428" sldId="2147483599"/>
      <ac:spMk id="2" creationId="{7BE97E20-4CAD-28EC-D2D6-206514A9ECFB}"/>
      <ac:txMk cp="28" len="7">
        <ac:context len="37" hash="3574729910"/>
      </ac:txMk>
    </ac:txMkLst>
    <p188:pos x="3461223" y="740229"/>
    <p188:txBody>
      <a:bodyPr/>
      <a:lstStyle/>
      <a:p>
        <a:r>
          <a:rPr lang="en-US"/>
          <a:t>Still in preview
https://learn.microsoft.com/en-us/azure/search/vector-search-vectorizer-ai-services-vision</a:t>
        </a:r>
      </a:p>
    </p188:txBody>
  </p188:cm>
</p188:cmLst>
</file>

<file path=ppt/comments/modernComment_7FFFFFD0_37B8F38.xml><?xml version="1.0" encoding="utf-8"?>
<p188:cmLst xmlns:a="http://schemas.openxmlformats.org/drawingml/2006/main" xmlns:r="http://schemas.openxmlformats.org/officeDocument/2006/relationships" xmlns:p188="http://schemas.microsoft.com/office/powerpoint/2018/8/main">
  <p188:cm id="{1CA04DFF-E5C7-4516-842B-1B0B7B2B7FB3}" authorId="{201CA29D-D065-D46C-4D71-1AC81FFA7C1A}" status="resolved" created="2024-11-18T13:44:38.542" complete="100000">
    <pc:sldMkLst xmlns:pc="http://schemas.microsoft.com/office/powerpoint/2013/main/command">
      <pc:docMk/>
      <pc:sldMk cId="58429240" sldId="2147483600"/>
    </pc:sldMkLst>
    <p188:txBody>
      <a:bodyPr/>
      <a:lstStyle/>
      <a:p>
        <a:r>
          <a:rPr lang="en-US"/>
          <a:t>[@Gia Mondragon] we should add a slide here for the LLM Custom Skill (I know it’s an antipattern but giving that more visibility could help with feedback and productizing the builtin skill</a:t>
        </a:r>
      </a:p>
    </p188:txBody>
    <p188:extLst>
      <p:ext xmlns:p="http://schemas.openxmlformats.org/presentationml/2006/main" uri="{57CB4572-C831-44C2-8A1C-0ADB6CCDFE69}">
        <p223:reactions xmlns:p223="http://schemas.microsoft.com/office/powerpoint/2022/03/main">
          <p223:rxn type="👍">
            <p223:instance time="2024-11-18T16:58:17.208" authorId="{98AA16E9-6F42-0421-4A5D-410E64BE366D}"/>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Sans Text" pitchFamily="2"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Sans Text" pitchFamily="2" charset="0"/>
              </a:rPr>
              <a:t>5/17/2025 11:48 AM</a:t>
            </a:fld>
            <a:endParaRPr lang="en-US">
              <a:latin typeface="Segoe Sans Text" pitchFamily="2"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Sans Text" pitchFamily="2" charset="0"/>
              </a:rPr>
              <a:t>‹#›</a:t>
            </a:fld>
            <a:endParaRPr lang="en-US">
              <a:latin typeface="Segoe Sans Text" pitchFamily="2"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Sans Text" pitchFamily="2"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Segoe Sans Text" pitchFamily="2" charset="0"/>
                <a:cs typeface="Segoe Sans Text" pitchFamily="2" charset="0"/>
              </a:defRPr>
            </a:lvl1p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Sans Text" pitchFamily="2" charset="0"/>
              </a:defRPr>
            </a:lvl1pPr>
          </a:lstStyle>
          <a:p>
            <a:fld id="{386CE63F-9E7F-4C04-9D0D-FCA25A8E9E86}" type="datetime8">
              <a:rPr lang="en-US" smtClean="0"/>
              <a:pPr/>
              <a:t>5/17/2025 11:48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Sans Text" pitchFamily="2"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Sans Text" pitchFamily="2"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Sans Text" pitchFamily="2"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Sans Text" pitchFamily="2"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Sans Text" pitchFamily="2"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Sans Text" pitchFamily="2"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azure.microsoft.com/en-us/explore/global-infrastructure/products-by-region/?products=search" TargetMode="External"/><Relationship Id="rId2" Type="http://schemas.openxmlformats.org/officeDocument/2006/relationships/slide" Target="../slides/slide134.xml"/><Relationship Id="rId1" Type="http://schemas.openxmlformats.org/officeDocument/2006/relationships/notesMaster" Target="../notesMasters/notesMaster1.xml"/><Relationship Id="rId6" Type="http://schemas.openxmlformats.org/officeDocument/2006/relationships/hyperlink" Target="https://learn.microsoft.com/en-us/azure/search/knowledge-store-concept-intro?tabs=portal" TargetMode="External"/><Relationship Id="rId5" Type="http://schemas.openxmlformats.org/officeDocument/2006/relationships/hyperlink" Target="https://learn.microsoft.com/en-us/azure/search/search-howto-incremental-index" TargetMode="External"/><Relationship Id="rId4" Type="http://schemas.openxmlformats.org/officeDocument/2006/relationships/hyperlink" Target="https://learn.microsoft.com/en-us/azure/search/cognitive-search-working-with-skillsets"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learn.microsoft.com/en-us/azure/search/cognitive-search-working-with-skillsets"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learn.microsoft.com/en-us/azure/search/cognitive-search-predefined-skills"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learn.microsoft.com/en-us/azure/search/cognitive-search-predefined-skills"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learn.microsoft.com/en-us/azure/search/cognitive-search-attach-cognitive-services?tabs=portal%2Cportal-remove"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github.com/Azure-Samples/azure-search-power-skills" TargetMode="External"/><Relationship Id="rId2" Type="http://schemas.openxmlformats.org/officeDocument/2006/relationships/slide" Target="../slides/slide144.xml"/><Relationship Id="rId1" Type="http://schemas.openxmlformats.org/officeDocument/2006/relationships/notesMaster" Target="../notesMasters/notesMaster1.xml"/><Relationship Id="rId4" Type="http://schemas.openxmlformats.org/officeDocument/2006/relationships/hyperlink" Target="https://learn.microsoft.com/en-us/training/modules/build-form-recognizer-custom-skill-for-azure-cognitive-search/"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learn.microsoft.com/en-us/azure/search/cognitive-search-skill-annotation-language"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learn.microsoft.com/en-us/azure/search/knowledge-store-concept-intro?tabs=portal"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learn.microsoft.com/en-us/azure/search/knowledge-store-create-portal"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learn.microsoft.com/en-us/azure/search/cognitive-search-predefined-skills"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journals.aom.org/doi/abs/10.5465/amj.2022.0426"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pdf/2307.03172.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earn.microsoft.com/en-us/azure/search/search-indexer-overview"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8" Type="http://schemas.openxmlformats.org/officeDocument/2006/relationships/hyperlink" Target="https://learn.microsoft.com/en-us/azure/search/vector-search-overview" TargetMode="External"/><Relationship Id="rId13" Type="http://schemas.openxmlformats.org/officeDocument/2006/relationships/hyperlink" Target="https://learn.microsoft.com/en-us/azure/search/search-security-trimming-for-azure-search-with-aad" TargetMode="External"/><Relationship Id="rId18" Type="http://schemas.openxmlformats.org/officeDocument/2006/relationships/hyperlink" Target="https://learn.microsoft.com/en-us/azure/search/search-limits-quotas-capacity" TargetMode="External"/><Relationship Id="rId3" Type="http://schemas.openxmlformats.org/officeDocument/2006/relationships/hyperlink" Target="https://learn.microsoft.com/EN-US/AZURE/search/search-data-sources-gallery" TargetMode="External"/><Relationship Id="rId7" Type="http://schemas.openxmlformats.org/officeDocument/2006/relationships/hyperlink" Target="https://learn.microsoft.com/en-us/azure/search/vector-search-how-to-chunk-documents" TargetMode="External"/><Relationship Id="rId12" Type="http://schemas.openxmlformats.org/officeDocument/2006/relationships/hyperlink" Target="https://learn.microsoft.com/en-us/azure/search/search-howto-index-cosmosdb#indexing-deleted-documents" TargetMode="External"/><Relationship Id="rId17" Type="http://schemas.openxmlformats.org/officeDocument/2006/relationships/hyperlink" Target="https://learn.microsoft.com/en-us/azure/search/service-configure-firewall" TargetMode="External"/><Relationship Id="rId2" Type="http://schemas.openxmlformats.org/officeDocument/2006/relationships/slide" Target="../slides/slide75.xml"/><Relationship Id="rId16" Type="http://schemas.openxmlformats.org/officeDocument/2006/relationships/hyperlink" Target="https://learn.microsoft.com/en-us/azure/search/service-create-private-endpoint" TargetMode="External"/><Relationship Id="rId1" Type="http://schemas.openxmlformats.org/officeDocument/2006/relationships/notesMaster" Target="../notesMasters/notesMaster1.xml"/><Relationship Id="rId6" Type="http://schemas.openxmlformats.org/officeDocument/2006/relationships/hyperlink" Target="https://learn.microsoft.com/en-us/azure/search/cognitive-search-concept-intro" TargetMode="External"/><Relationship Id="rId11" Type="http://schemas.openxmlformats.org/officeDocument/2006/relationships/hyperlink" Target="https://learn.microsoft.com/en-us/azure/search/search-howto-connecting-azure-sql-database-to-azure-search-using-indexers#indexing-new-changed-and-deleted-rows" TargetMode="External"/><Relationship Id="rId5" Type="http://schemas.openxmlformats.org/officeDocument/2006/relationships/hyperlink" Target="https://learn.microsoft.com/en-us/azure/search/search-what-is-data-import" TargetMode="External"/><Relationship Id="rId15" Type="http://schemas.openxmlformats.org/officeDocument/2006/relationships/hyperlink" Target="https://learn.microsoft.com/en-us/azure/search/search-howto-managed-identities-data-sources?tabs=portal-sys%2Cportal-user" TargetMode="External"/><Relationship Id="rId10" Type="http://schemas.openxmlformats.org/officeDocument/2006/relationships/hyperlink" Target="https://learn.microsoft.com/en-us/azure/search/search-howto-index-changed-deleted-blobs?tabs=portal" TargetMode="External"/><Relationship Id="rId4" Type="http://schemas.openxmlformats.org/officeDocument/2006/relationships/hyperlink" Target="https://learn.microsoft.com/en-us/azure/search/search-indexer-overview" TargetMode="External"/><Relationship Id="rId9" Type="http://schemas.openxmlformats.org/officeDocument/2006/relationships/hyperlink" Target="https://learn.microsoft.com/en-us/azure/search/vector-search-integrated-vectorization" TargetMode="External"/><Relationship Id="rId14" Type="http://schemas.openxmlformats.org/officeDocument/2006/relationships/hyperlink" Target="https://learn.microsoft.com/en-us/azure/search/search-security-trimming-for-azure-search" TargetMode="Externa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learn.microsoft.com/EN-US/AZURE/search/search-data-sources-gallery#data-sources-from-our-partners" TargetMode="External"/><Relationship Id="rId3" Type="http://schemas.openxmlformats.org/officeDocument/2006/relationships/hyperlink" Target="https://learn.microsoft.com/en-us/azure/ai-studio/how-to/data-add?tabs=azure-studio" TargetMode="External"/><Relationship Id="rId7" Type="http://schemas.openxmlformats.org/officeDocument/2006/relationships/hyperlink" Target="https://github.com/Azure/azure-search-vector-samples/blob/main/demo-python/code/azure-search-integrated-vectorization-sample.ipynb"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learn.microsoft.com/EN-US/AZURE/search/search-data-sources-gallery" TargetMode="External"/><Relationship Id="rId5" Type="http://schemas.openxmlformats.org/officeDocument/2006/relationships/hyperlink" Target="https://learn.microsoft.com/en-us/azure/search/search-indexer-overview" TargetMode="External"/><Relationship Id="rId4" Type="http://schemas.openxmlformats.org/officeDocument/2006/relationships/hyperlink" Target="https://learn.microsoft.com/en-us/azure/ai-studio/concepts/retrieval-augmented-generation" TargetMode="External"/><Relationship Id="rId9" Type="http://schemas.openxmlformats.org/officeDocument/2006/relationships/hyperlink" Target="https://learn.microsoft.com/en-us/azure/search/search-what-is-data-impor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learn.microsoft.com/EN-US/AZURE/search/search-data-sources-gallery" TargetMode="External"/><Relationship Id="rId7" Type="http://schemas.openxmlformats.org/officeDocument/2006/relationships/hyperlink" Target="https://github.com/Azure-Samples/azure-search-openai-demo/tree/main"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learn.microsoft.com/en-us/azure/search/search-what-is-data-import" TargetMode="External"/><Relationship Id="rId5" Type="http://schemas.openxmlformats.org/officeDocument/2006/relationships/hyperlink" Target="https://learn.microsoft.com/EN-US/AZURE/search/search-data-sources-gallery#data-sources-from-our-partners" TargetMode="External"/><Relationship Id="rId4" Type="http://schemas.openxmlformats.org/officeDocument/2006/relationships/hyperlink" Target="https://github.com/Azure/azure-search-vector-samples/blob/main/demo-python/code/azure-search-integrated-vectorization-sample.ipynb"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s://learn.microsoft.com/en-us/azure/search/search-howto-index-csv-blobs" TargetMode="External"/><Relationship Id="rId13" Type="http://schemas.openxmlformats.org/officeDocument/2006/relationships/hyperlink" Target="https://learn.microsoft.com/en-us/azure/search/search-howto-managed-identities-data-sources?tabs=portal-sys%2Cportal-user" TargetMode="External"/><Relationship Id="rId3" Type="http://schemas.openxmlformats.org/officeDocument/2006/relationships/hyperlink" Target="https://learn.microsoft.com/en-us/azure/search/search-indexer-overview" TargetMode="External"/><Relationship Id="rId7" Type="http://schemas.openxmlformats.org/officeDocument/2006/relationships/hyperlink" Target="https://learn.microsoft.com/en-us/azure/search/search-howto-index-plaintext-blobs" TargetMode="External"/><Relationship Id="rId12" Type="http://schemas.openxmlformats.org/officeDocument/2006/relationships/hyperlink" Target="https://learn.microsoft.com/en-us/azure/search/vector-search-integrated-vectorization"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learn.microsoft.com/en-us/azure/search/search-howto-index-one-to-many-blobs" TargetMode="External"/><Relationship Id="rId11" Type="http://schemas.openxmlformats.org/officeDocument/2006/relationships/hyperlink" Target="https://learn.microsoft.com/en-us/azure/search/search-howto-large-index#check-indexer-batch-size" TargetMode="External"/><Relationship Id="rId5" Type="http://schemas.openxmlformats.org/officeDocument/2006/relationships/hyperlink" Target="https://learn.microsoft.com/en-us/azure/search/search-howto-schedule-indexers?tabs=portal" TargetMode="External"/><Relationship Id="rId15" Type="http://schemas.openxmlformats.org/officeDocument/2006/relationships/hyperlink" Target="https://learn.microsoft.com/en-us/azure/search/search-get-started-portal-import-vectors" TargetMode="External"/><Relationship Id="rId10" Type="http://schemas.openxmlformats.org/officeDocument/2006/relationships/hyperlink" Target="https://learn.microsoft.com/en-us/azure/search/cognitive-search-concept-intro" TargetMode="External"/><Relationship Id="rId4" Type="http://schemas.openxmlformats.org/officeDocument/2006/relationships/hyperlink" Target="https://learn.microsoft.com/en-us/azure/search/search-limits-quotas-capacity" TargetMode="External"/><Relationship Id="rId9" Type="http://schemas.openxmlformats.org/officeDocument/2006/relationships/hyperlink" Target="https://learn.microsoft.com/en-us/azure/search/search-howto-index-json-blobs" TargetMode="External"/><Relationship Id="rId14" Type="http://schemas.openxmlformats.org/officeDocument/2006/relationships/hyperlink" Target="https://learn.microsoft.com/en-us/azure/search/search-indexer-howto-access-private?tabs=portal-create"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learn.microsoft.com/en-us/azure/search/search-what-is-data-import"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learn.microsoft.com/en-us/azure/search/search-howto-large-index"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learn.microsoft.com/en-us/azure/search/cognitive-search-skill-textsplit"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github.com/Azure-Samples/azure-search-power-skills"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learn.microsoft.com/en-us/azure/search/vector-search-integrated-vectorization"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learn.microsoft.com/en-us/azure/search/vector-search-integrated-vectorization"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learn.microsoft.com/en-us/azure/search/vector-search-integrated-vectorization"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learn.microsoft.com/en-us/azure/search/vector-search-integrated-vectorization"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learn.microsoft.com/en-us/azure/search/vector-search-integrated-vectorization"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learn.microsoft.com/en-us/azure/search/vector-search-integrated-vectorization"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learn.microsoft.com/en-us/azure/search/cognitive-search-skill-textsplit"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learn.microsoft.com/en-us/azure/search/cognitive-search-skill-azure-openai-embedding"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learn.microsoft.com/en-us/azure/search/cognitive-search-skill-azure-openai-embedding"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learn.microsoft.com/en-us/azure/search/cognitive-search-custom-skill-web-api"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learn.microsoft.com/en-us/azure/search/vector-search-how-to-configure-vectorizer"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learn.microsoft.com/en-us/azure/search/cognitive-search-skill-textsplit"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learn.microsoft.com/en-us/azure/search/cognitive-search-skill-azure-openai-embedding"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learn.microsoft.com/en-us/azure/search/cognitive-search-custom-skill-web-api"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learn.microsoft.com/en-us/azure/search/index-projections-concept-intro?tabs=kstore-rest"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learn.microsoft.com/en-us/azure/search/cognitive-search-concept-intro"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learn.microsoft.com/en-us/azure/search/vector-search-integrated-vectoriz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5000"/>
              </a:lnSpc>
              <a:spcAft>
                <a:spcPts val="810"/>
              </a:spcAft>
            </a:pPr>
            <a:endParaRPr lang="en-US" sz="1200">
              <a:solidFill>
                <a:srgbClr val="000000"/>
              </a:solidFill>
              <a:latin typeface="Calibri"/>
              <a:ea typeface="Calibri" panose="020F0502020204030204" pitchFamily="34" charset="0"/>
              <a:cs typeface="Calibri"/>
            </a:endParaRPr>
          </a:p>
          <a:p>
            <a:r>
              <a:rPr lang="en-US" sz="1200"/>
              <a:t>Today we are going to talk about how Azure AI Search helps you run superior, advanced RAG for better GenAI applications.</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Azure AI search provides customers with a feature rich vector database built on an enterprise ready foundation, so you can focus on exponential growth and scale. </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Its integrations offer an end-to-end data management pipeline for all types of data, a full-stack RAG solution available where and how you want to build.</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Your retrieval strategy matters. Our comprehensive search technology goes beyond vector search, we ensure you have the capabilities you need to retrieve accurate information for every question, regardless of your use case or data.</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23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52D86-6D0E-D729-0688-CF2C4298B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5AAA0-8AA2-0745-D890-78B52788B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59619-D2D8-3985-163F-055284526F0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A476828-6612-E418-5FEC-199CEE218CB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14E00D-B6F9-0F79-7E41-192013EB98F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B19FDAF-2FB7-5F28-E5C4-AA322A0532D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6B4012-F20B-B64F-1D5A-DCE54DA9B53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8920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AI enrichment in Azure AI Search is part of the indexing pipeline, so you can enable as long as the AI enrichment process is enabled in the region: </a:t>
            </a:r>
            <a:r>
              <a:rPr lang="en-US">
                <a:hlinkClick r:id="rId3"/>
              </a:rPr>
              <a:t>Azure Products by Region | Microsoft Azure</a:t>
            </a:r>
            <a:r>
              <a:rPr lang="en-US"/>
              <a:t>. </a:t>
            </a:r>
          </a:p>
          <a:p>
            <a:pPr marL="0" indent="0">
              <a:buNone/>
            </a:pPr>
            <a:endParaRPr lang="en-US"/>
          </a:p>
          <a:p>
            <a:pPr marL="0" indent="0">
              <a:buNone/>
            </a:pPr>
            <a:r>
              <a:rPr lang="en-US"/>
              <a:t>Depending on your data and the skills you've added to a skillset (</a:t>
            </a:r>
            <a:r>
              <a:rPr lang="en-US">
                <a:hlinkClick r:id="rId4"/>
              </a:rPr>
              <a:t>Skillset concepts - Azure AI Search | Microsoft Learn</a:t>
            </a:r>
            <a:r>
              <a:rPr lang="en-US"/>
              <a:t>), different types of processing may occur. Images can be forwarded to skills that perform image processing and text content is queued for text and natural language processing, among others. The processing generates "enriched documents" that collect the transformations as they occur.</a:t>
            </a:r>
          </a:p>
          <a:p>
            <a:pPr marL="0" indent="0">
              <a:buNone/>
            </a:pPr>
            <a:endParaRPr lang="en-US"/>
          </a:p>
          <a:p>
            <a:pPr marL="0" indent="0">
              <a:buNone/>
            </a:pPr>
            <a:r>
              <a:rPr lang="en-US"/>
              <a:t>The enriched content is temporary unless you save it. You can enable an enrichment cache to persist documents (</a:t>
            </a:r>
            <a:r>
              <a:rPr lang="en-US">
                <a:hlinkClick r:id="rId5"/>
              </a:rPr>
              <a:t>Enable caching for incremental enrichment (preview) - Azure AI Search | Microsoft Learn</a:t>
            </a:r>
            <a:r>
              <a:rPr lang="en-US"/>
              <a:t>) and skill outputs for reuse during future skillset executions. To get content into a search index, the indexer must have mapping information for sending enriched content to the target field. This involves setting the data path from source data to a search index and from enriched documents to an index.</a:t>
            </a:r>
          </a:p>
          <a:p>
            <a:pPr marL="0" indent="0">
              <a:buNone/>
            </a:pPr>
            <a:endParaRPr lang="en-US"/>
          </a:p>
          <a:p>
            <a:pPr marL="0" indent="0">
              <a:buNone/>
            </a:pPr>
            <a:r>
              <a:rPr lang="en-US"/>
              <a:t>Indexing is the next step where raw and enriched content is ingested into the physical data structures of a search index. This involves lexical analysis and tokenization.</a:t>
            </a:r>
          </a:p>
          <a:p>
            <a:pPr marL="0" indent="0">
              <a:buNone/>
            </a:pPr>
            <a:endParaRPr lang="en-US"/>
          </a:p>
          <a:p>
            <a:pPr marL="0" indent="0">
              <a:buNone/>
            </a:pPr>
            <a:r>
              <a:rPr lang="en-US"/>
              <a:t>The last step is Exploration. The output is a search index that you can query from a client app. Optionally, the output can also be a Knowledge Store consisting of blobs and tables in Azure Storage (</a:t>
            </a:r>
            <a:r>
              <a:rPr lang="en-US">
                <a:hlinkClick r:id="rId6"/>
              </a:rPr>
              <a:t>Knowledge Store concepts - Azure AI Search | Microsoft Learn</a:t>
            </a:r>
            <a:r>
              <a:rPr lang="en-US"/>
              <a:t>)</a:t>
            </a:r>
          </a:p>
          <a:p>
            <a:pPr marL="0" indent="0">
              <a:buNone/>
            </a:pPr>
            <a:endParaRPr lang="en-US"/>
          </a:p>
          <a:p>
            <a:pPr marL="0" indent="0">
              <a:buNone/>
            </a:pPr>
            <a:r>
              <a:rPr lang="en-US"/>
              <a:t>AI enrichment is useful for unstructured text, image content, or content that needs language detection and translation, among others. It can be used for full text search and data science applications. You can also create custom skills to provide external processing.</a:t>
            </a:r>
          </a:p>
          <a:p>
            <a:pPr marL="0" indent="0">
              <a:buNone/>
            </a:pPr>
            <a:endParaRPr lang="en-US"/>
          </a:p>
          <a:p>
            <a:pPr marL="0" indent="0">
              <a:buNone/>
            </a:pPr>
            <a:r>
              <a:rPr lang="en-US"/>
              <a:t>The AI Enrichment pipeline is supported by various Azure AI services and can be customized with built-in skills or custom skills depending on your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981659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Now we are discussing the concept of Skillsets and Skills in AI enrichment, crucial for developers working with Azure AI Search. A skillset is a reusable resource that contains one or more skills. These skills can be built-in functionalities from Microsoft or custom ones that you host externally. They process documents retrieved from an external data source.</a:t>
            </a:r>
          </a:p>
          <a:p>
            <a:pPr marL="0" indent="0">
              <a:buNone/>
            </a:pPr>
            <a:endParaRPr lang="en-US"/>
          </a:p>
          <a:p>
            <a:pPr marL="0" indent="0">
              <a:buNone/>
            </a:pPr>
            <a:r>
              <a:rPr lang="en-US"/>
              <a:t>Skills operate within a context and have specific inputs and outputs. They read from and write to an enriched document, adding structure and substance to it with each execution.</a:t>
            </a:r>
          </a:p>
          <a:p>
            <a:pPr marL="0" indent="0">
              <a:buNone/>
            </a:pPr>
            <a:endParaRPr lang="en-US"/>
          </a:p>
          <a:p>
            <a:pPr marL="0" indent="0">
              <a:buNone/>
            </a:pPr>
            <a:r>
              <a:rPr lang="en-US"/>
              <a:t>After a skillset has been executed, the enriched document's output is mapped to an index. When configuring enrichment, settings are specified in both the skillset and indexer.</a:t>
            </a:r>
          </a:p>
          <a:p>
            <a:pPr marL="0" indent="0">
              <a:buNone/>
            </a:pPr>
            <a:endParaRPr lang="en-US"/>
          </a:p>
          <a:p>
            <a:pPr marL="0" indent="0">
              <a:buNone/>
            </a:pPr>
            <a:r>
              <a:rPr lang="en-US"/>
              <a:t>Skills can be set to execute independently or sequentially, with the output of one skill feeding into another skill. This enables complex data processing workflows.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1223314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In the context of AI Enrichment, attaching a skillset to an indexer is a critical step. If an indexer operates without a skillset, it runs in the customer's deployed replicas, processing data in those nodes. Enabling private endpoints for an indexer requires setting a private environment variable in the definition.</a:t>
            </a:r>
          </a:p>
          <a:p>
            <a:pPr marL="0" indent="0">
              <a:buNone/>
            </a:pPr>
            <a:r>
              <a:rPr lang="en-US"/>
              <a:t>When a skillset is enabled without private endpoints, Azure AI Search's internal content processor clusters manage the indexer and AI enrichment orchestration. These clusters interact with Azure AI Search's own AI Services to execute AI services skills internally, with the customer's AI service only being contacted for billing purposes.</a:t>
            </a:r>
          </a:p>
          <a:p>
            <a:pPr marL="0" indent="0">
              <a:buNone/>
            </a:pPr>
            <a:endParaRPr lang="en-US"/>
          </a:p>
          <a:p>
            <a:pPr marL="0" indent="0">
              <a:buNone/>
            </a:pPr>
            <a:r>
              <a:rPr lang="en-US"/>
              <a:t>For embedding and custom skill operations, the customer's Azure OpenAI service and Azure function or web app, respectively, are utilized.</a:t>
            </a:r>
          </a:p>
          <a:p>
            <a:pPr marL="0" indent="0">
              <a:buNone/>
            </a:pPr>
            <a:endParaRPr lang="en-US"/>
          </a:p>
          <a:p>
            <a:pPr marL="0" indent="0">
              <a:buNone/>
            </a:pPr>
            <a:r>
              <a:rPr lang="en-US"/>
              <a:t>If enrichment cache is enabled, it is created using a customer's Azure Storage, with the data being exclusively for AI Search system use. Similarly, if the Knowledge Store is enabled, a customer's Azure Storage account is used and outputs are sent to blobs or tables as per the customer's configuration.</a:t>
            </a:r>
          </a:p>
          <a:p>
            <a:pPr marL="0" indent="0">
              <a:buNone/>
            </a:pPr>
            <a:endParaRPr lang="en-US"/>
          </a:p>
          <a:p>
            <a:pPr marL="0" indent="0">
              <a:buNone/>
            </a:pPr>
            <a:r>
              <a:rPr lang="en-US"/>
              <a:t>Finally, once all skills have been processed, the enriched final outputs, including any mappings and index projections, are indexed in the AI search index.</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0671410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Thus far, we've discussed the concept of skills, the document processing pipeline, and how we can employ AI to unlock latent data within your content to enhance search experiences. Now, let's delve further into the execution of the Skillset within our pipeline.</a:t>
            </a:r>
          </a:p>
          <a:p>
            <a:endParaRPr lang="en-US"/>
          </a:p>
          <a:p>
            <a:r>
              <a:rPr lang="en-US">
                <a:hlinkClick r:id="rId3"/>
              </a:rPr>
              <a:t>Skillset concepts - Azure AI Search | Microsoft Learn</a:t>
            </a:r>
            <a:endParaRPr lang="en-US"/>
          </a:p>
        </p:txBody>
      </p:sp>
      <p:sp>
        <p:nvSpPr>
          <p:cNvPr id="4" name="Slide Number Placeholder 3"/>
          <p:cNvSpPr>
            <a:spLocks noGrp="1"/>
          </p:cNvSpPr>
          <p:nvPr>
            <p:ph type="sldNum" sz="quarter" idx="5"/>
          </p:nvPr>
        </p:nvSpPr>
        <p:spPr/>
        <p:txBody>
          <a:bodyPr/>
          <a:lstStyle/>
          <a:p>
            <a:fld id="{A3E42680-DBC7-4832-8CFB-F2CD53DD28E9}" type="slidenum">
              <a:rPr lang="en-US" smtClean="0"/>
              <a:t>138</a:t>
            </a:fld>
            <a:endParaRPr lang="en-US"/>
          </a:p>
        </p:txBody>
      </p:sp>
    </p:spTree>
    <p:extLst>
      <p:ext uri="{BB962C8B-B14F-4D97-AF65-F5344CB8AC3E}">
        <p14:creationId xmlns:p14="http://schemas.microsoft.com/office/powerpoint/2010/main" val="12729053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the OcrSkill is used to extract text from images, and the EntityRecognitionSkill is used to identify and categorize entities within the text. The context field in each skill determines the part of the document that the skill will process. The inputs and outputs fields define the input data for the skill and where to place the results. The cognitiveServices field specifies the Cognitive Services resource to use for these skills. Please replace "key": "0123456789ABCDEF" with your actual Cognitive Services key.</a:t>
            </a:r>
          </a:p>
          <a:p>
            <a:endParaRPr lang="en-US"/>
          </a:p>
          <a:p>
            <a:r>
              <a:rPr lang="en-US"/>
              <a:t>The skillset can be created from the portal using JSON format, from the Azure portal: import and vectorize data wizard, import data wizard or programmatically.</a:t>
            </a:r>
          </a:p>
        </p:txBody>
      </p:sp>
      <p:sp>
        <p:nvSpPr>
          <p:cNvPr id="4" name="Slide Number Placeholder 3"/>
          <p:cNvSpPr>
            <a:spLocks noGrp="1"/>
          </p:cNvSpPr>
          <p:nvPr>
            <p:ph type="sldNum" sz="quarter" idx="5"/>
          </p:nvPr>
        </p:nvSpPr>
        <p:spPr/>
        <p:txBody>
          <a:bodyPr/>
          <a:lstStyle/>
          <a:p>
            <a:fld id="{C42E17C0-16FC-42FC-8715-04EEF4D69F64}" type="slidenum">
              <a:rPr lang="en-US" smtClean="0"/>
              <a:t>139</a:t>
            </a:fld>
            <a:endParaRPr lang="en-US"/>
          </a:p>
        </p:txBody>
      </p:sp>
    </p:spTree>
    <p:extLst>
      <p:ext uri="{BB962C8B-B14F-4D97-AF65-F5344CB8AC3E}">
        <p14:creationId xmlns:p14="http://schemas.microsoft.com/office/powerpoint/2010/main" val="6604646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Skills reference - Azure AI Search | Microsoft Learn</a:t>
            </a:r>
            <a:endParaRPr lang="en-US"/>
          </a:p>
          <a:p>
            <a:endParaRPr lang="en-US"/>
          </a:p>
          <a:p>
            <a:r>
              <a:rPr lang="en-US"/>
              <a:t>Skills are the ones that allow AI enrichment to occur.</a:t>
            </a:r>
          </a:p>
          <a:p>
            <a:endParaRPr lang="en-US"/>
          </a:p>
          <a:p>
            <a:r>
              <a:rPr lang="en-US"/>
              <a:t>Azure AI Search provides a range of skills for external processing during indexing. These skills are organized into four main categories: Azure AI resource skills, Azure OpenAI skills, utility skills, and custom skills.</a:t>
            </a:r>
          </a:p>
          <a:p>
            <a:r>
              <a:rPr lang="en-US" b="1"/>
              <a:t>Azure AI resource skills: </a:t>
            </a:r>
            <a:r>
              <a:rPr lang="en-US"/>
              <a:t>These are built-in skills that wrap API calls to an Azure AI resource, with predefined inputs, outputs, and processing steps. These skills, based on pretrained models from Microsoft, are billable at larger volumes and allow for operations such as text extraction, language detection, entity recognition, sentiment analysis, and translation, among others.</a:t>
            </a:r>
          </a:p>
          <a:p>
            <a:r>
              <a:rPr lang="en-US" b="1"/>
              <a:t>Embedding skills: </a:t>
            </a:r>
            <a:r>
              <a:rPr lang="en-US"/>
              <a:t>These skills connect to supported embedding model deployments, enabling integrated Vectorization. They are billed at the pay-as-you-go rate.</a:t>
            </a:r>
          </a:p>
          <a:p>
            <a:r>
              <a:rPr lang="en-US" b="1"/>
              <a:t>Utility skills: </a:t>
            </a:r>
            <a:r>
              <a:rPr lang="en-US"/>
              <a:t>These skills execute only on Azure AI Search, primarily iterating on nodes in the enrichment cache. Most of these skills, which include conditional skills, content extraction, text merging, and text splitting, among others, are non-billable.</a:t>
            </a:r>
          </a:p>
          <a:p>
            <a:r>
              <a:rPr lang="en-US" b="1"/>
              <a:t>Custom skills: </a:t>
            </a:r>
            <a:r>
              <a:rPr lang="en-US"/>
              <a:t>These skills wrap external code designed, developed, and deployed by the user. They allow extensibility of an AI enrichment pipeline by making an HTTP call into a custom Web API or integrating with an Azure Machine Learning model. They are not billed unless the solution uses a metered Azure service.</a:t>
            </a:r>
          </a:p>
          <a:p>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140</a:t>
            </a:fld>
            <a:endParaRPr lang="en-US"/>
          </a:p>
        </p:txBody>
      </p:sp>
    </p:spTree>
    <p:extLst>
      <p:ext uri="{BB962C8B-B14F-4D97-AF65-F5344CB8AC3E}">
        <p14:creationId xmlns:p14="http://schemas.microsoft.com/office/powerpoint/2010/main" val="10205577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Skills reference - Azure AI Search | Microsoft Learn</a:t>
            </a:r>
            <a:endParaRPr lang="en-US"/>
          </a:p>
          <a:p>
            <a:endParaRPr lang="en-US"/>
          </a:p>
          <a:p>
            <a:r>
              <a:rPr lang="en-US"/>
              <a:t>We utilize Microsoft's Azure AI services within our document processing pipeline. These services comprise robust, pre-trained machine learning models that Microsoft has developed to facilitate our customers' use of AI. Features such as computer vision, OCR, and text analytics (including key phrase extraction and entity identification), as well as our custom skills (like image normalization, location, and person identification), can be activated with just a few clicks in the Azure Portal. These capabilities, whether used individually or in combination, have the potential to unlock a wealth of information from your data.</a:t>
            </a:r>
          </a:p>
          <a:p>
            <a:endParaRPr lang="en-US"/>
          </a:p>
          <a:p>
            <a:r>
              <a:rPr lang="en-US"/>
              <a:t>AI Services skills are built-in but depend on the customer’s API key for billing purposes. Here is how to attach an AI service to a skillset: </a:t>
            </a:r>
            <a:r>
              <a:rPr lang="en-US">
                <a:hlinkClick r:id="rId4"/>
              </a:rPr>
              <a:t>Attach Azure AI services to a skillset - Azure AI Search | Microsoft Learn</a:t>
            </a:r>
            <a:endParaRPr lang="en-US"/>
          </a:p>
          <a:p>
            <a:endParaRPr lang="en-US"/>
          </a:p>
          <a:p>
            <a:r>
              <a:rPr lang="en-US"/>
              <a:t>However, we understand that despite the power of our AI Services, they may not cater to every unique business use case. Consequently, we incorporate a feature that allows you to effortlessly integrate your custom skills into the document processing pipeline.</a:t>
            </a:r>
          </a:p>
          <a:p>
            <a:endParaRPr lang="en-US"/>
          </a:p>
          <a:p>
            <a:endParaRPr lang="en-US"/>
          </a:p>
        </p:txBody>
      </p:sp>
      <p:sp>
        <p:nvSpPr>
          <p:cNvPr id="4" name="Slide Number Placeholder 3"/>
          <p:cNvSpPr>
            <a:spLocks noGrp="1"/>
          </p:cNvSpPr>
          <p:nvPr>
            <p:ph type="sldNum" sz="quarter" idx="5"/>
          </p:nvPr>
        </p:nvSpPr>
        <p:spPr/>
        <p:txBody>
          <a:bodyPr/>
          <a:lstStyle/>
          <a:p>
            <a:fld id="{A3E42680-DBC7-4832-8CFB-F2CD53DD28E9}" type="slidenum">
              <a:rPr lang="en-US" smtClean="0"/>
              <a:t>141</a:t>
            </a:fld>
            <a:endParaRPr lang="en-US"/>
          </a:p>
        </p:txBody>
      </p:sp>
    </p:spTree>
    <p:extLst>
      <p:ext uri="{BB962C8B-B14F-4D97-AF65-F5344CB8AC3E}">
        <p14:creationId xmlns:p14="http://schemas.microsoft.com/office/powerpoint/2010/main" val="19497410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As previously mentioned, the process of integrating built-in skills can be effortlessly accomplished with just a few clicks through the data import workflow experience available on the Azure Portal. Feel free to select as many or as few of these skills as you deem necessary while constructing your indexer for data ingestion. Whenever the indexer is activated, it will automatically apply these skills to any fresh content that you are incorporating.</a:t>
            </a:r>
          </a:p>
          <a:p>
            <a:endParaRPr lang="en-US"/>
          </a:p>
          <a:p>
            <a:r>
              <a:rPr lang="en-US"/>
              <a:t>Additionally, you always have the option to add skills in a programmatically manner. To your right, you will notice a code snippet demonstrating how you could activate the built-in skill 'EntityRecognitionSkill' as part of your document cracking pipeline.</a:t>
            </a:r>
          </a:p>
          <a:p>
            <a:endParaRPr lang="en-US"/>
          </a:p>
          <a:p>
            <a:r>
              <a:rPr lang="en-US"/>
              <a:t>Moreover, we've included an end-to-end sample, which provides a programming example for Integrated Vectorization. This sample encompasses the usage of the Azure OpenAI Embeddings skill.</a:t>
            </a:r>
          </a:p>
        </p:txBody>
      </p:sp>
      <p:sp>
        <p:nvSpPr>
          <p:cNvPr id="4" name="Slide Number Placeholder 3"/>
          <p:cNvSpPr>
            <a:spLocks noGrp="1"/>
          </p:cNvSpPr>
          <p:nvPr>
            <p:ph type="sldNum" sz="quarter" idx="5"/>
          </p:nvPr>
        </p:nvSpPr>
        <p:spPr/>
        <p:txBody>
          <a:bodyPr/>
          <a:lstStyle/>
          <a:p>
            <a:fld id="{A3E42680-DBC7-4832-8CFB-F2CD53DD28E9}" type="slidenum">
              <a:rPr lang="en-US" smtClean="0"/>
              <a:t>142</a:t>
            </a:fld>
            <a:endParaRPr lang="en-US"/>
          </a:p>
        </p:txBody>
      </p:sp>
    </p:spTree>
    <p:extLst>
      <p:ext uri="{BB962C8B-B14F-4D97-AF65-F5344CB8AC3E}">
        <p14:creationId xmlns:p14="http://schemas.microsoft.com/office/powerpoint/2010/main" val="1754426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also add skills by choosing the skill templates from the “Add Skillset” workflow in the Azure portal under your AI Search service, in that way you can create your own skillset easily, using JSON format.</a:t>
            </a:r>
          </a:p>
        </p:txBody>
      </p:sp>
      <p:sp>
        <p:nvSpPr>
          <p:cNvPr id="4" name="Slide Number Placeholder 3"/>
          <p:cNvSpPr>
            <a:spLocks noGrp="1"/>
          </p:cNvSpPr>
          <p:nvPr>
            <p:ph type="sldNum" sz="quarter" idx="5"/>
          </p:nvPr>
        </p:nvSpPr>
        <p:spPr/>
        <p:txBody>
          <a:bodyPr/>
          <a:lstStyle/>
          <a:p>
            <a:fld id="{A3E42680-DBC7-4832-8CFB-F2CD53DD28E9}" type="slidenum">
              <a:rPr lang="en-US" smtClean="0"/>
              <a:t>143</a:t>
            </a:fld>
            <a:endParaRPr lang="en-US"/>
          </a:p>
        </p:txBody>
      </p:sp>
    </p:spTree>
    <p:extLst>
      <p:ext uri="{BB962C8B-B14F-4D97-AF65-F5344CB8AC3E}">
        <p14:creationId xmlns:p14="http://schemas.microsoft.com/office/powerpoint/2010/main" val="21416961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made adding custom skills to your document cracking pipeline really easy.  You can build your custom skill in any way you like, ML, python, regex, etc.,  You just provide a secure endpoint and the skill can be included as a step in your document cracking pipeline.</a:t>
            </a:r>
          </a:p>
          <a:p>
            <a:endParaRPr lang="en-US"/>
          </a:p>
          <a:p>
            <a:r>
              <a:rPr lang="en-US"/>
              <a:t>Custom skills may be our other AI services (like AI Document Intelligence (previously Form Recognizer), Personalizer, etc.,) or they can be unique to your business needs.  Examples may be custom classifiers or domain specific entities or even text summarization.  We have provided a GitHub repository with several custom skills templates to jump start your development efforts at: </a:t>
            </a:r>
            <a:r>
              <a:rPr lang="en-US">
                <a:hlinkClick r:id="rId3"/>
              </a:rPr>
              <a:t>Azure-Samples/azure-search-power-skills: A collection of useful functions to be deployed as custom skills for Azure Cognitive Search (github.com)</a:t>
            </a:r>
            <a:endParaRPr lang="en-US"/>
          </a:p>
          <a:p>
            <a:r>
              <a:rPr lang="en-US"/>
              <a:t>Here is a specific sample of how to implement a custom skill to call AI document intelligence: </a:t>
            </a:r>
            <a:r>
              <a:rPr lang="en-US">
                <a:hlinkClick r:id="rId4"/>
              </a:rPr>
              <a:t>Build a Form Recognizer custom skill for Azure Cognitive Search - Training | Microsoft Learn</a:t>
            </a:r>
            <a:endParaRPr lang="en-US"/>
          </a:p>
        </p:txBody>
      </p:sp>
      <p:sp>
        <p:nvSpPr>
          <p:cNvPr id="4" name="Slide Number Placeholder 3"/>
          <p:cNvSpPr>
            <a:spLocks noGrp="1"/>
          </p:cNvSpPr>
          <p:nvPr>
            <p:ph type="sldNum" sz="quarter" idx="5"/>
          </p:nvPr>
        </p:nvSpPr>
        <p:spPr/>
        <p:txBody>
          <a:bodyPr/>
          <a:lstStyle/>
          <a:p>
            <a:fld id="{A3E42680-DBC7-4832-8CFB-F2CD53DD28E9}" type="slidenum">
              <a:rPr lang="en-US" smtClean="0"/>
              <a:t>144</a:t>
            </a:fld>
            <a:endParaRPr lang="en-US"/>
          </a:p>
        </p:txBody>
      </p:sp>
    </p:spTree>
    <p:extLst>
      <p:ext uri="{BB962C8B-B14F-4D97-AF65-F5344CB8AC3E}">
        <p14:creationId xmlns:p14="http://schemas.microsoft.com/office/powerpoint/2010/main" val="181390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683FD-263D-796D-8721-28CC5EA9E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433043-2985-EB32-BDA7-A6A0FC5F46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138E0-0CBA-8DFE-3E0F-BF3ACC48399A}"/>
              </a:ext>
            </a:extLst>
          </p:cNvPr>
          <p:cNvSpPr>
            <a:spLocks noGrp="1"/>
          </p:cNvSpPr>
          <p:nvPr>
            <p:ph type="body" idx="1"/>
          </p:nvPr>
        </p:nvSpPr>
        <p:spPr/>
        <p:txBody>
          <a:bodyPr/>
          <a:lstStyle/>
          <a:p>
            <a:r>
              <a:rPr lang="en-US"/>
              <a:t>When it comes to furthering your AI journey and building your own intelligent applications, Microsoft has multiple studios that streamline the process and elevate the developer experience.</a:t>
            </a:r>
          </a:p>
          <a:p>
            <a:endParaRPr lang="en-US"/>
          </a:p>
          <a:p>
            <a:r>
              <a:rPr lang="en-US"/>
              <a:t>Starting with Azure AI Foundry, Microsoft’s solution for developers seeking to build generative AI applications on an enterprise-grade platform. Azure AI Foundry is a trusted and inclusive platform that empowers developers of all abilities to innovate with AI and allows them to seamlessly explore, build, test, and deploy cutting-edge AI tools, from ML models to LLM-powered GenAI solutions. Working within Azure AI Foundry, you can collaborate as a team, using ready-to-use toolkits to build copilots and evaluating LLM responses to help you choose the right model for your project, further enabling you to scale your PoCs and progress on your AI journey.</a:t>
            </a:r>
          </a:p>
          <a:p>
            <a:endParaRPr lang="en-US"/>
          </a:p>
          <a:p>
            <a:r>
              <a:rPr lang="en-US"/>
              <a:t>Another solution to consider is Microsoft Copilot Studio, a low-code tool to customize Copilot for Microsoft 365 which lets you create powerful AI-powered copilots for a range of requests. For those who may not be data pros, Copilot Studio brings together a set of powerful conversational capabilities – from custom GPTs, generative AI plugins, and manual topics - and allows you to engage with customers and employees in multiple languages across websites and applications - without the need for data scientists or developers. </a:t>
            </a:r>
          </a:p>
          <a:p>
            <a:endParaRPr lang="en-US"/>
          </a:p>
          <a:p>
            <a:r>
              <a:rPr lang="en-US"/>
              <a:t>A third solution to consider as you choose how to build your copilot(s) is Windows AI Studio which, as a new experience for developers, strives to simplify generative AI app development. With so many tools and frameworks, generative AI app development can be a difficult process to navigate, and Windows AI Studio extends the tooling of Azure AI Foundry to jumpstart AI development locally on Windows. By bringing together cutting-edge tools and models from Azure AI Foundry and other catalogs, developers are able to fine-tune, customize and deploy state-of-the art SLMs for local use in their Windows apps. They can also achieve a hybrid AI scenarios across Azure and client devices, gaining greater choice regarding whether to run their models on the cloud on Azure on genial the edge locally on Windows (or across the two) to meet their needs.</a:t>
            </a:r>
          </a:p>
          <a:p>
            <a:endParaRPr lang="en-US"/>
          </a:p>
          <a:p>
            <a:r>
              <a:rPr lang="en-US"/>
              <a:t>Regardless of your AI initiative, Microsoft has the studio solution for your needs, empowering you to move forward confidently knowing you have all the tools and support you need.</a:t>
            </a:r>
          </a:p>
        </p:txBody>
      </p:sp>
      <p:sp>
        <p:nvSpPr>
          <p:cNvPr id="4" name="Header Placeholder 3">
            <a:extLst>
              <a:ext uri="{FF2B5EF4-FFF2-40B4-BE49-F238E27FC236}">
                <a16:creationId xmlns:a16="http://schemas.microsoft.com/office/drawing/2014/main" id="{C177C91A-0C69-2E75-C517-9F3A61B22E6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B4041EF-2B88-292F-C804-062ECE786B4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197BEFD-3AB2-6364-4C25-541686BE0583}"/>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F0740083-F790-4FDF-8A82-A558BB87D328}"/>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46524308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Skill context and input annotation reference language - Azure AI Search | Microsoft Learn</a:t>
            </a:r>
          </a:p>
          <a:p>
            <a:endParaRPr lang="en-US"/>
          </a:p>
          <a:p>
            <a:r>
              <a:rPr lang="en-US"/>
              <a:t>Let’s discuss the concept of Skill Context and Input Annotation Language when using AI enrichment in Azure AI Search. This feature uses an expression language to construct paths to nodes in a document that has been enriched.</a:t>
            </a:r>
          </a:p>
          <a:p>
            <a:endParaRPr lang="en-US"/>
          </a:p>
          <a:p>
            <a:r>
              <a:rPr lang="en-US"/>
              <a:t>The data working set is initially the raw data from the source. As each skill iteration's output data is applied, the working set is progressively enriched and organized in a tree-like structure. This structure facilitates efficient querying and indexing.</a:t>
            </a:r>
          </a:p>
          <a:p>
            <a:endParaRPr lang="en-US"/>
          </a:p>
          <a:p>
            <a:r>
              <a:rPr lang="en-US"/>
              <a:t>Simple paths through the enriched document can be expressed using path sections in the existing document structure separated by slashes. For accessing the properties of nodes or specific elements of an array, we append the property name or numeric index to the path.</a:t>
            </a:r>
          </a:p>
          <a:p>
            <a:endParaRPr lang="en-US"/>
          </a:p>
          <a:p>
            <a:r>
              <a:rPr lang="en-US"/>
              <a:t>We also have the ability to enumerate an array of values using the ‘’*”. We can also use literal values as inputs to skills by prefixing the value with an equal sign.</a:t>
            </a:r>
          </a:p>
          <a:p>
            <a:endParaRPr lang="en-US"/>
          </a:p>
          <a:p>
            <a:r>
              <a:rPr lang="en-US"/>
              <a:t>We can see to the right an example of a tree based on source content that we can manipulate, and examples of some of the expressions, referring to specific values or to arrays, to be able to transform any section of the tree.</a:t>
            </a:r>
          </a:p>
          <a:p>
            <a:endParaRPr lang="en-US"/>
          </a:p>
          <a:p>
            <a:r>
              <a:rPr lang="en-US"/>
              <a:t>Here’s a link to the full reference for the language to use for more complex AI enrichment skillset configurations depending on your business need.</a:t>
            </a:r>
          </a:p>
        </p:txBody>
      </p:sp>
      <p:sp>
        <p:nvSpPr>
          <p:cNvPr id="4" name="Slide Number Placeholder 3"/>
          <p:cNvSpPr>
            <a:spLocks noGrp="1"/>
          </p:cNvSpPr>
          <p:nvPr>
            <p:ph type="sldNum" sz="quarter" idx="5"/>
          </p:nvPr>
        </p:nvSpPr>
        <p:spPr/>
        <p:txBody>
          <a:bodyPr/>
          <a:lstStyle/>
          <a:p>
            <a:fld id="{C42E17C0-16FC-42FC-8715-04EEF4D69F64}" type="slidenum">
              <a:rPr lang="en-US" smtClean="0"/>
              <a:t>145</a:t>
            </a:fld>
            <a:endParaRPr lang="en-US"/>
          </a:p>
        </p:txBody>
      </p:sp>
    </p:spTree>
    <p:extLst>
      <p:ext uri="{BB962C8B-B14F-4D97-AF65-F5344CB8AC3E}">
        <p14:creationId xmlns:p14="http://schemas.microsoft.com/office/powerpoint/2010/main" val="2402170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as part of AI enrichment, let’s discuss a feature in Azure AI Search known as Debug Sessions, used to debug our skillsets (built-in skills). This feature acts as a visual editor, allowing us to expose the structure and content of a single enriched document, making it interactive and real-time.</a:t>
            </a:r>
          </a:p>
          <a:p>
            <a:endParaRPr lang="en-US"/>
          </a:p>
          <a:p>
            <a:r>
              <a:rPr lang="en-US"/>
              <a:t>When you initiate a debug session, Azure AI Search creates a copy of your skillset, indexer, and a data source, storing all session state in a new blob container. Any changes you make during this session are isolated and won't affect the published skillset unless you decide to commit them.</a:t>
            </a:r>
          </a:p>
          <a:p>
            <a:endParaRPr lang="en-US"/>
          </a:p>
          <a:p>
            <a:r>
              <a:rPr lang="en-US"/>
              <a:t>The visual editor consists of several important components. The Skill Graph visually represents the hierarchy of your skillset and the order of execution. You can see the dependencies and parallel execution capabilities here.</a:t>
            </a:r>
          </a:p>
          <a:p>
            <a:endParaRPr lang="en-US"/>
          </a:p>
          <a:p>
            <a:r>
              <a:rPr lang="en-US"/>
              <a:t>The Enriched Data Structure pane gives you a comprehensive view of the document's enrichments provided by the skillset.</a:t>
            </a:r>
          </a:p>
          <a:p>
            <a:endParaRPr lang="en-US"/>
          </a:p>
          <a:p>
            <a:r>
              <a:rPr lang="en-US"/>
              <a:t>Finally, the Expression Evaluator comes in handy when you need to edit the path and test the results before making any updates to the inputs or context of a skill or projection. This tool gives you full interactive access for testing skill context, inputs, and checking outputs.</a:t>
            </a:r>
          </a:p>
          <a:p>
            <a:endParaRPr lang="en-US"/>
          </a:p>
          <a:p>
            <a:r>
              <a:rPr lang="en-US"/>
              <a:t>You can see visually the tree and inputs/outputs as depicted here as part of the skill graph. You can also see the expression evaluator that helps changing paths and values to make sure you’re using the right data to enrich. </a:t>
            </a:r>
          </a:p>
          <a:p>
            <a:endParaRPr lang="en-US"/>
          </a:p>
          <a:p>
            <a:r>
              <a:rPr lang="en-US"/>
              <a:t>Custom skills have to be debugged as any other function you’re debugging separately, locally. Here’s also a link of how to debug as skillset.</a:t>
            </a:r>
          </a:p>
        </p:txBody>
      </p:sp>
      <p:sp>
        <p:nvSpPr>
          <p:cNvPr id="4" name="Slide Number Placeholder 3"/>
          <p:cNvSpPr>
            <a:spLocks noGrp="1"/>
          </p:cNvSpPr>
          <p:nvPr>
            <p:ph type="sldNum" sz="quarter" idx="5"/>
          </p:nvPr>
        </p:nvSpPr>
        <p:spPr/>
        <p:txBody>
          <a:bodyPr/>
          <a:lstStyle/>
          <a:p>
            <a:fld id="{C42E17C0-16FC-42FC-8715-04EEF4D69F64}" type="slidenum">
              <a:rPr lang="en-US" smtClean="0"/>
              <a:t>146</a:t>
            </a:fld>
            <a:endParaRPr lang="en-US"/>
          </a:p>
        </p:txBody>
      </p:sp>
    </p:spTree>
    <p:extLst>
      <p:ext uri="{BB962C8B-B14F-4D97-AF65-F5344CB8AC3E}">
        <p14:creationId xmlns:p14="http://schemas.microsoft.com/office/powerpoint/2010/main" val="38951395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Knowledge Store (</a:t>
            </a:r>
            <a:r>
              <a:rPr lang="en-US">
                <a:hlinkClick r:id="rId3"/>
              </a:rPr>
              <a:t>Knowledge Store concepts - Azure AI Search | Microsoft Learn</a:t>
            </a:r>
            <a:r>
              <a:rPr lang="en-US"/>
              <a:t>): This feature allows users to project their information tree into both tabular and object forms.</a:t>
            </a:r>
          </a:p>
          <a:p>
            <a:endParaRPr lang="en-US"/>
          </a:p>
          <a:p>
            <a:r>
              <a:rPr lang="en-US"/>
              <a:t>The Knowledge Store utilizes the same document processing pipeline as Azure AI Search and enables data projection into Azure Blob or Azure Table storage. Importantly, this isn't a binary choice - you can use the same pipeline to populate both your search index and your Knowledge Store. There's no need to orchestrate or schedule additional feeds, as this can all be handled seamlessly through your Azure AI Search indexers.</a:t>
            </a:r>
          </a:p>
          <a:p>
            <a:endParaRPr lang="en-US"/>
          </a:p>
          <a:p>
            <a:r>
              <a:rPr lang="en-US"/>
              <a:t>Once your data is projected into the Knowledge Store, its usage is entirely up to you. You can build ML models, create powerful dashboards, initiate workflow automation, or conduct human validation of business rules/logic, create a backup of your data to rebuild your index later on without reprocessing skills. The possibilities are only limited by your needs and imagination.</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674263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enable the Knowledge Store from the Azure portal when using the import data wizard or programmatically through the skillset definition.</a:t>
            </a:r>
          </a:p>
          <a:p>
            <a:r>
              <a:rPr lang="en-US"/>
              <a:t>Here’s a quick start: </a:t>
            </a:r>
            <a:r>
              <a:rPr lang="en-US">
                <a:hlinkClick r:id="rId3"/>
              </a:rPr>
              <a:t>Quickstart: Create a Knowledge Store in the Azure portal - Azure AI Search | Microsoft Learn</a:t>
            </a:r>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148</a:t>
            </a:fld>
            <a:endParaRPr lang="en-US"/>
          </a:p>
        </p:txBody>
      </p:sp>
    </p:spTree>
    <p:extLst>
      <p:ext uri="{BB962C8B-B14F-4D97-AF65-F5344CB8AC3E}">
        <p14:creationId xmlns:p14="http://schemas.microsoft.com/office/powerpoint/2010/main" val="26348403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Incremental Enrichment is a process that uses cached enrichments during skillset execution, thereby only charging for processing new and altered skills and documents. This mechanism reduces overall costs as storage expenses are lower than image extraction and AI processing.</a:t>
            </a:r>
          </a:p>
          <a:p>
            <a:endParaRPr lang="en-US"/>
          </a:p>
          <a:p>
            <a:r>
              <a:rPr lang="en-US" b="1"/>
              <a:t>Caching: </a:t>
            </a:r>
            <a:r>
              <a:rPr lang="en-US"/>
              <a:t>Enabled indexer evaluates updates to determine if existing enrichments can be retrieved from the cache. The refreshed results are also written back to the cache, search index or Knowledge Store.</a:t>
            </a:r>
          </a:p>
          <a:p>
            <a:r>
              <a:rPr lang="en-US" b="1"/>
              <a:t>Limitations: </a:t>
            </a:r>
            <a:r>
              <a:rPr lang="en-US"/>
              <a:t>Incremental enrichment should be avoided with the SharePoint Online indexer (</a:t>
            </a:r>
            <a:r>
              <a:rPr lang="en-US">
                <a:highlight>
                  <a:srgbClr val="FFFF00"/>
                </a:highlight>
              </a:rPr>
              <a:t>Preview</a:t>
            </a:r>
            <a:r>
              <a:rPr lang="en-US"/>
              <a:t>) as the cache can become invalid under certain conditions.</a:t>
            </a:r>
          </a:p>
          <a:p>
            <a:r>
              <a:rPr lang="en-US" b="1"/>
              <a:t>Cache Configuration: </a:t>
            </a:r>
            <a:r>
              <a:rPr lang="en-US"/>
              <a:t>Each indexer has a unique cache identifier stored in a blob container in your Azure Storage account.</a:t>
            </a:r>
          </a:p>
          <a:p>
            <a:r>
              <a:rPr lang="en-US" b="1"/>
              <a:t>Cache Management: </a:t>
            </a:r>
            <a:r>
              <a:rPr lang="en-US"/>
              <a:t>The cache's lifecycle is managed by the indexer. Modifications to the cache property or connection string result in the existing cache being deleted on the next indexer run.</a:t>
            </a:r>
          </a:p>
          <a:p>
            <a:r>
              <a:rPr lang="en-US" b="1"/>
              <a:t>Cache Optimization: </a:t>
            </a:r>
            <a:r>
              <a:rPr lang="en-US"/>
              <a:t>Parameters can be used to control document prioritization, bypass skillset checks and data source validation, and force skillset evaluation.</a:t>
            </a:r>
          </a:p>
          <a:p>
            <a:r>
              <a:rPr lang="en-US" b="1"/>
              <a:t>Re-cache Documents: </a:t>
            </a:r>
            <a:r>
              <a:rPr lang="en-US"/>
              <a:t>Specific documents can be reprocessed using Reset Documents (preview).</a:t>
            </a:r>
          </a:p>
          <a:p>
            <a:r>
              <a:rPr lang="en-US" b="1"/>
              <a:t>Changes: </a:t>
            </a:r>
            <a:r>
              <a:rPr lang="en-US"/>
              <a:t>The cache can be invalidated by changes in the pipeline composition, data source updates, and skill updates.</a:t>
            </a:r>
          </a:p>
          <a:p>
            <a:r>
              <a:rPr lang="en-US" b="1"/>
              <a:t>APIs: </a:t>
            </a:r>
            <a:r>
              <a:rPr lang="en-US"/>
              <a:t>REST API version 2020-06-30-Preview+ provides incremental enrichment through additional properties on indexers.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2440516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Skills reference - Azure AI Search | Microsoft Learn</a:t>
            </a:r>
            <a:endParaRPr lang="en-US"/>
          </a:p>
          <a:p>
            <a:endParaRPr lang="en-US"/>
          </a:p>
          <a:p>
            <a:r>
              <a:rPr lang="en-US"/>
              <a:t>Skills are the ones that allow AI enrichment to occur.</a:t>
            </a:r>
          </a:p>
          <a:p>
            <a:endParaRPr lang="en-US"/>
          </a:p>
          <a:p>
            <a:r>
              <a:rPr lang="en-US"/>
              <a:t>Azure AI Search provides a range of skills for external processing during indexing. These skills are organized into four main categories: Azure AI resource skills, Azure OpenAI skills, utility skills, and custom skills.</a:t>
            </a:r>
          </a:p>
          <a:p>
            <a:r>
              <a:rPr lang="en-US" b="1"/>
              <a:t>Azure AI resource skills: </a:t>
            </a:r>
            <a:r>
              <a:rPr lang="en-US"/>
              <a:t>These are built-in skills that wrap API calls to an Azure resource, with predefined inputs, outputs, and processing steps. These skills, based on pretrained models from Microsoft, are billable at larger volumes and allow for operations such as text extraction, language detection, entity recognition, sentiment analysis, and translation, among others.</a:t>
            </a:r>
          </a:p>
          <a:p>
            <a:r>
              <a:rPr lang="en-US" b="1"/>
              <a:t>Azure OpenAI skills: </a:t>
            </a:r>
            <a:r>
              <a:rPr lang="en-US"/>
              <a:t>These skills connect to models deployed on Azure OpenAI, enabling integrated Vectorization. They are billed at the pay-as-you-go rate.</a:t>
            </a:r>
          </a:p>
          <a:p>
            <a:r>
              <a:rPr lang="en-US" b="1"/>
              <a:t>Utility skills: </a:t>
            </a:r>
            <a:r>
              <a:rPr lang="en-US"/>
              <a:t>These skills execute only on Azure AI Search, primarily iterating on nodes in the enrichment cache. Most of these skills, which include conditional skills, content extraction, text merging, and text splitting, among others, are non-billable.</a:t>
            </a:r>
          </a:p>
          <a:p>
            <a:r>
              <a:rPr lang="en-US" b="1"/>
              <a:t>Custom skills: </a:t>
            </a:r>
            <a:r>
              <a:rPr lang="en-US"/>
              <a:t>These skills wrap external code designed, developed, and deployed by the user. They allow extensibility of an AI enrichment pipeline by making an HTTP call into a custom Web API or integrating with an Azure Machine Learning model. They are not billed unless the solution uses a metered Azure service.</a:t>
            </a:r>
          </a:p>
          <a:p>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150</a:t>
            </a:fld>
            <a:endParaRPr lang="en-US"/>
          </a:p>
        </p:txBody>
      </p:sp>
    </p:spTree>
    <p:extLst>
      <p:ext uri="{BB962C8B-B14F-4D97-AF65-F5344CB8AC3E}">
        <p14:creationId xmlns:p14="http://schemas.microsoft.com/office/powerpoint/2010/main" val="27399818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EE661-C00A-1E61-9755-AF53FD959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A4BD1-8B0E-BDAB-B98E-DCEA25008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756E1-997C-92A8-51F7-34EE1598D4F5}"/>
              </a:ext>
            </a:extLst>
          </p:cNvPr>
          <p:cNvSpPr>
            <a:spLocks noGrp="1"/>
          </p:cNvSpPr>
          <p:nvPr>
            <p:ph type="body" idx="1"/>
          </p:nvPr>
        </p:nvSpPr>
        <p:spPr/>
        <p:txBody>
          <a:bodyPr/>
          <a:lstStyle/>
          <a:p>
            <a:r>
              <a:rPr lang="en-US" b="0" i="0">
                <a:solidFill>
                  <a:srgbClr val="000000"/>
                </a:solidFill>
                <a:effectLst/>
                <a:latin typeface="Times New Roman" panose="02020603050405020304" pitchFamily="18" charset="0"/>
              </a:rPr>
              <a:t> </a:t>
            </a:r>
            <a:endParaRPr lang="en-US"/>
          </a:p>
        </p:txBody>
      </p:sp>
      <p:sp>
        <p:nvSpPr>
          <p:cNvPr id="4" name="Header Placeholder 3">
            <a:extLst>
              <a:ext uri="{FF2B5EF4-FFF2-40B4-BE49-F238E27FC236}">
                <a16:creationId xmlns:a16="http://schemas.microsoft.com/office/drawing/2014/main" id="{BCC34073-024B-9658-5B32-2DD5ABCF9C1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2F8B03B7-E9D6-1740-F415-1E3930BB9AB7}"/>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9D9CF2-D697-F037-2444-14A224645B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D7934A07-9764-8FD4-10C4-FBEA1FA1C30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77087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98780-DFF9-4B23-8BBF-8367189FBB8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02380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98780-DFF9-4B23-8BBF-8367189FBB8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54600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98780-DFF9-4B23-8BBF-8367189FBB8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628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64D46-5B5C-5D09-EE4C-DCF00DDD23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C88294-4625-54ED-E275-7B254C874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F8AD3-8711-4047-A2E5-B637A80C517E}"/>
              </a:ext>
            </a:extLst>
          </p:cNvPr>
          <p:cNvSpPr>
            <a:spLocks noGrp="1"/>
          </p:cNvSpPr>
          <p:nvPr>
            <p:ph type="body" idx="1"/>
          </p:nvPr>
        </p:nvSpPr>
        <p:spPr/>
        <p:txBody>
          <a:bodyPr/>
          <a:lstStyle/>
          <a:p>
            <a:r>
              <a:rPr lang="en-US"/>
              <a:t>When it comes to furthering your AI journey and building your own intelligent applications, Microsoft has multiple studios that streamline the process and elevate the developer experience.</a:t>
            </a:r>
          </a:p>
          <a:p>
            <a:endParaRPr lang="en-US"/>
          </a:p>
          <a:p>
            <a:r>
              <a:rPr lang="en-US"/>
              <a:t>Starting with Azure AI Foundry, Microsoft’s solution for developers seeking to build generative AI applications on an enterprise-grade platform. Azure AI Foundry is a trusted and inclusive platform that empowers developers of all abilities to innovate with AI and allows them to seamlessly explore, build, test, and deploy cutting-edge AI tools, from ML models to LLM-powered GenAI solutions. Working within Azure AI Foundry, you can collaborate as a team, using ready-to-use toolkits to build copilots and evaluating LLM responses to help you choose the right model for your project, further enabling you to scale your PoCs and progress on your AI journey.</a:t>
            </a:r>
          </a:p>
          <a:p>
            <a:endParaRPr lang="en-US"/>
          </a:p>
          <a:p>
            <a:r>
              <a:rPr lang="en-US"/>
              <a:t>Another solution to consider is Microsoft Copilot Studio, a low-code tool to customize Copilot for Microsoft 365 which lets you create powerful AI-powered copilots for a range of requests. For those who may not be data pros, Copilot Studio brings together a set of powerful conversational capabilities – from custom GPTs, generative AI plugins, and manual topics - and allows you to engage with customers and employees in multiple languages across websites and applications - without the need for data scientists or developers. </a:t>
            </a:r>
          </a:p>
          <a:p>
            <a:endParaRPr lang="en-US"/>
          </a:p>
          <a:p>
            <a:r>
              <a:rPr lang="en-US"/>
              <a:t>A third solution to consider as you choose how to build your copilot(s) is Windows AI Studio which, as a new experience for developers, strives to simplify generative AI app development. With so many tools and frameworks, generative AI app development can be a difficult process to navigate, and Windows AI Studio extends the tooling of Azure AI Foundry to jumpstart AI development locally on Windows. By bringing together cutting-edge tools and models from Azure AI Foundry and other catalogs, developers are able to fine-tune, customize and deploy state-of-the art SLMs for local use in their Windows apps. They can also achieve a hybrid AI scenarios across Azure and client devices, gaining greater choice regarding whether to run their models on the cloud on Azure on genial the edge locally on Windows (or across the two) to meet their needs.</a:t>
            </a:r>
          </a:p>
          <a:p>
            <a:endParaRPr lang="en-US"/>
          </a:p>
          <a:p>
            <a:r>
              <a:rPr lang="en-US"/>
              <a:t>Regardless of your AI initiative, Microsoft has the studio solution for your needs, empowering you to move forward confidently knowing you have all the tools and support you need.</a:t>
            </a:r>
          </a:p>
        </p:txBody>
      </p:sp>
      <p:sp>
        <p:nvSpPr>
          <p:cNvPr id="4" name="Header Placeholder 3">
            <a:extLst>
              <a:ext uri="{FF2B5EF4-FFF2-40B4-BE49-F238E27FC236}">
                <a16:creationId xmlns:a16="http://schemas.microsoft.com/office/drawing/2014/main" id="{D31BDE77-F37E-8822-D94E-535BE5330F7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4F8B038-F071-E449-92DB-2C37E28298D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426EC9-DAFC-A63A-191F-34BDBF3E8BCC}"/>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6862A3F8-D6D2-E186-A764-911ED6EC4B8A}"/>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3858797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DCD8B0-D090-4F39-848E-329BE1754FE8}" type="slidenum">
              <a:rPr lang="en-US" smtClean="0"/>
              <a:t>157</a:t>
            </a:fld>
            <a:endParaRPr lang="en-US"/>
          </a:p>
        </p:txBody>
      </p:sp>
    </p:spTree>
    <p:extLst>
      <p:ext uri="{BB962C8B-B14F-4D97-AF65-F5344CB8AC3E}">
        <p14:creationId xmlns:p14="http://schemas.microsoft.com/office/powerpoint/2010/main" val="15086304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98780-DFF9-4B23-8BBF-8367189FBB8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41344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FC7F55-1ECA-423B-BF62-462B5E15647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51891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FC7F55-1ECA-423B-BF62-462B5E15647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167707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FC7F55-1ECA-423B-BF62-462B5E15647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978307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pPr/>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170</a:t>
            </a:fld>
            <a:endParaRPr lang="en-US"/>
          </a:p>
        </p:txBody>
      </p:sp>
    </p:spTree>
    <p:extLst>
      <p:ext uri="{BB962C8B-B14F-4D97-AF65-F5344CB8AC3E}">
        <p14:creationId xmlns:p14="http://schemas.microsoft.com/office/powerpoint/2010/main" val="14609805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Let's dive deeper into the transformative power of AI, which is reshaping our world in three distinct dimensions: the Individual, the Function, and the Industry.</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For Every Individual:</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Collaborate More Effectively: AI tackles core team challenges by automating routine tasks and providing real-time insights, allowing people to focus on strategic problem-solving and decision-making.</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pPr>
              <a:lnSpc>
                <a:spcPct val="110000"/>
              </a:lnSpc>
            </a:pPr>
            <a:r>
              <a:rPr lang="en-US" sz="1800">
                <a:solidFill>
                  <a:srgbClr val="2D2C2C"/>
                </a:solidFill>
                <a:effectLst/>
                <a:latin typeface="Segoe Sans Text" pitchFamily="2" charset="0"/>
                <a:ea typeface="Segoe UI" panose="020B0502040204020203" pitchFamily="34" charset="0"/>
                <a:cs typeface="Segoe Sans Text" pitchFamily="2" charset="0"/>
              </a:rPr>
              <a:t>Find Information Faster: Look, AI isn't just crunching numbers in the background. It's learning from your behavior, your preferences, and it's using that intelligence to sift through the noise. What you get is the information you actually need, right when you need it, empowering you to make decisions in real-time.</a:t>
            </a:r>
            <a:r>
              <a:rPr lang="en-US" sz="1800">
                <a:solidFill>
                  <a:srgbClr val="2D2C2C"/>
                </a:solidFill>
                <a:latin typeface="Segoe Sans Text" pitchFamily="2" charset="0"/>
                <a:ea typeface="Segoe UI" panose="020B0502040204020203" pitchFamily="34" charset="0"/>
                <a:cs typeface="Segoe Sans Text" pitchFamily="2" charset="0"/>
              </a:rPr>
              <a:t> </a:t>
            </a:r>
          </a:p>
          <a:p>
            <a:pPr>
              <a:lnSpc>
                <a:spcPct val="110000"/>
              </a:lnSpc>
            </a:pPr>
            <a:r>
              <a:rPr lang="en-US" sz="1800">
                <a:solidFill>
                  <a:srgbClr val="2D2C2C"/>
                </a:solidFill>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Enable Creativity and Focus: Here's the deal—AI isn't the artist; you are. What AI does is take care of the routine, the mundane, the stuff that eats up your day. That gives you—the human—the freedom to focus on what really matters: innovation, creativity, the big ideas. So, in essence, AI is clearing the space for human creativity to flourish.</a:t>
            </a:r>
            <a:r>
              <a:rPr lang="en-US" sz="1800">
                <a:solidFill>
                  <a:srgbClr val="2D2C2C"/>
                </a:solidFill>
                <a:latin typeface="Segoe Sans Text" pitchFamily="2" charset="0"/>
                <a:ea typeface="Segoe UI" panose="020B0502040204020203" pitchFamily="34" charset="0"/>
                <a:cs typeface="Segoe Sans Text" pitchFamily="2" charset="0"/>
              </a:rPr>
              <a:t> </a:t>
            </a:r>
            <a:endParaRPr lang="en-US" sz="1800">
              <a:solidFill>
                <a:srgbClr val="2D2C2C"/>
              </a:solidFill>
              <a:effectLst/>
              <a:latin typeface="Segoe Sans Text" pitchFamily="2" charset="0"/>
              <a:ea typeface="Segoe UI" panose="020B0502040204020203" pitchFamily="34" charset="0"/>
              <a:cs typeface="Segoe Sans Text" pitchFamily="2" charset="0"/>
            </a:endParaRP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In Every Function:</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Help Sellers Spend More Time with Customers: After AI clears the deck for your creative genius, what's next? For Sales, it's about relationships, not just transactions. AI takes care of the routine tasks—like data entry, lead scoring, you name it—freeing you up to do what you do best: connect with people. And don't just take my word for it; a 2023 study by USC showed that sales agents using AI closed 61% more deals. That's not incremental; that's transformative</a:t>
            </a:r>
            <a:r>
              <a:rPr lang="en-US" sz="1800" u="sng">
                <a:solidFill>
                  <a:srgbClr val="2D2C2C"/>
                </a:solidFill>
                <a:effectLst/>
                <a:latin typeface="Segoe Sans Text" pitchFamily="2" charset="0"/>
                <a:ea typeface="Segoe UI" panose="020B0502040204020203" pitchFamily="34" charset="0"/>
                <a:cs typeface="Segoe Sans Text" pitchFamily="2" charset="0"/>
              </a:rPr>
              <a:t> (</a:t>
            </a:r>
            <a:r>
              <a:rPr lang="en-US" sz="1800" u="sng">
                <a:solidFill>
                  <a:srgbClr val="2D2C2C"/>
                </a:solidFill>
                <a:effectLst/>
                <a:latin typeface="Segoe Sans Text" pitchFamily="2" charset="0"/>
                <a:ea typeface="Segoe UI" panose="020B0502040204020203" pitchFamily="34" charset="0"/>
                <a:cs typeface="Segoe Sans Text" pitchFamily="2" charset="0"/>
                <a:hlinkClick r:id="rId3"/>
              </a:rPr>
              <a:t>source</a:t>
            </a:r>
            <a:r>
              <a:rPr lang="en-US" sz="1800">
                <a:solidFill>
                  <a:srgbClr val="2D2C2C"/>
                </a:solidFill>
                <a:effectLst/>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Deliver Meaningful Marketing Engagements: With AI, we're not just throwing darts in the dark. We're using data-driven insights to understand each customer's unique journey. This enables marketers to craft strategies that resonate on a personal level, building loyalty that lasts.</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Shift the Advantage from Attackers to Defenders: In the realm of cybersecurity, AI is the game-changer we've been waiting for. It's not just about defense; it's about taking the initiative, learning from the environment, and adapting faster than the threats can evolve.</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Across Every Industry:</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Deliver More Personalized Healthcare: In healthcare, AI goes beyond general diagnostics. By analyzing individual patient data, it allows healthcare providers to offer treatments that are specifically tailored to improve patient outcomes. It's about enhancing the quality of life, one patient at a time.</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Enable Safer Finance: In the financial sector, AI does more than just flag suspicious transactions. It analyzes transaction patterns in real-time, helping to prevent fraud before it happens. This ensures the integrity of every transaction, making the financial landscape safer for everyone involved.</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Make Retail More Sustainable: In retail, AI isn't just about sales; it's about sustainability. By optimizing supply chains and reducing waste, we're not only saving costs but also contributing to a more sustainable future. It's responsible business for a world that needs it.</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Enable Efficient Manufacturing: In manufacturing, AI is more than just automation. By analyzing production data, it identifies bottlenecks and optimizes workflows. This reduces downtime and increases efficiency, making our manufacturing processes smarter and more effective.</a:t>
            </a:r>
          </a:p>
          <a:p>
            <a:pPr marL="0" marR="0">
              <a:lnSpc>
                <a:spcPct val="110000"/>
              </a:lnSpc>
              <a:spcBef>
                <a:spcPts val="0"/>
              </a:spcBef>
              <a:spcAft>
                <a:spcPts val="0"/>
              </a:spcAft>
            </a:pPr>
            <a:r>
              <a:rPr lang="en-US" sz="1800">
                <a:solidFill>
                  <a:srgbClr val="2D2C2C"/>
                </a:solidFill>
                <a:effectLst/>
                <a:latin typeface="Segoe Sans Text" pitchFamily="2" charset="0"/>
                <a:ea typeface="Segoe UI" panose="020B0502040204020203" pitchFamily="34" charset="0"/>
                <a:cs typeface="Segoe Sans Text" pitchFamily="2" charset="0"/>
              </a:rPr>
              <a:t> </a:t>
            </a:r>
          </a:p>
          <a:p>
            <a:r>
              <a:rPr lang="en-US" sz="1800">
                <a:solidFill>
                  <a:srgbClr val="2D2C2C"/>
                </a:solidFill>
                <a:effectLst/>
                <a:latin typeface="Segoe Sans Text" pitchFamily="2" charset="0"/>
                <a:ea typeface="Segoe UI" panose="020B0502040204020203" pitchFamily="34" charset="0"/>
                <a:cs typeface="Segoe Sans Text" pitchFamily="2" charset="0"/>
              </a:rPr>
              <a:t>So, as you can see, AI is not just a technology; it's a catalyst for change, a force multiplier that's enabling us to do more than we ever thought possible.</a:t>
            </a:r>
            <a:r>
              <a:rPr lang="en-US" sz="1800">
                <a:solidFill>
                  <a:srgbClr val="2D2C2C"/>
                </a:solidFill>
                <a:latin typeface="Segoe Sans Text" pitchFamily="2" charset="0"/>
                <a:ea typeface="Segoe UI" panose="020B0502040204020203" pitchFamily="34" charset="0"/>
                <a:cs typeface="Segoe Sans Text" pitchFamily="2" charset="0"/>
              </a:rPr>
              <a:t> </a:t>
            </a:r>
            <a:endParaRPr lang="en-US" sz="1800">
              <a:solidFill>
                <a:srgbClr val="2D2C2C"/>
              </a:solidFill>
              <a:latin typeface="Segoe Sans Text" pitchFamily="2" charset="0"/>
              <a:cs typeface="Segoe Sans Text"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630972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Sans Text" pitchFamily="2"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178</a:t>
            </a:fld>
            <a:endParaRPr lang="en-US"/>
          </a:p>
        </p:txBody>
      </p:sp>
    </p:spTree>
    <p:extLst>
      <p:ext uri="{BB962C8B-B14F-4D97-AF65-F5344CB8AC3E}">
        <p14:creationId xmlns:p14="http://schemas.microsoft.com/office/powerpoint/2010/main" val="23518294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Calibri"/>
                <a:cs typeface="Calibri"/>
              </a:rPr>
              <a:t>Azure Private Link enables you to access your search service without exposing your index to the internet.  You use a Private Endpoint in your vnet to connect to your service via a private link.  In this example, you could have your app service in the same Vnet and only that service would be able to reach the search service.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A39088-F564-45E0-BA52-038B5EDC8835}"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593265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4E79B4-D0F1-DA4F-89A9-A27E15A177D2}" type="slidenum">
              <a:rPr lang="en-US" smtClean="0"/>
              <a:t>181</a:t>
            </a:fld>
            <a:endParaRPr lang="en-US"/>
          </a:p>
        </p:txBody>
      </p:sp>
    </p:spTree>
    <p:extLst>
      <p:ext uri="{BB962C8B-B14F-4D97-AF65-F5344CB8AC3E}">
        <p14:creationId xmlns:p14="http://schemas.microsoft.com/office/powerpoint/2010/main" val="338524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27A7C-4B4F-CA12-7B55-3424738E4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48EA62-C7C3-439D-6FF3-7FF706919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698FA6-9095-B423-36AD-DADAA8FB4191}"/>
              </a:ext>
            </a:extLst>
          </p:cNvPr>
          <p:cNvSpPr>
            <a:spLocks noGrp="1"/>
          </p:cNvSpPr>
          <p:nvPr>
            <p:ph type="body" idx="1"/>
          </p:nvPr>
        </p:nvSpPr>
        <p:spPr/>
        <p:txBody>
          <a:bodyPr/>
          <a:lstStyle/>
          <a:p>
            <a:r>
              <a:rPr lang="en-US"/>
              <a:t>When it comes to furthering your AI journey and building your own intelligent applications, Microsoft has multiple studios that streamline the process and elevate the developer experience.</a:t>
            </a:r>
          </a:p>
          <a:p>
            <a:endParaRPr lang="en-US"/>
          </a:p>
          <a:p>
            <a:r>
              <a:rPr lang="en-US"/>
              <a:t>Starting with Azure AI Foundry, Microsoft’s solution for developers seeking to build generative AI applications on an enterprise-grade platform. Azure AI Foundry is a trusted and inclusive platform that empowers developers of all abilities to innovate with AI and allows them to seamlessly explore, build, test, and deploy cutting-edge AI tools, from ML models to LLM-powered GenAI solutions. Working within Azure AI Foundry, you can collaborate as a team, using ready-to-use toolkits to build copilots and evaluating LLM responses to help you choose the right model for your project, further enabling you to scale your PoCs and progress on your AI journey.</a:t>
            </a:r>
          </a:p>
          <a:p>
            <a:endParaRPr lang="en-US"/>
          </a:p>
          <a:p>
            <a:r>
              <a:rPr lang="en-US"/>
              <a:t>Another solution to consider is Microsoft Copilot Studio, a low-code tool to customize Copilot for Microsoft 365 which lets you create powerful AI-powered copilots for a range of requests. For those who may not be data pros, Copilot Studio brings together a set of powerful conversational capabilities – from custom GPTs, generative AI plugins, and manual topics - and allows you to engage with customers and employees in multiple languages across websites and applications - without the need for data scientists or developers. </a:t>
            </a:r>
          </a:p>
          <a:p>
            <a:endParaRPr lang="en-US"/>
          </a:p>
          <a:p>
            <a:r>
              <a:rPr lang="en-US"/>
              <a:t>A third solution to consider as you choose how to build your copilot(s) is Windows AI Studio which, as a new experience for developers, strives to simplify generative AI app development. With so many tools and frameworks, generative AI app development can be a difficult process to navigate, and Windows AI Studio extends the tooling of Azure AI Foundry to jumpstart AI development locally on Windows. By bringing together cutting-edge tools and models from Azure AI Foundry and other catalogs, developers are able to fine-tune, customize and deploy state-of-the art SLMs for local use in their Windows apps. They can also achieve a hybrid AI scenarios across Azure and client devices, gaining greater choice regarding whether to run their models on the cloud on Azure on genial the edge locally on Windows (or across the two) to meet their needs.</a:t>
            </a:r>
          </a:p>
          <a:p>
            <a:endParaRPr lang="en-US"/>
          </a:p>
          <a:p>
            <a:r>
              <a:rPr lang="en-US"/>
              <a:t>Regardless of your AI initiative, Microsoft has the studio solution for your needs, empowering you to move forward confidently knowing you have all the tools and support you need.</a:t>
            </a:r>
          </a:p>
        </p:txBody>
      </p:sp>
      <p:sp>
        <p:nvSpPr>
          <p:cNvPr id="4" name="Header Placeholder 3">
            <a:extLst>
              <a:ext uri="{FF2B5EF4-FFF2-40B4-BE49-F238E27FC236}">
                <a16:creationId xmlns:a16="http://schemas.microsoft.com/office/drawing/2014/main" id="{A97E72F1-FA68-E1E6-AB67-A040D0FB678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3B8E4B9-7894-0566-A20F-A7C4FF29176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DC94DC-FC19-5908-AD3A-C1ECFD70AABD}"/>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687CE044-5E4B-5F83-3DD0-2BA8D50B4E3E}"/>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2637532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A39088-F564-45E0-BA52-038B5EDC8835}"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9629369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A39088-F564-45E0-BA52-038B5EDC8835}"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83725287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https://learn.microsoft.com/en-us/azure/search/search-document-level-access-overview</a:t>
            </a:r>
          </a:p>
          <a:p>
            <a:endParaRPr lang="en-US"/>
          </a:p>
        </p:txBody>
      </p:sp>
      <p:sp>
        <p:nvSpPr>
          <p:cNvPr id="4" name="Slide Number Placeholder 3"/>
          <p:cNvSpPr>
            <a:spLocks noGrp="1"/>
          </p:cNvSpPr>
          <p:nvPr>
            <p:ph type="sldNum" sz="quarter" idx="5"/>
          </p:nvPr>
        </p:nvSpPr>
        <p:spPr/>
        <p:txBody>
          <a:bodyPr/>
          <a:lstStyle/>
          <a:p>
            <a:fld id="{A279BCB2-2BF1-4C56-AF9B-D609232789AC}" type="slidenum">
              <a:rPr lang="en-US" smtClean="0"/>
              <a:t>190</a:t>
            </a:fld>
            <a:endParaRPr lang="en-US"/>
          </a:p>
        </p:txBody>
      </p:sp>
    </p:spTree>
    <p:extLst>
      <p:ext uri="{BB962C8B-B14F-4D97-AF65-F5344CB8AC3E}">
        <p14:creationId xmlns:p14="http://schemas.microsoft.com/office/powerpoint/2010/main" val="3303252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https://learn.microsoft.com/en-us/azure/search/search-document-level-access-overview</a:t>
            </a:r>
          </a:p>
        </p:txBody>
      </p:sp>
      <p:sp>
        <p:nvSpPr>
          <p:cNvPr id="4" name="Slide Number Placeholder 3"/>
          <p:cNvSpPr>
            <a:spLocks noGrp="1"/>
          </p:cNvSpPr>
          <p:nvPr>
            <p:ph type="sldNum" sz="quarter" idx="5"/>
          </p:nvPr>
        </p:nvSpPr>
        <p:spPr/>
        <p:txBody>
          <a:bodyPr/>
          <a:lstStyle/>
          <a:p>
            <a:fld id="{A279BCB2-2BF1-4C56-AF9B-D609232789AC}" type="slidenum">
              <a:rPr lang="en-US" smtClean="0"/>
              <a:t>191</a:t>
            </a:fld>
            <a:endParaRPr lang="en-US"/>
          </a:p>
        </p:txBody>
      </p:sp>
    </p:spTree>
    <p:extLst>
      <p:ext uri="{BB962C8B-B14F-4D97-AF65-F5344CB8AC3E}">
        <p14:creationId xmlns:p14="http://schemas.microsoft.com/office/powerpoint/2010/main" val="38730734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https://learn.microsoft.com/en-us/azure/search/search-document-level-access-overview</a:t>
            </a:r>
          </a:p>
          <a:p>
            <a:r>
              <a:rPr lang="en-US"/>
              <a:t>https://learn.microsoft.com/en-us/azure/search/tutorial-adls-gen2-indexer-acls</a:t>
            </a:r>
          </a:p>
        </p:txBody>
      </p:sp>
      <p:sp>
        <p:nvSpPr>
          <p:cNvPr id="4" name="Slide Number Placeholder 3"/>
          <p:cNvSpPr>
            <a:spLocks noGrp="1"/>
          </p:cNvSpPr>
          <p:nvPr>
            <p:ph type="sldNum" sz="quarter" idx="5"/>
          </p:nvPr>
        </p:nvSpPr>
        <p:spPr/>
        <p:txBody>
          <a:bodyPr/>
          <a:lstStyle/>
          <a:p>
            <a:fld id="{A279BCB2-2BF1-4C56-AF9B-D609232789AC}" type="slidenum">
              <a:rPr lang="en-US" smtClean="0"/>
              <a:t>192</a:t>
            </a:fld>
            <a:endParaRPr lang="en-US"/>
          </a:p>
        </p:txBody>
      </p:sp>
    </p:spTree>
    <p:extLst>
      <p:ext uri="{BB962C8B-B14F-4D97-AF65-F5344CB8AC3E}">
        <p14:creationId xmlns:p14="http://schemas.microsoft.com/office/powerpoint/2010/main" val="518675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DBA24-D418-277A-CDF9-43AC91B16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39380-C30F-C9BF-6B55-53929C688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29EB0D-2846-0E96-3FF0-F3486AAD612B}"/>
              </a:ext>
            </a:extLst>
          </p:cNvPr>
          <p:cNvSpPr>
            <a:spLocks noGrp="1"/>
          </p:cNvSpPr>
          <p:nvPr>
            <p:ph type="body" idx="1"/>
          </p:nvPr>
        </p:nvSpPr>
        <p:spPr/>
        <p:txBody>
          <a:bodyPr/>
          <a:lstStyle/>
          <a:p>
            <a:r>
              <a:rPr lang="en-US"/>
              <a:t>https://learn.microsoft.com/en-us/azure/search/tutorial-adls-gen2-indexer-acls</a:t>
            </a:r>
          </a:p>
        </p:txBody>
      </p:sp>
      <p:sp>
        <p:nvSpPr>
          <p:cNvPr id="4" name="Header Placeholder 3">
            <a:extLst>
              <a:ext uri="{FF2B5EF4-FFF2-40B4-BE49-F238E27FC236}">
                <a16:creationId xmlns:a16="http://schemas.microsoft.com/office/drawing/2014/main" id="{4BB8D290-629A-F0DC-3C4D-64CE06782B8C}"/>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236DB42C-05BF-1A19-5EBF-E6B3CED393F1}"/>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D46BA16-7CCD-197F-3D54-246F263AD58A}"/>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FD7C304B-0BC0-D1A5-80FA-8E9B3486B7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6058884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8CAF2-164B-9142-ADE6-2A3CFF31B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0F5E7-4B4D-3FD6-3C05-1CC13C60F6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E6A5E-7227-38B3-933A-E5FC99B66526}"/>
              </a:ext>
            </a:extLst>
          </p:cNvPr>
          <p:cNvSpPr>
            <a:spLocks noGrp="1"/>
          </p:cNvSpPr>
          <p:nvPr>
            <p:ph type="body" idx="1"/>
          </p:nvPr>
        </p:nvSpPr>
        <p:spPr/>
        <p:txBody>
          <a:bodyPr/>
          <a:lstStyle/>
          <a:p>
            <a:r>
              <a:rPr lang="en-US"/>
              <a:t>https://learn.microsoft.com/en-us/azure/search/tutorial-adls-gen2-indexer-acls</a:t>
            </a:r>
          </a:p>
        </p:txBody>
      </p:sp>
      <p:sp>
        <p:nvSpPr>
          <p:cNvPr id="4" name="Header Placeholder 3">
            <a:extLst>
              <a:ext uri="{FF2B5EF4-FFF2-40B4-BE49-F238E27FC236}">
                <a16:creationId xmlns:a16="http://schemas.microsoft.com/office/drawing/2014/main" id="{B1AA38B2-9FFF-17F3-C273-C1783218E240}"/>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E8302960-ED8A-84C2-7D42-3A3F4699CCC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6816894-DDC7-A006-4AD9-45565DF51FE2}"/>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EDDB9D4C-214E-D059-4D11-EAF64244FF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443821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2F1E3-E4F6-9F87-3370-39E169A25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6A971-CD45-FA9D-0735-68A538754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F8167-8F6C-24E7-D6C5-BB4A50FE3595}"/>
              </a:ext>
            </a:extLst>
          </p:cNvPr>
          <p:cNvSpPr>
            <a:spLocks noGrp="1"/>
          </p:cNvSpPr>
          <p:nvPr>
            <p:ph type="body" idx="1"/>
          </p:nvPr>
        </p:nvSpPr>
        <p:spPr/>
        <p:txBody>
          <a:bodyPr/>
          <a:lstStyle/>
          <a:p>
            <a:r>
              <a:rPr lang="en-US"/>
              <a:t>https://learn.microsoft.com/en-us/azure/search/tutorial-adls-gen2-indexer-acls</a:t>
            </a:r>
          </a:p>
        </p:txBody>
      </p:sp>
      <p:sp>
        <p:nvSpPr>
          <p:cNvPr id="4" name="Header Placeholder 3">
            <a:extLst>
              <a:ext uri="{FF2B5EF4-FFF2-40B4-BE49-F238E27FC236}">
                <a16:creationId xmlns:a16="http://schemas.microsoft.com/office/drawing/2014/main" id="{5FFCE497-0FE0-C0ED-FAD4-D3560E7816A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4E7F3C34-C4C2-DF2A-4EEE-8DBD9A9FEC2C}"/>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4F8569F-BFAB-D3BE-BB30-081A4EFA79E4}"/>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DAC66FFE-C98A-CF52-92FC-2BB360BE423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48481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6EEE2-C31F-D4E9-6367-EAC1F3014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F2FBF-9062-BADC-226B-75FBA1E21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2D633-137F-BA1F-40C9-B01516C84DF1}"/>
              </a:ext>
            </a:extLst>
          </p:cNvPr>
          <p:cNvSpPr>
            <a:spLocks noGrp="1"/>
          </p:cNvSpPr>
          <p:nvPr>
            <p:ph type="body" idx="1"/>
          </p:nvPr>
        </p:nvSpPr>
        <p:spPr/>
        <p:txBody>
          <a:bodyPr/>
          <a:lstStyle/>
          <a:p>
            <a:r>
              <a:rPr lang="en-US"/>
              <a:t>When it comes to furthering your AI journey and building your own intelligent applications, Microsoft has multiple studios that streamline the process and elevate the developer experience.</a:t>
            </a:r>
          </a:p>
          <a:p>
            <a:endParaRPr lang="en-US"/>
          </a:p>
          <a:p>
            <a:r>
              <a:rPr lang="en-US"/>
              <a:t>Starting with Azure AI Foundry, Microsoft’s solution for developers seeking to build generative AI applications on an enterprise-grade platform. Azure AI Foundry is a trusted and inclusive platform that empowers developers of all abilities to innovate with AI and allows them to seamlessly explore, build, test, and deploy cutting-edge AI tools, from ML models to LLM-powered GenAI solutions. Working within Azure AI Foundry, you can collaborate as a team, using ready-to-use toolkits to build copilots and evaluating LLM responses to help you choose the right model for your project, further enabling you to scale your PoCs and progress on your AI journey.</a:t>
            </a:r>
          </a:p>
          <a:p>
            <a:endParaRPr lang="en-US"/>
          </a:p>
          <a:p>
            <a:r>
              <a:rPr lang="en-US"/>
              <a:t>Another solution to consider is Microsoft Copilot Studio, a low-code tool to customize Copilot for Microsoft 365 which lets you create powerful AI-powered copilots for a range of requests. For those who may not be data pros, Copilot Studio brings together a set of powerful conversational capabilities – from custom GPTs, generative AI plugins, and manual topics - and allows you to engage with customers and employees in multiple languages across websites and applications - without the need for data scientists or developers. </a:t>
            </a:r>
          </a:p>
          <a:p>
            <a:endParaRPr lang="en-US"/>
          </a:p>
          <a:p>
            <a:r>
              <a:rPr lang="en-US"/>
              <a:t>A third solution to consider as you choose how to build your copilot(s) is Windows AI Studio which, as a new experience for developers, strives to simplify generative AI app development. With so many tools and frameworks, generative AI app development can be a difficult process to navigate, and Windows AI Studio extends the tooling of Azure AI Foundry to jumpstart AI development locally on Windows. By bringing together cutting-edge tools and models from Azure AI Foundry and other catalogs, developers are able to fine-tune, customize and deploy state-of-the art SLMs for local use in their Windows apps. They can also achieve a hybrid AI scenarios across Azure and client devices, gaining greater choice regarding whether to run their models on the cloud on Azure on genial the edge locally on Windows (or across the two) to meet their needs.</a:t>
            </a:r>
          </a:p>
          <a:p>
            <a:endParaRPr lang="en-US"/>
          </a:p>
          <a:p>
            <a:r>
              <a:rPr lang="en-US"/>
              <a:t>Regardless of your AI initiative, Microsoft has the studio solution for your needs, empowering you to move forward confidently knowing you have all the tools and support you need.</a:t>
            </a:r>
          </a:p>
        </p:txBody>
      </p:sp>
      <p:sp>
        <p:nvSpPr>
          <p:cNvPr id="4" name="Header Placeholder 3">
            <a:extLst>
              <a:ext uri="{FF2B5EF4-FFF2-40B4-BE49-F238E27FC236}">
                <a16:creationId xmlns:a16="http://schemas.microsoft.com/office/drawing/2014/main" id="{3BF9FBC6-A630-75B2-DCD4-1EC3F3D3D54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72A7561-1255-3860-BE05-38ED1F60F37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AC37202-2074-3806-909F-59860FF30561}"/>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496D003D-0295-D0FF-09C7-9B6CB5A1BD6A}"/>
              </a:ext>
            </a:extLst>
          </p:cNvPr>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58464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EB1BE-9907-E364-0380-CD003C693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95D00-64D9-8E2B-A0C0-4EC98438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F859C-D083-CC4E-3366-C4091A168530}"/>
              </a:ext>
            </a:extLst>
          </p:cNvPr>
          <p:cNvSpPr>
            <a:spLocks noGrp="1"/>
          </p:cNvSpPr>
          <p:nvPr>
            <p:ph type="body" idx="1"/>
          </p:nvPr>
        </p:nvSpPr>
        <p:spPr/>
        <p:txBody>
          <a:bodyPr/>
          <a:lstStyle/>
          <a:p>
            <a:r>
              <a:rPr lang="en-US"/>
              <a:t>When it comes to furthering your AI journey and building your own intelligent applications, Microsoft has multiple studios that streamline the process and elevate the developer experience.</a:t>
            </a:r>
          </a:p>
          <a:p>
            <a:endParaRPr lang="en-US"/>
          </a:p>
          <a:p>
            <a:r>
              <a:rPr lang="en-US"/>
              <a:t>Starting with Azure AI Foundry, Microsoft’s solution for developers seeking to build generative AI applications on an enterprise-grade platform. Azure AI Foundry is a trusted and inclusive platform that empowers developers of all abilities to innovate with AI and allows them to seamlessly explore, build, test, and deploy cutting-edge AI tools, from ML models to LLM-powered GenAI solutions. Working within Azure AI Foundry, you can collaborate as a team, using ready-to-use toolkits to build copilots and evaluating LLM responses to help you choose the right model for your project, further enabling you to scale your PoCs and progress on your AI journey.</a:t>
            </a:r>
          </a:p>
          <a:p>
            <a:endParaRPr lang="en-US"/>
          </a:p>
          <a:p>
            <a:r>
              <a:rPr lang="en-US"/>
              <a:t>Another solution to consider is Microsoft Copilot Studio, a low-code tool to customize Copilot for Microsoft 365 which lets you create powerful AI-powered copilots for a range of requests. For those who may not be data pros, Copilot Studio brings together a set of powerful conversational capabilities – from custom GPTs, generative AI plugins, and manual topics - and allows you to engage with customers and employees in multiple languages across websites and applications - without the need for data scientists or developers. </a:t>
            </a:r>
          </a:p>
          <a:p>
            <a:endParaRPr lang="en-US"/>
          </a:p>
          <a:p>
            <a:r>
              <a:rPr lang="en-US"/>
              <a:t>A third solution to consider as you choose how to build your copilot(s) is Windows AI Studio which, as a new experience for developers, strives to simplify generative AI app development. With so many tools and frameworks, generative AI app development can be a difficult process to navigate, and Windows AI Studio extends the tooling of Azure AI Foundry to jumpstart AI development locally on Windows. By bringing together cutting-edge tools and models from Azure AI Foundry and other catalogs, developers are able to fine-tune, customize and deploy state-of-the art SLMs for local use in their Windows apps. They can also achieve a hybrid AI scenarios across Azure and client devices, gaining greater choice regarding whether to run their models on the cloud on Azure on genial the edge locally on Windows (or across the two) to meet their needs.</a:t>
            </a:r>
          </a:p>
          <a:p>
            <a:endParaRPr lang="en-US"/>
          </a:p>
          <a:p>
            <a:r>
              <a:rPr lang="en-US"/>
              <a:t>Regardless of your AI initiative, Microsoft has the studio solution for your needs, empowering you to move forward confidently knowing you have all the tools and support you need.</a:t>
            </a:r>
          </a:p>
        </p:txBody>
      </p:sp>
      <p:sp>
        <p:nvSpPr>
          <p:cNvPr id="4" name="Header Placeholder 3">
            <a:extLst>
              <a:ext uri="{FF2B5EF4-FFF2-40B4-BE49-F238E27FC236}">
                <a16:creationId xmlns:a16="http://schemas.microsoft.com/office/drawing/2014/main" id="{FB3DB43F-B959-B1CB-7E42-C95B788F505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9D9C2DB-CD1F-6BE7-F6F8-8B3F8284852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7080DE5-3F0E-B0A9-798C-62CE9731F052}"/>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5F32D0E4-687A-8543-51EB-EA0247322A76}"/>
              </a:ext>
            </a:extLst>
          </p:cNvPr>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525614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73017-6651-F121-8F3E-F92363B61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4FD440-C94F-4FC0-762D-DFC589BDED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31075-DA0E-11BE-36CF-0DC85335AE8E}"/>
              </a:ext>
            </a:extLst>
          </p:cNvPr>
          <p:cNvSpPr>
            <a:spLocks noGrp="1"/>
          </p:cNvSpPr>
          <p:nvPr>
            <p:ph type="body" idx="1"/>
          </p:nvPr>
        </p:nvSpPr>
        <p:spPr/>
        <p:txBody>
          <a:bodyPr/>
          <a:lstStyle/>
          <a:p>
            <a:r>
              <a:rPr lang="en-US"/>
              <a:t>When it comes to furthering your AI journey and building your own intelligent applications, Microsoft has multiple studios that streamline the process and elevate the developer experience.</a:t>
            </a:r>
          </a:p>
          <a:p>
            <a:endParaRPr lang="en-US"/>
          </a:p>
          <a:p>
            <a:r>
              <a:rPr lang="en-US"/>
              <a:t>Starting with Azure AI Foundry, Microsoft’s solution for developers seeking to build generative AI applications on an enterprise-grade platform. Azure AI Foundry is a trusted and inclusive platform that empowers developers of all abilities to innovate with AI and allows them to seamlessly explore, build, test, and deploy cutting-edge AI tools, from ML models to LLM-powered GenAI solutions. Working within Azure AI Foundry, you can collaborate as a team, using ready-to-use toolkits to build copilots and evaluating LLM responses to help you choose the right model for your project, further enabling you to scale your PoCs and progress on your AI journey.</a:t>
            </a:r>
          </a:p>
          <a:p>
            <a:endParaRPr lang="en-US"/>
          </a:p>
          <a:p>
            <a:r>
              <a:rPr lang="en-US"/>
              <a:t>Another solution to consider is Microsoft Copilot Studio, a low-code tool to customize Copilot for Microsoft 365 which lets you create powerful AI-powered copilots for a range of requests. For those who may not be data pros, Copilot Studio brings together a set of powerful conversational capabilities – from custom GPTs, generative AI plugins, and manual topics - and allows you to engage with customers and employees in multiple languages across websites and applications - without the need for data scientists or developers. </a:t>
            </a:r>
          </a:p>
          <a:p>
            <a:endParaRPr lang="en-US"/>
          </a:p>
          <a:p>
            <a:r>
              <a:rPr lang="en-US"/>
              <a:t>A third solution to consider as you choose how to build your copilot(s) is Windows AI Studio which, as a new experience for developers, strives to simplify generative AI app development. With so many tools and frameworks, generative AI app development can be a difficult process to navigate, and Windows AI Studio extends the tooling of Azure AI Foundry to jumpstart AI development locally on Windows. By bringing together cutting-edge tools and models from Azure AI Foundry and other catalogs, developers are able to fine-tune, customize and deploy state-of-the art SLMs for local use in their Windows apps. They can also achieve a hybrid AI scenarios across Azure and client devices, gaining greater choice regarding whether to run their models on the cloud on Azure on the edge locally on Windows (or across the two) to meet their needs.</a:t>
            </a:r>
          </a:p>
          <a:p>
            <a:endParaRPr lang="en-US"/>
          </a:p>
          <a:p>
            <a:r>
              <a:rPr lang="en-US"/>
              <a:t>Regardless of your AI initiative, Microsoft has the studio solution for your needs, empowering you to move forward confidently knowing you have all the tools and support you need.</a:t>
            </a:r>
          </a:p>
        </p:txBody>
      </p:sp>
      <p:sp>
        <p:nvSpPr>
          <p:cNvPr id="4" name="Header Placeholder 3">
            <a:extLst>
              <a:ext uri="{FF2B5EF4-FFF2-40B4-BE49-F238E27FC236}">
                <a16:creationId xmlns:a16="http://schemas.microsoft.com/office/drawing/2014/main" id="{16E7DA9C-B0DD-C3F3-FEAB-2A74806526B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8C20704-B7DF-65CF-EB19-973F6E3D111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473D44-41D1-4090-788D-33DA2EBA12C4}"/>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63BEF72B-9D1D-C846-29DA-F93CEFE697B0}"/>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61458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9E695-C22E-17C6-2377-30DC373F4B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3CC03-63B2-A28B-E13C-15DE249CE5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B7C10-C1F4-32D7-FAF4-5DFFE88DCEFF}"/>
              </a:ext>
            </a:extLst>
          </p:cNvPr>
          <p:cNvSpPr>
            <a:spLocks noGrp="1"/>
          </p:cNvSpPr>
          <p:nvPr>
            <p:ph type="body" idx="1"/>
          </p:nvPr>
        </p:nvSpPr>
        <p:spPr/>
        <p:txBody>
          <a:bodyPr/>
          <a:lstStyle/>
          <a:p>
            <a:r>
              <a:rPr lang="en-US"/>
              <a:t>When it comes to furthering your AI journey and building your own intelligent applications, Microsoft has multiple studios that streamline the process and elevate the developer experience.</a:t>
            </a:r>
          </a:p>
          <a:p>
            <a:endParaRPr lang="en-US"/>
          </a:p>
          <a:p>
            <a:r>
              <a:rPr lang="en-US"/>
              <a:t>Starting with Azure AI Foundry, Microsoft’s solution for developers seeking to build generative AI applications on an enterprise-grade platform. Azure AI Foundry is a trusted and inclusive platform that empowers developers of all abilities to innovate with AI and allows them to seamlessly explore, build, test, and deploy cutting-edge AI tools, from ML models to LLM-powered GenAI solutions. Working within Azure AI Foundry, you can collaborate as a team, using ready-to-use toolkits to build copilots and evaluating LLM responses to help you choose the right model for your project, further enabling you to scale your PoCs and progress on your AI journey.</a:t>
            </a:r>
          </a:p>
          <a:p>
            <a:endParaRPr lang="en-US"/>
          </a:p>
          <a:p>
            <a:r>
              <a:rPr lang="en-US"/>
              <a:t>Another solution to consider is Microsoft Copilot Studio, a low-code tool to customize Copilot for Microsoft 365 which lets you create powerful AI-powered copilots for a range of requests. For those who may not be data pros, Copilot Studio brings together a set of powerful conversational capabilities – from custom GPTs, generative AI plugins, and manual topics - and allows you to engage with customers and employees in multiple languages across websites and applications - without the need for data scientists or developers. </a:t>
            </a:r>
          </a:p>
          <a:p>
            <a:endParaRPr lang="en-US"/>
          </a:p>
          <a:p>
            <a:r>
              <a:rPr lang="en-US"/>
              <a:t>A third solution to consider as you choose how to build your copilot(s) is Windows AI Studio which, as a new experience for developers, strives to simplify generative AI app development. With so many tools and frameworks, generative AI app development can be a difficult process to navigate, and Windows AI Studio extends the tooling of Azure AI Foundry to jumpstart AI development locally on Windows. By bringing together cutting-edge tools and models from Azure AI Foundry and other catalogs, developers are able to fine-tune, customize and deploy state-of-the art SLMs for local use in their Windows apps. They can also achieve a hybrid AI scenarios across Azure and client devices, gaining greater choice regarding whether to run their models on the cloud on Azure on genial the edge locally on Windows (or across the two) to meet their needs.</a:t>
            </a:r>
          </a:p>
          <a:p>
            <a:endParaRPr lang="en-US"/>
          </a:p>
          <a:p>
            <a:r>
              <a:rPr lang="en-US"/>
              <a:t>Regardless of your AI initiative, Microsoft has the studio solution for your needs, empowering you to move forward confidently knowing you have all the tools and support you need.</a:t>
            </a:r>
          </a:p>
        </p:txBody>
      </p:sp>
      <p:sp>
        <p:nvSpPr>
          <p:cNvPr id="4" name="Header Placeholder 3">
            <a:extLst>
              <a:ext uri="{FF2B5EF4-FFF2-40B4-BE49-F238E27FC236}">
                <a16:creationId xmlns:a16="http://schemas.microsoft.com/office/drawing/2014/main" id="{302130C6-9DDB-37B0-933C-CA5545AEBE2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211EA2F-BB51-4580-DA3B-4CCC11CF6B9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5468DA-6135-ECAF-2CE5-1DD9233D9B92}"/>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6A7CF9D2-F5F5-9B21-6C4C-9B5A0444B929}"/>
              </a:ext>
            </a:extLst>
          </p:cNvPr>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7375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we're going to explore the concept of Orchestration in RAG, focusing particularly on the coordination between the Language Model, GPT-4, the Retriever, AI Search, and the User Interface app.</a:t>
            </a:r>
          </a:p>
          <a:p>
            <a:endParaRPr lang="en-US"/>
          </a:p>
          <a:p>
            <a:r>
              <a:rPr lang="en-US"/>
              <a:t>Firstly, let's delve into the art of Prompting. 'Prompt Engineering' refers to the process of crafting effective and efficient prompts to guide the AI's responses. For instance, consider this example of a prompt:</a:t>
            </a:r>
          </a:p>
          <a:p>
            <a:endParaRPr lang="en-US"/>
          </a:p>
          <a:p>
            <a:r>
              <a:rPr lang="en-US"/>
              <a:t>"You are an intelligent assistant helping Contoso Inc employees with their healthcare plan questions and employee handbook questions. When responding, refer to the questioner as 'you' even if they use 'I'. Please answer the following question using only the data provided in the sources below. If the information is tabular, return it as an HTML table, and avoid markdown format. Each source has a name followed by colon and the actual information, always include the source name for each fact you use in the response. If you cannot answer using the sources below, simply say you don't know."</a:t>
            </a:r>
          </a:p>
          <a:p>
            <a:endParaRPr lang="en-US"/>
          </a:p>
          <a:p>
            <a:r>
              <a:rPr lang="en-US"/>
              <a:t>In the process of Orchestration, the Orchestrator communicates with both the LLM and the Retriever based on the prompt, requesting for indexed data. The Retriever, or AI Search, is responsible for fetching relevant documents, with the results returned to the Orchestrator. The LLM then prepares a response based on the prompt and the results fetched by the Retriever. The Orchestrator returns this LLM crafted response to the User Interface app for display.</a:t>
            </a:r>
          </a:p>
          <a:p>
            <a:endParaRPr lang="en-US"/>
          </a:p>
          <a:p>
            <a:r>
              <a:rPr lang="en-US"/>
              <a:t>Finally, we have an example of Prompting code, which demonstrates how these concepts are practically applied. </a:t>
            </a:r>
          </a:p>
        </p:txBody>
      </p:sp>
      <p:sp>
        <p:nvSpPr>
          <p:cNvPr id="4" name="Slide Number Placeholder 3"/>
          <p:cNvSpPr>
            <a:spLocks noGrp="1"/>
          </p:cNvSpPr>
          <p:nvPr>
            <p:ph type="sldNum" sz="quarter" idx="5"/>
          </p:nvPr>
        </p:nvSpPr>
        <p:spPr/>
        <p:txBody>
          <a:bodyPr/>
          <a:lstStyle/>
          <a:p>
            <a:fld id="{C42E17C0-16FC-42FC-8715-04EEF4D69F64}" type="slidenum">
              <a:rPr lang="en-US" smtClean="0"/>
              <a:t>20</a:t>
            </a:fld>
            <a:endParaRPr lang="en-US"/>
          </a:p>
        </p:txBody>
      </p:sp>
    </p:spTree>
    <p:extLst>
      <p:ext uri="{BB962C8B-B14F-4D97-AF65-F5344CB8AC3E}">
        <p14:creationId xmlns:p14="http://schemas.microsoft.com/office/powerpoint/2010/main" val="397565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4E79B4-D0F1-DA4F-89A9-A27E15A177D2}" type="slidenum">
              <a:rPr lang="en-US" smtClean="0"/>
              <a:t>21</a:t>
            </a:fld>
            <a:endParaRPr lang="en-US"/>
          </a:p>
        </p:txBody>
      </p:sp>
    </p:spTree>
    <p:extLst>
      <p:ext uri="{BB962C8B-B14F-4D97-AF65-F5344CB8AC3E}">
        <p14:creationId xmlns:p14="http://schemas.microsoft.com/office/powerpoint/2010/main" val="311065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10F55-8F3E-EB95-C1C5-7C1CF855A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495B0F-0CB3-3C3F-3CE7-9E182BA8D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9C2A7-0EBB-0ED3-7150-69D3C9450356}"/>
              </a:ext>
            </a:extLst>
          </p:cNvPr>
          <p:cNvSpPr>
            <a:spLocks noGrp="1"/>
          </p:cNvSpPr>
          <p:nvPr>
            <p:ph type="body" idx="1"/>
          </p:nvPr>
        </p:nvSpPr>
        <p:spPr/>
        <p:txBody>
          <a:bodyPr/>
          <a:lstStyle/>
          <a:p>
            <a:pPr>
              <a:lnSpc>
                <a:spcPct val="105000"/>
              </a:lnSpc>
              <a:spcAft>
                <a:spcPts val="810"/>
              </a:spcAft>
            </a:pPr>
            <a:endParaRPr lang="en-US" sz="1200">
              <a:solidFill>
                <a:srgbClr val="000000"/>
              </a:solidFill>
              <a:latin typeface="Calibri"/>
              <a:ea typeface="Calibri" panose="020F0502020204030204" pitchFamily="34" charset="0"/>
              <a:cs typeface="Calibri"/>
            </a:endParaRPr>
          </a:p>
          <a:p>
            <a:r>
              <a:rPr lang="en-US" sz="1200"/>
              <a:t>Today we are going to talk about how Azure AI Search helps you run superior, advanced RAG for better GenAI applications.</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Azure AI search provides customers with a feature rich vector database built on an enterprise ready foundation, so you can focus on exponential growth and scale. </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Its integrations offer an end-to-end data management pipeline for all types of data, a full-stack RAG solution available where and how you want to build.</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a:p>
            <a:pPr>
              <a:lnSpc>
                <a:spcPct val="105000"/>
              </a:lnSpc>
              <a:spcAft>
                <a:spcPts val="810"/>
              </a:spcAft>
            </a:pPr>
            <a:r>
              <a:rPr lang="en-US" sz="1200">
                <a:solidFill>
                  <a:srgbClr val="000000"/>
                </a:solidFill>
                <a:latin typeface="Calibri"/>
                <a:ea typeface="Calibri" panose="020F0502020204030204" pitchFamily="34" charset="0"/>
                <a:cs typeface="Calibri"/>
              </a:rPr>
              <a:t>Your retrieval strategy matters. Our comprehensive search technology goes beyond vector search, we ensure you have the capabilities you need to retrieve accurate information for every question, regardless of your use case or data.</a:t>
            </a:r>
          </a:p>
          <a:p>
            <a:pPr>
              <a:lnSpc>
                <a:spcPct val="105000"/>
              </a:lnSpc>
              <a:spcAft>
                <a:spcPts val="810"/>
              </a:spcAft>
            </a:pPr>
            <a:endParaRPr lang="en-US" sz="1200">
              <a:solidFill>
                <a:srgbClr val="000000"/>
              </a:solidFill>
              <a:latin typeface="Calibri"/>
              <a:ea typeface="Calibri" panose="020F0502020204030204" pitchFamily="34" charset="0"/>
              <a:cs typeface="Calibri"/>
            </a:endParaRPr>
          </a:p>
        </p:txBody>
      </p:sp>
      <p:sp>
        <p:nvSpPr>
          <p:cNvPr id="4" name="Slide Number Placeholder 3">
            <a:extLst>
              <a:ext uri="{FF2B5EF4-FFF2-40B4-BE49-F238E27FC236}">
                <a16:creationId xmlns:a16="http://schemas.microsoft.com/office/drawing/2014/main" id="{6AEDF2D3-BE3F-6EC1-0D54-B27A09CF08DD}"/>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926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F9C0D-86B7-92ED-2731-BE40F87E1A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818EA-EFB1-7E23-5BB9-A0865EAEE9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7CD2E-D0FB-6278-EE20-1B850C74545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28A7334-BE25-9C20-D897-FC5A4039B2F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1F2BB40-FEEC-ADB2-D649-89BDEF54EC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107379-5E4F-F142-692E-1CCD0015411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5B7D9A1-8B7E-3FF2-D7FC-F801599E87C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094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538F8-DA02-4D93-930F-21E126B98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E494A-B99D-B106-32AE-A4FE8B9B8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15585-2867-1D5F-7B05-E09637C0D161}"/>
              </a:ext>
            </a:extLst>
          </p:cNvPr>
          <p:cNvSpPr>
            <a:spLocks noGrp="1"/>
          </p:cNvSpPr>
          <p:nvPr>
            <p:ph type="body" idx="1"/>
          </p:nvPr>
        </p:nvSpPr>
        <p:spPr/>
        <p:txBody>
          <a:bodyPr/>
          <a:lstStyle/>
          <a:p>
            <a:pPr algn="l" rtl="0" fontAlgn="base"/>
            <a:endParaRPr lang="en-US" sz="1800" b="0" i="0">
              <a:solidFill>
                <a:srgbClr val="000000"/>
              </a:solidFill>
              <a:effectLst/>
              <a:highlight>
                <a:srgbClr val="FFFFFF"/>
              </a:highlight>
              <a:latin typeface="WordVisi_MSFontService"/>
            </a:endParaRPr>
          </a:p>
          <a:p>
            <a:pPr algn="l" rtl="0" fontAlgn="base"/>
            <a:r>
              <a:rPr lang="en-US" sz="1800" b="0" i="0">
                <a:solidFill>
                  <a:srgbClr val="000000"/>
                </a:solidFill>
                <a:effectLst/>
                <a:highlight>
                  <a:srgbClr val="FFFFFF"/>
                </a:highlight>
                <a:latin typeface="WordVisi_MSFontService"/>
              </a:rPr>
              <a:t>Vector databases are extremely popular in the GenAI market, and so for customers who want to understand whether we are a vector database – we tick all of those boxes and more. Vector search is only one strategy that can be implemented, you often need a variety of search practices for your use cases.</a:t>
            </a:r>
          </a:p>
          <a:p>
            <a:pPr algn="l" rtl="0" fontAlgn="base"/>
            <a:endParaRPr lang="en-US" sz="1800" b="0" i="0">
              <a:solidFill>
                <a:srgbClr val="000000"/>
              </a:solidFill>
              <a:effectLst/>
              <a:highlight>
                <a:srgbClr val="FFFFFF"/>
              </a:highlight>
              <a:latin typeface="WordVisi_MSFontService"/>
            </a:endParaRPr>
          </a:p>
          <a:p>
            <a:pPr algn="l" rtl="0" fontAlgn="base"/>
            <a:endParaRPr lang="en-US" sz="1800" b="0" i="0">
              <a:solidFill>
                <a:srgbClr val="000000"/>
              </a:solidFill>
              <a:effectLst/>
              <a:highlight>
                <a:srgbClr val="FFFFFF"/>
              </a:highlight>
              <a:latin typeface="WordVisi_MSFontService"/>
            </a:endParaRPr>
          </a:p>
          <a:p>
            <a:endParaRPr lang="en-US"/>
          </a:p>
          <a:p>
            <a:r>
              <a:rPr lang="en-US"/>
              <a:t>OSS, libraries</a:t>
            </a:r>
          </a:p>
          <a:p>
            <a:pPr lvl="1"/>
            <a:r>
              <a:rPr lang="en-US"/>
              <a:t>FAISS, nmslib, etc.</a:t>
            </a:r>
          </a:p>
          <a:p>
            <a:r>
              <a:rPr lang="en-US"/>
              <a:t>OSS, pure vector databases</a:t>
            </a:r>
          </a:p>
          <a:p>
            <a:pPr lvl="1"/>
            <a:r>
              <a:rPr lang="en-US"/>
              <a:t>Qdrant, Milvus, Weaviate, ChromaDB, etc.</a:t>
            </a:r>
          </a:p>
          <a:p>
            <a:r>
              <a:rPr lang="en-US"/>
              <a:t>OSS, search engines</a:t>
            </a:r>
          </a:p>
          <a:p>
            <a:pPr lvl="1"/>
            <a:r>
              <a:rPr lang="en-US"/>
              <a:t>Elasticsearch, OpenSearch, Vespa</a:t>
            </a:r>
          </a:p>
          <a:p>
            <a:r>
              <a:rPr lang="en-US"/>
              <a:t>Cloud services, pure vectors</a:t>
            </a:r>
          </a:p>
          <a:p>
            <a:pPr lvl="1"/>
            <a:r>
              <a:rPr lang="en-US"/>
              <a:t>Pinecone, Vertex AI Search Engine</a:t>
            </a:r>
          </a:p>
          <a:p>
            <a:r>
              <a:rPr lang="en-US"/>
              <a:t>Cloud services, search engines</a:t>
            </a:r>
          </a:p>
          <a:p>
            <a:pPr lvl="1"/>
            <a:r>
              <a:rPr lang="en-US"/>
              <a:t>AWS OpenSearch, Azure AI Search</a:t>
            </a:r>
          </a:p>
          <a:p>
            <a:endParaRPr lang="en-US"/>
          </a:p>
        </p:txBody>
      </p:sp>
      <p:sp>
        <p:nvSpPr>
          <p:cNvPr id="4" name="Slide Number Placeholder 3">
            <a:extLst>
              <a:ext uri="{FF2B5EF4-FFF2-40B4-BE49-F238E27FC236}">
                <a16:creationId xmlns:a16="http://schemas.microsoft.com/office/drawing/2014/main" id="{97519255-4614-DDEE-B936-020015E6CD1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77023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60502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23130"/>
                </a:solidFill>
                <a:effectLst/>
              </a:rPr>
              <a:t>I was trying to explain vector search to my 5</a:t>
            </a:r>
            <a:r>
              <a:rPr lang="en-US" b="0" i="0" baseline="30000">
                <a:solidFill>
                  <a:srgbClr val="323130"/>
                </a:solidFill>
                <a:effectLst/>
              </a:rPr>
              <a:t>th</a:t>
            </a:r>
            <a:r>
              <a:rPr lang="en-US" b="0" i="0">
                <a:solidFill>
                  <a:srgbClr val="323130"/>
                </a:solidFill>
                <a:effectLst/>
              </a:rPr>
              <a:t> grade nephew the other day and here is an analogy that finally clicked with him.</a:t>
            </a:r>
          </a:p>
          <a:p>
            <a:endParaRPr lang="en-US" b="0" i="0">
              <a:solidFill>
                <a:srgbClr val="323130"/>
              </a:solidFill>
              <a:effectLst/>
            </a:endParaRPr>
          </a:p>
          <a:p>
            <a:r>
              <a:rPr lang="en-US" b="0" i="0">
                <a:solidFill>
                  <a:srgbClr val="323130"/>
                </a:solidFill>
                <a:effectLst/>
              </a:rPr>
              <a:t>Imagine you're in a library with a diverse collection of books, each containing unique insights and knowledge.</a:t>
            </a:r>
          </a:p>
          <a:p>
            <a:endParaRPr lang="en-US" b="0" i="0">
              <a:solidFill>
                <a:srgbClr val="323130"/>
              </a:solidFill>
              <a:effectLst/>
            </a:endParaRPr>
          </a:p>
          <a:p>
            <a:r>
              <a:rPr lang="en-US" b="0" i="0">
                <a:solidFill>
                  <a:srgbClr val="323130"/>
                </a:solidFill>
                <a:effectLst/>
              </a:rPr>
              <a:t>Finding a book on a specific topic or theme can be time-consuming and overwhelming, especially when the content is scattered. </a:t>
            </a:r>
          </a:p>
          <a:p>
            <a:endParaRPr lang="en-US" b="0" i="0">
              <a:solidFill>
                <a:srgbClr val="323130"/>
              </a:solidFill>
              <a:effectLst/>
            </a:endParaRPr>
          </a:p>
          <a:p>
            <a:r>
              <a:rPr lang="en-US" b="0" i="0">
                <a:solidFill>
                  <a:srgbClr val="323130"/>
                </a:solidFill>
                <a:effectLst/>
              </a:rPr>
              <a:t>Vector search is like a skilled librarian that helps computers quickly find and connect you to the information you need by organizing similar items closer together.</a:t>
            </a:r>
          </a:p>
          <a:p>
            <a:endParaRPr lang="en-US" b="0" i="0">
              <a:solidFill>
                <a:srgbClr val="323130"/>
              </a:solidFill>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596448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23130"/>
                </a:solidFill>
                <a:effectLst/>
              </a:rPr>
              <a:t>Here’s a more technical example:</a:t>
            </a:r>
          </a:p>
          <a:p>
            <a:endParaRPr lang="en-US" b="0" i="0">
              <a:solidFill>
                <a:srgbClr val="323130"/>
              </a:solidFill>
              <a:effectLst/>
            </a:endParaRPr>
          </a:p>
          <a:p>
            <a:r>
              <a:rPr lang="en-US" b="0" i="0">
                <a:solidFill>
                  <a:srgbClr val="323130"/>
                </a:solidFill>
                <a:effectLst/>
              </a:rPr>
              <a:t>Advanced users require efficient methods to retrieve semantically similar items from large-scale databases. Embedding algorithms map data items into continuous vector representations, capturing inherent relationships and semantic structures. Vector search enhances scalability and search performance by calculating similarity metrics and using approximate nearest neighbor algorithms to rank and retrieve the most relevant items.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93988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use embeddings. I think the core reason is that vectors are a universal representation of data. Whether you have massive text docs, images, audio or video clip, any of those things can be represented by a vector. And you can construct those vectors in such a way in that they are directly comparable with each other regardless of format.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73036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use embeddings. I think the core reason is that vectors are a universal representation of data. Whether you have massive text docs, images, audio or video clip, any of those things can be represented by a vector. And you can construct those vectors in such a way in that they are directly comparable with each other regardless of format.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619162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rPr>
              <a:t>Often applications need to assess similarity between items. These items could be documents, sentences, images, audio, etc. While in some cases direct comparisons are appropriate (e.g. find exact words in a sentence), typically it's desired for these comparisons to be based on whether items are semantically similar, regardless of or their representation in text, pixels, etc.</a:t>
            </a:r>
          </a:p>
          <a:p>
            <a:pPr algn="l"/>
            <a:br>
              <a:rPr lang="en-US" b="0" i="0">
                <a:solidFill>
                  <a:srgbClr val="333333"/>
                </a:solidFill>
                <a:effectLst/>
              </a:rPr>
            </a:br>
            <a:endParaRPr lang="en-US" b="0" i="0">
              <a:solidFill>
                <a:srgbClr val="333333"/>
              </a:solidFill>
              <a:effectLst/>
            </a:endParaRPr>
          </a:p>
          <a:p>
            <a:pPr algn="l"/>
            <a:r>
              <a:rPr lang="en-US" b="0" i="0">
                <a:solidFill>
                  <a:srgbClr val="333333"/>
                </a:solidFill>
                <a:effectLst/>
              </a:rPr>
              <a:t>Embeddings are vector representations of items of one or more media type that are trained such that vectors that are close together have similar meaning. Some of these embeddings are trained on a single type of data (e.g. sentence embeddings), while others map multiple types of data into the same vector space (e.g. sentences and images).</a:t>
            </a:r>
          </a:p>
          <a:p>
            <a:pPr algn="l"/>
            <a:br>
              <a:rPr lang="en-US" b="0" i="0">
                <a:solidFill>
                  <a:srgbClr val="333333"/>
                </a:solidFill>
                <a:effectLst/>
              </a:rPr>
            </a:br>
            <a:endParaRPr lang="en-US" b="0" i="0">
              <a:solidFill>
                <a:srgbClr val="333333"/>
              </a:solidFill>
              <a:effectLst/>
            </a:endParaRPr>
          </a:p>
          <a:p>
            <a:pPr algn="l"/>
            <a:r>
              <a:rPr lang="en-US" b="0" i="0">
                <a:solidFill>
                  <a:srgbClr val="333333"/>
                </a:solidFill>
                <a:effectLst/>
              </a:rPr>
              <a:t>Once you have a vector encoding for your data, how do you put it to use? A common scenario is to vectorize all of your data into a vector database, and then when the application needs to find an item, you use a query vector (vectorizing the user query) to retrieve similar items. This is the role of vector search.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430436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23130"/>
                </a:solidFill>
                <a:effectLst/>
              </a:rPr>
              <a:t>When choosing an embedding model, it's crucial to consider both the model's characteristics and implementation factors.</a:t>
            </a:r>
          </a:p>
          <a:p>
            <a:pPr algn="l"/>
            <a:r>
              <a:rPr lang="en-US" b="0" i="0">
                <a:solidFill>
                  <a:srgbClr val="323130"/>
                </a:solidFill>
                <a:effectLst/>
              </a:rPr>
              <a:t>In terms of model characteristics, ensure that the model aligns with your data type and specific application. Assess the model's performance, including accuracy, recall, precision, and F1-score, on benchmark datasets relevant to your use case. Determine whether context-aware embeddings are necessary for your text data, and ensure the model balances complexity with performance requirements in terms of size and inference speed. Additionally, verify that the model supports the target languages and can be customized for your specific domain.</a:t>
            </a:r>
            <a:br>
              <a:rPr lang="en-US" b="0" i="0">
                <a:solidFill>
                  <a:srgbClr val="323130"/>
                </a:solidFill>
                <a:effectLst/>
              </a:rPr>
            </a:br>
            <a:br>
              <a:rPr lang="en-US" b="0" i="0">
                <a:solidFill>
                  <a:srgbClr val="323130"/>
                </a:solidFill>
                <a:effectLst/>
              </a:rPr>
            </a:br>
            <a:r>
              <a:rPr lang="en-US" b="0" i="0">
                <a:solidFill>
                  <a:srgbClr val="323130"/>
                </a:solidFill>
                <a:effectLst/>
              </a:rPr>
              <a:t>For implementation considerations, be mindful of the training time and computational resources required for the chosen model. Whenever possible, leverage pre-trained models to save time and resources, ensuring they are relevant to your domain. Evaluate how easily the model can be integrated into your existing infrastructure, and gauge the level of community support and ongoing development, as this can impact the availability of resources for implementation and troubleshooting.</a:t>
            </a:r>
            <a:br>
              <a:rPr lang="en-US" b="0" i="0">
                <a:solidFill>
                  <a:srgbClr val="323130"/>
                </a:solidFill>
                <a:effectLst/>
              </a:rPr>
            </a:br>
            <a:br>
              <a:rPr lang="en-US" b="0" i="0">
                <a:solidFill>
                  <a:srgbClr val="323130"/>
                </a:solidFill>
                <a:effectLst/>
              </a:rPr>
            </a:br>
            <a:r>
              <a:rPr lang="en-US" b="0" i="0">
                <a:solidFill>
                  <a:srgbClr val="323130"/>
                </a:solidFill>
                <a:effectLst/>
              </a:rPr>
              <a:t>By carefully evaluating these factors, you can confidently select the optimal embedding model for your use case, leading to more effective and efficient results.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486470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738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vector search is an extremely popular search strategy today, there are many other types of retrieval practices. Each practice is useful for particular needs and types of data. </a:t>
            </a:r>
          </a:p>
          <a:p>
            <a:endParaRPr lang="en-US"/>
          </a:p>
          <a:p>
            <a:r>
              <a:rPr lang="en-US"/>
              <a:t>The purpose of showing this view is to show how vector databases tie into RAG, but also show that there are a lot of different ways to retrieve your data – it’s not just vector search. </a:t>
            </a:r>
          </a:p>
          <a:p>
            <a:endParaRPr lang="en-US"/>
          </a:p>
          <a:p>
            <a:r>
              <a:rPr lang="en-US"/>
              <a:t>(Optional information – don’t speak to the below bullets)</a:t>
            </a:r>
          </a:p>
          <a:p>
            <a:endParaRPr lang="en-US"/>
          </a:p>
          <a:p>
            <a:r>
              <a:rPr lang="en-US"/>
              <a:t>Vector search is a popular retrieval strategy in GenAI apps </a:t>
            </a:r>
          </a:p>
          <a:p>
            <a:pPr marL="171450" indent="-171450">
              <a:buFont typeface="Arial" panose="020B0604020202020204" pitchFamily="34" charset="0"/>
              <a:buChar char="•"/>
            </a:pPr>
            <a:r>
              <a:rPr lang="en-US"/>
              <a:t>Challenges: Weak performance on exact matches and out-of-distribution data </a:t>
            </a:r>
          </a:p>
          <a:p>
            <a:pPr marL="171450" indent="-171450">
              <a:buFont typeface="Arial" panose="020B0604020202020204" pitchFamily="34" charset="0"/>
              <a:buChar char="•"/>
            </a:pPr>
            <a:r>
              <a:rPr lang="en-US"/>
              <a:t>Vector search retrieves stored matching information based on conceptual similarity, or the underlying meaning of sentences, rather than keyword matches.   </a:t>
            </a:r>
          </a:p>
          <a:p>
            <a:pPr marL="171450" indent="-171450">
              <a:buFont typeface="Arial" panose="020B0604020202020204" pitchFamily="34" charset="0"/>
              <a:buChar char="•"/>
            </a:pPr>
            <a:r>
              <a:rPr lang="en-US"/>
              <a:t>Particularly useful for apps using dialogue and question/answering formats which is why vector search is so popular with the rise of gen AI applications </a:t>
            </a:r>
          </a:p>
          <a:p>
            <a:pPr marL="171450" indent="-171450">
              <a:buFont typeface="Arial" panose="020B0604020202020204" pitchFamily="34" charset="0"/>
              <a:buChar char="•"/>
            </a:pPr>
            <a:r>
              <a:rPr lang="en-US"/>
              <a:t>in addition, generative AI applications often interact with data beyond text. You may need to search through text, documents, images and audio to get the response you need to generate. Having your data represented as vectors turns all your heterogeneous data iVector search is a popular retrieval strategy in GenAI apps </a:t>
            </a:r>
          </a:p>
          <a:p>
            <a:pPr marL="171450" indent="-171450">
              <a:buFont typeface="Arial" panose="020B0604020202020204" pitchFamily="34" charset="0"/>
              <a:buChar char="•"/>
            </a:pPr>
            <a:r>
              <a:rPr lang="en-US"/>
              <a:t>Robust to variation in how concepts are articulated (morphology, specificity, etc.)  </a:t>
            </a:r>
          </a:p>
          <a:p>
            <a:endParaRPr lang="en-US"/>
          </a:p>
          <a:p>
            <a:r>
              <a:rPr lang="en-US"/>
              <a:t>Keyword search </a:t>
            </a:r>
          </a:p>
          <a:p>
            <a:pPr marL="171450" indent="-171450">
              <a:buFont typeface="Arial" panose="020B0604020202020204" pitchFamily="34" charset="0"/>
              <a:buChar char="•"/>
            </a:pPr>
            <a:r>
              <a:rPr lang="en-US"/>
              <a:t>Keyword search is a concept most are familiar with: it searches for exact plain text matches included in the query.  This type of search is still useful today, however it falls short in generative AI scenarios. For example, with question and answering systems (like ChatGPT), very often questions and their answers don’t have overlapping keywords to match on. </a:t>
            </a:r>
          </a:p>
          <a:p>
            <a:pPr marL="171450" indent="-171450">
              <a:buFont typeface="Arial" panose="020B0604020202020204" pitchFamily="34" charset="0"/>
              <a:buChar char="•"/>
            </a:pPr>
            <a:r>
              <a:rPr lang="en-US"/>
              <a:t>Challenges: vocabulary gap, gets worse with natural language questions nto the same type of searchable content.  </a:t>
            </a:r>
          </a:p>
          <a:p>
            <a:pPr marL="171450" indent="-171450">
              <a:buFont typeface="Arial" panose="020B0604020202020204" pitchFamily="34" charset="0"/>
              <a:buChar char="•"/>
            </a:pPr>
            <a:r>
              <a:rPr lang="en-US"/>
              <a:t>Exact keyword based</a:t>
            </a:r>
          </a:p>
          <a:p>
            <a:pPr marL="171450" indent="-171450">
              <a:buFont typeface="Arial" panose="020B0604020202020204" pitchFamily="34" charset="0"/>
              <a:buChar char="•"/>
            </a:pPr>
            <a:r>
              <a:rPr lang="en-US"/>
              <a:t>Relevance via Boolean Search</a:t>
            </a:r>
          </a:p>
          <a:p>
            <a:pPr marL="171450" indent="-171450">
              <a:buFont typeface="Arial" panose="020B0604020202020204" pitchFamily="34" charset="0"/>
              <a:buChar char="•"/>
            </a:pPr>
            <a:r>
              <a:rPr lang="en-US"/>
              <a:t>Ranking via BM25</a:t>
            </a:r>
          </a:p>
          <a:p>
            <a:endParaRPr lang="en-US"/>
          </a:p>
          <a:p>
            <a:r>
              <a:rPr lang="en-US" b="1"/>
              <a:t>Reranking</a:t>
            </a:r>
          </a:p>
          <a:p>
            <a:pPr marL="171450" indent="-171450">
              <a:buFont typeface="Arial" panose="020B0604020202020204" pitchFamily="34" charset="0"/>
              <a:buChar char="•"/>
            </a:pPr>
            <a:r>
              <a:rPr lang="en-US"/>
              <a:t>Ranks retrieved documents in order by relevance in a normalized, calibrated search score</a:t>
            </a:r>
          </a:p>
          <a:p>
            <a:pPr marL="171450" indent="-171450" algn="l" rtl="0" fontAlgn="base">
              <a:buFont typeface="Arial" panose="020B0604020202020204" pitchFamily="34" charset="0"/>
              <a:buChar char="•"/>
            </a:pPr>
            <a:r>
              <a:rPr lang="en-US"/>
              <a:t>Identify good &amp; bad candidates​</a:t>
            </a:r>
          </a:p>
          <a:p>
            <a:pPr marL="171450" indent="-171450" algn="l" rtl="0" fontAlgn="base">
              <a:buFont typeface="Arial" panose="020B0604020202020204" pitchFamily="34" charset="0"/>
              <a:buChar char="•"/>
            </a:pPr>
            <a:r>
              <a:rPr lang="en-US"/>
              <a:t>Exclude documents below a threshold​</a:t>
            </a:r>
          </a:p>
          <a:p>
            <a:pPr marL="171450" indent="-171450">
              <a:buFont typeface="Arial" panose="020B0604020202020204" pitchFamily="34" charset="0"/>
              <a:buChar char="•"/>
            </a:pPr>
            <a:endParaRPr lang="en-US"/>
          </a:p>
          <a:p>
            <a:endParaRPr lang="en-US"/>
          </a:p>
          <a:p>
            <a:pPr algn="l" rtl="0" fontAlgn="base"/>
            <a:r>
              <a:rPr lang="en-US"/>
              <a:t>​Complete search stacks do better:​</a:t>
            </a:r>
          </a:p>
          <a:p>
            <a:pPr algn="l" rtl="0" fontAlgn="base">
              <a:buFont typeface="Arial" panose="020B0604020202020204" pitchFamily="34" charset="0"/>
              <a:buChar char="•"/>
            </a:pPr>
            <a:r>
              <a:rPr lang="en-US"/>
              <a:t>Hybrid retrieval (keywords + vectors) &gt; pure-vector or keyword​</a:t>
            </a:r>
          </a:p>
          <a:p>
            <a:pPr algn="l" rtl="0" fontAlgn="base">
              <a:buFont typeface="Arial" panose="020B0604020202020204" pitchFamily="34" charset="0"/>
              <a:buChar char="•"/>
            </a:pPr>
            <a:r>
              <a:rPr lang="en-US"/>
              <a:t>Hybrid + Reranking &gt; Hybrid​</a:t>
            </a:r>
          </a:p>
          <a:p>
            <a:pPr algn="l" rtl="0" fontAlgn="base">
              <a:buFont typeface="Arial" panose="020B0604020202020204" pitchFamily="34" charset="0"/>
              <a:buChar char="•"/>
            </a:pPr>
            <a:r>
              <a:rPr lang="en-US"/>
              <a:t>​</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0BBE0D09-D30A-40CF-BEA9-771DFCB7639B}" type="slidenum">
              <a:rPr lang="en-US" smtClean="0"/>
              <a:t>5</a:t>
            </a:fld>
            <a:endParaRPr lang="en-US"/>
          </a:p>
        </p:txBody>
      </p:sp>
    </p:spTree>
    <p:extLst>
      <p:ext uri="{BB962C8B-B14F-4D97-AF65-F5344CB8AC3E}">
        <p14:creationId xmlns:p14="http://schemas.microsoft.com/office/powerpoint/2010/main" val="2610605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23130"/>
                </a:solidFill>
                <a:effectLst/>
              </a:rPr>
              <a:t>Approximate Nearest Neighbor (ANN) search is an AI-driven approach that aims to find the most similar items to a query item within a specified search radius. This is achieved by using approximations instead of exact matches, and by leveraging AI techniques such as locality-sensitive hashing, tree-based methods, and neural networks to enhance efficiency.</a:t>
            </a:r>
            <a:br>
              <a:rPr lang="en-US"/>
            </a:br>
            <a:br>
              <a:rPr lang="en-US"/>
            </a:br>
            <a:r>
              <a:rPr lang="en-US" b="0" i="0">
                <a:solidFill>
                  <a:srgbClr val="323130"/>
                </a:solidFill>
                <a:effectLst/>
              </a:rPr>
              <a:t>The primary purpose of ANN search is to provide both speed and scalability, especially in high-dimensional data sets. It has found applications in various domains, including image and video search, natural language processing, and recommendation systems.</a:t>
            </a:r>
            <a:br>
              <a:rPr lang="en-US"/>
            </a:br>
            <a:br>
              <a:rPr lang="en-US"/>
            </a:br>
            <a:r>
              <a:rPr lang="en-US" b="0" i="0">
                <a:solidFill>
                  <a:srgbClr val="323130"/>
                </a:solidFill>
                <a:effectLst/>
              </a:rPr>
              <a:t>The benefits of ANN search include delivering more relevant results compared to traditional search methods and improving user experience by offering faster search results. These factors contribute to enhancing the overall effectiveness of search systems.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458143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323130"/>
                </a:solidFill>
                <a:effectLst/>
              </a:rPr>
              <a:t>Exhaustive Nearest Neighbor (KNN) search is an AI-driven approach that aims to find the search vector global set of nearest neighbors for a given query. This is achieved by using a brute-force approach that calculates the distance between ALL pairs of data points and finds the exact K nearest neighbors for a query point.</a:t>
            </a:r>
            <a:br>
              <a:rPr lang="en-US"/>
            </a:br>
            <a:br>
              <a:rPr lang="en-US"/>
            </a:br>
            <a:r>
              <a:rPr lang="en-US" b="0" i="0">
                <a:solidFill>
                  <a:srgbClr val="E6E6E6"/>
                </a:solidFill>
                <a:effectLst/>
                <a:highlight>
                  <a:srgbClr val="171717"/>
                </a:highlight>
                <a:latin typeface="Segoe UI" panose="020B0502040204020203" pitchFamily="34" charset="0"/>
              </a:rPr>
              <a:t>The primary purpose of KNN search is intended for scenarios where high recall is of utmost importance, and users are willing to accept the trade-offs in search performance. Because it's computationally intensive, use exhaustive KNN for small to medium datasets, or when precision requirements outweigh query performance considerations.</a:t>
            </a:r>
            <a:endParaRPr lang="en-US"/>
          </a:p>
          <a:p>
            <a:endParaRPr lang="en-US"/>
          </a:p>
          <a:p>
            <a:r>
              <a:rPr lang="en-US"/>
              <a:t>The benefits of KNN are found in the complete recall. </a:t>
            </a:r>
            <a:r>
              <a:rPr lang="en-US" b="0" i="0">
                <a:solidFill>
                  <a:srgbClr val="E6E6E6"/>
                </a:solidFill>
                <a:effectLst/>
                <a:highlight>
                  <a:srgbClr val="171717"/>
                </a:highlight>
                <a:latin typeface="Segoe UI" panose="020B0502040204020203" pitchFamily="34" charset="0"/>
              </a:rPr>
              <a:t>An example use case is to build a dataset to evaluate approximate nearest neighbor algorithm recall. Exhaustive KNN can be used to build the ground truth set of nearest neighbors.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570248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23130"/>
                </a:solidFill>
                <a:effectLst/>
              </a:rPr>
              <a:t>In this slide, we explore four common Approximate Nearest Neighbor (ANN) algorithms that use AI techniques for efficient similarity search.</a:t>
            </a:r>
            <a:br>
              <a:rPr lang="en-US"/>
            </a:br>
            <a:br>
              <a:rPr lang="en-US"/>
            </a:br>
            <a:r>
              <a:rPr lang="en-US" b="0" i="0">
                <a:solidFill>
                  <a:srgbClr val="323130"/>
                </a:solidFill>
                <a:effectLst/>
              </a:rPr>
              <a:t>Let’s start with Inverted File Index (IVF) algorithm reduces the search space using quantization, making it scalable and memory-efficient.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23130"/>
                </a:solidFill>
                <a:effectLst/>
              </a:rPr>
              <a:t>Locality-Sensitive Hashing (LSH) is a hash-based similarity search method that balances speed and accuracy by making trade-offs between them.</a:t>
            </a:r>
            <a:br>
              <a:rPr lang="en-US"/>
            </a:br>
            <a:r>
              <a:rPr lang="en-US" b="0" i="0">
                <a:solidFill>
                  <a:srgbClr val="323130"/>
                </a:solidFill>
                <a:effectLst/>
              </a:rPr>
              <a:t>Third, the Brute Force (FLAT) algorithm conducts an exhaustive search in high-dimensional data. Although slower compared to other methods, it offers high accuracy.</a:t>
            </a:r>
            <a:br>
              <a:rPr lang="en-US"/>
            </a:br>
            <a:r>
              <a:rPr lang="en-US"/>
              <a:t>Lastly, </a:t>
            </a:r>
            <a:r>
              <a:rPr lang="en-US" b="0" i="0">
                <a:solidFill>
                  <a:srgbClr val="323130"/>
                </a:solidFill>
                <a:effectLst/>
              </a:rPr>
              <a:t>the Hierarchical Navigable Small World (HNSW) algorithm employs a hierarchical graph structure, resulting in fast and accurate search performance.</a:t>
            </a:r>
            <a:br>
              <a:rPr lang="en-US"/>
            </a:br>
            <a:r>
              <a:rPr lang="en-US" b="0" i="0">
                <a:solidFill>
                  <a:srgbClr val="323130"/>
                </a:solidFill>
                <a:effectLst/>
              </a:rPr>
              <a:t>These algorithms offer diverse approaches to ANN search, catering to different requirements in terms of speed, accuracy, and efficiency.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815247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23130"/>
                </a:solidFill>
                <a:effectLst/>
                <a:cs typeface="Segoe Sans Text" pitchFamily="2" charset="0"/>
              </a:rPr>
              <a:t>In this slide, we discuss the limitations of in-memory Approximate Nearest Neighbor (ANN) indexes, compared to full-fledged vector databases like Azure Cognitive Search.</a:t>
            </a:r>
            <a:br>
              <a:rPr lang="en-US">
                <a:cs typeface="+mn-lt"/>
              </a:rPr>
            </a:br>
            <a:br>
              <a:rPr lang="en-US">
                <a:cs typeface="+mn-lt"/>
              </a:rPr>
            </a:br>
            <a:r>
              <a:rPr lang="en-US" b="0" i="0">
                <a:solidFill>
                  <a:srgbClr val="323130"/>
                </a:solidFill>
                <a:effectLst/>
                <a:cs typeface="Segoe Sans Text" pitchFamily="2" charset="0"/>
              </a:rPr>
              <a:t>First, in-memory solutions have limited scalability, struggling with vertical and horizontal scaling in large-scale data sets.</a:t>
            </a:r>
            <a:br>
              <a:rPr lang="en-US">
                <a:cs typeface="+mn-lt"/>
              </a:rPr>
            </a:br>
            <a:br>
              <a:rPr lang="en-US">
                <a:cs typeface="+mn-lt"/>
              </a:rPr>
            </a:br>
            <a:r>
              <a:rPr lang="en-US" b="0" i="0">
                <a:solidFill>
                  <a:srgbClr val="323130"/>
                </a:solidFill>
                <a:effectLst/>
                <a:cs typeface="Segoe Sans Text" pitchFamily="2" charset="0"/>
              </a:rPr>
              <a:t>Second, memory constraints can be an issue as high memory consumption affects search performance and resource efficiency.</a:t>
            </a:r>
            <a:br>
              <a:rPr lang="en-US">
                <a:cs typeface="+mn-lt"/>
              </a:rPr>
            </a:br>
            <a:br>
              <a:rPr lang="en-US">
                <a:cs typeface="+mn-lt"/>
              </a:rPr>
            </a:br>
            <a:r>
              <a:rPr lang="en-US" b="0" i="0">
                <a:solidFill>
                  <a:srgbClr val="323130"/>
                </a:solidFill>
                <a:effectLst/>
                <a:cs typeface="Segoe Sans Text" pitchFamily="2" charset="0"/>
              </a:rPr>
              <a:t>Third, these solutions lack built-in mechanisms for data storage, recovery, and metadata management, posing challenges in terms of data durability.</a:t>
            </a:r>
            <a:br>
              <a:rPr lang="en-US">
                <a:cs typeface="+mn-lt"/>
              </a:rPr>
            </a:br>
            <a:br>
              <a:rPr lang="en-US">
                <a:cs typeface="+mn-lt"/>
              </a:rPr>
            </a:br>
            <a:r>
              <a:rPr lang="en-US" b="0" i="0">
                <a:solidFill>
                  <a:srgbClr val="323130"/>
                </a:solidFill>
                <a:effectLst/>
                <a:cs typeface="Segoe Sans Text" pitchFamily="2" charset="0"/>
              </a:rPr>
              <a:t>Fourth, in-memory solutions offer limited capabilities for combining sparse and dense retrieval methods, restricting query support.</a:t>
            </a:r>
            <a:br>
              <a:rPr lang="en-US">
                <a:cs typeface="+mn-lt"/>
              </a:rPr>
            </a:br>
            <a:br>
              <a:rPr lang="en-US">
                <a:cs typeface="+mn-lt"/>
              </a:rPr>
            </a:br>
            <a:r>
              <a:rPr lang="en-US" b="0" i="0">
                <a:solidFill>
                  <a:srgbClr val="323130"/>
                </a:solidFill>
                <a:effectLst/>
                <a:cs typeface="Segoe Sans Text" pitchFamily="2" charset="0"/>
              </a:rPr>
              <a:t>Fifth, they often have complex setup and hosting requirements compared to full-fledged vector databases, creating hosting challenges.</a:t>
            </a:r>
            <a:br>
              <a:rPr lang="en-US">
                <a:cs typeface="+mn-lt"/>
              </a:rPr>
            </a:br>
            <a:br>
              <a:rPr lang="en-US">
                <a:cs typeface="+mn-lt"/>
              </a:rPr>
            </a:br>
            <a:r>
              <a:rPr lang="en-US" b="0" i="0">
                <a:solidFill>
                  <a:srgbClr val="323130"/>
                </a:solidFill>
                <a:effectLst/>
                <a:cs typeface="Segoe Sans Text" pitchFamily="2" charset="0"/>
              </a:rPr>
              <a:t>Sixth, open-source solutions often lack advanced security features, which may be a concern for organizations handling sensitive data.</a:t>
            </a:r>
            <a:br>
              <a:rPr lang="en-US">
                <a:cs typeface="+mn-lt"/>
              </a:rPr>
            </a:br>
            <a:br>
              <a:rPr lang="en-US">
                <a:cs typeface="+mn-lt"/>
              </a:rPr>
            </a:br>
            <a:r>
              <a:rPr lang="en-US" b="0" i="0">
                <a:solidFill>
                  <a:srgbClr val="323130"/>
                </a:solidFill>
                <a:effectLst/>
                <a:cs typeface="Segoe Sans Text" pitchFamily="2" charset="0"/>
              </a:rPr>
              <a:t>Lastly, there is limited support for managing the embedding functions themselves in in-memory ANN indexes.</a:t>
            </a:r>
            <a:br>
              <a:rPr lang="en-US">
                <a:cs typeface="+mn-lt"/>
              </a:rPr>
            </a:br>
            <a:br>
              <a:rPr lang="en-US">
                <a:cs typeface="+mn-lt"/>
              </a:rPr>
            </a:br>
            <a:r>
              <a:rPr lang="en-US" b="0" i="0">
                <a:solidFill>
                  <a:srgbClr val="323130"/>
                </a:solidFill>
                <a:effectLst/>
                <a:cs typeface="Segoe Sans Text" pitchFamily="2" charset="0"/>
              </a:rPr>
              <a:t>These limitations make in-memory ANN indexes less suitable for certain use cases, especially when compared to the more robust features offered by full-fledged vector databases like Azure Cognitive Search.</a:t>
            </a:r>
            <a:endParaRPr lang="en-US">
              <a:cs typeface="Segoe Sans Text" pitchFamily="2"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772918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Char char="•"/>
            </a:pPr>
            <a:r>
              <a:rPr lang="en-US" b="0" i="0">
                <a:solidFill>
                  <a:srgbClr val="323130"/>
                </a:solidFill>
                <a:effectLst/>
              </a:rPr>
              <a:t>In this slide, we visualize the dream scenario for vector search, where managing data and obtaining relevant search results become effortless processes.</a:t>
            </a:r>
            <a:br>
              <a:rPr lang="en-US"/>
            </a:br>
            <a:br>
              <a:rPr lang="en-US"/>
            </a:br>
            <a:r>
              <a:rPr lang="en-US" b="0" i="0">
                <a:solidFill>
                  <a:srgbClr val="323130"/>
                </a:solidFill>
                <a:effectLst/>
              </a:rPr>
              <a:t>The first step involves seamlessly adding data from various sources into a centralized vector database, eliminating the need for manual data management.</a:t>
            </a:r>
            <a:br>
              <a:rPr lang="en-US"/>
            </a:br>
            <a:br>
              <a:rPr lang="en-US"/>
            </a:br>
            <a:r>
              <a:rPr lang="en-US" b="0" i="0">
                <a:solidFill>
                  <a:srgbClr val="323130"/>
                </a:solidFill>
                <a:effectLst/>
              </a:rPr>
              <a:t>Next, users can easily submit queries to the vector database using natural language or specific search parameters, simplifying the search process.</a:t>
            </a:r>
            <a:br>
              <a:rPr lang="en-US"/>
            </a:br>
            <a:br>
              <a:rPr lang="en-US"/>
            </a:br>
            <a:r>
              <a:rPr lang="en-US" b="0" i="0">
                <a:solidFill>
                  <a:srgbClr val="323130"/>
                </a:solidFill>
                <a:effectLst/>
              </a:rPr>
              <a:t>Finally, the system returns highly relevant search results, ranked by their similarity to the query, ensuring that users receive the most pertinent information for their needs.</a:t>
            </a:r>
            <a:br>
              <a:rPr lang="en-US"/>
            </a:br>
            <a:br>
              <a:rPr lang="en-US"/>
            </a:br>
            <a:r>
              <a:rPr lang="en-US" b="0" i="0">
                <a:solidFill>
                  <a:srgbClr val="323130"/>
                </a:solidFill>
                <a:effectLst/>
              </a:rPr>
              <a:t>This dream scenario envisions a seamless and efficient vector search experience, where data management and search relevance are optimized for the user.</a:t>
            </a:r>
            <a:br>
              <a:rPr lang="en-US" b="0" i="0">
                <a:solidFill>
                  <a:srgbClr val="323130"/>
                </a:solidFill>
                <a:effectLst/>
              </a:rPr>
            </a:br>
            <a:br>
              <a:rPr lang="en-US" b="0" i="0">
                <a:solidFill>
                  <a:srgbClr val="323130"/>
                </a:solidFill>
                <a:effectLst/>
              </a:rPr>
            </a:br>
            <a:r>
              <a:rPr lang="en-US" b="0" i="0">
                <a:solidFill>
                  <a:srgbClr val="323130"/>
                </a:solidFill>
                <a:effectLst/>
              </a:rPr>
              <a:t>In this slide, we delve into the challenges associated with achieving the dream scenario for vector search and discuss potential obstacles in each of the three steps.</a:t>
            </a:r>
            <a:br>
              <a:rPr lang="en-US" b="0" i="0">
                <a:solidFill>
                  <a:srgbClr val="323130"/>
                </a:solidFill>
                <a:effectLst/>
              </a:rPr>
            </a:br>
            <a:br>
              <a:rPr lang="en-US" b="0" i="0">
                <a:solidFill>
                  <a:srgbClr val="323130"/>
                </a:solidFill>
                <a:effectLst/>
              </a:rPr>
            </a:br>
            <a:r>
              <a:rPr lang="en-US" b="0" i="0">
                <a:solidFill>
                  <a:srgbClr val="323130"/>
                </a:solidFill>
                <a:effectLst/>
              </a:rPr>
              <a:t>In the first step of dumping a bunch of data, challenges include data integration, data preprocessing, and scalability. These involve managing diverse data formats and sources, cleaning and transforming data for efficient storage, and handling large-scale, high-dimensional data sets.</a:t>
            </a:r>
            <a:br>
              <a:rPr lang="en-US" b="0" i="0">
                <a:solidFill>
                  <a:srgbClr val="323130"/>
                </a:solidFill>
                <a:effectLst/>
              </a:rPr>
            </a:br>
            <a:br>
              <a:rPr lang="en-US" b="0" i="0">
                <a:solidFill>
                  <a:srgbClr val="323130"/>
                </a:solidFill>
                <a:effectLst/>
              </a:rPr>
            </a:br>
            <a:r>
              <a:rPr lang="en-US" b="0" i="0">
                <a:solidFill>
                  <a:srgbClr val="323130"/>
                </a:solidFill>
                <a:effectLst/>
              </a:rPr>
              <a:t>The second step, issuing a query, presents challenges such as query understanding, query flexibility, and performance. These entail interpreting natural language queries accurately, supporting various search parameters and filters, and ensuring fast query execution and response times.</a:t>
            </a:r>
            <a:br>
              <a:rPr lang="en-US" b="0" i="0">
                <a:solidFill>
                  <a:srgbClr val="323130"/>
                </a:solidFill>
                <a:effectLst/>
              </a:rPr>
            </a:br>
            <a:br>
              <a:rPr lang="en-US" b="0" i="0">
                <a:solidFill>
                  <a:srgbClr val="323130"/>
                </a:solidFill>
                <a:effectLst/>
              </a:rPr>
            </a:br>
            <a:r>
              <a:rPr lang="en-US" b="0" i="0">
                <a:solidFill>
                  <a:srgbClr val="323130"/>
                </a:solidFill>
                <a:effectLst/>
              </a:rPr>
              <a:t>Finally, in the third step of getting the most relevant data back, challenges include ranking accuracy, result diversity, and continuous learning. These require identifying and ranking relevant results effectively, balancing the variety and relevance of search results, and updating the system to improve search quality over time.</a:t>
            </a:r>
            <a:br>
              <a:rPr lang="en-US" b="0" i="0">
                <a:solidFill>
                  <a:srgbClr val="323130"/>
                </a:solidFill>
                <a:effectLst/>
              </a:rPr>
            </a:br>
            <a:br>
              <a:rPr lang="en-US" b="0" i="0">
                <a:solidFill>
                  <a:srgbClr val="323130"/>
                </a:solidFill>
                <a:effectLst/>
              </a:rPr>
            </a:br>
            <a:r>
              <a:rPr lang="en-US" b="0" i="0">
                <a:solidFill>
                  <a:srgbClr val="323130"/>
                </a:solidFill>
                <a:effectLst/>
              </a:rPr>
              <a:t>Addressing these challenges is essential to successfully implementing the dream scenario for vector search and creating a seamless, efficient search experience.</a:t>
            </a:r>
          </a:p>
          <a:p>
            <a:br>
              <a:rPr lang="en-US" b="0" i="0">
                <a:solidFill>
                  <a:srgbClr val="323130"/>
                </a:solidFill>
                <a:effectLst/>
              </a:rPr>
            </a:b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18702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None/>
            </a:pPr>
            <a:r>
              <a:rPr lang="en-US"/>
              <a:t>In this slide, we discuss the importance of scalability in vector search and elaborate on key questions and considerations to ensure efficient scaling.</a:t>
            </a:r>
          </a:p>
          <a:p>
            <a:pPr algn="l" latinLnBrk="1">
              <a:buFont typeface="Arial" panose="020B0604020202020204" pitchFamily="34" charset="0"/>
              <a:buChar char="•"/>
            </a:pPr>
            <a:endParaRPr lang="en-US"/>
          </a:p>
          <a:p>
            <a:pPr algn="l" latinLnBrk="1">
              <a:buFont typeface="Arial" panose="020B0604020202020204" pitchFamily="34" charset="0"/>
              <a:buNone/>
            </a:pPr>
            <a:r>
              <a:rPr lang="en-US"/>
              <a:t>First, consider data volume. Ask whether the system can handle increasing amounts of data in terms of storage capacity, management, indexing, and search performance.</a:t>
            </a:r>
          </a:p>
          <a:p>
            <a:pPr algn="l" latinLnBrk="1">
              <a:buFont typeface="Arial" panose="020B0604020202020204" pitchFamily="34" charset="0"/>
              <a:buNone/>
            </a:pPr>
            <a:r>
              <a:rPr lang="en-US"/>
              <a:t>Second, examine query load and how well the system responds to growing query demands. This includes query execution speed, response times, and the ability to handle concurrent queries and user connections.</a:t>
            </a:r>
          </a:p>
          <a:p>
            <a:pPr algn="l" latinLnBrk="1">
              <a:buFont typeface="Arial" panose="020B0604020202020204" pitchFamily="34" charset="0"/>
              <a:buNone/>
            </a:pPr>
            <a:r>
              <a:rPr lang="en-US"/>
              <a:t>Third, assess distributed infrastructure support, such as distributed and parallel processing capabilities. This involves horizontal scaling across multiple nodes, as well as load balancing and fault tolerance.</a:t>
            </a:r>
          </a:p>
          <a:p>
            <a:pPr algn="l" latinLnBrk="1">
              <a:buFont typeface="Arial" panose="020B0604020202020204" pitchFamily="34" charset="0"/>
              <a:buNone/>
            </a:pPr>
            <a:r>
              <a:rPr lang="en-US"/>
              <a:t>Lastly, consider cost efficiency and how the system optimizes resource usage and cost management. This involves balancing performance and cost requirements, as well as making efficient use of hardware and cloud resources.</a:t>
            </a:r>
          </a:p>
          <a:p>
            <a:pPr algn="l" latinLnBrk="1">
              <a:buFont typeface="Arial" panose="020B0604020202020204" pitchFamily="34" charset="0"/>
              <a:buNone/>
            </a:pPr>
            <a:r>
              <a:rPr lang="en-US"/>
              <a:t>By addressing these questions and considerations, you can ensure that your vector search solution scales effectively to meet growing demands and changing requirements.</a:t>
            </a:r>
          </a:p>
          <a:p>
            <a:pPr algn="l" latinLnBrk="1">
              <a:buFont typeface="Arial" panose="020B0604020202020204" pitchFamily="34" charset="0"/>
              <a:buChar char="•"/>
            </a:pPr>
            <a:endParaRPr lang="en-US"/>
          </a:p>
          <a:p>
            <a:pPr algn="l" latinLnBrk="1">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13944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1" hangingPunct="1">
              <a:lnSpc>
                <a:spcPct val="90000"/>
              </a:lnSpc>
              <a:spcBef>
                <a:spcPts val="0"/>
              </a:spcBef>
              <a:spcAft>
                <a:spcPts val="333"/>
              </a:spcAft>
              <a:buClrTx/>
              <a:buSzTx/>
              <a:buFont typeface="Arial" panose="020B0604020202020204" pitchFamily="34" charset="0"/>
              <a:buNone/>
              <a:tabLst/>
              <a:defRPr/>
            </a:pPr>
            <a:r>
              <a:rPr lang="en-US" b="0" i="0">
                <a:solidFill>
                  <a:srgbClr val="323130"/>
                </a:solidFill>
                <a:effectLst/>
              </a:rPr>
              <a:t>In this slide, we explore the importance of preprocessing and document splitting for overcoming embedding model limits and ensuring efficient vector search.</a:t>
            </a:r>
            <a:br>
              <a:rPr lang="en-US"/>
            </a:br>
            <a:br>
              <a:rPr lang="en-US"/>
            </a:br>
            <a:r>
              <a:rPr lang="en-US" b="0" i="0">
                <a:solidFill>
                  <a:srgbClr val="323130"/>
                </a:solidFill>
                <a:effectLst/>
              </a:rPr>
              <a:t>First, text preprocessing is crucial for creating clean and structured data to feed into the embedding model. Techniques like tokenization (e.g. Example: "The quick brown fox" -&gt; ["The", "quick", "brown", "fox"]) , lowercasing, normalization, stopword removal, stemming, and lemmatization (e.g.  "running, runs, ran“ -&gt; "run, run, run“) help improve the model's understanding of the text.</a:t>
            </a:r>
            <a:br>
              <a:rPr lang="en-US"/>
            </a:br>
            <a:br>
              <a:rPr lang="en-US"/>
            </a:br>
            <a:r>
              <a:rPr lang="en-US" b="0" i="0">
                <a:solidFill>
                  <a:srgbClr val="323130"/>
                </a:solidFill>
                <a:effectLst/>
              </a:rPr>
              <a:t>Second, document splitting adapts documents to fit within embedding model limits. This involves dividing long documents into smaller sections using Chunking or passage extraction and managing overlaps to ensure continuity and context preservation.</a:t>
            </a:r>
            <a:br>
              <a:rPr lang="en-US"/>
            </a:br>
            <a:br>
              <a:rPr lang="en-US"/>
            </a:br>
            <a:r>
              <a:rPr lang="en-US" b="0" i="0">
                <a:solidFill>
                  <a:srgbClr val="323130"/>
                </a:solidFill>
                <a:effectLst/>
              </a:rPr>
              <a:t>Third, consider the model compatibility by preparing data to align with the chosen embedding model. This includes adhering to input requirements such as formatting and length constraints, as well as maximizing vocabulary coverage to improve model performance.</a:t>
            </a:r>
            <a:br>
              <a:rPr lang="en-US"/>
            </a:br>
            <a:br>
              <a:rPr lang="en-US"/>
            </a:br>
            <a:r>
              <a:rPr lang="en-US" b="0" i="0">
                <a:solidFill>
                  <a:srgbClr val="323130"/>
                </a:solidFill>
                <a:effectLst/>
              </a:rPr>
              <a:t>Lastly, continuously evaluate and iterate on your preprocessing and splitting strategies. Monitor performance to assess the impact of these techniques on search quality and refine strategies based on observed results and user feedback.</a:t>
            </a:r>
            <a:br>
              <a:rPr lang="en-US"/>
            </a:br>
            <a:endParaRPr lang="en-US"/>
          </a:p>
          <a:p>
            <a:pPr algn="l" latinLnBrk="1">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870108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87269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None/>
            </a:pPr>
            <a:r>
              <a:rPr lang="en-US" b="0" i="0">
                <a:solidFill>
                  <a:srgbClr val="323130"/>
                </a:solidFill>
                <a:effectLst/>
              </a:rPr>
              <a:t>In this slide, we focus on enhancing query flexibility and transformation to address complex search scenarios and adapt to user requirements beyond simply finding the "most similar documents".</a:t>
            </a:r>
            <a:br>
              <a:rPr lang="en-US"/>
            </a:br>
            <a:br>
              <a:rPr lang="en-US"/>
            </a:br>
            <a:r>
              <a:rPr lang="en-US" b="0" i="0">
                <a:solidFill>
                  <a:srgbClr val="323130"/>
                </a:solidFill>
                <a:effectLst/>
              </a:rPr>
              <a:t>First, go beyond similarity by understanding user intent and identifying specific search goals and requirements for more complex scenarios.</a:t>
            </a:r>
            <a:br>
              <a:rPr lang="en-US"/>
            </a:br>
            <a:br>
              <a:rPr lang="en-US"/>
            </a:br>
            <a:r>
              <a:rPr lang="en-US" b="0" i="0">
                <a:solidFill>
                  <a:srgbClr val="323130"/>
                </a:solidFill>
                <a:effectLst/>
              </a:rPr>
              <a:t>Second, ensure query flexibility by supporting various search parameters and filters. This includes handling Boolean operators, such as AND, OR, and NOT conditions, as well as filtering and faceting to enable users to refine results based on specific attributes.</a:t>
            </a:r>
            <a:br>
              <a:rPr lang="en-US"/>
            </a:br>
            <a:br>
              <a:rPr lang="en-US"/>
            </a:br>
            <a:r>
              <a:rPr lang="en-US" b="0" i="0">
                <a:solidFill>
                  <a:srgbClr val="323130"/>
                </a:solidFill>
                <a:effectLst/>
              </a:rPr>
              <a:t>Third, implement query transformation by converting user queries into vector representations. Transform query text into compatible embeddings and improve search relevance through query expansion, incorporating additional keywords or phrases.</a:t>
            </a:r>
            <a:br>
              <a:rPr lang="en-US"/>
            </a:br>
            <a:br>
              <a:rPr lang="en-US"/>
            </a:br>
            <a:r>
              <a:rPr lang="en-US" b="0" i="0">
                <a:solidFill>
                  <a:srgbClr val="323130"/>
                </a:solidFill>
                <a:effectLst/>
              </a:rPr>
              <a:t>Lastly, continuously evaluate and iterate on query language understanding. Monitor query performance metrics like query success rate and user satisfaction, and adjust techniques based on observed results and user feedback.</a:t>
            </a:r>
            <a:br>
              <a:rPr lang="en-US"/>
            </a:br>
            <a:br>
              <a:rPr lang="en-US"/>
            </a:br>
            <a:r>
              <a:rPr lang="en-US" b="0" i="0">
                <a:solidFill>
                  <a:srgbClr val="323130"/>
                </a:solidFill>
                <a:effectLst/>
              </a:rPr>
              <a:t>By addressing these aspects, you can significantly enhance query flexibility and transformation, catering to a wider range of search scenarios and user needs in your Vector Search solution.</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739093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None/>
            </a:pPr>
            <a:r>
              <a:rPr lang="en-US" b="0" i="0">
                <a:solidFill>
                  <a:srgbClr val="323130"/>
                </a:solidFill>
                <a:effectLst/>
              </a:rPr>
              <a:t>In this slide, we delve into the key aspects of enhancing search relevance in Vector Search, focusing on ranking accuracy, result diversity, search algorithm adaptability, and continuous evaluation.</a:t>
            </a:r>
            <a:br>
              <a:rPr lang="en-US"/>
            </a:br>
            <a:br>
              <a:rPr lang="en-US"/>
            </a:br>
            <a:r>
              <a:rPr lang="en-US" b="0" i="0">
                <a:solidFill>
                  <a:srgbClr val="323130"/>
                </a:solidFill>
                <a:effectLst/>
              </a:rPr>
              <a:t>First, we discuss ranking accuracy, which ensures that the most relevant results are ranked at the top. This involves assigning relevance scores to search results based on their similarity to the query and employing rank fusion techniques, such as hybrid approaches, to combine multiple ranking signals for improved accuracy.</a:t>
            </a:r>
            <a:br>
              <a:rPr lang="en-US"/>
            </a:br>
            <a:br>
              <a:rPr lang="en-US"/>
            </a:br>
            <a:r>
              <a:rPr lang="en-US" b="0" i="0">
                <a:solidFill>
                  <a:srgbClr val="323130"/>
                </a:solidFill>
                <a:effectLst/>
              </a:rPr>
              <a:t>Next, we explore result diversity, which aims to balance the variety and relevance of search results. This can be achieved through diversification strategies and by considering the impact of Chunking long documents on search behavior. While Chunk-level search can lead to more focused and relevant results, it may also result in top results all belonging to the same document, reducing diversity. The desirability of these outcomes depends on the specific task at hand.</a:t>
            </a:r>
            <a:br>
              <a:rPr lang="en-US"/>
            </a:br>
            <a:br>
              <a:rPr lang="en-US"/>
            </a:br>
            <a:r>
              <a:rPr lang="en-US" b="0" i="0">
                <a:solidFill>
                  <a:srgbClr val="323130"/>
                </a:solidFill>
                <a:effectLst/>
              </a:rPr>
              <a:t>We then examine search algorithm adaptability, which involves customizing search behavior based on the task or user requirements. Task-oriented search allows for adjustments to search algorithms to cater to specific needs.</a:t>
            </a:r>
            <a:br>
              <a:rPr lang="en-US"/>
            </a:br>
            <a:br>
              <a:rPr lang="en-US"/>
            </a:br>
            <a:r>
              <a:rPr lang="en-US" b="0" i="0">
                <a:solidFill>
                  <a:srgbClr val="323130"/>
                </a:solidFill>
                <a:effectLst/>
              </a:rPr>
              <a:t>Finally, we emphasize the importance of evaluation and iteration, which involves continuously refining search relevance strategies. This includes monitoring search performance metrics such as precision, recall, and user satisfaction, and adjusting techniques based on observed results and user feedback.</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25630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a:t>Now, there is a whole art to retrieval because the better the data retrieved, the better your application will be. </a:t>
            </a:r>
          </a:p>
          <a:p>
            <a:pPr algn="l" rtl="0" fontAlgn="base">
              <a:buFont typeface="Arial" panose="020B0604020202020204" pitchFamily="34" charset="0"/>
              <a:buNone/>
            </a:pP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None/>
            </a:pPr>
            <a:r>
              <a:rPr lang="en-US" sz="1800" b="0" i="0">
                <a:solidFill>
                  <a:srgbClr val="000000"/>
                </a:solidFill>
                <a:effectLst/>
                <a:highlight>
                  <a:srgbClr val="FFFFFF"/>
                </a:highlight>
                <a:latin typeface="Aptos" panose="020B0004020202020204" pitchFamily="34" charset="0"/>
              </a:rPr>
              <a:t>Turns out, you can’t just share a bunch of documents with an LLM and expect good results. LLMs were not built to find the most relevant information from your data. You need to be intentional with how you search your data. </a:t>
            </a:r>
          </a:p>
          <a:p>
            <a:pPr algn="l" rtl="0" fontAlgn="base">
              <a:buFont typeface="Arial" panose="020B0604020202020204" pitchFamily="34" charset="0"/>
              <a:buNone/>
            </a:pP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None/>
            </a:pPr>
            <a:r>
              <a:rPr lang="en-US" sz="1800" b="0" i="0">
                <a:solidFill>
                  <a:srgbClr val="000000"/>
                </a:solidFill>
                <a:effectLst/>
                <a:highlight>
                  <a:srgbClr val="FFFFFF"/>
                </a:highlight>
                <a:latin typeface="Aptos" panose="020B0004020202020204" pitchFamily="34" charset="0"/>
              </a:rPr>
              <a:t>This chart is from a research paper that studies how context length impacts the quality of responses. If you just cast a wide net where you retrieve a bunch of documents, put them in the prompt and hope the LLM will figure it out, you won’t get the best results. You need to make the retrieval system find the most relevant documents and only share those with the LLM. </a:t>
            </a:r>
          </a:p>
          <a:p>
            <a:pPr algn="l" rtl="0" fontAlgn="base">
              <a:buFont typeface="Arial" panose="020B0604020202020204" pitchFamily="34" charset="0"/>
              <a:buNone/>
            </a:pPr>
            <a:endParaRPr lang="en-US" sz="1800" b="0" i="0">
              <a:solidFill>
                <a:srgbClr val="000000"/>
              </a:solidFill>
              <a:effectLst/>
              <a:highlight>
                <a:srgbClr val="FFFFFF"/>
              </a:highlight>
              <a:latin typeface="Aptos" panose="020B0004020202020204" pitchFamily="34" charset="0"/>
            </a:endParaRPr>
          </a:p>
          <a:p>
            <a:pPr algn="l" rtl="0" fontAlgn="base">
              <a:buFont typeface="Arial" panose="020B0604020202020204" pitchFamily="34" charset="0"/>
              <a:buNone/>
            </a:pPr>
            <a:r>
              <a:rPr lang="en-US" sz="1800" b="0" i="0">
                <a:solidFill>
                  <a:srgbClr val="000000"/>
                </a:solidFill>
                <a:effectLst/>
                <a:highlight>
                  <a:srgbClr val="FFFFFF"/>
                </a:highlight>
                <a:latin typeface="Aptos" panose="020B0004020202020204" pitchFamily="34" charset="0"/>
              </a:rPr>
              <a:t>So how do you do that?</a:t>
            </a:r>
          </a:p>
          <a:p>
            <a:pPr algn="l" rtl="0" fontAlgn="base">
              <a:buFont typeface="Arial" panose="020B0604020202020204" pitchFamily="34" charset="0"/>
              <a:buNone/>
            </a:pPr>
            <a:endParaRPr lang="en-US" sz="1800" b="0" i="0">
              <a:solidFill>
                <a:srgbClr val="000000"/>
              </a:solidFill>
              <a:effectLst/>
              <a:highlight>
                <a:srgbClr val="FFFFFF"/>
              </a:highlight>
              <a:latin typeface="Aptos" panose="020B00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hlinkClick r:id="rId3"/>
              </a:rPr>
              <a:t>2307.03172.pdf (arxiv.org)</a:t>
            </a:r>
            <a:endParaRPr lang="en-US" sz="1800"/>
          </a:p>
          <a:p>
            <a:r>
              <a:rPr lang="en-US" sz="1800" spc="0"/>
              <a:t>How language models </a:t>
            </a:r>
            <a:br>
              <a:rPr lang="en-US" sz="1800" spc="0"/>
            </a:br>
            <a:r>
              <a:rPr lang="en-US" sz="1800" spc="0"/>
              <a:t>use long contexts</a:t>
            </a:r>
            <a:endParaRPr lang="en-US" sz="1800"/>
          </a:p>
          <a:p>
            <a:pPr algn="l" rtl="0" fontAlgn="base">
              <a:buFont typeface="Arial" panose="020B0604020202020204" pitchFamily="34" charset="0"/>
              <a:buNone/>
            </a:pPr>
            <a:endParaRPr lang="en-US" sz="1800" b="0" i="0">
              <a:solidFill>
                <a:srgbClr val="000000"/>
              </a:solidFill>
              <a:effectLst/>
              <a:highlight>
                <a:srgbClr val="FFFFFF"/>
              </a:highlight>
              <a:latin typeface="Aptos" panose="020B000402020202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5452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A9079-1DED-4FA9-AE53-9FC3999E38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316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Enables optimized data storage for vector fields.</a:t>
            </a:r>
          </a:p>
          <a:p>
            <a:r>
              <a:rPr lang="en-US"/>
              <a:t>Supported data types:</a:t>
            </a:r>
          </a:p>
          <a:p>
            <a:pPr lvl="1"/>
            <a:r>
              <a:rPr lang="en-US"/>
              <a:t>Collection(Edm.Single) - 32-bit float (default).</a:t>
            </a:r>
          </a:p>
          <a:p>
            <a:pPr lvl="1"/>
            <a:r>
              <a:rPr lang="en-US"/>
              <a:t>Collection(Edm.Half) - 16-bit float (narrow).</a:t>
            </a:r>
          </a:p>
          <a:p>
            <a:pPr lvl="1"/>
            <a:r>
              <a:rPr lang="en-US"/>
              <a:t>Collection(Edm.Int16) - 16-bit signed integer (narrow).</a:t>
            </a:r>
          </a:p>
          <a:p>
            <a:pPr lvl="1"/>
            <a:r>
              <a:rPr lang="en-US"/>
              <a:t>Collection(Edm.SByte) - 8-bit signed integer (narrow).</a:t>
            </a:r>
          </a:p>
          <a:p>
            <a:pPr lvl="1"/>
            <a:r>
              <a:rPr lang="en-US"/>
              <a:t>Collection(Edm.Byte) - 8-bit unsigned integer for binary data.</a:t>
            </a:r>
          </a:p>
          <a:p>
            <a:r>
              <a:rPr lang="en-US"/>
              <a:t>Benefits:</a:t>
            </a:r>
          </a:p>
          <a:p>
            <a:pPr lvl="1"/>
            <a:r>
              <a:rPr lang="en-US"/>
              <a:t>Reduced memory footprint.</a:t>
            </a:r>
          </a:p>
          <a:p>
            <a:pPr lvl="1"/>
            <a:r>
              <a:rPr lang="en-US"/>
              <a:t>Enhanced cost-efficiency for large datasets.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pPr/>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84591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71230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4391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buFont typeface="Arial" panose="020B0604020202020204" pitchFamily="34" charset="0"/>
              <a:buChar char="•"/>
            </a:pPr>
            <a:r>
              <a:rPr lang="en-US" sz="1800" b="0" i="0">
                <a:solidFill>
                  <a:srgbClr val="000000"/>
                </a:solidFill>
                <a:effectLst/>
                <a:highlight>
                  <a:srgbClr val="FFFFFF"/>
                </a:highlight>
                <a:latin typeface="Segoe Sans Text" pitchFamily="2" charset="0"/>
              </a:rPr>
              <a:t> Score Threshold Filtering: This feature improves search result relevance for vector and hybrid search queries by filtering out documents with low similarity scores.  </a:t>
            </a:r>
          </a:p>
          <a:p>
            <a:pPr algn="just" rtl="0" fontAlgn="base">
              <a:buFont typeface="Arial" panose="020B0604020202020204" pitchFamily="34" charset="0"/>
              <a:buChar char="•"/>
            </a:pPr>
            <a:r>
              <a:rPr lang="en-US" sz="1800" b="0" i="0">
                <a:solidFill>
                  <a:srgbClr val="000000"/>
                </a:solidFill>
                <a:effectLst/>
                <a:highlight>
                  <a:srgbClr val="FFFFFF"/>
                </a:highlight>
                <a:latin typeface="Segoe Sans Text" pitchFamily="2" charset="0"/>
              </a:rPr>
              <a:t> Vector Weighting: Allows users to specify relative weight of vector queries to term queries in hybrid search scenarios. It gives more control over the final result set. </a:t>
            </a:r>
          </a:p>
          <a:p>
            <a:pPr algn="just" rtl="0" fontAlgn="base">
              <a:buFont typeface="Arial" panose="020B0604020202020204" pitchFamily="34" charset="0"/>
              <a:buChar char="•"/>
            </a:pPr>
            <a:r>
              <a:rPr lang="en-US" sz="1800" b="0" i="0">
                <a:solidFill>
                  <a:srgbClr val="000000"/>
                </a:solidFill>
                <a:effectLst/>
                <a:highlight>
                  <a:srgbClr val="FFFFFF"/>
                </a:highlight>
                <a:latin typeface="Segoe Sans Text" pitchFamily="2" charset="0"/>
              </a:rPr>
              <a:t> MaxTextSizeRecall for Hybrid Search: Users can specify the maximum number of documents recalled in hybrid search queries. It also allows adjusting the 'count' property to include all matching documents or only those retrieved within a defined window. </a:t>
            </a:r>
          </a:p>
          <a:p>
            <a:pPr algn="just" rtl="0" fontAlgn="base">
              <a:buFont typeface="Arial" panose="020B0604020202020204" pitchFamily="34" charset="0"/>
              <a:buChar char="•"/>
            </a:pPr>
            <a:r>
              <a:rPr lang="en-US" sz="1800" b="0" i="0">
                <a:solidFill>
                  <a:srgbClr val="000000"/>
                </a:solidFill>
                <a:effectLst/>
                <a:highlight>
                  <a:srgbClr val="FFFFFF"/>
                </a:highlight>
                <a:latin typeface="Segoe Sans Text" pitchFamily="2" charset="0"/>
              </a:rPr>
              <a:t> Document Boosting support for Vector/Hybrid Search: It allows for targeted document boosting, ensuring the most relevant results based on factors like freshness, geolocation, or specific keywords. This is enabled through scoring profiles. </a:t>
            </a:r>
          </a:p>
          <a:p>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6152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BBF57-B476-D06F-BDE8-29341B116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76EDB-81B0-8FF7-D5F0-1D5CC9E6BE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A2DAC-42F1-91FA-F1F8-D0A4CEA985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346387-DCFE-52A5-52E1-49786498D932}"/>
              </a:ext>
            </a:extLst>
          </p:cNvPr>
          <p:cNvSpPr>
            <a:spLocks noGrp="1"/>
          </p:cNvSpPr>
          <p:nvPr>
            <p:ph type="sldNum" sz="quarter" idx="5"/>
          </p:nvPr>
        </p:nvSpPr>
        <p:spPr/>
        <p:txBody>
          <a:bodyPr/>
          <a:lstStyle/>
          <a:p>
            <a:fld id="{594E79B4-D0F1-DA4F-89A9-A27E15A177D2}" type="slidenum">
              <a:rPr lang="en-US" smtClean="0"/>
              <a:t>57</a:t>
            </a:fld>
            <a:endParaRPr lang="en-US"/>
          </a:p>
        </p:txBody>
      </p:sp>
    </p:spTree>
    <p:extLst>
      <p:ext uri="{BB962C8B-B14F-4D97-AF65-F5344CB8AC3E}">
        <p14:creationId xmlns:p14="http://schemas.microsoft.com/office/powerpoint/2010/main" val="4142759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62243-7D89-1062-27DC-300607081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014CA-676E-1C6E-DEDE-52F9BF2EAA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67BEF-FF19-8395-1C5E-7D12F7D82813}"/>
              </a:ext>
            </a:extLst>
          </p:cNvPr>
          <p:cNvSpPr>
            <a:spLocks noGrp="1"/>
          </p:cNvSpPr>
          <p:nvPr>
            <p:ph type="body" idx="1"/>
          </p:nvPr>
        </p:nvSpPr>
        <p:spPr/>
        <p:txBody>
          <a:bodyPr/>
          <a:lstStyle/>
          <a:p>
            <a:r>
              <a:rPr lang="en-US"/>
              <a:t>https://learn.microsoft.com/en-us/azure/search/multimodal-search-overview</a:t>
            </a:r>
          </a:p>
        </p:txBody>
      </p:sp>
      <p:sp>
        <p:nvSpPr>
          <p:cNvPr id="4" name="Slide Number Placeholder 3">
            <a:extLst>
              <a:ext uri="{FF2B5EF4-FFF2-40B4-BE49-F238E27FC236}">
                <a16:creationId xmlns:a16="http://schemas.microsoft.com/office/drawing/2014/main" id="{AB3E9494-77D1-A848-9851-B851B3A99749}"/>
              </a:ext>
            </a:extLst>
          </p:cNvPr>
          <p:cNvSpPr>
            <a:spLocks noGrp="1"/>
          </p:cNvSpPr>
          <p:nvPr>
            <p:ph type="sldNum" sz="quarter" idx="5"/>
          </p:nvPr>
        </p:nvSpPr>
        <p:spPr/>
        <p:txBody>
          <a:bodyPr/>
          <a:lstStyle/>
          <a:p>
            <a:fld id="{A279BCB2-2BF1-4C56-AF9B-D609232789AC}" type="slidenum">
              <a:rPr lang="en-US" smtClean="0"/>
              <a:t>60</a:t>
            </a:fld>
            <a:endParaRPr lang="en-US"/>
          </a:p>
        </p:txBody>
      </p:sp>
    </p:spTree>
    <p:extLst>
      <p:ext uri="{BB962C8B-B14F-4D97-AF65-F5344CB8AC3E}">
        <p14:creationId xmlns:p14="http://schemas.microsoft.com/office/powerpoint/2010/main" val="3548253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699B-BB5D-BD42-7796-353AA3D40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FD4F9-4D92-B3DA-928D-3696E53AE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543E6-379C-CD43-35C8-D2D48F53E9AA}"/>
              </a:ext>
            </a:extLst>
          </p:cNvPr>
          <p:cNvSpPr>
            <a:spLocks noGrp="1"/>
          </p:cNvSpPr>
          <p:nvPr>
            <p:ph type="body" idx="1"/>
          </p:nvPr>
        </p:nvSpPr>
        <p:spPr/>
        <p:txBody>
          <a:bodyPr/>
          <a:lstStyle/>
          <a:p>
            <a:r>
              <a:rPr lang="en-US"/>
              <a:t>https://learn.microsoft.com/en-us/azure/search/multimodal-search-overview</a:t>
            </a:r>
          </a:p>
        </p:txBody>
      </p:sp>
      <p:sp>
        <p:nvSpPr>
          <p:cNvPr id="4" name="Slide Number Placeholder 3">
            <a:extLst>
              <a:ext uri="{FF2B5EF4-FFF2-40B4-BE49-F238E27FC236}">
                <a16:creationId xmlns:a16="http://schemas.microsoft.com/office/drawing/2014/main" id="{8AD3DF5B-1D75-5332-DBA4-FDBA6FD0092D}"/>
              </a:ext>
            </a:extLst>
          </p:cNvPr>
          <p:cNvSpPr>
            <a:spLocks noGrp="1"/>
          </p:cNvSpPr>
          <p:nvPr>
            <p:ph type="sldNum" sz="quarter" idx="5"/>
          </p:nvPr>
        </p:nvSpPr>
        <p:spPr/>
        <p:txBody>
          <a:bodyPr/>
          <a:lstStyle/>
          <a:p>
            <a:fld id="{A279BCB2-2BF1-4C56-AF9B-D609232789AC}" type="slidenum">
              <a:rPr lang="en-US" smtClean="0"/>
              <a:t>61</a:t>
            </a:fld>
            <a:endParaRPr lang="en-US"/>
          </a:p>
        </p:txBody>
      </p:sp>
    </p:spTree>
    <p:extLst>
      <p:ext uri="{BB962C8B-B14F-4D97-AF65-F5344CB8AC3E}">
        <p14:creationId xmlns:p14="http://schemas.microsoft.com/office/powerpoint/2010/main" val="21797516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9BD88-DCD4-0F86-CAE5-A9ECC51B4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7265B-30CF-9D54-434A-177E5CD71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47301-E62B-04DD-4B5E-73730BB6B8B3}"/>
              </a:ext>
            </a:extLst>
          </p:cNvPr>
          <p:cNvSpPr>
            <a:spLocks noGrp="1"/>
          </p:cNvSpPr>
          <p:nvPr>
            <p:ph type="body" idx="1"/>
          </p:nvPr>
        </p:nvSpPr>
        <p:spPr/>
        <p:txBody>
          <a:bodyPr/>
          <a:lstStyle/>
          <a:p>
            <a:r>
              <a:rPr lang="en-US"/>
              <a:t>https://learn.microsoft.com/en-us/azure/search/multimodal-search-overview</a:t>
            </a:r>
          </a:p>
        </p:txBody>
      </p:sp>
      <p:sp>
        <p:nvSpPr>
          <p:cNvPr id="4" name="Slide Number Placeholder 3">
            <a:extLst>
              <a:ext uri="{FF2B5EF4-FFF2-40B4-BE49-F238E27FC236}">
                <a16:creationId xmlns:a16="http://schemas.microsoft.com/office/drawing/2014/main" id="{69E34101-6DE9-6C78-0C37-47A86398010D}"/>
              </a:ext>
            </a:extLst>
          </p:cNvPr>
          <p:cNvSpPr>
            <a:spLocks noGrp="1"/>
          </p:cNvSpPr>
          <p:nvPr>
            <p:ph type="sldNum" sz="quarter" idx="5"/>
          </p:nvPr>
        </p:nvSpPr>
        <p:spPr/>
        <p:txBody>
          <a:bodyPr/>
          <a:lstStyle/>
          <a:p>
            <a:fld id="{A279BCB2-2BF1-4C56-AF9B-D609232789AC}" type="slidenum">
              <a:rPr lang="en-US" smtClean="0"/>
              <a:t>62</a:t>
            </a:fld>
            <a:endParaRPr lang="en-US"/>
          </a:p>
        </p:txBody>
      </p:sp>
    </p:spTree>
    <p:extLst>
      <p:ext uri="{BB962C8B-B14F-4D97-AF65-F5344CB8AC3E}">
        <p14:creationId xmlns:p14="http://schemas.microsoft.com/office/powerpoint/2010/main" val="4088819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C9CF-5B23-CB37-98D9-D9738F2895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23BAB0-4E8A-E144-6096-F6AC8BF75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9EF6D-9D0B-F28F-B6E6-F223921156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https://learn.microsoft.com/en-us/azure/search/multimodal-search-overview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mn-cs"/>
              </a:rPr>
              <a:t>https://aka.ms/azs-multimodal-sample-app-repo</a:t>
            </a:r>
          </a:p>
          <a:p>
            <a:endParaRPr lang="en-US"/>
          </a:p>
        </p:txBody>
      </p:sp>
      <p:sp>
        <p:nvSpPr>
          <p:cNvPr id="4" name="Slide Number Placeholder 3">
            <a:extLst>
              <a:ext uri="{FF2B5EF4-FFF2-40B4-BE49-F238E27FC236}">
                <a16:creationId xmlns:a16="http://schemas.microsoft.com/office/drawing/2014/main" id="{4C4D9BE2-ABB8-751A-A9D8-5060CEF9155E}"/>
              </a:ext>
            </a:extLst>
          </p:cNvPr>
          <p:cNvSpPr>
            <a:spLocks noGrp="1"/>
          </p:cNvSpPr>
          <p:nvPr>
            <p:ph type="sldNum" sz="quarter" idx="5"/>
          </p:nvPr>
        </p:nvSpPr>
        <p:spPr/>
        <p:txBody>
          <a:bodyPr/>
          <a:lstStyle/>
          <a:p>
            <a:fld id="{A279BCB2-2BF1-4C56-AF9B-D609232789AC}" type="slidenum">
              <a:rPr lang="en-US" smtClean="0"/>
              <a:t>63</a:t>
            </a:fld>
            <a:endParaRPr lang="en-US"/>
          </a:p>
        </p:txBody>
      </p:sp>
    </p:spTree>
    <p:extLst>
      <p:ext uri="{BB962C8B-B14F-4D97-AF65-F5344CB8AC3E}">
        <p14:creationId xmlns:p14="http://schemas.microsoft.com/office/powerpoint/2010/main" val="2237603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935E1-9EA0-C9FD-003F-AB23657009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1C17C-F521-7568-ABF2-7FF16C3B6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EFB089-E397-7919-40E5-E8C3C4D576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9AE5F7-2780-28C7-EE1C-939F6B3536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98017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490F1-ACA3-1966-315E-E9932BDF40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1AC92A-109D-D05E-F54B-CE5DF70F3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4FE1C3-0424-BDE9-641D-E7543CAD03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https://learn.microsoft.com/en-us/azure/search/search-document-level-access-overview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https://learn.microsoft.com/en-us/azure/search/search-get-started-portal-image-search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6155D66B-5BA3-9CE8-9402-3A7D88719572}"/>
              </a:ext>
            </a:extLst>
          </p:cNvPr>
          <p:cNvSpPr>
            <a:spLocks noGrp="1"/>
          </p:cNvSpPr>
          <p:nvPr>
            <p:ph type="sldNum" sz="quarter" idx="5"/>
          </p:nvPr>
        </p:nvSpPr>
        <p:spPr/>
        <p:txBody>
          <a:bodyPr/>
          <a:lstStyle/>
          <a:p>
            <a:fld id="{A279BCB2-2BF1-4C56-AF9B-D609232789AC}" type="slidenum">
              <a:rPr lang="en-US" smtClean="0"/>
              <a:t>64</a:t>
            </a:fld>
            <a:endParaRPr lang="en-US"/>
          </a:p>
        </p:txBody>
      </p:sp>
    </p:spTree>
    <p:extLst>
      <p:ext uri="{BB962C8B-B14F-4D97-AF65-F5344CB8AC3E}">
        <p14:creationId xmlns:p14="http://schemas.microsoft.com/office/powerpoint/2010/main" val="3778824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DFAD6-9A52-8C8F-4049-EB7EA197E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20DF0-F5A0-95A5-0AA8-766AB4674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AF8BB-7C95-AA9A-9A61-D182300090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https://aka.ms/azs-multimodal-sample-app-repo</a:t>
            </a: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either use only the sample app E2E code or have the index created with the portal and then use it with the sample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https://aka.ms/azs-multimodal-sample-app-repo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https://learn.microsoft.com/en-us/azure/search/search-document-level-access-overview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https://learn.microsoft.com/en-us/azure/search/search-get-started-portal-image-search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C247D0FC-7842-81E7-4B71-25D953EBF676}"/>
              </a:ext>
            </a:extLst>
          </p:cNvPr>
          <p:cNvSpPr>
            <a:spLocks noGrp="1"/>
          </p:cNvSpPr>
          <p:nvPr>
            <p:ph type="sldNum" sz="quarter" idx="5"/>
          </p:nvPr>
        </p:nvSpPr>
        <p:spPr/>
        <p:txBody>
          <a:bodyPr/>
          <a:lstStyle/>
          <a:p>
            <a:fld id="{A279BCB2-2BF1-4C56-AF9B-D609232789AC}" type="slidenum">
              <a:rPr lang="en-US" smtClean="0"/>
              <a:t>65</a:t>
            </a:fld>
            <a:endParaRPr lang="en-US"/>
          </a:p>
        </p:txBody>
      </p:sp>
    </p:spTree>
    <p:extLst>
      <p:ext uri="{BB962C8B-B14F-4D97-AF65-F5344CB8AC3E}">
        <p14:creationId xmlns:p14="http://schemas.microsoft.com/office/powerpoint/2010/main" val="3618664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CB4D-6FE4-D506-0054-F4D88392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A1D27-CF77-18DD-8CA5-350058B163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1E17A54-ECD2-1BB1-9C73-E1D6C9CB0A6A}"/>
              </a:ext>
            </a:extLst>
          </p:cNvPr>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Split text into passages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(for text portions):</a:t>
            </a:r>
          </a:p>
          <a:p>
            <a:pPr marR="0" lvl="0" algn="l" defTabSz="932472" rtl="0" eaLnBrk="1" fontAlgn="base" latinLnBrk="0" hangingPunct="1">
              <a:lnSpc>
                <a:spcPct val="100000"/>
              </a:lnSpc>
              <a:spcBef>
                <a:spcPct val="0"/>
              </a:spcBef>
              <a:spcAft>
                <a:spcPts val="600"/>
              </a:spcAft>
              <a:buClrTx/>
              <a:buSzTx/>
              <a:tabLst/>
              <a:defRPr/>
            </a:pPr>
            <a:r>
              <a:rPr lang="en-US" sz="1200" kern="0">
                <a:solidFill>
                  <a:srgbClr val="000000"/>
                </a:solidFill>
                <a:latin typeface="Segoe UI"/>
                <a:cs typeface="Segoe UI" pitchFamily="34" charset="0"/>
              </a:rPr>
              <a:t>-Fixed-size chunking (https://learn.microsoft.com/en-us/azure/search/cognitive-search-skill-textsplit) </a:t>
            </a:r>
          </a:p>
          <a:p>
            <a:pPr marR="0" lvl="0" algn="l" defTabSz="932472" rtl="0" eaLnBrk="1" fontAlgn="base" latinLnBrk="0" hangingPunct="1">
              <a:lnSpc>
                <a:spcPct val="100000"/>
              </a:lnSpc>
              <a:spcBef>
                <a:spcPct val="0"/>
              </a:spcBef>
              <a:spcAft>
                <a:spcPts val="600"/>
              </a:spcAft>
              <a:buClrTx/>
              <a:buSzTx/>
              <a:tabLst/>
              <a:defRPr/>
            </a:pPr>
            <a:r>
              <a:rPr lang="en-US" sz="1200" kern="0">
                <a:solidFill>
                  <a:srgbClr val="000000"/>
                </a:solidFill>
                <a:latin typeface="Segoe UI"/>
                <a:cs typeface="Segoe UI" pitchFamily="34" charset="0"/>
              </a:rPr>
              <a:t>-Document layout output chunking (https://aka.ms/DocumentIntelligenceLayout-skill)</a:t>
            </a: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a:p>
            <a:endParaRPr lang="en-US"/>
          </a:p>
          <a:p>
            <a:endParaRPr lang="en-US"/>
          </a:p>
        </p:txBody>
      </p:sp>
      <p:sp>
        <p:nvSpPr>
          <p:cNvPr id="4" name="Header Placeholder 3">
            <a:extLst>
              <a:ext uri="{FF2B5EF4-FFF2-40B4-BE49-F238E27FC236}">
                <a16:creationId xmlns:a16="http://schemas.microsoft.com/office/drawing/2014/main" id="{92E7BE7A-DD3F-2D14-D3B4-31F62B1A655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6364606-A769-1C3C-254E-9D7071DB632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B88BC-DF25-144F-26FE-DA32D557A3C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4DF4A82-1745-22C8-782F-7997630A884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538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E0449-F872-34D6-70E1-4DCF5AD93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1373C4-0455-D311-2B08-B06B18B8E3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6B4698-218A-C624-54EA-F78C8924D0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AD594A-C999-4FCF-92F9-39770DF9F99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4E79B4-D0F1-DA4F-89A9-A27E15A177D2}"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753978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https://learn.microsoft.com/en-us/azure/search/cognitive-search-skill-GenAI-prompt</a:t>
            </a:r>
          </a:p>
          <a:p>
            <a:r>
              <a:rPr lang="en-US" b="1"/>
              <a:t>GenAI Prompt skill (Preview)</a:t>
            </a:r>
            <a:r>
              <a:rPr lang="en-US"/>
              <a:t> – executes a chat-completion call to an LLM you’ve deployed in </a:t>
            </a:r>
            <a:r>
              <a:rPr lang="en-US" b="1"/>
              <a:t>Azure OpenAI or Azure AI Foundry</a:t>
            </a:r>
            <a:r>
              <a:rPr lang="en-US"/>
              <a:t> while the indexer runs. Use it to verbalize images, summarize text, transform content, or extract structured JSON into index fields.</a:t>
            </a:r>
          </a:p>
          <a:p>
            <a:r>
              <a:rPr lang="en-US"/>
              <a:t>Available only with </a:t>
            </a:r>
            <a:r>
              <a:rPr lang="en-US" b="1"/>
              <a:t>2025-05-01-preview</a:t>
            </a:r>
            <a:r>
              <a:rPr lang="en-US"/>
              <a:t> API</a:t>
            </a:r>
          </a:p>
          <a:p>
            <a:r>
              <a:rPr lang="en-US"/>
              <a:t>Requires a chat-completion model (e.g., </a:t>
            </a:r>
            <a:r>
              <a:rPr lang="en-US" i="1"/>
              <a:t>gpt-4o</a:t>
            </a:r>
            <a:r>
              <a:rPr lang="en-US"/>
              <a:t>) + API key </a:t>
            </a:r>
            <a:r>
              <a:rPr lang="en-US" b="1"/>
              <a:t>or</a:t>
            </a:r>
            <a:r>
              <a:rPr lang="en-US"/>
              <a:t> managed identity</a:t>
            </a:r>
          </a:p>
          <a:p>
            <a:r>
              <a:rPr lang="en-US"/>
              <a:t>@odata.type #Microsoft.Skills.Custom.ChatCompletionSkill</a:t>
            </a:r>
          </a:p>
          <a:p>
            <a:r>
              <a:rPr lang="en-US"/>
              <a:t>Default limits: maxTokens = 1024, 30 s timeout, image size/model-dependent</a:t>
            </a:r>
          </a:p>
          <a:p>
            <a:r>
              <a:rPr lang="en-US"/>
              <a:t>Outputs: response (text/JSON) + usageInformation (token counts)</a:t>
            </a:r>
          </a:p>
          <a:p>
            <a:r>
              <a:rPr lang="en-US"/>
              <a:t>Tip — Chunk long docs with </a:t>
            </a:r>
            <a:r>
              <a:rPr lang="en-US" b="1"/>
              <a:t>Text Split</a:t>
            </a:r>
            <a:r>
              <a:rPr lang="en-US"/>
              <a:t>, co-locate model and search service in the same region, and use responseFormat.json_schema for reliable structured extraction.</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8470006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530F8-79E5-7669-11DC-59A4F27760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67871-ADC6-56F9-50F8-89264A7D46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96FFE-C163-8AA4-A25F-48FE14E90EE3}"/>
              </a:ext>
            </a:extLst>
          </p:cNvPr>
          <p:cNvSpPr>
            <a:spLocks noGrp="1"/>
          </p:cNvSpPr>
          <p:nvPr>
            <p:ph type="body" idx="1"/>
          </p:nvPr>
        </p:nvSpPr>
        <p:spPr/>
        <p:txBody>
          <a:bodyPr/>
          <a:lstStyle/>
          <a:p>
            <a:r>
              <a:rPr lang="en-US"/>
              <a:t>https://learn.microsoft.com/en-us/azure/search/cognitive-search-skill-GenAI-prompt</a:t>
            </a:r>
          </a:p>
        </p:txBody>
      </p:sp>
      <p:sp>
        <p:nvSpPr>
          <p:cNvPr id="4" name="Slide Number Placeholder 3">
            <a:extLst>
              <a:ext uri="{FF2B5EF4-FFF2-40B4-BE49-F238E27FC236}">
                <a16:creationId xmlns:a16="http://schemas.microsoft.com/office/drawing/2014/main" id="{F3FC3FAC-DD71-02A7-681D-10860CE1B1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9BCB2-2BF1-4C56-AF9B-D609232789A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374051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70316-8B49-03C6-7317-3F7D97FBD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A7403-AF84-A6D8-89CA-62E6B018DB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C64A5-F19D-437A-8859-F500741F9655}"/>
              </a:ext>
            </a:extLst>
          </p:cNvPr>
          <p:cNvSpPr>
            <a:spLocks noGrp="1"/>
          </p:cNvSpPr>
          <p:nvPr>
            <p:ph type="body" idx="1"/>
          </p:nvPr>
        </p:nvSpPr>
        <p:spPr/>
        <p:txBody>
          <a:bodyPr/>
          <a:lstStyle/>
          <a:p>
            <a:r>
              <a:rPr lang="en-US"/>
              <a:t>https://learn.microsoft.com/en-us/azure/search/search-how-to-index-logic-apps-indexers</a:t>
            </a:r>
          </a:p>
        </p:txBody>
      </p:sp>
      <p:sp>
        <p:nvSpPr>
          <p:cNvPr id="4" name="Slide Number Placeholder 3">
            <a:extLst>
              <a:ext uri="{FF2B5EF4-FFF2-40B4-BE49-F238E27FC236}">
                <a16:creationId xmlns:a16="http://schemas.microsoft.com/office/drawing/2014/main" id="{2735D43A-1C90-4F5E-2F30-E8378C58FE9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9BCB2-2BF1-4C56-AF9B-D609232789A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8193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https://learn.microsoft.com/en-us/azure/search/search-how-to-index-logic-apps-indexers</a:t>
            </a:r>
          </a:p>
          <a:p>
            <a:r>
              <a:rPr lang="en-US">
                <a:hlinkClick r:id="rId3"/>
              </a:rPr>
              <a:t>Indexer overview - Azure AI Search | Microsoft Learn</a:t>
            </a:r>
            <a:endParaRPr lang="en-US"/>
          </a:p>
        </p:txBody>
      </p:sp>
      <p:sp>
        <p:nvSpPr>
          <p:cNvPr id="4" name="Slide Number Placeholder 3"/>
          <p:cNvSpPr>
            <a:spLocks noGrp="1"/>
          </p:cNvSpPr>
          <p:nvPr>
            <p:ph type="sldNum" sz="quarter" idx="5"/>
          </p:nvPr>
        </p:nvSpPr>
        <p:spPr/>
        <p:txBody>
          <a:bodyPr/>
          <a:lstStyle/>
          <a:p>
            <a:fld id="{A279BCB2-2BF1-4C56-AF9B-D609232789AC}" type="slidenum">
              <a:rPr lang="en-US" smtClean="0"/>
              <a:t>73</a:t>
            </a:fld>
            <a:endParaRPr lang="en-US"/>
          </a:p>
        </p:txBody>
      </p:sp>
    </p:spTree>
    <p:extLst>
      <p:ext uri="{BB962C8B-B14F-4D97-AF65-F5344CB8AC3E}">
        <p14:creationId xmlns:p14="http://schemas.microsoft.com/office/powerpoint/2010/main" val="960736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Data Sources: Identify your data sources and their locations. This knowledge is key for effective data ingestion. </a:t>
            </a:r>
            <a:r>
              <a:rPr lang="en-US">
                <a:hlinkClick r:id="rId3"/>
              </a:rPr>
              <a:t>Data sources gallery - Azure AI Search | Microsoft Learn</a:t>
            </a:r>
            <a:endParaRPr lang="en-US"/>
          </a:p>
          <a:p>
            <a:endParaRPr lang="en-US"/>
          </a:p>
          <a:p>
            <a:r>
              <a:rPr lang="en-US"/>
              <a:t>Data Preparation: Evaluate potential data duplicates and determine the unique keys for your documents in the index for identification. This step is essential to avoid redundancy and ensure efficient data ingestion.</a:t>
            </a:r>
          </a:p>
          <a:p>
            <a:endParaRPr lang="en-US"/>
          </a:p>
          <a:p>
            <a:r>
              <a:rPr lang="en-US"/>
              <a:t>Understanding Your Data: Analyze the structure, format, type, and size of your data. Whether your data is structured or unstructured, understanding its nuances is crucial for effective Azure AI Search implementation. </a:t>
            </a:r>
          </a:p>
          <a:p>
            <a:endParaRPr lang="en-US"/>
          </a:p>
          <a:p>
            <a:r>
              <a:rPr lang="en-US" b="1"/>
              <a:t>Ingestion mechanisms: </a:t>
            </a:r>
          </a:p>
          <a:p>
            <a:r>
              <a:rPr lang="en-US" b="1"/>
              <a:t>Pull: </a:t>
            </a:r>
            <a:r>
              <a:rPr lang="en-US"/>
              <a:t>For Azure AI Search integration with directly supported data sources (Blob, Azure SQL, ADLS Gen2, Cosmos DB, etc.) =&gt; Through indexers (</a:t>
            </a:r>
            <a:r>
              <a:rPr lang="en-US">
                <a:hlinkClick r:id="rId4"/>
              </a:rPr>
              <a:t>Indexer overview - Azure AI Search | Microsoft Learn</a:t>
            </a:r>
            <a:r>
              <a:rPr lang="en-US"/>
              <a:t>)</a:t>
            </a:r>
          </a:p>
          <a:p>
            <a:endParaRPr lang="en-US"/>
          </a:p>
          <a:p>
            <a:r>
              <a:rPr lang="en-US" b="1"/>
              <a:t>Push: </a:t>
            </a:r>
            <a:r>
              <a:rPr lang="en-US"/>
              <a:t>For any requirements not covered by Azure AI Search built-in features and any data sources that you can access using APIs/SDKs =&gt; Through Azure AI Search Push API/SDK: </a:t>
            </a:r>
            <a:r>
              <a:rPr lang="en-US">
                <a:hlinkClick r:id="rId5"/>
              </a:rPr>
              <a:t>Data import and data ingestion - Azure AI Search | Microsoft Learn</a:t>
            </a:r>
            <a:endParaRPr lang="en-US"/>
          </a:p>
          <a:p>
            <a:endParaRPr lang="en-US"/>
          </a:p>
          <a:p>
            <a:endParaRPr lang="en-US"/>
          </a:p>
          <a:p>
            <a:r>
              <a:rPr lang="en-US"/>
              <a:t>AI Enrichment of Data: Transform your data to fit the required shape that facilitates answering your users' queries. This may involve extracting key phrases, identifying people, pinpointing locations, and more. </a:t>
            </a:r>
            <a:r>
              <a:rPr lang="it-IT">
                <a:hlinkClick r:id="rId6"/>
              </a:rPr>
              <a:t>AI enrichment concepts - Azure AI Search | Microsoft Learn</a:t>
            </a:r>
            <a:endParaRPr lang="it-IT"/>
          </a:p>
          <a:p>
            <a:endParaRPr lang="it-IT"/>
          </a:p>
          <a:p>
            <a:r>
              <a:rPr lang="en-US"/>
              <a:t>Chunking: Involves breaking down larger pieces of data into smaller, manageable Chunks. This allows for more efficient processing and retrieval of data. When indexing data, consider how to effectively Chunk your data to optimize the search performance: </a:t>
            </a:r>
            <a:r>
              <a:rPr lang="en-US">
                <a:hlinkClick r:id="rId7"/>
              </a:rPr>
              <a:t>Chunk documents in vector search - Azure AI Search | Microsoft Learn</a:t>
            </a:r>
            <a:endParaRPr lang="en-US"/>
          </a:p>
          <a:p>
            <a:endParaRPr lang="en-US"/>
          </a:p>
          <a:p>
            <a:r>
              <a:rPr lang="en-US"/>
              <a:t>Vectorization: Creating vector embeddings to provide semantic awareness to content for query results relevance improvements. There is another section in which we’re delving into this. </a:t>
            </a:r>
          </a:p>
          <a:p>
            <a:r>
              <a:rPr lang="en-US">
                <a:hlinkClick r:id="rId8"/>
              </a:rPr>
              <a:t>Vector search - Azure AI Search | Microsoft Learn</a:t>
            </a:r>
            <a:endParaRPr lang="en-US"/>
          </a:p>
          <a:p>
            <a:r>
              <a:rPr lang="en-US">
                <a:hlinkClick r:id="rId9"/>
              </a:rPr>
              <a:t>Integrated Vectorization - Azure AI Search | Microsoft Learn</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Incremental Indexing: Maintain an up-to-date index by devising a regular update strategy. This ensures that your search index remains synchronized with the underlying data source. AI Search indexers have incremental indexing when configuring a schedule: </a:t>
            </a:r>
            <a:r>
              <a:rPr lang="en-US">
                <a:hlinkClick r:id="rId4"/>
              </a:rPr>
              <a:t>Indexer overview - Azure AI Search | Microsoft Learn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Deletion Policies: By default, indexers do not have a deletion policy configured, when you delete a record from the source. Review the conditions of each data source to enable deletion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10"/>
              </a:rPr>
              <a:t>Changed and deleted blobs - Azure AI Search | Microsoft Learn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11"/>
              </a:rPr>
              <a:t>Azure SQL indexer - Azure AI Search | Microsoft Learn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12"/>
              </a:rPr>
              <a:t>Azure Cosmos DB NoSQL indexer - Azure AI Search | Microsoft Learn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Security Measures: Protect your data by considering access control measures, private endpoints, firewall configurations, and other security protocols.</a:t>
            </a:r>
          </a:p>
          <a:p>
            <a:r>
              <a:rPr lang="en-US">
                <a:hlinkClick r:id="rId13"/>
              </a:rPr>
              <a:t>Security filters to trim results using Microsoft Entra ID - Azure AI Search | Microsoft Learn</a:t>
            </a:r>
            <a:endParaRPr lang="en-US"/>
          </a:p>
          <a:p>
            <a:r>
              <a:rPr lang="en-US">
                <a:hlinkClick r:id="rId14"/>
              </a:rPr>
              <a:t>Security filters for trimming results - Azure AI Search | Microsoft Learn</a:t>
            </a:r>
            <a:endParaRPr lang="en-US"/>
          </a:p>
          <a:p>
            <a:r>
              <a:rPr lang="en-US">
                <a:hlinkClick r:id="rId15"/>
              </a:rPr>
              <a:t>Connect using a managed identity - Azure AI Search | Microsoft Learn</a:t>
            </a:r>
            <a:endParaRPr lang="en-US"/>
          </a:p>
          <a:p>
            <a:r>
              <a:rPr lang="en-US">
                <a:hlinkClick r:id="rId16"/>
              </a:rPr>
              <a:t>Create a Private Endpoint for a secure connection - Azure AI Search | Microsoft Learn</a:t>
            </a:r>
            <a:endParaRPr lang="en-US"/>
          </a:p>
          <a:p>
            <a:r>
              <a:rPr lang="en-US">
                <a:hlinkClick r:id="rId17"/>
              </a:rPr>
              <a:t>Configure an IP firewall - Azure AI Search | Microsoft Learn</a:t>
            </a:r>
            <a:endParaRPr lang="en-US"/>
          </a:p>
          <a:p>
            <a:endParaRPr lang="en-US"/>
          </a:p>
          <a:p>
            <a:r>
              <a:rPr lang="en-US"/>
              <a:t>Data and service Limitations: Analyze your content size and review data limits as part of your service configuration. This ensures optimal usage of the Azure AI Search service and any considerations you need to take when preparing your data as well for ingestion: </a:t>
            </a:r>
            <a:r>
              <a:rPr lang="en-US">
                <a:hlinkClick r:id="rId18"/>
              </a:rPr>
              <a:t>Service limits for tiers and skus - Azure AI Search | Microsoft Learn</a:t>
            </a:r>
            <a:endParaRPr lang="en-US"/>
          </a:p>
          <a:p>
            <a:endParaRPr lang="en-US"/>
          </a:p>
          <a:p>
            <a:r>
              <a:rPr lang="en-US"/>
              <a:t>Scalability: Plan for data growth by understanding how your indexing will scale. Azure AI Search provides scalability features, but it's advisable to perform stress testing to choose the best options for your solution. Also, if the customer would like to maintain indexing SLA (in terms of keep indexing/renewing indexing at next run while there is a service update/outage), service must have at least 3 replicas and higher number of partitions could help with indexing speed as well (when only raw text is being indexed). We recommend testing with a sample of a couple of hundreds of documents/records to understand sizing and performance and stress testing to understand scalability.</a:t>
            </a:r>
          </a:p>
          <a:p>
            <a:endParaRPr lang="en-US"/>
          </a:p>
          <a:p>
            <a:r>
              <a:rPr lang="en-US"/>
              <a:t>Cost Considerations: Analyze the costs associated with the AI enrichment options and search configurations you choose. While indexing with built-in indexers is part of the service fee, enrichments are not. Proper cost analysis can ensure efficient workload allocation and indexing SLA compliance.</a:t>
            </a:r>
          </a:p>
          <a:p>
            <a:endParaRPr lang="en-US"/>
          </a:p>
          <a:p>
            <a:r>
              <a:rPr lang="en-US"/>
              <a:t>Error Handling and Logging: Establish robust error handling and logging mechanisms. These will help troubleshoot any issues that may arise during indexing.</a:t>
            </a:r>
          </a:p>
          <a:p>
            <a:endParaRPr lang="en-US"/>
          </a:p>
          <a:p>
            <a:r>
              <a:rPr lang="en-US"/>
              <a:t>Compliance: Ensure your data practices comply with regulatory standards and guidelines. Adherence to compliance will safeguard your organization against legal repercussions.</a:t>
            </a:r>
          </a:p>
        </p:txBody>
      </p:sp>
      <p:sp>
        <p:nvSpPr>
          <p:cNvPr id="4" name="Slide Number Placeholder 3"/>
          <p:cNvSpPr>
            <a:spLocks noGrp="1"/>
          </p:cNvSpPr>
          <p:nvPr>
            <p:ph type="sldNum" sz="quarter" idx="5"/>
          </p:nvPr>
        </p:nvSpPr>
        <p:spPr/>
        <p:txBody>
          <a:bodyPr/>
          <a:lstStyle/>
          <a:p>
            <a:fld id="{C42E17C0-16FC-42FC-8715-04EEF4D69F64}" type="slidenum">
              <a:rPr lang="en-US" smtClean="0"/>
              <a:t>75</a:t>
            </a:fld>
            <a:endParaRPr lang="en-US"/>
          </a:p>
        </p:txBody>
      </p:sp>
    </p:spTree>
    <p:extLst>
      <p:ext uri="{BB962C8B-B14F-4D97-AF65-F5344CB8AC3E}">
        <p14:creationId xmlns:p14="http://schemas.microsoft.com/office/powerpoint/2010/main" val="41383169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For data ingestion in RAG applications, Microsoft offers three distinct options. These are: Azure AI Foundry, Azure OpenAI "On Your Data", and Azure AI Search Built-In Indexer. </a:t>
            </a:r>
          </a:p>
          <a:p>
            <a:endParaRPr lang="en-US"/>
          </a:p>
          <a:p>
            <a:r>
              <a:rPr lang="en-US"/>
              <a:t>Each option has unique functionalities, and understanding these will assist you in making the optimal choice. Here is a comparison:</a:t>
            </a:r>
          </a:p>
          <a:p>
            <a:pPr marL="228600" indent="-228600">
              <a:buFont typeface="Arial" panose="020B0604020202020204" pitchFamily="34" charset="0"/>
              <a:buChar char="•"/>
            </a:pPr>
            <a:r>
              <a:rPr lang="en-US"/>
              <a:t>AI Studio: This option supports incremental indexing through versioning only, works with multiple data sources, offers Chunking, Vectorization, and data transformation options. However, it doesn't support different data sources going to the same index, configurable deletion policy or using an existing AI Search Chunked index.</a:t>
            </a:r>
          </a:p>
          <a:p>
            <a:pPr marL="0" indent="0">
              <a:buFont typeface="Arial" panose="020B0604020202020204" pitchFamily="34" charset="0"/>
              <a:buNone/>
            </a:pPr>
            <a:r>
              <a:rPr lang="en-US">
                <a:hlinkClick r:id="rId3"/>
              </a:rPr>
              <a:t>How to add and manage data in your Azure AI project - </a:t>
            </a:r>
            <a:r>
              <a:rPr lang="en-US">
                <a:highlight>
                  <a:srgbClr val="FFFF00"/>
                </a:highlight>
                <a:hlinkClick r:id="rId3"/>
              </a:rPr>
              <a:t>Azure AI Studio </a:t>
            </a:r>
            <a:r>
              <a:rPr lang="en-US">
                <a:hlinkClick r:id="rId3"/>
              </a:rPr>
              <a:t>| Microsoft Learn</a:t>
            </a:r>
            <a:r>
              <a:rPr lang="en-US"/>
              <a:t> </a:t>
            </a:r>
          </a:p>
          <a:p>
            <a:pPr marL="0" indent="0">
              <a:buFont typeface="Arial" panose="020B0604020202020204" pitchFamily="34" charset="0"/>
              <a:buNone/>
            </a:pPr>
            <a:r>
              <a:rPr lang="it-IT">
                <a:hlinkClick r:id="rId4"/>
              </a:rPr>
              <a:t>Retrieval Augmented Generation in Azure AI Studio - Azure AI Studio | Microsoft Learn</a:t>
            </a:r>
            <a:endParaRPr lang="en-US"/>
          </a:p>
          <a:p>
            <a:pPr marL="228600" indent="-228600">
              <a:buFont typeface="Arial" panose="020B0604020202020204" pitchFamily="34" charset="0"/>
              <a:buChar char="•"/>
            </a:pPr>
            <a:r>
              <a:rPr lang="en-US"/>
              <a:t>Azure OpenAI "On your data": Similar to Azure AI Foundry, it supports incremental indexing, multiple data sources, Chunking, and Vectorization. It can also use an existing AI Search Chunked index and perform some data transformations using plugins. However, it doesn't allow different data sources to go to the same index or configurable deletion policy.</a:t>
            </a:r>
          </a:p>
          <a:p>
            <a:pPr marL="228600" indent="-228600">
              <a:buFont typeface="Arial" panose="020B0604020202020204" pitchFamily="34" charset="0"/>
              <a:buChar char="•"/>
            </a:pPr>
            <a:r>
              <a:rPr lang="en-US"/>
              <a:t>Azure AI Search built-in indexer: This option supports incremental indexing, multiple data sources, Chunking (through split skill / custom skill), and Vectorization (through embedding skill / custom skill). It also allows different data sources to go to the same index (one indexer per data source, multiple indexers pointing to the same index) and has a configurable deletion policy. It can use an existing AI Search Chunked index and offers AI enrichment.</a:t>
            </a:r>
          </a:p>
          <a:p>
            <a:pPr marL="0" indent="0">
              <a:buFont typeface="Arial" panose="020B0604020202020204" pitchFamily="34" charset="0"/>
              <a:buNone/>
            </a:pPr>
            <a:r>
              <a:rPr lang="en-US">
                <a:hlinkClick r:id="rId5"/>
              </a:rPr>
              <a:t>Indexer overview - Azure AI Search | Microsoft Learn</a:t>
            </a:r>
            <a:endParaRPr lang="en-US"/>
          </a:p>
          <a:p>
            <a:endParaRPr lang="en-US"/>
          </a:p>
          <a:p>
            <a:r>
              <a:rPr lang="en-US" b="1"/>
              <a:t>Ingestion Options by AI Search:</a:t>
            </a:r>
          </a:p>
          <a:p>
            <a:pPr marL="228600" indent="-228600">
              <a:buFont typeface="+mj-lt"/>
              <a:buAutoNum type="arabicPeriod"/>
            </a:pPr>
            <a:r>
              <a:rPr lang="en-US"/>
              <a:t>Direct Data Source Support: AI Search directly supports data sources through built-in indexers. </a:t>
            </a:r>
          </a:p>
          <a:p>
            <a:pPr algn="l"/>
            <a:r>
              <a:rPr lang="en-US" sz="1200">
                <a:hlinkClick r:id="rId6"/>
              </a:rPr>
              <a:t>🔗 Data sources gallery - Azure AI Search | Microsoft Learn</a:t>
            </a:r>
            <a:endParaRPr lang="en-US" sz="1200"/>
          </a:p>
          <a:p>
            <a:pPr algn="l"/>
            <a:r>
              <a:rPr lang="en-US" sz="1200">
                <a:hlinkClick r:id="rId7"/>
              </a:rPr>
              <a:t>🔗 Integrated Vectorization</a:t>
            </a:r>
            <a:endParaRPr lang="en-US" sz="1200"/>
          </a:p>
          <a:p>
            <a:endParaRPr lang="en-US"/>
          </a:p>
          <a:p>
            <a:pPr marL="228600" indent="-228600">
              <a:buFont typeface="+mj-lt"/>
              <a:buAutoNum type="arabicPeriod"/>
            </a:pPr>
            <a:r>
              <a:rPr lang="en-US"/>
              <a:t>Data Source Support by MS Partners: Detailed information is available at </a:t>
            </a:r>
            <a:r>
              <a:rPr lang="en-US">
                <a:hlinkClick r:id="rId8"/>
              </a:rPr>
              <a:t>https://learn.microsoft.com/EN-US/AZURE/search/search-data-sources-gallery#data-sources-from-our-partners</a:t>
            </a:r>
            <a:endParaRPr lang="en-US"/>
          </a:p>
          <a:p>
            <a:pPr marL="228600" indent="-228600">
              <a:buFont typeface="+mj-lt"/>
              <a:buAutoNum type="arabicPeriod"/>
            </a:pPr>
            <a:r>
              <a:rPr lang="en-US"/>
              <a:t>Push API/SDK: For any data source not supported with the pull method, you can use Push API/SDK. More details are available at Data import and data ingestion - Azure AI Search | Microsoft Learn and Push SDK in RAG (</a:t>
            </a:r>
            <a:r>
              <a:rPr lang="en-US">
                <a:hlinkClick r:id="rId9"/>
              </a:rPr>
              <a:t>https://learn.microsoft.com/en-us/azure/search/search-what-is-data-import</a:t>
            </a:r>
            <a:r>
              <a:rPr lang="en-US"/>
              <a:t>)</a:t>
            </a:r>
          </a:p>
          <a:p>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76</a:t>
            </a:fld>
            <a:endParaRPr lang="en-US"/>
          </a:p>
        </p:txBody>
      </p:sp>
    </p:spTree>
    <p:extLst>
      <p:ext uri="{BB962C8B-B14F-4D97-AF65-F5344CB8AC3E}">
        <p14:creationId xmlns:p14="http://schemas.microsoft.com/office/powerpoint/2010/main" val="1128134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pPr/>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335127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a:hlinkClick r:id="rId3"/>
              </a:rPr>
              <a:t>🔗 Data sources gallery—</a:t>
            </a:r>
            <a:br>
              <a:rPr lang="en-US" sz="900">
                <a:hlinkClick r:id="rId3"/>
              </a:rPr>
            </a:br>
            <a:r>
              <a:rPr lang="en-US" sz="900">
                <a:hlinkClick r:id="rId3"/>
              </a:rPr>
              <a:t>Azure AI Search | Microsoft Learn</a:t>
            </a:r>
            <a:endParaRPr lang="en-US" sz="900"/>
          </a:p>
          <a:p>
            <a:pPr algn="l"/>
            <a:r>
              <a:rPr lang="en-US" sz="900">
                <a:hlinkClick r:id="rId4"/>
              </a:rPr>
              <a:t>🔗 Integrated Vectorization</a:t>
            </a:r>
            <a:endParaRPr lang="en-US" sz="900"/>
          </a:p>
          <a:p>
            <a:endParaRPr lang="en-US"/>
          </a:p>
          <a:p>
            <a:pPr algn="l"/>
            <a:r>
              <a:rPr lang="en-US" sz="900"/>
              <a:t>Data source supported by </a:t>
            </a:r>
            <a:br>
              <a:rPr lang="en-US" sz="900"/>
            </a:br>
            <a:r>
              <a:rPr lang="en-US" sz="900"/>
              <a:t>Microsoft Partners:</a:t>
            </a:r>
          </a:p>
          <a:p>
            <a:pPr algn="l"/>
            <a:r>
              <a:rPr lang="en-US" sz="900">
                <a:hlinkClick r:id="rId5"/>
              </a:rPr>
              <a:t>🔗 Data sources gallery—</a:t>
            </a:r>
            <a:br>
              <a:rPr lang="en-US" sz="900">
                <a:hlinkClick r:id="rId5"/>
              </a:rPr>
            </a:br>
            <a:r>
              <a:rPr lang="en-US" sz="900">
                <a:hlinkClick r:id="rId5"/>
              </a:rPr>
              <a:t>Azure AI Search | Microsoft Learn</a:t>
            </a:r>
            <a:endParaRPr lang="en-US" sz="900"/>
          </a:p>
          <a:p>
            <a:endParaRPr lang="en-US"/>
          </a:p>
          <a:p>
            <a:r>
              <a:rPr lang="en-US" sz="900">
                <a:hlinkClick r:id="rId6"/>
              </a:rPr>
              <a:t>🔗 Data import and data ingestion—</a:t>
            </a:r>
            <a:br>
              <a:rPr lang="en-US" sz="900">
                <a:hlinkClick r:id="rId6"/>
              </a:rPr>
            </a:br>
            <a:r>
              <a:rPr lang="en-US" sz="900">
                <a:hlinkClick r:id="rId6"/>
              </a:rPr>
              <a:t>Azure AI Search | Microsoft Learn</a:t>
            </a:r>
            <a:endParaRPr lang="en-US" sz="900"/>
          </a:p>
          <a:p>
            <a:r>
              <a:rPr lang="en-US" sz="900">
                <a:hlinkClick r:id="rId7"/>
              </a:rPr>
              <a:t>🔗 Push SDK in RAG</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pPr/>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2250375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pPr/>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8730812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mentioned earlier that Azure AI Search provides multiple ways to index data, so besides the AI Studio and Azure OpenAI “on your data”, we have the native AI search built-in indexers.</a:t>
            </a:r>
            <a:endParaRPr lang="en-US">
              <a:hlinkClick r:id="rId3"/>
            </a:endParaRPr>
          </a:p>
          <a:p>
            <a:endParaRPr lang="en-US">
              <a:hlinkClick r:id="rId3"/>
            </a:endParaRPr>
          </a:p>
          <a:p>
            <a:r>
              <a:rPr lang="en-US">
                <a:hlinkClick r:id="rId3"/>
              </a:rPr>
              <a:t>Indexer overview - Azure AI Search | Microsoft Learn</a:t>
            </a:r>
            <a:endParaRPr lang="en-US"/>
          </a:p>
          <a:p>
            <a:r>
              <a:rPr lang="en-US" b="1"/>
              <a:t>Indexer (pull model): </a:t>
            </a:r>
            <a:r>
              <a:rPr lang="en-US"/>
              <a:t>Refers to a data crawler that selectively extracts information from cloud-based data repositories, consequently populating an AI search index. It also drives the execution of skillsets (AI enrichment). The indexer can either be operated on-demand or set to a recurring data refresh schedule.</a:t>
            </a:r>
          </a:p>
          <a:p>
            <a:endParaRPr lang="en-US"/>
          </a:p>
          <a:p>
            <a:r>
              <a:rPr lang="en-US" b="1"/>
              <a:t>Best Practices:</a:t>
            </a:r>
          </a:p>
          <a:p>
            <a:pPr marL="171450" indent="-171450">
              <a:buFont typeface="Arial" panose="020B0604020202020204" pitchFamily="34" charset="0"/>
              <a:buChar char="•"/>
            </a:pPr>
            <a:r>
              <a:rPr lang="en-US"/>
              <a:t>Comprehend Indexing Constraints: Understand the limitations associated with indexing in the specific indexers and in the search limit documentation (</a:t>
            </a:r>
            <a:r>
              <a:rPr lang="en-US">
                <a:hlinkClick r:id="rId4"/>
              </a:rPr>
              <a:t>Service limits for tiers and skus - Azure AI Search | Microsoft Learn</a:t>
            </a:r>
            <a:r>
              <a:rPr lang="en-US"/>
              <a:t>)</a:t>
            </a:r>
          </a:p>
          <a:p>
            <a:pPr marL="171450" indent="-171450">
              <a:buFont typeface="Arial" panose="020B0604020202020204" pitchFamily="34" charset="0"/>
              <a:buChar char="•"/>
            </a:pPr>
            <a:r>
              <a:rPr lang="en-US"/>
              <a:t>Establish Regular Schedule: Consistently run the indexer on a specific schedule to rectify transient errors and ensure data accuracy. </a:t>
            </a:r>
            <a:r>
              <a:rPr lang="en-US">
                <a:hlinkClick r:id="rId5"/>
              </a:rPr>
              <a:t>Schedule indexer execution - Azure AI Search | Microsoft Learn</a:t>
            </a:r>
            <a:endParaRPr lang="en-US"/>
          </a:p>
          <a:p>
            <a:pPr marL="171450" indent="-171450">
              <a:buFont typeface="Arial" panose="020B0604020202020204" pitchFamily="34" charset="0"/>
              <a:buChar char="•"/>
            </a:pPr>
            <a:r>
              <a:rPr lang="en-US"/>
              <a:t>Identify Data Source Requirements: Determine the needs of multiple data sources that feed into a single index, including source support, limitations, and configurations. </a:t>
            </a:r>
            <a:r>
              <a:rPr lang="en-US">
                <a:hlinkClick r:id="rId5"/>
              </a:rPr>
              <a:t>Schedule indexer execution - Azure AI Search | Microsoft Learn</a:t>
            </a:r>
            <a:endParaRPr lang="en-US"/>
          </a:p>
          <a:p>
            <a:pPr marL="171450" indent="-171450">
              <a:buFont typeface="Arial" panose="020B0604020202020204" pitchFamily="34" charset="0"/>
              <a:buChar char="•"/>
            </a:pPr>
            <a:r>
              <a:rPr lang="en-US"/>
              <a:t>Recognize Data Formats: Properly parse different data types such as JSON, JSON lines, CSV, and more:</a:t>
            </a:r>
          </a:p>
          <a:p>
            <a:pPr marL="0" indent="0">
              <a:buFont typeface="Arial" panose="020B0604020202020204" pitchFamily="34" charset="0"/>
              <a:buNone/>
            </a:pPr>
            <a:r>
              <a:rPr lang="en-US">
                <a:hlinkClick r:id="rId6"/>
              </a:rPr>
              <a:t>Index blobs containing multiple documents - Azure AI Search | Microsoft Learn</a:t>
            </a:r>
            <a:endParaRPr lang="en-US"/>
          </a:p>
          <a:p>
            <a:pPr marL="0" indent="0">
              <a:buFont typeface="Arial" panose="020B0604020202020204" pitchFamily="34" charset="0"/>
              <a:buNone/>
            </a:pPr>
            <a:r>
              <a:rPr lang="en-US">
                <a:hlinkClick r:id="rId7"/>
              </a:rPr>
              <a:t>Search over plain text blobs - Azure AI Search | Microsoft Learn</a:t>
            </a:r>
            <a:endParaRPr lang="en-US"/>
          </a:p>
          <a:p>
            <a:pPr marL="0" indent="0">
              <a:buFont typeface="Arial" panose="020B0604020202020204" pitchFamily="34" charset="0"/>
              <a:buNone/>
            </a:pPr>
            <a:r>
              <a:rPr lang="en-US">
                <a:hlinkClick r:id="rId8"/>
              </a:rPr>
              <a:t>Search over CSV blobs - Azure AI Search | Microsoft Learn</a:t>
            </a:r>
            <a:endParaRPr lang="en-US"/>
          </a:p>
          <a:p>
            <a:pPr marL="0" indent="0">
              <a:buFont typeface="Arial" panose="020B0604020202020204" pitchFamily="34" charset="0"/>
              <a:buNone/>
            </a:pPr>
            <a:r>
              <a:rPr lang="en-US">
                <a:hlinkClick r:id="rId9"/>
              </a:rPr>
              <a:t>Search over JSON blobs - Azure AI Search | Microsoft Learn</a:t>
            </a:r>
            <a:endParaRPr lang="en-US"/>
          </a:p>
          <a:p>
            <a:pPr marL="171450" indent="-171450">
              <a:buFont typeface="Arial" panose="020B0604020202020204" pitchFamily="34" charset="0"/>
              <a:buChar char="•"/>
            </a:pPr>
            <a:r>
              <a:rPr lang="en-US"/>
              <a:t>Consider AI Enrichment for Complex Data: If dealing with PDFs or images containing embedded text, AI enrichment through Optical Character Recognition (OCR) or Azure AI Document Intelligence should be considered. </a:t>
            </a:r>
            <a:r>
              <a:rPr lang="it-IT">
                <a:hlinkClick r:id="rId10"/>
              </a:rPr>
              <a:t>AI enrichment concepts - Azure AI Search | Microsoft Learn</a:t>
            </a:r>
            <a:endParaRPr lang="en-US"/>
          </a:p>
          <a:p>
            <a:pPr marL="171450" indent="-171450">
              <a:buFont typeface="Arial" panose="020B0604020202020204" pitchFamily="34" charset="0"/>
              <a:buChar char="•"/>
            </a:pPr>
            <a:r>
              <a:rPr lang="en-US"/>
              <a:t>Configure Batch Size: Adjust the batch size according to the workload to optimize performance. </a:t>
            </a:r>
            <a:r>
              <a:rPr lang="en-US">
                <a:hlinkClick r:id="rId11"/>
              </a:rPr>
              <a:t>Index large data sets for full text search - Azure AI Search | Microsoft Learn</a:t>
            </a:r>
            <a:endParaRPr lang="en-US"/>
          </a:p>
          <a:p>
            <a:pPr marL="171450" indent="-171450">
              <a:buFont typeface="Arial" panose="020B0604020202020204" pitchFamily="34" charset="0"/>
              <a:buChar char="•"/>
            </a:pPr>
            <a:r>
              <a:rPr lang="en-US"/>
              <a:t>Consider Vectorization: If vector search is being used, integrated Vectorization should be considered to enhance search results. </a:t>
            </a:r>
            <a:r>
              <a:rPr lang="en-US">
                <a:hlinkClick r:id="rId12"/>
              </a:rPr>
              <a:t>Integrated Vectorization - Azure AI Search | Microsoft Learn</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Identify AI Enrichment Requirements: Determine needs like language translation, key phrase extraction, recognition, etc. </a:t>
            </a:r>
            <a:r>
              <a:rPr lang="it-IT">
                <a:hlinkClick r:id="rId10"/>
              </a:rPr>
              <a:t>AI enrichment concepts - Azure AI Search | Microsoft Learn</a:t>
            </a:r>
            <a:endParaRPr lang="en-US"/>
          </a:p>
          <a:p>
            <a:pPr marL="171450" indent="-171450">
              <a:buFont typeface="Arial" panose="020B0604020202020204" pitchFamily="34" charset="0"/>
              <a:buChar char="•"/>
            </a:pPr>
            <a:r>
              <a:rPr lang="en-US"/>
              <a:t>Conduct Tests: Experiment with different data types and sizes to understand indexing time and further optimize the process.</a:t>
            </a:r>
          </a:p>
          <a:p>
            <a:pPr marL="171450" indent="-171450">
              <a:buFont typeface="Arial" panose="020B0604020202020204" pitchFamily="34" charset="0"/>
              <a:buChar char="•"/>
            </a:pPr>
            <a:r>
              <a:rPr lang="en-US" sz="1200"/>
              <a:t>Identify type of authentication being used (Managed identity is recommended). </a:t>
            </a:r>
            <a:r>
              <a:rPr lang="en-US">
                <a:hlinkClick r:id="rId13"/>
              </a:rPr>
              <a:t>Connect using a managed identity - Azure AI Search | Microsoft Learn</a:t>
            </a:r>
            <a:endParaRPr lang="en-US" sz="1200"/>
          </a:p>
          <a:p>
            <a:pPr marL="171450" indent="-171450">
              <a:buFont typeface="Arial" panose="020B0604020202020204" pitchFamily="34" charset="0"/>
              <a:buChar char="•"/>
            </a:pPr>
            <a:r>
              <a:rPr lang="en-US" sz="1200"/>
              <a:t>Recognize if private endpoints will be used for secure connections and configure shared private links appropriately. </a:t>
            </a:r>
            <a:r>
              <a:rPr lang="en-US">
                <a:hlinkClick r:id="rId14"/>
              </a:rPr>
              <a:t>Connect through a shared private link - Azure AI Search | Microsoft Learn</a:t>
            </a:r>
            <a:endParaRPr lang="en-US" sz="1200"/>
          </a:p>
          <a:p>
            <a:pPr marL="171450" indent="-171450">
              <a:buFont typeface="Arial" panose="020B0604020202020204" pitchFamily="34" charset="0"/>
              <a:buChar char="•"/>
            </a:pPr>
            <a:endParaRPr lang="en-US"/>
          </a:p>
          <a:p>
            <a:endParaRPr lang="en-US"/>
          </a:p>
          <a:p>
            <a:r>
              <a:rPr lang="en-US"/>
              <a:t>To get started with the indexers from the Azure portal, you can use the wizards. For RAG and specifically Chunk and vectorize data, you can use the Import and vectorize data wizard. You can change configuration of the indexer, of the data source and skillsets after running the first time. You just need to reset it to get any changes in configuration. </a:t>
            </a:r>
            <a:r>
              <a:rPr lang="en-US">
                <a:hlinkClick r:id="rId15"/>
              </a:rPr>
              <a:t>Quickstart integrated Vectorization - Azure AI Search | Microsoft Learn</a:t>
            </a:r>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82</a:t>
            </a:fld>
            <a:endParaRPr lang="en-US"/>
          </a:p>
        </p:txBody>
      </p:sp>
    </p:spTree>
    <p:extLst>
      <p:ext uri="{BB962C8B-B14F-4D97-AF65-F5344CB8AC3E}">
        <p14:creationId xmlns:p14="http://schemas.microsoft.com/office/powerpoint/2010/main" val="3854160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discuss the Push method (</a:t>
            </a:r>
            <a:r>
              <a:rPr lang="en-US">
                <a:hlinkClick r:id="rId3"/>
              </a:rPr>
              <a:t>Data import and data ingestion - Azure AI Search | Microsoft Learn</a:t>
            </a:r>
            <a:r>
              <a:rPr lang="en-US"/>
              <a:t>), which utilizes APIs to upload/update and delete documents into/from a search index. This method gives you the liberty to source data from anywhere you prefer, with no restrictions on the type of data or the frequency of execution.</a:t>
            </a:r>
          </a:p>
          <a:p>
            <a:endParaRPr lang="en-US"/>
          </a:p>
          <a:p>
            <a:r>
              <a:rPr lang="en-US"/>
              <a:t>Your connectivity and the retrieval of documents are completely under your control. This method offers key benefits which include versatility, flexibility, and control. Versatility in that JSON documents from any source can be uploaded. You also have the option of using AI Document Intelligence for data parsing or your preferred parsing library. Flexibility since there are no restrictions on the frequency of data push (such as the pull indexer that has a minimum of 5-minute interval, for example).</a:t>
            </a:r>
          </a:p>
          <a:p>
            <a:endParaRPr lang="en-US"/>
          </a:p>
          <a:p>
            <a:r>
              <a:rPr lang="en-US"/>
              <a:t>When it comes to pushing data to Azure AI Search Index, APIs can be used for single or multiple document uploads.</a:t>
            </a:r>
          </a:p>
          <a:p>
            <a:endParaRPr lang="en-US"/>
          </a:p>
          <a:p>
            <a:r>
              <a:rPr lang="en-US"/>
              <a:t>Indexing Actions are categorized into four: Upload, Merge, MergeOrUpload, and Delete. Upload allows you to insert new documents or update existing ones. Merge updates an existing document, replacing its values. MergeOrUpload works like a merge for existing documents and like an upload for new ones. Delete, as the name suggests, removes the entire document from the index.</a:t>
            </a:r>
          </a:p>
          <a:p>
            <a:endParaRPr lang="en-US"/>
          </a:p>
          <a:p>
            <a:r>
              <a:rPr lang="en-US"/>
              <a:t>Here is a sample of the Push method for RAG. We believe that understanding this method will add significant value to your data management strategy.</a:t>
            </a:r>
          </a:p>
          <a:p>
            <a:endParaRPr lang="en-US"/>
          </a:p>
          <a:p>
            <a:r>
              <a:rPr lang="en-US"/>
              <a:t>Take into consideration the best practices for indexing large documents with the Push API: </a:t>
            </a:r>
            <a:r>
              <a:rPr lang="en-US">
                <a:hlinkClick r:id="rId4"/>
              </a:rPr>
              <a:t>Index large data sets for full text search - Azure AI Search | Microsoft Learn</a:t>
            </a:r>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83</a:t>
            </a:fld>
            <a:endParaRPr lang="en-US"/>
          </a:p>
        </p:txBody>
      </p:sp>
    </p:spTree>
    <p:extLst>
      <p:ext uri="{BB962C8B-B14F-4D97-AF65-F5344CB8AC3E}">
        <p14:creationId xmlns:p14="http://schemas.microsoft.com/office/powerpoint/2010/main" val="18028798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Sans Text" pitchFamily="2" charset="0"/>
              </a:rPr>
              <a:t>In this slide, we're discussing the concept of Chunking, a method used in language processing. Here's how we can break it down:</a:t>
            </a:r>
          </a:p>
          <a:p>
            <a:r>
              <a:rPr lang="en-US" sz="900">
                <a:cs typeface="Segoe Sans Text" pitchFamily="2" charset="0"/>
              </a:rPr>
              <a:t>Split long-form text into short passages: This is the essence of Chunking. Instead of analyzing a whole document at once, we split it into smaller, manageable parts, or "Chunks". This makes it easier to process large amounts of text, such as when embedding text for language models.</a:t>
            </a:r>
          </a:p>
          <a:p>
            <a:endParaRPr lang="en-US" sz="900">
              <a:cs typeface="Segoe Sans Text" pitchFamily="2" charset="0"/>
            </a:endParaRPr>
          </a:p>
          <a:p>
            <a:r>
              <a:rPr lang="en-US" sz="900">
                <a:cs typeface="Segoe Sans Text" pitchFamily="2" charset="0"/>
              </a:rPr>
              <a:t>LLM context length limits: Language models have a maximum limit on the number of tokens they can process at once. By Chunking the text into smaller passages, we can ensure that the text fits within these limits.</a:t>
            </a:r>
          </a:p>
          <a:p>
            <a:endParaRPr lang="en-US" sz="900">
              <a:cs typeface="Segoe Sans Text" pitchFamily="2" charset="0"/>
            </a:endParaRPr>
          </a:p>
          <a:p>
            <a:r>
              <a:rPr lang="en-US" sz="900">
                <a:cs typeface="Segoe Sans Text" pitchFamily="2" charset="0"/>
              </a:rPr>
              <a:t>Focused subset of the content: Chunking allows us to focus on a specific subset of the content. Each Chunk can be processed separately, allowing for more focused analysis or processing of each part.</a:t>
            </a:r>
          </a:p>
          <a:p>
            <a:endParaRPr lang="en-US" sz="900">
              <a:cs typeface="Segoe Sans Text" pitchFamily="2" charset="0"/>
            </a:endParaRPr>
          </a:p>
          <a:p>
            <a:r>
              <a:rPr lang="en-US" sz="900">
                <a:cs typeface="Segoe Sans Text" pitchFamily="2" charset="0"/>
              </a:rPr>
              <a:t>Multiple independent passages: Each Chunk or passage can be treated as an independent piece of text. This helps providing the specific details to the LLM with grounded answers.</a:t>
            </a:r>
          </a:p>
          <a:p>
            <a:endParaRPr lang="en-US" sz="900">
              <a:cs typeface="Segoe Sans Text" pitchFamily="2" charset="0"/>
            </a:endParaRPr>
          </a:p>
          <a:p>
            <a:r>
              <a:rPr lang="en-US" sz="900">
                <a:cs typeface="Segoe Sans Text" pitchFamily="2" charset="0"/>
              </a:rPr>
              <a:t>Basics: Typically, Chunks are best if they are from 200-500 tokens long. It's important to maintain lexical boundaries, meaning Chunks should ideally not split sentences or phrases in the middle. To ensure no information is lost between Chunks, introduce some overlap where Chunks share some content.</a:t>
            </a:r>
          </a:p>
          <a:p>
            <a:endParaRPr lang="en-US" sz="900">
              <a:cs typeface="Segoe Sans Text" pitchFamily="2" charset="0"/>
            </a:endParaRPr>
          </a:p>
          <a:p>
            <a:r>
              <a:rPr lang="en-US" sz="900">
                <a:cs typeface="Segoe Sans Text" pitchFamily="2" charset="0"/>
              </a:rPr>
              <a:t>Layout: Layout information, such as tables can be valuable in understanding the content. When Chunking, try to preserve this information if possible.</a:t>
            </a:r>
          </a:p>
          <a:p>
            <a:endParaRPr lang="en-US" sz="900">
              <a:cs typeface="Segoe Sans Text" pitchFamily="2" charset="0"/>
            </a:endParaRPr>
          </a:p>
          <a:p>
            <a:r>
              <a:rPr lang="en-US" sz="900">
                <a:cs typeface="Segoe Sans Text" pitchFamily="2" charset="0"/>
              </a:rPr>
              <a:t>Vectorization: At indexing time, each Chunk or passage is converted into a vector representation. This is a mathematical representation that allows language models to understand and process the text.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pPr/>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2562854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5020273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41FB-1990-04B4-BE20-610FD7CD2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0A0B46-F3DC-1595-E436-C3FDD55A9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C5EDE-450D-6997-EA8E-E3B69C23B0AC}"/>
              </a:ext>
            </a:extLst>
          </p:cNvPr>
          <p:cNvSpPr>
            <a:spLocks noGrp="1"/>
          </p:cNvSpPr>
          <p:nvPr>
            <p:ph type="body" idx="1"/>
          </p:nvPr>
        </p:nvSpPr>
        <p:spPr/>
        <p:txBody>
          <a:bodyPr/>
          <a:lstStyle/>
          <a:p>
            <a:r>
              <a:rPr lang="en-US"/>
              <a:t>n this section, we dive deeper into the various techniques we use for Chunking text in Language Model applications.</a:t>
            </a:r>
          </a:p>
          <a:p>
            <a:endParaRPr lang="en-US"/>
          </a:p>
          <a:p>
            <a:r>
              <a:rPr lang="en-US"/>
              <a:t>Firstly, we have "Fixed-size Chunking". This is a straightforward and widely used method where we maintain a balance between overlap and semantic context. It involves breaking down text into fixed sizes, ensuring that no crucial contextual information is lost.</a:t>
            </a:r>
          </a:p>
          <a:p>
            <a:endParaRPr lang="en-US"/>
          </a:p>
          <a:p>
            <a:r>
              <a:rPr lang="en-US"/>
              <a:t>Secondly, we have "Specialized Chunking". This method comes into play when we're dealing with structured content like Markdown and LaTeX. In such cases, we can use specialized Chunking methods to preserve the original structure of the content during the Chunking process.</a:t>
            </a:r>
          </a:p>
          <a:p>
            <a:endParaRPr lang="en-US"/>
          </a:p>
          <a:p>
            <a:r>
              <a:rPr lang="en-US"/>
              <a:t>The third method is “Structure-aware Chunking". This involves the use of Natural Language Processing libraries to split text into sentences. This can be beneficial in situations where sentence-level semantic understanding is crucial.</a:t>
            </a:r>
          </a:p>
          <a:p>
            <a:endParaRPr lang="en-US"/>
          </a:p>
          <a:p>
            <a:r>
              <a:rPr lang="en-US"/>
              <a:t>Fourthly, we have "Recursive Chunking". This method divides text into smaller Chunks in a hierarchical and iterative manner. This ensures that while the Chunks aren’t going to be exactly the same size, they’ll still “aspire” to be of a similar size.</a:t>
            </a:r>
          </a:p>
          <a:p>
            <a:endParaRPr lang="en-US"/>
          </a:p>
          <a:p>
            <a:r>
              <a:rPr lang="en-US"/>
              <a:t>-- </a:t>
            </a:r>
          </a:p>
          <a:p>
            <a:r>
              <a:rPr lang="en-US"/>
              <a:t>Fixed-size Chunking with overlap is available through split skill in AI search: </a:t>
            </a:r>
            <a:r>
              <a:rPr lang="en-US">
                <a:hlinkClick r:id="rId3"/>
              </a:rPr>
              <a:t>Text split skill - Azure AI Search | Microsoft Learn</a:t>
            </a:r>
            <a:endParaRPr lang="en-US"/>
          </a:p>
          <a:p>
            <a:r>
              <a:rPr lang="en-US"/>
              <a:t>Other types of Chunking can be implemented through custom skill. A gallery of sample skills are here: </a:t>
            </a:r>
            <a:r>
              <a:rPr lang="en-US">
                <a:hlinkClick r:id="rId4"/>
              </a:rPr>
              <a:t>Azure-Samples/azure-search-power-skills: A collection of useful functions to be deployed as custom skills for Azure Cognitive Search (github.com)</a:t>
            </a:r>
            <a:endParaRPr lang="en-US"/>
          </a:p>
          <a:p>
            <a:endParaRPr lang="en-US"/>
          </a:p>
          <a:p>
            <a:r>
              <a:rPr lang="en-US"/>
              <a:t>Now, once we've understood the methods, we move onto the process of determining the best Chunk size for your application.</a:t>
            </a:r>
          </a:p>
          <a:p>
            <a:endParaRPr lang="en-US"/>
          </a:p>
          <a:p>
            <a:r>
              <a:rPr lang="en-US"/>
              <a:t>This involves three steps:</a:t>
            </a:r>
          </a:p>
          <a:p>
            <a:r>
              <a:rPr lang="en-US"/>
              <a:t>"Preprocessing data for quality": Before we start Chunking, we need to pre-process the data to ensure its quality. This could involve removing noise such as irrelevant tags or elements.</a:t>
            </a:r>
          </a:p>
          <a:p>
            <a:r>
              <a:rPr lang="en-US"/>
              <a:t>"Selecting a range of potential Chunk sizes": This step involves choosing a range of possible Chunk sizes to test. This choice should take into account the nature of the content and the capabilities of the embedding model being used.</a:t>
            </a:r>
          </a:p>
          <a:p>
            <a:r>
              <a:rPr lang="en-US"/>
              <a:t>"Evaluating performance of each Chunk size": The final step is to evaluate the performance of each Chunk size. This is an iterative process where we test different Chunk sizes against different queries until we can determine the best-performing Chunk size for your content and expected queries.</a:t>
            </a:r>
          </a:p>
          <a:p>
            <a:endParaRPr lang="en-US"/>
          </a:p>
          <a:p>
            <a:endParaRPr lang="en-US"/>
          </a:p>
          <a:p>
            <a:endParaRPr lang="en-US"/>
          </a:p>
        </p:txBody>
      </p:sp>
      <p:sp>
        <p:nvSpPr>
          <p:cNvPr id="4" name="Header Placeholder 3">
            <a:extLst>
              <a:ext uri="{FF2B5EF4-FFF2-40B4-BE49-F238E27FC236}">
                <a16:creationId xmlns:a16="http://schemas.microsoft.com/office/drawing/2014/main" id="{A6173B17-728A-0558-F8B2-CF963D9D3CA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CA0D691-59CD-CD09-0DE8-CEFDE6D3FA4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14DCAD-D5DA-3A8A-30F1-1F07B9179B18}"/>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B90B7C6A-D194-B6D8-F430-9C4B04A89379}"/>
              </a:ext>
            </a:extLst>
          </p:cNvPr>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667028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an end-to-end diagram of how integrated Vectorization works. </a:t>
            </a:r>
          </a:p>
          <a:p>
            <a:r>
              <a:rPr lang="en-US">
                <a:hlinkClick r:id="rId3"/>
              </a:rPr>
              <a:t>Integrated Vectorization - Azure AI Search | Microsoft Learn</a:t>
            </a:r>
            <a:endParaRPr lang="en-US"/>
          </a:p>
          <a:p>
            <a:endParaRPr lang="en-US"/>
          </a:p>
          <a:p>
            <a:r>
              <a:rPr lang="en-US"/>
              <a:t>Integrated Vectorization in Azure AI Search simplifies the process of data Chunking and text-to-vector embedding by building these functionalities into the indexing process. This feature requires an indexer, a skillset with specific skills for Chunking and Vectorization, and one or more indexes to receive the processed content.</a:t>
            </a:r>
          </a:p>
          <a:p>
            <a:endParaRPr lang="en-US"/>
          </a:p>
          <a:p>
            <a:r>
              <a:rPr lang="en-US"/>
              <a:t>Integrated Vectorization can be used in several scenarios, including subdividing large documents into manageable Chunks, building a vector store, and combining vector and text fields for hybrid search.</a:t>
            </a:r>
          </a:p>
          <a:p>
            <a:endParaRPr lang="en-US"/>
          </a:p>
          <a:p>
            <a:r>
              <a:rPr lang="en-US"/>
              <a:t>You can use this feature via the built-in Vectorization support of Azure AI Foundry or by creating indexers and skillsets that invoke integrated Vectorization using Azure AI Search's programmatic interfaces.</a:t>
            </a:r>
          </a:p>
          <a:p>
            <a:endParaRPr lang="en-US"/>
          </a:p>
          <a:p>
            <a:r>
              <a:rPr lang="en-US"/>
              <a:t>One of the major benefits of Integrated Vectorization is that it simplifies the code by eliminating the need for a separate data Chunking and Vectorization pipeline. It also automates the end-to-end indexing process, from data retrieval to indexing, and enables projecting Chunked content to secondary indexes for advanced scenarios.</a:t>
            </a:r>
          </a:p>
          <a:p>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91</a:t>
            </a:fld>
            <a:endParaRPr lang="en-US"/>
          </a:p>
        </p:txBody>
      </p:sp>
    </p:spTree>
    <p:extLst>
      <p:ext uri="{BB962C8B-B14F-4D97-AF65-F5344CB8AC3E}">
        <p14:creationId xmlns:p14="http://schemas.microsoft.com/office/powerpoint/2010/main" val="108705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7499F-C576-9A78-0ED2-3AE04B0FDB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3AB27-0172-9B86-6269-4244EAE3C2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8ABB6-6A79-2CB5-ABC1-E15B74A6885B}"/>
              </a:ext>
            </a:extLst>
          </p:cNvPr>
          <p:cNvSpPr>
            <a:spLocks noGrp="1"/>
          </p:cNvSpPr>
          <p:nvPr>
            <p:ph type="body" idx="1"/>
          </p:nvPr>
        </p:nvSpPr>
        <p:spPr/>
        <p:txBody>
          <a:bodyPr/>
          <a:lstStyle/>
          <a:p>
            <a:r>
              <a:rPr lang="en-US"/>
              <a:t>Here’s an end-to-end diagram of how integrated Vectorization works. </a:t>
            </a:r>
          </a:p>
          <a:p>
            <a:r>
              <a:rPr lang="en-US">
                <a:hlinkClick r:id="rId3"/>
              </a:rPr>
              <a:t>Integrated Vectorization - Azure AI Search | Microsoft Learn</a:t>
            </a:r>
            <a:endParaRPr lang="en-US"/>
          </a:p>
          <a:p>
            <a:endParaRPr lang="en-US"/>
          </a:p>
          <a:p>
            <a:r>
              <a:rPr lang="en-US"/>
              <a:t>Integrated Vectorization in Azure AI Search simplifies the process of data Chunking and text-to-vector embedding by building these functionalities into the indexing process. This feature requires an indexer, a skillset with specific skills for Chunking and Vectorization, and one or more indexes to receive the processed content.</a:t>
            </a:r>
          </a:p>
          <a:p>
            <a:endParaRPr lang="en-US"/>
          </a:p>
          <a:p>
            <a:r>
              <a:rPr lang="en-US"/>
              <a:t>Integrated Vectorization can be used in several scenarios, including subdividing large documents into manageable Chunks, building a vector store, and combining vector and text fields for hybrid search.</a:t>
            </a:r>
          </a:p>
          <a:p>
            <a:endParaRPr lang="en-US"/>
          </a:p>
          <a:p>
            <a:r>
              <a:rPr lang="en-US"/>
              <a:t>You can use this feature via the built-in Vectorization support of Azure AI Foundry or by creating indexers and skillsets that invoke integrated Vectorization using Azure AI Search's programmatic interfaces.</a:t>
            </a:r>
          </a:p>
          <a:p>
            <a:endParaRPr lang="en-US"/>
          </a:p>
          <a:p>
            <a:r>
              <a:rPr lang="en-US"/>
              <a:t>One of the major benefits of Integrated Vectorization is that it simplifies the code by eliminating the need for a separate data Chunking and Vectorization pipeline. It also automates the end-to-end indexing process, from data retrieval to indexing, and enables projecting Chunked content to secondary indexes for advanced scenarios.</a:t>
            </a:r>
          </a:p>
          <a:p>
            <a:endParaRPr lang="en-US"/>
          </a:p>
        </p:txBody>
      </p:sp>
      <p:sp>
        <p:nvSpPr>
          <p:cNvPr id="4" name="Slide Number Placeholder 3">
            <a:extLst>
              <a:ext uri="{FF2B5EF4-FFF2-40B4-BE49-F238E27FC236}">
                <a16:creationId xmlns:a16="http://schemas.microsoft.com/office/drawing/2014/main" id="{B0B406C3-5541-BFD9-6042-302E08E6D318}"/>
              </a:ext>
            </a:extLst>
          </p:cNvPr>
          <p:cNvSpPr>
            <a:spLocks noGrp="1"/>
          </p:cNvSpPr>
          <p:nvPr>
            <p:ph type="sldNum" sz="quarter" idx="5"/>
          </p:nvPr>
        </p:nvSpPr>
        <p:spPr/>
        <p:txBody>
          <a:bodyPr/>
          <a:lstStyle/>
          <a:p>
            <a:fld id="{C42E17C0-16FC-42FC-8715-04EEF4D69F64}" type="slidenum">
              <a:rPr lang="en-US" smtClean="0"/>
              <a:t>92</a:t>
            </a:fld>
            <a:endParaRPr lang="en-US"/>
          </a:p>
        </p:txBody>
      </p:sp>
    </p:spTree>
    <p:extLst>
      <p:ext uri="{BB962C8B-B14F-4D97-AF65-F5344CB8AC3E}">
        <p14:creationId xmlns:p14="http://schemas.microsoft.com/office/powerpoint/2010/main" val="26969216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22DF0-A2F1-9DD9-3B9E-94D37E82B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90F5D-E36D-F25F-3653-CE5A6FABD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6408F-C247-4351-94E0-028FA3F2F1F4}"/>
              </a:ext>
            </a:extLst>
          </p:cNvPr>
          <p:cNvSpPr>
            <a:spLocks noGrp="1"/>
          </p:cNvSpPr>
          <p:nvPr>
            <p:ph type="body" idx="1"/>
          </p:nvPr>
        </p:nvSpPr>
        <p:spPr/>
        <p:txBody>
          <a:bodyPr/>
          <a:lstStyle/>
          <a:p>
            <a:r>
              <a:rPr lang="en-US"/>
              <a:t>Here’s an end-to-end diagram of how integrated Vectorization works. </a:t>
            </a:r>
          </a:p>
          <a:p>
            <a:r>
              <a:rPr lang="en-US">
                <a:hlinkClick r:id="rId3"/>
              </a:rPr>
              <a:t>Integrated Vectorization - Azure AI Search | Microsoft Learn</a:t>
            </a:r>
            <a:endParaRPr lang="en-US"/>
          </a:p>
          <a:p>
            <a:endParaRPr lang="en-US"/>
          </a:p>
          <a:p>
            <a:r>
              <a:rPr lang="en-US"/>
              <a:t>Integrated Vectorization in Azure AI Search simplifies the process of data Chunking and text-to-vector embedding by building these functionalities into the indexing process. This feature requires an indexer, a skillset with specific skills for Chunking and Vectorization, and one or more indexes to receive the processed content.</a:t>
            </a:r>
          </a:p>
          <a:p>
            <a:endParaRPr lang="en-US"/>
          </a:p>
          <a:p>
            <a:r>
              <a:rPr lang="en-US"/>
              <a:t>Integrated Vectorization can be used in several scenarios, including subdividing large documents into manageable Chunks, building a vector store, and combining vector and text fields for hybrid search.</a:t>
            </a:r>
          </a:p>
          <a:p>
            <a:endParaRPr lang="en-US"/>
          </a:p>
          <a:p>
            <a:r>
              <a:rPr lang="en-US"/>
              <a:t>You can use this feature via the built-in Vectorization support of Azure AI Foundry or by creating indexers and skillsets that invoke integrated Vectorization using Azure AI Search's programmatic interfaces.</a:t>
            </a:r>
          </a:p>
          <a:p>
            <a:endParaRPr lang="en-US"/>
          </a:p>
          <a:p>
            <a:r>
              <a:rPr lang="en-US"/>
              <a:t>One of the major benefits of Integrated Vectorization is that it simplifies the code by eliminating the need for a separate data Chunking and Vectorization pipeline. It also automates the end-to-end indexing process, from data retrieval to indexing, and enables projecting Chunked content to secondary indexes for advanced scenarios.</a:t>
            </a:r>
          </a:p>
          <a:p>
            <a:endParaRPr lang="en-US"/>
          </a:p>
        </p:txBody>
      </p:sp>
      <p:sp>
        <p:nvSpPr>
          <p:cNvPr id="4" name="Slide Number Placeholder 3">
            <a:extLst>
              <a:ext uri="{FF2B5EF4-FFF2-40B4-BE49-F238E27FC236}">
                <a16:creationId xmlns:a16="http://schemas.microsoft.com/office/drawing/2014/main" id="{863C334B-F677-34E8-BC38-E9B5544E957D}"/>
              </a:ext>
            </a:extLst>
          </p:cNvPr>
          <p:cNvSpPr>
            <a:spLocks noGrp="1"/>
          </p:cNvSpPr>
          <p:nvPr>
            <p:ph type="sldNum" sz="quarter" idx="5"/>
          </p:nvPr>
        </p:nvSpPr>
        <p:spPr/>
        <p:txBody>
          <a:bodyPr/>
          <a:lstStyle/>
          <a:p>
            <a:fld id="{C42E17C0-16FC-42FC-8715-04EEF4D69F64}" type="slidenum">
              <a:rPr lang="en-US" smtClean="0"/>
              <a:t>93</a:t>
            </a:fld>
            <a:endParaRPr lang="en-US"/>
          </a:p>
        </p:txBody>
      </p:sp>
    </p:spTree>
    <p:extLst>
      <p:ext uri="{BB962C8B-B14F-4D97-AF65-F5344CB8AC3E}">
        <p14:creationId xmlns:p14="http://schemas.microsoft.com/office/powerpoint/2010/main" val="2428989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furthering your AI journey and building your own intelligent applications, Microsoft has multiple studios that streamline the process and elevate the developer experience.</a:t>
            </a:r>
          </a:p>
          <a:p>
            <a:endParaRPr lang="en-US"/>
          </a:p>
          <a:p>
            <a:r>
              <a:rPr lang="en-US"/>
              <a:t>Starting with Azure AI Foundry, Microsoft’s solution for developers seeking to build generative AI applications on an enterprise-grade platform. Azure AI Foundry is a trusted and inclusive platform that empowers developers of all abilities to innovate with AI and allows them to seamlessly explore, build, test, and deploy cutting-edge AI tools, from ML models to LLM-powered GenAI solutions. Working within Azure AI Foundry, you can collaborate as a team, using ready-to-use toolkits to build copilots and evaluating LLM responses to help you choose the right model for your project, further enabling you to scale your PoCs and progress on your AI journey.</a:t>
            </a:r>
          </a:p>
          <a:p>
            <a:endParaRPr lang="en-US"/>
          </a:p>
          <a:p>
            <a:r>
              <a:rPr lang="en-US"/>
              <a:t>Another solution to consider is Microsoft Copilot Studio, a low-code tool to customize Copilot for Microsoft 365 which lets you create powerful AI-powered copilots for a range of requests. For those who may not be data pros, Copilot Studio brings together a set of powerful conversational capabilities – from custom GPTs, generative AI plugins, and manual topics - and allows you to engage with customers and employees in multiple across websites and applications - without the need for data scientists or developers. </a:t>
            </a:r>
          </a:p>
          <a:p>
            <a:endParaRPr lang="en-US"/>
          </a:p>
          <a:p>
            <a:r>
              <a:rPr lang="en-US"/>
              <a:t>A third solution to consider as you choose how to build your copilot(s) is Windows AI Studio which, as a new experience for developers, strives to simplify generative AI app development. With so many tools and frameworks, generative AI app development can be a difficult process to navigate, and Windows AI Studio extends the tooling of Azure AI Foundry to jumpstart AI development locally on Windows. By bringing together cutting-edge tools and models from Azure AI Foundry and other catalogs, developers are able to fine-tune, customize and deploy state-of-the art SLMs for local use in their Windows apps. They can also achieve a hybrid AI scenarios across Azure and client devices, gaining greater choice regarding whether to run their models on the cloud on Azure on the edge locally on Windows (or across the two) to meet their needs.</a:t>
            </a:r>
          </a:p>
          <a:p>
            <a:endParaRPr lang="en-US"/>
          </a:p>
          <a:p>
            <a:r>
              <a:rPr lang="en-US"/>
              <a:t>Regardless of your AI initiative, Microsoft has the studio solution for your needs, empowering you to move forward confidently knowing you have all the tools and support you need.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042152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an end-to-end diagram of how integrated Vectorization works. </a:t>
            </a:r>
          </a:p>
          <a:p>
            <a:r>
              <a:rPr lang="en-US">
                <a:hlinkClick r:id="rId3"/>
              </a:rPr>
              <a:t>Integrated Vectorization - Azure AI Search | Microsoft Learn</a:t>
            </a:r>
            <a:endParaRPr lang="en-US"/>
          </a:p>
          <a:p>
            <a:endParaRPr lang="en-US"/>
          </a:p>
          <a:p>
            <a:r>
              <a:rPr lang="en-US"/>
              <a:t>Integrated Vectorization in Azure AI Search simplifies the process of data Chunking and text-to-vector embedding by building these functionalities into the indexing process. This feature requires an indexer, a skillset with specific skills for Chunking and Vectorization, and one or more indexes to receive the processed content.</a:t>
            </a:r>
          </a:p>
          <a:p>
            <a:endParaRPr lang="en-US"/>
          </a:p>
          <a:p>
            <a:r>
              <a:rPr lang="en-US"/>
              <a:t>Integrated Vectorization can be used in several scenarios, including subdividing large documents into manageable Chunks, building a vector store, and combining vector and text fields for hybrid search.</a:t>
            </a:r>
          </a:p>
          <a:p>
            <a:endParaRPr lang="en-US"/>
          </a:p>
          <a:p>
            <a:r>
              <a:rPr lang="en-US"/>
              <a:t>You can use this feature via the built-in Vectorization support of Azure AI Foundry or by creating indexers and skillsets that invoke integrated Vectorization using Azure AI Search's programmatic interfaces.</a:t>
            </a:r>
          </a:p>
          <a:p>
            <a:endParaRPr lang="en-US"/>
          </a:p>
          <a:p>
            <a:r>
              <a:rPr lang="en-US"/>
              <a:t>One of the major benefits of Integrated Vectorization is that it simplifies the code by eliminating the need for a separate data Chunking and Vectorization pipeline. It also automates the end-to-end indexing process, from data retrieval to indexing, and enables projecting Chunked content to secondary indexes for advanced scenarios.</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42E17C0-16FC-42FC-8715-04EEF4D69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058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5D1FC-E799-636D-DB91-382988060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E564BA-2F89-D08F-CFAE-3EA7F08EA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D82CCA-B841-2E0B-772F-5D076F3ACA00}"/>
              </a:ext>
            </a:extLst>
          </p:cNvPr>
          <p:cNvSpPr>
            <a:spLocks noGrp="1"/>
          </p:cNvSpPr>
          <p:nvPr>
            <p:ph type="body" idx="1"/>
          </p:nvPr>
        </p:nvSpPr>
        <p:spPr/>
        <p:txBody>
          <a:bodyPr/>
          <a:lstStyle/>
          <a:p>
            <a:r>
              <a:rPr lang="en-US"/>
              <a:t>Here’s an end-to-end diagram of how integrated Vectorization works. </a:t>
            </a:r>
          </a:p>
          <a:p>
            <a:r>
              <a:rPr lang="en-US">
                <a:hlinkClick r:id="rId3"/>
              </a:rPr>
              <a:t>Integrated Vectorization - Azure AI Search | Microsoft Learn</a:t>
            </a:r>
            <a:endParaRPr lang="en-US"/>
          </a:p>
          <a:p>
            <a:endParaRPr lang="en-US"/>
          </a:p>
          <a:p>
            <a:r>
              <a:rPr lang="en-US"/>
              <a:t>Integrated Vectorization in Azure AI Search simplifies the process of data Chunking and text-to-vector embedding by building these functionalities into the indexing process. This feature requires an indexer, a skillset with specific skills for Chunking and Vectorization, and one or more indexes to receive the processed content.</a:t>
            </a:r>
          </a:p>
          <a:p>
            <a:endParaRPr lang="en-US"/>
          </a:p>
          <a:p>
            <a:r>
              <a:rPr lang="en-US"/>
              <a:t>Integrated Vectorization can be used in several scenarios, including subdividing large documents into manageable Chunks, building a vector store, and combining vector and text fields for hybrid search.</a:t>
            </a:r>
          </a:p>
          <a:p>
            <a:endParaRPr lang="en-US"/>
          </a:p>
          <a:p>
            <a:r>
              <a:rPr lang="en-US"/>
              <a:t>You can use this feature via the built-in Vectorization support of Azure AI Foundry or by creating indexers and skillsets that invoke integrated Vectorization using Azure AI Search's programmatic interfaces.</a:t>
            </a:r>
          </a:p>
          <a:p>
            <a:endParaRPr lang="en-US"/>
          </a:p>
          <a:p>
            <a:r>
              <a:rPr lang="en-US"/>
              <a:t>One of the major benefits of Integrated Vectorization is that it simplifies the code by eliminating the need for a separate data Chunking and Vectorization pipeline. It also automates the end-to-end indexing process, from data retrieval to indexing, and enables projecting Chunked content to secondary indexes for advanced scenarios.</a:t>
            </a:r>
          </a:p>
          <a:p>
            <a:endParaRPr lang="en-US"/>
          </a:p>
        </p:txBody>
      </p:sp>
      <p:sp>
        <p:nvSpPr>
          <p:cNvPr id="4" name="Slide Number Placeholder 3">
            <a:extLst>
              <a:ext uri="{FF2B5EF4-FFF2-40B4-BE49-F238E27FC236}">
                <a16:creationId xmlns:a16="http://schemas.microsoft.com/office/drawing/2014/main" id="{447DB1F1-9305-4B6A-2F26-6C2651797C2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42E17C0-16FC-42FC-8715-04EEF4D69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48303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45DAB-CD9D-9A1D-3EE2-C77F9217E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804FB-F5FB-2F7F-ADFC-07EF6B8EB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370FC-19ED-5239-58F2-45211ADD956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2A51B22-1DAD-A01F-2009-C1761F3F97B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B0A2519-3D03-5674-35C5-42BCF7E5018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10E22F8-166C-3BE8-6AF4-F6294BF69F3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818B676-B673-249D-F030-BE42F3A4CC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64722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ACD3F-2133-6320-4732-435168026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614E2-F89F-45D5-15E2-2CFB326D3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1DE05-4E35-6485-71C4-907DFAE3663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A5CE7AF-27FB-2EE2-6293-D59685D207E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7B248CB-7AAA-DB1C-75D3-B60F1CA6FEE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2DDFB5-A2CE-74F3-8C44-1B5E993BA6A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8621DDA-58E0-7357-A8F8-74EFF05257C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4430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920D2-B08D-6601-58A7-E4157074C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C975F-A211-0B21-0051-DB2F0EE30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83199-E87D-9F6C-378D-437F0CE3C17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6D6496F-AE2F-8942-6EF3-B4C1DB5A545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BB2AC0E-EDCD-F449-640E-D5A62D527DB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629BB7D-AC9C-4C4A-3D3F-8F41B677E5D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6B6157F-4C1D-C5AC-B92B-6A4DA82BF39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86190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an end-to-end diagram of how integrated Vectorization works. </a:t>
            </a:r>
          </a:p>
          <a:p>
            <a:r>
              <a:rPr lang="en-US">
                <a:hlinkClick r:id="rId3"/>
              </a:rPr>
              <a:t>Integrated Vectorization - Azure AI Search | Microsoft Learn</a:t>
            </a:r>
            <a:endParaRPr lang="en-US"/>
          </a:p>
          <a:p>
            <a:endParaRPr lang="en-US"/>
          </a:p>
          <a:p>
            <a:r>
              <a:rPr lang="en-US"/>
              <a:t>Integrated Vectorization in Azure AI Search simplifies the process of data Chunking and text-to-vector embedding by building these functionalities into the indexing process. This feature requires an indexer, a skillset with specific skills for Chunking and Vectorization, and one or more indexes to receive the processed content.</a:t>
            </a:r>
          </a:p>
          <a:p>
            <a:endParaRPr lang="en-US"/>
          </a:p>
          <a:p>
            <a:r>
              <a:rPr lang="en-US"/>
              <a:t>Integrated Vectorization can be used in several scenarios, including subdividing large documents into manageable Chunks, building a vector store, and combining vector and text fields for hybrid search.</a:t>
            </a:r>
          </a:p>
          <a:p>
            <a:endParaRPr lang="en-US"/>
          </a:p>
          <a:p>
            <a:r>
              <a:rPr lang="en-US"/>
              <a:t>You can use this feature via the built-in Vectorization support of Azure AI Foundry or by creating indexers and skillsets that invoke integrated Vectorization using Azure AI Search's programmatic interfaces.</a:t>
            </a:r>
          </a:p>
          <a:p>
            <a:endParaRPr lang="en-US"/>
          </a:p>
          <a:p>
            <a:r>
              <a:rPr lang="en-US"/>
              <a:t>One of the major benefits of Integrated Vectorization is that it simplifies the code by eliminating the need for a separate data Chunking and Vectorization pipeline. It also automates the end-to-end indexing process, from data retrieval to indexing, and enables projecting Chunked content to secondary indexes for advanced scenarios.</a:t>
            </a:r>
          </a:p>
          <a:p>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105</a:t>
            </a:fld>
            <a:endParaRPr lang="en-US"/>
          </a:p>
        </p:txBody>
      </p:sp>
    </p:spTree>
    <p:extLst>
      <p:ext uri="{BB962C8B-B14F-4D97-AF65-F5344CB8AC3E}">
        <p14:creationId xmlns:p14="http://schemas.microsoft.com/office/powerpoint/2010/main" val="13827509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F21E9-06E1-2A04-39AA-5FC42E3D4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A7745-D107-A910-D30E-CF5D8FCC9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65DEC-C5D7-C282-AF3A-FEA19867C2D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This is an existing skill called Text split skill that will have a new field to allow overlap when choosing pages. </a:t>
            </a:r>
            <a:r>
              <a:rPr lang="en-US" sz="900" b="0" i="0">
                <a:solidFill>
                  <a:srgbClr val="0451A5"/>
                </a:solidFill>
                <a:effectLst/>
                <a:highlight>
                  <a:srgbClr val="FFFF00"/>
                </a:highlight>
                <a:latin typeface="Consolas" panose="020B0609020204030204" pitchFamily="49" charset="0"/>
              </a:rPr>
              <a:t>pageOverlapLength is o</a:t>
            </a:r>
            <a:r>
              <a:rPr lang="en-US" sz="900" b="0" i="0">
                <a:solidFill>
                  <a:srgbClr val="000000"/>
                </a:solidFill>
                <a:effectLst/>
                <a:latin typeface="Aptos" panose="020B0004020202020204" pitchFamily="34" charset="0"/>
              </a:rPr>
              <a:t>nly applicable when textSplitMode is set to ‘pages’. If specified (needs to be &gt; 0), n+1th Chunk will start with this number of characters from the end of the nth Chunk.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a:solidFill>
                <a:srgbClr val="000000"/>
              </a:solidFill>
              <a:effectLst/>
              <a:latin typeface="Aptos" panose="020B00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https://learn.microsoft.com/en-us/azure/search/cognitive-search-skill-textsplit</a:t>
            </a:r>
            <a:endParaRPr lang="en-US"/>
          </a:p>
          <a:p>
            <a:endParaRPr lang="en-US"/>
          </a:p>
        </p:txBody>
      </p:sp>
      <p:sp>
        <p:nvSpPr>
          <p:cNvPr id="4" name="Header Placeholder 3">
            <a:extLst>
              <a:ext uri="{FF2B5EF4-FFF2-40B4-BE49-F238E27FC236}">
                <a16:creationId xmlns:a16="http://schemas.microsoft.com/office/drawing/2014/main" id="{75614CB5-6902-63E2-31DF-181DCEACBAA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38210FA-10BA-6984-D007-337461CBA6E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E45B66-9153-D4C7-7AB2-906772C380A6}"/>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076B9557-FA07-AE46-7D3C-DC5C4A348ACA}"/>
              </a:ext>
            </a:extLst>
          </p:cNvPr>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34566469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A4249-33D3-BD03-20A8-4290EC75B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8B33E-7EC6-8E1D-1C4A-9A23AFEEB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D3201-5674-6F79-76F1-9781FDEA251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107BF2A-58B0-9E9F-D301-C1F78D0241A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01BA5C0-6080-A360-293C-2240CC2C579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0BF6CC-7612-5945-BE30-C61102C42520}"/>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8F8BA046-38E3-1965-6E4E-232EA1C13F7C}"/>
              </a:ext>
            </a:extLst>
          </p:cNvPr>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11012198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D635E-A2CA-4302-9EFC-B8C11097B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E92E1-FA5E-3996-7594-8335939A1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9D884-0B9E-C6D9-7092-462695A4254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004261D-8A4C-B4F7-5C0A-EB03598AE0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7AE3E29-A00A-5CED-FF4C-AEB067BD91F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881E5ED-04C9-C9D3-808D-48E5DE38A7DC}"/>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3F822C9E-84BD-57CA-45F2-C1F68F587BE1}"/>
              </a:ext>
            </a:extLst>
          </p:cNvPr>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4707346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skill uses customer’s Azure OpenAI endpoint to embed (vectorize) data for use with vector search: </a:t>
            </a:r>
            <a:r>
              <a:rPr lang="en-US">
                <a:hlinkClick r:id="rId3"/>
              </a:rPr>
              <a:t>Azure OpenAI Embedding skill - Azure AI Search | Microsoft Learn</a:t>
            </a:r>
            <a:endParaRPr lang="en-US"/>
          </a:p>
          <a:p>
            <a:endParaRPr lang="en-US"/>
          </a:p>
          <a:p>
            <a:r>
              <a:rPr lang="en-US"/>
              <a:t>Alternative options include:</a:t>
            </a:r>
            <a:br>
              <a:rPr lang="en-US"/>
            </a:br>
            <a:r>
              <a:rPr lang="en-US"/>
              <a:t>1) Built-in AOAI Embedding Skill</a:t>
            </a:r>
          </a:p>
          <a:p>
            <a:r>
              <a:rPr lang="en-US"/>
              <a:t>2) Custom Skill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93727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1736B27-3917-4F50-8BD7-D86C3FE71D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7020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skill uses customer’s Azure OpenAI endpoint to embed (vectorize) data for use with vector search: </a:t>
            </a:r>
            <a:r>
              <a:rPr lang="en-US">
                <a:hlinkClick r:id="rId3"/>
              </a:rPr>
              <a:t>Azure OpenAI Embedding skill - Azure AI Search | Microsoft Learn</a:t>
            </a:r>
            <a:endParaRPr lang="en-US"/>
          </a:p>
          <a:p>
            <a:endParaRPr lang="en-US"/>
          </a:p>
          <a:p>
            <a:r>
              <a:rPr lang="en-US"/>
              <a:t>Alternative options include:</a:t>
            </a:r>
            <a:br>
              <a:rPr lang="en-US"/>
            </a:br>
            <a:r>
              <a:rPr lang="en-US"/>
              <a:t>1) Built-in AOAI Embedding Skill</a:t>
            </a:r>
          </a:p>
          <a:p>
            <a:r>
              <a:rPr lang="en-US"/>
              <a:t>2) Custom Skill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1445261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skill uses customer’s AI Studio deployment to generate embeddings: https://learn.microsoft.com/en-us/azure/search/cognitive-search-aml-skill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38771932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Custom Web API skill in skillsets - Azure AI Search | Microsoft Learn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i="1"/>
              <a:t>Use this if you prefer to build a custom Web API for your data processing and Vectorization.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5"/>
          </p:nvPr>
        </p:nvSpPr>
        <p:spPr/>
        <p:txBody>
          <a:bodyPr/>
          <a:lstStyle/>
          <a:p>
            <a:fld id="{C42E17C0-16FC-42FC-8715-04EEF4D69F64}" type="slidenum">
              <a:rPr lang="en-US" smtClean="0"/>
              <a:t>112</a:t>
            </a:fld>
            <a:endParaRPr lang="en-US"/>
          </a:p>
        </p:txBody>
      </p:sp>
    </p:spTree>
    <p:extLst>
      <p:ext uri="{BB962C8B-B14F-4D97-AF65-F5344CB8AC3E}">
        <p14:creationId xmlns:p14="http://schemas.microsoft.com/office/powerpoint/2010/main" val="7527592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Vectorizer - Azure AI Search | Microsoft Learn</a:t>
            </a:r>
            <a:endParaRPr lang="en-US"/>
          </a:p>
          <a:p>
            <a:endParaRPr lang="en-US"/>
          </a:p>
          <a:p>
            <a:r>
              <a:rPr lang="en-US"/>
              <a:t>Configuring a Vectorizer in a Search Index is a key part of integrated Vectorization. A Vectorizer is a component of a search index that specifies a Vectorization agent, such as a deployed embedding model on Azure OpenAI, that converts text to vectors. This feature is used for queries, allowing the search service to vectorize a text query on your behalf.</a:t>
            </a:r>
          </a:p>
          <a:p>
            <a:endParaRPr lang="en-US"/>
          </a:p>
          <a:p>
            <a:r>
              <a:rPr lang="en-US"/>
              <a:t>Before defining a Vectorizer, certain prerequisites are necessary. These include a deployed embedding model on Azure OpenAI or a custom skill that wraps an embedding model, permissions to upload a payload to the embedding model, a supported data source and a data source definition for your indexer, and a skillset for data Chunking and Vectorization.</a:t>
            </a:r>
          </a:p>
          <a:p>
            <a:endParaRPr lang="en-US"/>
          </a:p>
          <a:p>
            <a:r>
              <a:rPr lang="en-US"/>
              <a:t>Once these prerequisites are met, you can define a Vectorizer by using the 'Create or Update Index' function and providing valid values. You can also define a profile that includes a Vectorizer by adding a profiles section specifying combinations of algorithms and Vectorizers. Finally, you can assign a vector profile to a field by assigning a profile for each vector field in the fields collection.</a:t>
            </a:r>
          </a:p>
        </p:txBody>
      </p:sp>
      <p:sp>
        <p:nvSpPr>
          <p:cNvPr id="4" name="Slide Number Placeholder 3"/>
          <p:cNvSpPr>
            <a:spLocks noGrp="1"/>
          </p:cNvSpPr>
          <p:nvPr>
            <p:ph type="sldNum" sz="quarter" idx="5"/>
          </p:nvPr>
        </p:nvSpPr>
        <p:spPr/>
        <p:txBody>
          <a:bodyPr/>
          <a:lstStyle/>
          <a:p>
            <a:fld id="{C42E17C0-16FC-42FC-8715-04EEF4D69F64}" type="slidenum">
              <a:rPr lang="en-US" smtClean="0"/>
              <a:t>114</a:t>
            </a:fld>
            <a:endParaRPr lang="en-US"/>
          </a:p>
        </p:txBody>
      </p:sp>
    </p:spTree>
    <p:extLst>
      <p:ext uri="{BB962C8B-B14F-4D97-AF65-F5344CB8AC3E}">
        <p14:creationId xmlns:p14="http://schemas.microsoft.com/office/powerpoint/2010/main" val="27757996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115</a:t>
            </a:fld>
            <a:endParaRPr lang="en-US"/>
          </a:p>
        </p:txBody>
      </p:sp>
    </p:spTree>
    <p:extLst>
      <p:ext uri="{BB962C8B-B14F-4D97-AF65-F5344CB8AC3E}">
        <p14:creationId xmlns:p14="http://schemas.microsoft.com/office/powerpoint/2010/main" val="38732050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116</a:t>
            </a:fld>
            <a:endParaRPr lang="en-US"/>
          </a:p>
        </p:txBody>
      </p:sp>
    </p:spTree>
    <p:extLst>
      <p:ext uri="{BB962C8B-B14F-4D97-AF65-F5344CB8AC3E}">
        <p14:creationId xmlns:p14="http://schemas.microsoft.com/office/powerpoint/2010/main" val="5663539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E17C0-16FC-42FC-8715-04EEF4D69F64}" type="slidenum">
              <a:rPr lang="en-US" smtClean="0"/>
              <a:t>117</a:t>
            </a:fld>
            <a:endParaRPr lang="en-US"/>
          </a:p>
        </p:txBody>
      </p:sp>
    </p:spTree>
    <p:extLst>
      <p:ext uri="{BB962C8B-B14F-4D97-AF65-F5344CB8AC3E}">
        <p14:creationId xmlns:p14="http://schemas.microsoft.com/office/powerpoint/2010/main" val="36926248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F21E9-06E1-2A04-39AA-5FC42E3D4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A7745-D107-A910-D30E-CF5D8FCC9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65DEC-C5D7-C282-AF3A-FEA19867C2D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This is an existing skill called Text split skill that will have a new field to allow overlap when choosing pages. </a:t>
            </a:r>
            <a:r>
              <a:rPr lang="en-US" sz="900" b="0" i="0">
                <a:solidFill>
                  <a:srgbClr val="0451A5"/>
                </a:solidFill>
                <a:effectLst/>
                <a:highlight>
                  <a:srgbClr val="FFFF00"/>
                </a:highlight>
                <a:latin typeface="Consolas" panose="020B0609020204030204" pitchFamily="49" charset="0"/>
              </a:rPr>
              <a:t>pageOverlapLength is o</a:t>
            </a:r>
            <a:r>
              <a:rPr lang="en-US" sz="900" b="0" i="0">
                <a:solidFill>
                  <a:srgbClr val="000000"/>
                </a:solidFill>
                <a:effectLst/>
                <a:latin typeface="Aptos" panose="020B0004020202020204" pitchFamily="34" charset="0"/>
              </a:rPr>
              <a:t>nly applicable when textSplitMode is set to ‘pages’. If specified (needs to be &gt; 0), n+1th Chunk will start with this number of characters from the end of the nth Chunk.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a:solidFill>
                <a:srgbClr val="000000"/>
              </a:solidFill>
              <a:effectLst/>
              <a:latin typeface="Aptos" panose="020B00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https://learn.microsoft.com/en-us/azure/search/cognitive-search-skill-textsplit</a:t>
            </a:r>
            <a:endParaRPr lang="en-US"/>
          </a:p>
          <a:p>
            <a:endParaRPr lang="en-US"/>
          </a:p>
        </p:txBody>
      </p:sp>
      <p:sp>
        <p:nvSpPr>
          <p:cNvPr id="4" name="Header Placeholder 3">
            <a:extLst>
              <a:ext uri="{FF2B5EF4-FFF2-40B4-BE49-F238E27FC236}">
                <a16:creationId xmlns:a16="http://schemas.microsoft.com/office/drawing/2014/main" id="{75614CB5-6902-63E2-31DF-181DCEACBAA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38210FA-10BA-6984-D007-337461CBA6E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E45B66-9153-D4C7-7AB2-906772C380A6}"/>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076B9557-FA07-AE46-7D3C-DC5C4A348ACA}"/>
              </a:ext>
            </a:extLst>
          </p:cNvPr>
          <p:cNvSpPr>
            <a:spLocks noGrp="1"/>
          </p:cNvSpPr>
          <p:nvPr>
            <p:ph type="sldNum" sz="quarter" idx="5"/>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34566469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A4249-33D3-BD03-20A8-4290EC75B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8B33E-7EC6-8E1D-1C4A-9A23AFEEB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D3201-5674-6F79-76F1-9781FDEA251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107BF2A-58B0-9E9F-D301-C1F78D0241A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01BA5C0-6080-A360-293C-2240CC2C579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0BF6CC-7612-5945-BE30-C61102C42520}"/>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8F8BA046-38E3-1965-6E4E-232EA1C13F7C}"/>
              </a:ext>
            </a:extLst>
          </p:cNvPr>
          <p:cNvSpPr>
            <a:spLocks noGrp="1"/>
          </p:cNvSpPr>
          <p:nvPr>
            <p:ph type="sldNum" sz="quarter" idx="5"/>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11012198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D635E-A2CA-4302-9EFC-B8C11097B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E92E1-FA5E-3996-7594-8335939A1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9D884-0B9E-C6D9-7092-462695A4254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004261D-8A4C-B4F7-5C0A-EB03598AE0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7AE3E29-A00A-5CED-FF4C-AEB067BD91F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881E5ED-04C9-C9D3-808D-48E5DE38A7DC}"/>
              </a:ext>
            </a:extLst>
          </p:cNvPr>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a:extLst>
              <a:ext uri="{FF2B5EF4-FFF2-40B4-BE49-F238E27FC236}">
                <a16:creationId xmlns:a16="http://schemas.microsoft.com/office/drawing/2014/main" id="{3F822C9E-84BD-57CA-45F2-C1F68F587BE1}"/>
              </a:ext>
            </a:extLst>
          </p:cNvPr>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470734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31837-3831-C67A-7A39-4330B99587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F6EA3-0638-438C-EB4D-9A65B59FAA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403A6-C2DD-9098-520B-F667A691C77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C7B36A4-9485-1D10-6DBC-2EDB69DA936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BBCF1ED-D20B-5FE4-7A97-1975980F882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423E62-5EC4-7A69-9B3D-06FC74B2217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38C850-16F0-DD9A-587C-9791385FE74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12241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skill uses customer’s Azure OpenAI endpoint to embed (vectorize) data for use with vector search: </a:t>
            </a:r>
            <a:r>
              <a:rPr lang="en-US">
                <a:hlinkClick r:id="rId3"/>
              </a:rPr>
              <a:t>Azure OpenAI Embedding skill - Azure AI Search | Microsoft Learn</a:t>
            </a:r>
            <a:endParaRPr lang="en-US"/>
          </a:p>
          <a:p>
            <a:endParaRPr lang="en-US"/>
          </a:p>
          <a:p>
            <a:r>
              <a:rPr lang="en-US"/>
              <a:t>Alternative options include:</a:t>
            </a:r>
            <a:br>
              <a:rPr lang="en-US"/>
            </a:br>
            <a:r>
              <a:rPr lang="en-US"/>
              <a:t>1) Built-in AOAI Embedding Skill</a:t>
            </a:r>
          </a:p>
          <a:p>
            <a:r>
              <a:rPr lang="en-US"/>
              <a:t>2) Custom Skill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1937273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Custom Web API skill in skillsets - Azure AI Search | Microsoft Learn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i="1"/>
              <a:t>Use this if you prefer to build a custom Web API for your data processing and Vectorization.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5"/>
          </p:nvPr>
        </p:nvSpPr>
        <p:spPr/>
        <p:txBody>
          <a:bodyPr/>
          <a:lstStyle/>
          <a:p>
            <a:fld id="{C42E17C0-16FC-42FC-8715-04EEF4D69F64}" type="slidenum">
              <a:rPr lang="en-US" smtClean="0"/>
              <a:t>122</a:t>
            </a:fld>
            <a:endParaRPr lang="en-US"/>
          </a:p>
        </p:txBody>
      </p:sp>
    </p:spTree>
    <p:extLst>
      <p:ext uri="{BB962C8B-B14F-4D97-AF65-F5344CB8AC3E}">
        <p14:creationId xmlns:p14="http://schemas.microsoft.com/office/powerpoint/2010/main" val="7527592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EBCD7-BA9B-E577-4B49-062B69256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39901-2CA2-5080-956B-B3C6F3348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F115F-6495-A799-6D7B-C54DCD19A2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1F2BC3-7A4D-9F8D-3AE0-D45F6819031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4E79B4-D0F1-DA4F-89A9-A27E15A177D2}"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765361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Index projections concepts - Azure AI Search | Microsoft Learn</a:t>
            </a:r>
            <a:endParaRPr lang="en-US"/>
          </a:p>
          <a:p>
            <a:endParaRPr lang="en-US"/>
          </a:p>
          <a:p>
            <a:r>
              <a:rPr lang="en-US"/>
              <a:t>Index Projections are part of the skillset functionality of Azure AI Search, supporting a one-to-many index pattern. This feature allows content from an enrichment pipeline to target multiple indexes, facilitating 'one-to-many' indexing, particularly useful for data Chunking scenarios.</a:t>
            </a:r>
          </a:p>
          <a:p>
            <a:endParaRPr lang="en-US"/>
          </a:p>
          <a:p>
            <a:r>
              <a:rPr lang="en-US"/>
              <a:t>Index Projections are defined within a skillset and comprise an array of selectors. Each selector corresponds to a different target index and requires parameters like targetIndexName, parentKeyFieldName, sourceContext, and mappings.</a:t>
            </a:r>
          </a:p>
          <a:p>
            <a:endParaRPr lang="en-US"/>
          </a:p>
          <a:p>
            <a:r>
              <a:rPr lang="en-US"/>
              <a:t>When handling parent documents, you can choose to keep parent and child documents in separate indexes, index them into the same index, or ignore parent documents entirely and only index child documents.</a:t>
            </a:r>
          </a:p>
          <a:p>
            <a:endParaRPr lang="en-US"/>
          </a:p>
          <a:p>
            <a:r>
              <a:rPr lang="en-US"/>
              <a:t>An important aspect of Index Projections is the content lifecycle. The projections are updated each time the indexer and skillset are run, ensuring your projected data is a current representation of the content in the originating data source.</a:t>
            </a:r>
          </a:p>
        </p:txBody>
      </p:sp>
      <p:sp>
        <p:nvSpPr>
          <p:cNvPr id="4" name="Slide Number Placeholder 3"/>
          <p:cNvSpPr>
            <a:spLocks noGrp="1"/>
          </p:cNvSpPr>
          <p:nvPr>
            <p:ph type="sldNum" sz="quarter" idx="5"/>
          </p:nvPr>
        </p:nvSpPr>
        <p:spPr/>
        <p:txBody>
          <a:bodyPr/>
          <a:lstStyle/>
          <a:p>
            <a:fld id="{C42E17C0-16FC-42FC-8715-04EEF4D69F64}" type="slidenum">
              <a:rPr lang="en-US" smtClean="0"/>
              <a:t>124</a:t>
            </a:fld>
            <a:endParaRPr lang="en-US"/>
          </a:p>
        </p:txBody>
      </p:sp>
    </p:spTree>
    <p:extLst>
      <p:ext uri="{BB962C8B-B14F-4D97-AF65-F5344CB8AC3E}">
        <p14:creationId xmlns:p14="http://schemas.microsoft.com/office/powerpoint/2010/main" val="6328623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of index projections definition in the skillset.</a:t>
            </a:r>
          </a:p>
        </p:txBody>
      </p:sp>
      <p:sp>
        <p:nvSpPr>
          <p:cNvPr id="4" name="Slide Number Placeholder 3"/>
          <p:cNvSpPr>
            <a:spLocks noGrp="1"/>
          </p:cNvSpPr>
          <p:nvPr>
            <p:ph type="sldNum" sz="quarter" idx="5"/>
          </p:nvPr>
        </p:nvSpPr>
        <p:spPr/>
        <p:txBody>
          <a:bodyPr/>
          <a:lstStyle/>
          <a:p>
            <a:fld id="{C42E17C0-16FC-42FC-8715-04EEF4D69F64}" type="slidenum">
              <a:rPr lang="en-US" smtClean="0"/>
              <a:t>125</a:t>
            </a:fld>
            <a:endParaRPr lang="en-US"/>
          </a:p>
        </p:txBody>
      </p:sp>
    </p:spTree>
    <p:extLst>
      <p:ext uri="{BB962C8B-B14F-4D97-AF65-F5344CB8AC3E}">
        <p14:creationId xmlns:p14="http://schemas.microsoft.com/office/powerpoint/2010/main" val="22777841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3369D-75C9-A284-449B-C34473F23B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CAE18-A666-9712-B782-A4D12E6160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6C180C-BF3B-D1C7-DA7B-63829905A86E}"/>
              </a:ext>
            </a:extLst>
          </p:cNvPr>
          <p:cNvSpPr>
            <a:spLocks noGrp="1"/>
          </p:cNvSpPr>
          <p:nvPr>
            <p:ph type="body" idx="1"/>
          </p:nvPr>
        </p:nvSpPr>
        <p:spPr/>
        <p:txBody>
          <a:bodyPr/>
          <a:lstStyle/>
          <a:p>
            <a:r>
              <a:rPr lang="en-US"/>
              <a:t>https://learn.microsoft.com/en-us/azure/search/vector-search-multi-vector-fields</a:t>
            </a:r>
          </a:p>
        </p:txBody>
      </p:sp>
      <p:sp>
        <p:nvSpPr>
          <p:cNvPr id="4" name="Slide Number Placeholder 3">
            <a:extLst>
              <a:ext uri="{FF2B5EF4-FFF2-40B4-BE49-F238E27FC236}">
                <a16:creationId xmlns:a16="http://schemas.microsoft.com/office/drawing/2014/main" id="{1EE7C531-DFA3-9F26-D1D9-95AF011094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9BCB2-2BF1-4C56-AF9B-D609232789A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69616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F96DB-9923-B7DE-3D76-333F22B21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A900C-B5BE-7144-81CD-DB8687BAA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0790CE-E9AB-67F5-6A7C-CF9EE1EBE209}"/>
              </a:ext>
            </a:extLst>
          </p:cNvPr>
          <p:cNvSpPr>
            <a:spLocks noGrp="1"/>
          </p:cNvSpPr>
          <p:nvPr>
            <p:ph type="body" idx="1"/>
          </p:nvPr>
        </p:nvSpPr>
        <p:spPr/>
        <p:txBody>
          <a:bodyPr/>
          <a:lstStyle/>
          <a:p>
            <a:r>
              <a:rPr lang="en-US"/>
              <a:t>https://learn.microsoft.com/en-us/azure/search/vector-search-multi-vector-fields</a:t>
            </a:r>
          </a:p>
        </p:txBody>
      </p:sp>
      <p:sp>
        <p:nvSpPr>
          <p:cNvPr id="4" name="Header Placeholder 3">
            <a:extLst>
              <a:ext uri="{FF2B5EF4-FFF2-40B4-BE49-F238E27FC236}">
                <a16:creationId xmlns:a16="http://schemas.microsoft.com/office/drawing/2014/main" id="{5FDD8867-4A33-4D65-ECF8-F1BCB4861CF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8A133E27-9199-68FB-D26C-35A385BB5C81}"/>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049DD42-4F81-3FAC-AC2E-19AABA4CF0B6}"/>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59567836-FA8B-A480-1EF0-5524860D42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57659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E0084-BA81-CE1D-26E8-A3106128E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2735CA-E863-27BA-3735-4EBF0025B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54B86-8BC6-FAF4-28D2-1D0FD2167FA8}"/>
              </a:ext>
            </a:extLst>
          </p:cNvPr>
          <p:cNvSpPr>
            <a:spLocks noGrp="1"/>
          </p:cNvSpPr>
          <p:nvPr>
            <p:ph type="body" idx="1"/>
          </p:nvPr>
        </p:nvSpPr>
        <p:spPr/>
        <p:txBody>
          <a:bodyPr/>
          <a:lstStyle/>
          <a:p>
            <a:r>
              <a:rPr lang="en-US"/>
              <a:t>https://learn.microsoft.com/en-us/azure/search/vector-search-multi-vector-fields</a:t>
            </a:r>
          </a:p>
        </p:txBody>
      </p:sp>
      <p:sp>
        <p:nvSpPr>
          <p:cNvPr id="4" name="Header Placeholder 3">
            <a:extLst>
              <a:ext uri="{FF2B5EF4-FFF2-40B4-BE49-F238E27FC236}">
                <a16:creationId xmlns:a16="http://schemas.microsoft.com/office/drawing/2014/main" id="{E334FF1B-FC35-FD4B-1417-B5D1A140B10C}"/>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9E9F2ED1-8260-25ED-E457-BC25F407520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3895830-EDD3-82B6-0235-C4162F8EFAC3}"/>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 11:48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9AD4924B-67A1-119F-5F8B-60A0107131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88224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https://youtu.be/2nxQzWiAg28?feature=shared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pPr/>
              <a:t>5/17/2025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21926340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now turn our attention to the concept of AI enrichment (</a:t>
            </a:r>
            <a:r>
              <a:rPr lang="it-IT">
                <a:hlinkClick r:id="rId3"/>
              </a:rPr>
              <a:t>AI enrichment concepts - Azure AI Search | Microsoft Learn</a:t>
            </a:r>
            <a:r>
              <a:rPr lang="it-IT"/>
              <a:t>) </a:t>
            </a:r>
            <a:r>
              <a:rPr lang="en-US"/>
              <a:t>and its importance in data retrieval. AI enrichment is about integrating with services like the ones offered by Azure AI services and custom libraries needed to process content that, in its raw form, may not be searchable or may not present relevant information.</a:t>
            </a:r>
          </a:p>
          <a:p>
            <a:endParaRPr lang="en-US"/>
          </a:p>
          <a:p>
            <a:r>
              <a:rPr lang="en-US"/>
              <a:t>Through the process of enrichment, we employ analysis and inference to create searchable content and structure where none previously existed. This transformation of raw, unstructured data into a structured and searchable format is a crucial aspect of effective data retrieval.</a:t>
            </a:r>
          </a:p>
          <a:p>
            <a:endParaRPr lang="en-US"/>
          </a:p>
          <a:p>
            <a:r>
              <a:rPr lang="en-US"/>
              <a:t>Now, bringing this back to the context of RAG, or Retrieval-Augmented Generation, there are numerous scenarios that necessitate such transformation of data. The data needs to be not just accessible, but also suitable and relevant when presented to the Language Model.</a:t>
            </a:r>
          </a:p>
          <a:p>
            <a:r>
              <a:rPr lang="en-US"/>
              <a:t>And this is precisely where AI Enrichment skills come into play. They allow us to accomplish this transformation, making the data more usable and enhancing the effectiveness of our retrieval system. This way, we ensure that our Language Model works with the most relevant and structured data, thereby improving the overall quality and relevance of its outputs.</a:t>
            </a:r>
          </a:p>
          <a:p>
            <a:endParaRPr lang="en-US"/>
          </a:p>
          <a:p>
            <a:r>
              <a:rPr lang="en-US"/>
              <a:t>Chunking and Vectorization when included as part of the pull-indexers indexing pipeline takes place as part of this feature when using integrated Vectorization (</a:t>
            </a:r>
            <a:r>
              <a:rPr lang="en-US">
                <a:hlinkClick r:id="rId4"/>
              </a:rPr>
              <a:t>Integrated Vectorization - Azure AI Search | Microsoft Learn</a:t>
            </a:r>
            <a:r>
              <a:rPr lang="en-US"/>
              <a:t>)</a:t>
            </a:r>
          </a:p>
        </p:txBody>
      </p:sp>
      <p:sp>
        <p:nvSpPr>
          <p:cNvPr id="4" name="Slide Number Placeholder 3"/>
          <p:cNvSpPr>
            <a:spLocks noGrp="1"/>
          </p:cNvSpPr>
          <p:nvPr>
            <p:ph type="sldNum" sz="quarter" idx="5"/>
          </p:nvPr>
        </p:nvSpPr>
        <p:spPr/>
        <p:txBody>
          <a:bodyPr/>
          <a:lstStyle/>
          <a:p>
            <a:fld id="{C42E17C0-16FC-42FC-8715-04EEF4D69F64}" type="slidenum">
              <a:rPr lang="en-US" smtClean="0"/>
              <a:t>133</a:t>
            </a:fld>
            <a:endParaRPr lang="en-US"/>
          </a:p>
        </p:txBody>
      </p:sp>
    </p:spTree>
    <p:extLst>
      <p:ext uri="{BB962C8B-B14F-4D97-AF65-F5344CB8AC3E}">
        <p14:creationId xmlns:p14="http://schemas.microsoft.com/office/powerpoint/2010/main" val="822053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49.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6.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8.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8.xml"/><Relationship Id="rId4" Type="http://schemas.openxmlformats.org/officeDocument/2006/relationships/image" Target="../media/image62.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8.xml"/><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8.xml"/><Relationship Id="rId6" Type="http://schemas.openxmlformats.org/officeDocument/2006/relationships/image" Target="../media/image67.jpeg"/><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8.xml"/><Relationship Id="rId4" Type="http://schemas.openxmlformats.org/officeDocument/2006/relationships/image" Target="../media/image56.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8.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8.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6.jpe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6.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10.xml"/><Relationship Id="rId4" Type="http://schemas.openxmlformats.org/officeDocument/2006/relationships/image" Target="../media/image4.emf"/></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7.jpe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10.xml"/><Relationship Id="rId4" Type="http://schemas.openxmlformats.org/officeDocument/2006/relationships/image" Target="../media/image56.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0.xml"/><Relationship Id="rId4" Type="http://schemas.openxmlformats.org/officeDocument/2006/relationships/image" Target="../media/image62.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0.xml"/><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10.xml"/><Relationship Id="rId6" Type="http://schemas.openxmlformats.org/officeDocument/2006/relationships/image" Target="../media/image67.jpeg"/><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10.xml"/><Relationship Id="rId4" Type="http://schemas.openxmlformats.org/officeDocument/2006/relationships/image" Target="../media/image56.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0.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Master" Target="../slideMasters/slideMaster10.xml"/><Relationship Id="rId5" Type="http://schemas.microsoft.com/office/2007/relationships/hdphoto" Target="../media/hdphoto2.wdp"/><Relationship Id="rId4" Type="http://schemas.openxmlformats.org/officeDocument/2006/relationships/image" Target="../media/image8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341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53507417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637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296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3342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72768610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9622169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7289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70183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2764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693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1393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6157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28082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9816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90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35060200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rPr>
              <a:t>ELT layout</a:t>
            </a:r>
          </a:p>
        </p:txBody>
      </p:sp>
    </p:spTree>
    <p:extLst>
      <p:ext uri="{BB962C8B-B14F-4D97-AF65-F5344CB8AC3E}">
        <p14:creationId xmlns:p14="http://schemas.microsoft.com/office/powerpoint/2010/main" val="2393213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5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rPr>
              <a:t>ELT layout</a:t>
            </a:r>
          </a:p>
        </p:txBody>
      </p:sp>
    </p:spTree>
    <p:extLst>
      <p:ext uri="{BB962C8B-B14F-4D97-AF65-F5344CB8AC3E}">
        <p14:creationId xmlns:p14="http://schemas.microsoft.com/office/powerpoint/2010/main" val="2489684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80109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85849386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945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337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906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516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969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420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40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85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91351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9012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47240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7646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31561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6879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25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18559812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4507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11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80110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6002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6748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650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29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376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2977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21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6281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27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4804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399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05230138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343544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2892709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4172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43534009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17487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364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064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306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52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9305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87904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7345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0633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8236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85374111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475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22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937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609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9080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881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0378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135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181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7520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123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150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8378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6108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28265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51145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6098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70189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9801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5284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1382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0470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715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89907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7752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04432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6504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4629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2705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74476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0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8085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8153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978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9374373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227827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7421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2448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3120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31263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659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378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447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674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013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30325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49321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3147322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1318735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3458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4756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93903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5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834" y="1909131"/>
            <a:ext cx="5081209" cy="1436034"/>
          </a:xfrm>
        </p:spPr>
        <p:txBody>
          <a:bodyPr/>
          <a:lstStyle>
            <a:lvl1pPr>
              <a:defRPr lang="en-US" sz="4666" b="1" kern="1200" spc="-15" dirty="0">
                <a:solidFill>
                  <a:srgbClr val="000000"/>
                </a:solidFill>
                <a:latin typeface="Segoe UI Semibold"/>
                <a:ea typeface="+mn-ea"/>
                <a:cs typeface="Segoe UI Semibold"/>
              </a:defRPr>
            </a:lvl1pPr>
          </a:lstStyle>
          <a:p>
            <a:r>
              <a:rPr lang="en-US"/>
              <a:t>Click to edit Master title style</a:t>
            </a:r>
          </a:p>
        </p:txBody>
      </p:sp>
      <p:sp>
        <p:nvSpPr>
          <p:cNvPr id="4" name="Text Placeholder 3"/>
          <p:cNvSpPr>
            <a:spLocks noGrp="1"/>
          </p:cNvSpPr>
          <p:nvPr>
            <p:ph type="body" sz="quarter" idx="10"/>
          </p:nvPr>
        </p:nvSpPr>
        <p:spPr>
          <a:xfrm>
            <a:off x="486834" y="3607827"/>
            <a:ext cx="5081209" cy="1138773"/>
          </a:xfrm>
        </p:spPr>
        <p:txBody>
          <a:bodyPr wrap="square">
            <a:spAutoFit/>
          </a:bodyPr>
          <a:lstStyle>
            <a:lvl1pPr marL="0" indent="0" defTabSz="95246">
              <a:buNone/>
              <a:defRPr sz="2000"/>
            </a:lvl1pPr>
            <a:lvl2pPr marL="0" indent="0" defTabSz="95246">
              <a:buNone/>
              <a:defRPr sz="1333"/>
            </a:lvl2pPr>
            <a:lvl3pPr marL="0" indent="0" defTabSz="95246">
              <a:buNone/>
              <a:defRPr sz="1167"/>
            </a:lvl3pPr>
            <a:lvl4pPr marL="0" indent="0" defTabSz="95246">
              <a:buNone/>
              <a:defRPr sz="1000"/>
            </a:lvl4pPr>
            <a:lvl5pPr marL="0" indent="0" defTabSz="95246">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Rounded Corners 16">
            <a:extLst>
              <a:ext uri="{FF2B5EF4-FFF2-40B4-BE49-F238E27FC236}">
                <a16:creationId xmlns:a16="http://schemas.microsoft.com/office/drawing/2014/main" id="{CEBF6028-ECB1-F380-71F1-DFD5B069D59F}"/>
              </a:ext>
            </a:extLst>
          </p:cNvPr>
          <p:cNvSpPr/>
          <p:nvPr userDrawn="1"/>
        </p:nvSpPr>
        <p:spPr bwMode="auto">
          <a:xfrm>
            <a:off x="5834743" y="930264"/>
            <a:ext cx="6120658" cy="5160818"/>
          </a:xfrm>
          <a:prstGeom prst="roundRect">
            <a:avLst>
              <a:gd name="adj" fmla="val 5929"/>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528" rIns="0" bIns="0" numCol="1" spcCol="0" rtlCol="0" fromWordArt="0" anchor="ctr" anchorCtr="0" forceAA="0" compatLnSpc="1">
            <a:prstTxWarp prst="textNoShape">
              <a:avLst/>
            </a:prstTxWarp>
            <a:noAutofit/>
          </a:bodyPr>
          <a:lstStyle/>
          <a:p>
            <a:pPr lvl="0" algn="ctr" defTabSz="676368">
              <a:spcBef>
                <a:spcPts val="145"/>
              </a:spcBef>
            </a:pPr>
            <a:endParaRPr lang="en-US" sz="2000">
              <a:gradFill>
                <a:gsLst>
                  <a:gs pos="41958">
                    <a:srgbClr val="FFFFFF"/>
                  </a:gs>
                  <a:gs pos="63000">
                    <a:srgbClr val="FFFFFF"/>
                  </a:gs>
                </a:gsLst>
                <a:lin ang="0" scaled="0"/>
              </a:gradFill>
              <a:latin typeface="Segoe UI Variable Display Semib" pitchFamily="2" charset="0"/>
            </a:endParaRPr>
          </a:p>
        </p:txBody>
      </p:sp>
    </p:spTree>
    <p:extLst>
      <p:ext uri="{BB962C8B-B14F-4D97-AF65-F5344CB8AC3E}">
        <p14:creationId xmlns:p14="http://schemas.microsoft.com/office/powerpoint/2010/main" val="3503416600"/>
      </p:ext>
    </p:extLst>
  </p:cSld>
  <p:clrMapOvr>
    <a:masterClrMapping/>
  </p:clrMapOvr>
  <p:transition>
    <p:fade/>
  </p:transition>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951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495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476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0922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01764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35879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1029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79903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73859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78E58A-F050-2D4C-8CDE-EE12DA3AD333}"/>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5" name="Picture 4" descr="A close up of a sign&#10;&#10;AI-generated content may be incorrect.">
            <a:extLst>
              <a:ext uri="{FF2B5EF4-FFF2-40B4-BE49-F238E27FC236}">
                <a16:creationId xmlns:a16="http://schemas.microsoft.com/office/drawing/2014/main" id="{8DBF2036-0A95-6172-2982-A3932BB20C65}"/>
              </a:ext>
            </a:extLst>
          </p:cNvPr>
          <p:cNvPicPr>
            <a:picLocks noChangeAspect="1"/>
          </p:cNvPicPr>
          <p:nvPr userDrawn="1"/>
        </p:nvPicPr>
        <p:blipFill>
          <a:blip r:embed="rId3"/>
          <a:stretch>
            <a:fillRect/>
          </a:stretch>
        </p:blipFill>
        <p:spPr>
          <a:xfrm>
            <a:off x="595465" y="2703056"/>
            <a:ext cx="3376457" cy="1514143"/>
          </a:xfrm>
          <a:prstGeom prst="rect">
            <a:avLst/>
          </a:prstGeom>
        </p:spPr>
      </p:pic>
      <p:pic>
        <p:nvPicPr>
          <p:cNvPr id="7" name="MS logo white - EMF" descr="Microsoft logo white text version">
            <a:extLst>
              <a:ext uri="{FF2B5EF4-FFF2-40B4-BE49-F238E27FC236}">
                <a16:creationId xmlns:a16="http://schemas.microsoft.com/office/drawing/2014/main" id="{0F892706-E514-9308-1054-E66D5F13054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7290056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91807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3577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6545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230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397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0337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954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8777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634707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2869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8643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701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8737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8200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29017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321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38789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8083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74177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2729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5991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3842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25038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34777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56670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7587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585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65070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72940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1722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5355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80649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9205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955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631035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945176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30203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945782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22540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87096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022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srcRect r="78" b="102"/>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2344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3276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355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843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719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1090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7529707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heme 1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descr="Theme 1 16x9 background live shapes">
            <a:extLst>
              <a:ext uri="{FF2B5EF4-FFF2-40B4-BE49-F238E27FC236}">
                <a16:creationId xmlns:a16="http://schemas.microsoft.com/office/drawing/2014/main" id="{C0E15311-C9BE-C867-A356-3D78F9853C73}"/>
              </a:ext>
            </a:extLst>
          </p:cNvPr>
          <p:cNvGrpSpPr>
            <a:grpSpLocks noChangeAspect="1"/>
          </p:cNvGrpSpPr>
          <p:nvPr userDrawn="1"/>
        </p:nvGrpSpPr>
        <p:grpSpPr>
          <a:xfrm>
            <a:off x="0" y="-1008856"/>
            <a:ext cx="1534583" cy="863262"/>
            <a:chOff x="7823983" y="0"/>
            <a:chExt cx="22756845" cy="12801600"/>
          </a:xfrm>
        </p:grpSpPr>
        <p:sp>
          <p:nvSpPr>
            <p:cNvPr id="3" name="Rectangle 2">
              <a:hlinkClick r:id="" action="ppaction://noaction"/>
              <a:extLst>
                <a:ext uri="{FF2B5EF4-FFF2-40B4-BE49-F238E27FC236}">
                  <a16:creationId xmlns:a16="http://schemas.microsoft.com/office/drawing/2014/main" id="{EFC71651-07AF-DD6D-8D6B-20B26425BDE8}"/>
                </a:ext>
                <a:ext uri="{C183D7F6-B498-43B3-948B-1728B52AA6E4}">
                  <adec:decorative xmlns:adec="http://schemas.microsoft.com/office/drawing/2017/decorative" val="1"/>
                </a:ext>
              </a:extLst>
            </p:cNvPr>
            <p:cNvSpPr/>
            <p:nvPr userDrawn="1"/>
          </p:nvSpPr>
          <p:spPr bwMode="auto">
            <a:xfrm>
              <a:off x="7823983" y="0"/>
              <a:ext cx="22756845" cy="1280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302" rIns="182876" bIns="146302" numCol="1" spcCol="0" rtlCol="0" fromWordArt="0" anchor="t" anchorCtr="0" forceAA="0" compatLnSpc="1">
              <a:prstTxWarp prst="textNoShape">
                <a:avLst/>
              </a:prstTxWarp>
              <a:noAutofit/>
            </a:bodyPr>
            <a:lstStyle/>
            <a:p>
              <a:pPr defTabSz="932247" fontAlgn="base">
                <a:spcBef>
                  <a:spcPct val="0"/>
                </a:spcBef>
                <a:spcAft>
                  <a:spcPct val="0"/>
                </a:spcAft>
                <a:defRPr/>
              </a:pPr>
              <a:endParaRPr lang="en-US" sz="1200" b="1">
                <a:solidFill>
                  <a:srgbClr val="091F2C"/>
                </a:solidFill>
                <a:latin typeface="Segoe UI Variable Display Semibold" pitchFamily="2" charset="0"/>
                <a:cs typeface="Segoe UI" pitchFamily="34" charset="0"/>
              </a:endParaRPr>
            </a:p>
          </p:txBody>
        </p:sp>
        <p:pic>
          <p:nvPicPr>
            <p:cNvPr id="4" name="Picture 3">
              <a:extLst>
                <a:ext uri="{FF2B5EF4-FFF2-40B4-BE49-F238E27FC236}">
                  <a16:creationId xmlns:a16="http://schemas.microsoft.com/office/drawing/2014/main" id="{5ACC43FF-8C74-FA5C-69B4-85A567733A2B}"/>
                </a:ext>
                <a:ext uri="{C183D7F6-B498-43B3-948B-1728B52AA6E4}">
                  <adec:decorative xmlns:adec="http://schemas.microsoft.com/office/drawing/2017/decorative" val="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0372" t="12009" r="20372" b="40594"/>
            <a:stretch/>
          </p:blipFill>
          <p:spPr>
            <a:xfrm>
              <a:off x="7823983" y="0"/>
              <a:ext cx="22756845" cy="12801600"/>
            </a:xfrm>
            <a:prstGeom prst="rect">
              <a:avLst/>
            </a:prstGeom>
          </p:spPr>
        </p:pic>
        <p:sp>
          <p:nvSpPr>
            <p:cNvPr id="5" name="Rectangle 4">
              <a:hlinkClick r:id="" action="ppaction://noaction"/>
              <a:extLst>
                <a:ext uri="{FF2B5EF4-FFF2-40B4-BE49-F238E27FC236}">
                  <a16:creationId xmlns:a16="http://schemas.microsoft.com/office/drawing/2014/main" id="{EF4850A3-8A2F-8B93-468C-0100C31EBD65}"/>
                </a:ext>
                <a:ext uri="{C183D7F6-B498-43B3-948B-1728B52AA6E4}">
                  <adec:decorative xmlns:adec="http://schemas.microsoft.com/office/drawing/2017/decorative" val="1"/>
                </a:ext>
              </a:extLst>
            </p:cNvPr>
            <p:cNvSpPr/>
            <p:nvPr userDrawn="1"/>
          </p:nvSpPr>
          <p:spPr bwMode="auto">
            <a:xfrm>
              <a:off x="7823983" y="12"/>
              <a:ext cx="22756845" cy="12801588"/>
            </a:xfrm>
            <a:prstGeom prst="rect">
              <a:avLst/>
            </a:prstGeom>
            <a:gradFill flip="none" rotWithShape="1">
              <a:gsLst>
                <a:gs pos="0">
                  <a:srgbClr val="FFBAA8">
                    <a:lumMod val="75000"/>
                    <a:lumOff val="25000"/>
                    <a:alpha val="45000"/>
                  </a:srgbClr>
                </a:gs>
                <a:gs pos="44000">
                  <a:srgbClr val="CBCCCA">
                    <a:alpha val="45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79" tIns="58783" rIns="73479" bIns="58783" numCol="1" spcCol="0" rtlCol="0" fromWordArt="0" anchor="t" anchorCtr="0" forceAA="0" compatLnSpc="1">
              <a:prstTxWarp prst="textNoShape">
                <a:avLst/>
              </a:prstTxWarp>
              <a:noAutofit/>
            </a:bodyPr>
            <a:lstStyle/>
            <a:p>
              <a:pPr defTabSz="374667" fontAlgn="base">
                <a:spcBef>
                  <a:spcPct val="0"/>
                </a:spcBef>
                <a:spcAft>
                  <a:spcPct val="0"/>
                </a:spcAft>
              </a:pPr>
              <a:endParaRPr lang="en-US" sz="500" b="1">
                <a:solidFill>
                  <a:srgbClr val="091F2C"/>
                </a:solidFill>
                <a:latin typeface="Segoe UI Variable Display Semibold" pitchFamily="2" charset="0"/>
                <a:cs typeface="Segoe UI" pitchFamily="34" charset="0"/>
              </a:endParaRPr>
            </a:p>
          </p:txBody>
        </p:sp>
      </p:grpSp>
    </p:spTree>
    <p:extLst>
      <p:ext uri="{BB962C8B-B14F-4D97-AF65-F5344CB8AC3E}">
        <p14:creationId xmlns:p14="http://schemas.microsoft.com/office/powerpoint/2010/main" val="1067129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Blank Dark">
    <p:bg>
      <p:bgPr>
        <a:solidFill>
          <a:srgbClr val="09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2979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97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4B11-4043-ED33-84B0-D01ECACEF0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9D85E7-8391-BF28-9E73-5B590463D3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91902-228F-719F-177C-6FCFE313CC85}"/>
              </a:ext>
            </a:extLst>
          </p:cNvPr>
          <p:cNvSpPr>
            <a:spLocks noGrp="1"/>
          </p:cNvSpPr>
          <p:nvPr>
            <p:ph type="dt" sz="half" idx="10"/>
          </p:nvPr>
        </p:nvSpPr>
        <p:spPr/>
        <p:txBody>
          <a:bodyPr/>
          <a:lstStyle/>
          <a:p>
            <a:fld id="{94AB7F90-2653-4E7C-B13D-224E28ECFD98}" type="datetimeFigureOut">
              <a:rPr lang="en-US" smtClean="0"/>
              <a:t>5/17/2025</a:t>
            </a:fld>
            <a:endParaRPr lang="en-US"/>
          </a:p>
        </p:txBody>
      </p:sp>
      <p:sp>
        <p:nvSpPr>
          <p:cNvPr id="5" name="Footer Placeholder 4">
            <a:extLst>
              <a:ext uri="{FF2B5EF4-FFF2-40B4-BE49-F238E27FC236}">
                <a16:creationId xmlns:a16="http://schemas.microsoft.com/office/drawing/2014/main" id="{D1B205AE-5811-20F6-205C-3A2466605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37E5E-005E-90BE-2DA8-C7B9ECD7B144}"/>
              </a:ext>
            </a:extLst>
          </p:cNvPr>
          <p:cNvSpPr>
            <a:spLocks noGrp="1"/>
          </p:cNvSpPr>
          <p:nvPr>
            <p:ph type="sldNum" sz="quarter" idx="12"/>
          </p:nvPr>
        </p:nvSpPr>
        <p:spPr/>
        <p:txBody>
          <a:bodyPr/>
          <a:lstStyle/>
          <a:p>
            <a:fld id="{34D5B2CF-E7D6-4462-B381-3F047B4E2E28}" type="slidenum">
              <a:rPr lang="en-US" smtClean="0"/>
              <a:t>‹#›</a:t>
            </a:fld>
            <a:endParaRPr lang="en-US"/>
          </a:p>
        </p:txBody>
      </p:sp>
    </p:spTree>
    <p:extLst>
      <p:ext uri="{BB962C8B-B14F-4D97-AF65-F5344CB8AC3E}">
        <p14:creationId xmlns:p14="http://schemas.microsoft.com/office/powerpoint/2010/main" val="21696705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Blank Dark">
    <p:bg>
      <p:bgPr>
        <a:solidFill>
          <a:srgbClr val="09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9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7298622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9084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6106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6709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102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4145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149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6111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0233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3642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4500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1209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5123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31884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4644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Only Dark">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24171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53041801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623345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3297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60750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40458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768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612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6680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9185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22088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2.svg"/><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9" Type="http://schemas.openxmlformats.org/officeDocument/2006/relationships/slideLayout" Target="../slideLayouts/slideLayout268.xml"/><Relationship Id="rId21" Type="http://schemas.openxmlformats.org/officeDocument/2006/relationships/slideLayout" Target="../slideLayouts/slideLayout250.xml"/><Relationship Id="rId34" Type="http://schemas.openxmlformats.org/officeDocument/2006/relationships/slideLayout" Target="../slideLayouts/slideLayout263.xml"/><Relationship Id="rId42" Type="http://schemas.openxmlformats.org/officeDocument/2006/relationships/slideLayout" Target="../slideLayouts/slideLayout271.xml"/><Relationship Id="rId47" Type="http://schemas.openxmlformats.org/officeDocument/2006/relationships/slideLayout" Target="../slideLayouts/slideLayout276.xml"/><Relationship Id="rId50" Type="http://schemas.openxmlformats.org/officeDocument/2006/relationships/slideLayout" Target="../slideLayouts/slideLayout279.xml"/><Relationship Id="rId7" Type="http://schemas.openxmlformats.org/officeDocument/2006/relationships/slideLayout" Target="../slideLayouts/slideLayout23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9" Type="http://schemas.openxmlformats.org/officeDocument/2006/relationships/slideLayout" Target="../slideLayouts/slideLayout258.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slideLayout" Target="../slideLayouts/slideLayout261.xml"/><Relationship Id="rId37" Type="http://schemas.openxmlformats.org/officeDocument/2006/relationships/slideLayout" Target="../slideLayouts/slideLayout266.xml"/><Relationship Id="rId40" Type="http://schemas.openxmlformats.org/officeDocument/2006/relationships/slideLayout" Target="../slideLayouts/slideLayout269.xml"/><Relationship Id="rId45" Type="http://schemas.openxmlformats.org/officeDocument/2006/relationships/slideLayout" Target="../slideLayouts/slideLayout274.xml"/><Relationship Id="rId53" Type="http://schemas.openxmlformats.org/officeDocument/2006/relationships/image" Target="../media/image1.png"/><Relationship Id="rId5" Type="http://schemas.openxmlformats.org/officeDocument/2006/relationships/slideLayout" Target="../slideLayouts/slideLayout234.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4" Type="http://schemas.openxmlformats.org/officeDocument/2006/relationships/slideLayout" Target="../slideLayouts/slideLayout273.xml"/><Relationship Id="rId52" Type="http://schemas.openxmlformats.org/officeDocument/2006/relationships/theme" Target="../theme/theme10.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 Id="rId35" Type="http://schemas.openxmlformats.org/officeDocument/2006/relationships/slideLayout" Target="../slideLayouts/slideLayout264.xml"/><Relationship Id="rId43" Type="http://schemas.openxmlformats.org/officeDocument/2006/relationships/slideLayout" Target="../slideLayouts/slideLayout272.xml"/><Relationship Id="rId48" Type="http://schemas.openxmlformats.org/officeDocument/2006/relationships/slideLayout" Target="../slideLayouts/slideLayout277.xml"/><Relationship Id="rId8" Type="http://schemas.openxmlformats.org/officeDocument/2006/relationships/slideLayout" Target="../slideLayouts/slideLayout237.xml"/><Relationship Id="rId51" Type="http://schemas.openxmlformats.org/officeDocument/2006/relationships/slideLayout" Target="../slideLayouts/slideLayout280.xml"/><Relationship Id="rId3" Type="http://schemas.openxmlformats.org/officeDocument/2006/relationships/slideLayout" Target="../slideLayouts/slideLayout232.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slideLayout" Target="../slideLayouts/slideLayout262.xml"/><Relationship Id="rId38" Type="http://schemas.openxmlformats.org/officeDocument/2006/relationships/slideLayout" Target="../slideLayouts/slideLayout267.xml"/><Relationship Id="rId46" Type="http://schemas.openxmlformats.org/officeDocument/2006/relationships/slideLayout" Target="../slideLayouts/slideLayout275.xml"/><Relationship Id="rId20" Type="http://schemas.openxmlformats.org/officeDocument/2006/relationships/slideLayout" Target="../slideLayouts/slideLayout249.xml"/><Relationship Id="rId41" Type="http://schemas.openxmlformats.org/officeDocument/2006/relationships/slideLayout" Target="../slideLayouts/slideLayout270.xml"/><Relationship Id="rId54" Type="http://schemas.openxmlformats.org/officeDocument/2006/relationships/image" Target="../media/image2.svg"/><Relationship Id="rId1" Type="http://schemas.openxmlformats.org/officeDocument/2006/relationships/slideLayout" Target="../slideLayouts/slideLayout230.xml"/><Relationship Id="rId6" Type="http://schemas.openxmlformats.org/officeDocument/2006/relationships/slideLayout" Target="../slideLayouts/slideLayout235.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36" Type="http://schemas.openxmlformats.org/officeDocument/2006/relationships/slideLayout" Target="../slideLayouts/slideLayout265.xml"/><Relationship Id="rId49" Type="http://schemas.openxmlformats.org/officeDocument/2006/relationships/slideLayout" Target="../slideLayouts/slideLayout27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image" Target="../media/image1.pn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2.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2.sv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image" Target="../media/image2.sv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1.png"/><Relationship Id="rId2" Type="http://schemas.openxmlformats.org/officeDocument/2006/relationships/slideLayout" Target="../slideLayouts/slideLayout91.xml"/><Relationship Id="rId16" Type="http://schemas.openxmlformats.org/officeDocument/2006/relationships/theme" Target="../theme/theme3.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image" Target="../media/image2.sv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image" Target="../media/image1.png"/><Relationship Id="rId2" Type="http://schemas.openxmlformats.org/officeDocument/2006/relationships/slideLayout" Target="../slideLayouts/slideLayout106.xml"/><Relationship Id="rId16" Type="http://schemas.openxmlformats.org/officeDocument/2006/relationships/theme" Target="../theme/theme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image" Target="../media/image1.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5.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image" Target="../media/image2.svg"/><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image" Target="../media/image2.sv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image" Target="../media/image1.png"/><Relationship Id="rId2" Type="http://schemas.openxmlformats.org/officeDocument/2006/relationships/slideLayout" Target="../slideLayouts/slideLayout137.xml"/><Relationship Id="rId16" Type="http://schemas.openxmlformats.org/officeDocument/2006/relationships/theme" Target="../theme/theme6.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image" Target="../media/image2.svg"/><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image" Target="../media/image1.png"/><Relationship Id="rId2" Type="http://schemas.openxmlformats.org/officeDocument/2006/relationships/slideLayout" Target="../slideLayouts/slideLayout152.xml"/><Relationship Id="rId16" Type="http://schemas.openxmlformats.org/officeDocument/2006/relationships/theme" Target="../theme/theme7.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47" Type="http://schemas.openxmlformats.org/officeDocument/2006/relationships/slideLayout" Target="../slideLayouts/slideLayout212.xml"/><Relationship Id="rId50" Type="http://schemas.openxmlformats.org/officeDocument/2006/relationships/theme" Target="../theme/theme8.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9" Type="http://schemas.openxmlformats.org/officeDocument/2006/relationships/slideLayout" Target="../slideLayouts/slideLayout194.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49" Type="http://schemas.openxmlformats.org/officeDocument/2006/relationships/slideLayout" Target="../slideLayouts/slideLayout214.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52" Type="http://schemas.openxmlformats.org/officeDocument/2006/relationships/image" Target="../media/image2.svg"/><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slideLayout" Target="../slideLayouts/slideLayout213.xml"/><Relationship Id="rId8" Type="http://schemas.openxmlformats.org/officeDocument/2006/relationships/slideLayout" Target="../slideLayouts/slideLayout173.xml"/><Relationship Id="rId51" Type="http://schemas.openxmlformats.org/officeDocument/2006/relationships/image" Target="../media/image1.png"/><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slideLayout" Target="../slideLayouts/slideLayout211.xml"/><Relationship Id="rId20" Type="http://schemas.openxmlformats.org/officeDocument/2006/relationships/slideLayout" Target="../slideLayouts/slideLayout185.xml"/><Relationship Id="rId41" Type="http://schemas.openxmlformats.org/officeDocument/2006/relationships/slideLayout" Target="../slideLayouts/slideLayout206.xml"/><Relationship Id="rId1" Type="http://schemas.openxmlformats.org/officeDocument/2006/relationships/slideLayout" Target="../slideLayouts/slideLayout166.xml"/><Relationship Id="rId6"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image" Target="../media/image2.svg"/><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image" Target="../media/image1.png"/><Relationship Id="rId2" Type="http://schemas.openxmlformats.org/officeDocument/2006/relationships/slideLayout" Target="../slideLayouts/slideLayout216.xml"/><Relationship Id="rId16" Type="http://schemas.openxmlformats.org/officeDocument/2006/relationships/theme" Target="../theme/theme9.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5">
            <a:extLst>
              <a:ext uri="{96DAC541-7B7A-43D3-8B79-37D633B846F1}">
                <asvg:svgBlip xmlns:asvg="http://schemas.microsoft.com/office/drawing/2016/SVG/main" r:embed="rId7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 id="2147485957" r:id="rId72"/>
    <p:sldLayoutId id="2147486011" r:id="rId7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76887131"/>
      </p:ext>
    </p:extLst>
  </p:cSld>
  <p:clrMap bg1="lt1" tx1="dk1" bg2="lt2" tx2="dk2" accent1="accent1" accent2="accent2" accent3="accent3" accent4="accent4" accent5="accent5" accent6="accent6" hlink="hlink" folHlink="folHlink"/>
  <p:sldLayoutIdLst>
    <p:sldLayoutId id="2147485959" r:id="rId1"/>
    <p:sldLayoutId id="2147485960" r:id="rId2"/>
    <p:sldLayoutId id="2147485961" r:id="rId3"/>
    <p:sldLayoutId id="2147485962" r:id="rId4"/>
    <p:sldLayoutId id="2147485963" r:id="rId5"/>
    <p:sldLayoutId id="2147485964" r:id="rId6"/>
    <p:sldLayoutId id="2147485965" r:id="rId7"/>
    <p:sldLayoutId id="2147485966" r:id="rId8"/>
    <p:sldLayoutId id="2147485967" r:id="rId9"/>
    <p:sldLayoutId id="2147485968" r:id="rId10"/>
    <p:sldLayoutId id="2147485969" r:id="rId11"/>
    <p:sldLayoutId id="2147485970" r:id="rId12"/>
    <p:sldLayoutId id="2147485971" r:id="rId13"/>
    <p:sldLayoutId id="2147485972" r:id="rId14"/>
    <p:sldLayoutId id="2147485973" r:id="rId15"/>
    <p:sldLayoutId id="2147485974" r:id="rId16"/>
    <p:sldLayoutId id="2147485975" r:id="rId17"/>
    <p:sldLayoutId id="2147485976" r:id="rId18"/>
    <p:sldLayoutId id="2147485977" r:id="rId19"/>
    <p:sldLayoutId id="2147485978" r:id="rId20"/>
    <p:sldLayoutId id="2147485979" r:id="rId21"/>
    <p:sldLayoutId id="2147485980" r:id="rId22"/>
    <p:sldLayoutId id="2147485981" r:id="rId23"/>
    <p:sldLayoutId id="2147485982" r:id="rId24"/>
    <p:sldLayoutId id="2147485983" r:id="rId25"/>
    <p:sldLayoutId id="2147485984" r:id="rId26"/>
    <p:sldLayoutId id="2147485985" r:id="rId27"/>
    <p:sldLayoutId id="2147485986" r:id="rId28"/>
    <p:sldLayoutId id="2147485987" r:id="rId29"/>
    <p:sldLayoutId id="2147485988" r:id="rId30"/>
    <p:sldLayoutId id="2147485989" r:id="rId31"/>
    <p:sldLayoutId id="2147485990" r:id="rId32"/>
    <p:sldLayoutId id="2147485991" r:id="rId33"/>
    <p:sldLayoutId id="2147485992" r:id="rId34"/>
    <p:sldLayoutId id="2147485993" r:id="rId35"/>
    <p:sldLayoutId id="2147485994" r:id="rId36"/>
    <p:sldLayoutId id="2147485995" r:id="rId37"/>
    <p:sldLayoutId id="2147485996" r:id="rId38"/>
    <p:sldLayoutId id="2147485997" r:id="rId39"/>
    <p:sldLayoutId id="2147485998" r:id="rId40"/>
    <p:sldLayoutId id="2147485999" r:id="rId41"/>
    <p:sldLayoutId id="2147486000" r:id="rId42"/>
    <p:sldLayoutId id="2147486001" r:id="rId43"/>
    <p:sldLayoutId id="2147486002" r:id="rId44"/>
    <p:sldLayoutId id="2147486003" r:id="rId45"/>
    <p:sldLayoutId id="2147486004" r:id="rId46"/>
    <p:sldLayoutId id="2147486005" r:id="rId47"/>
    <p:sldLayoutId id="2147486006" r:id="rId48"/>
    <p:sldLayoutId id="2147486007" r:id="rId49"/>
    <p:sldLayoutId id="2147486008" r:id="rId50"/>
    <p:sldLayoutId id="2147486009"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08759954"/>
      </p:ext>
    </p:extLst>
  </p:cSld>
  <p:clrMap bg1="lt1" tx1="dk1" bg2="lt2" tx2="dk2" accent1="accent1" accent2="accent2" accent3="accent3" accent4="accent4" accent5="accent5" accent6="accent6" hlink="hlink" folHlink="folHlink"/>
  <p:sldLayoutIdLst>
    <p:sldLayoutId id="2147485528" r:id="rId1"/>
    <p:sldLayoutId id="2147485529" r:id="rId2"/>
    <p:sldLayoutId id="2147485530" r:id="rId3"/>
    <p:sldLayoutId id="2147485531" r:id="rId4"/>
    <p:sldLayoutId id="2147485532" r:id="rId5"/>
    <p:sldLayoutId id="2147485533" r:id="rId6"/>
    <p:sldLayoutId id="2147485534" r:id="rId7"/>
    <p:sldLayoutId id="2147485535" r:id="rId8"/>
    <p:sldLayoutId id="2147485536" r:id="rId9"/>
    <p:sldLayoutId id="2147485537" r:id="rId10"/>
    <p:sldLayoutId id="2147485538" r:id="rId11"/>
    <p:sldLayoutId id="2147485539" r:id="rId12"/>
    <p:sldLayoutId id="2147485540" r:id="rId13"/>
    <p:sldLayoutId id="2147485541" r:id="rId14"/>
    <p:sldLayoutId id="2147485542" r:id="rId15"/>
    <p:sldLayoutId id="214748601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09085742"/>
      </p:ext>
    </p:extLst>
  </p:cSld>
  <p:clrMap bg1="lt1" tx1="dk1" bg2="lt2" tx2="dk2" accent1="accent1" accent2="accent2" accent3="accent3" accent4="accent4" accent5="accent5" accent6="accent6" hlink="hlink" folHlink="folHlink"/>
  <p:sldLayoutIdLst>
    <p:sldLayoutId id="2147485589" r:id="rId1"/>
    <p:sldLayoutId id="2147485590" r:id="rId2"/>
    <p:sldLayoutId id="2147485591" r:id="rId3"/>
    <p:sldLayoutId id="2147485592" r:id="rId4"/>
    <p:sldLayoutId id="2147485593" r:id="rId5"/>
    <p:sldLayoutId id="2147485594" r:id="rId6"/>
    <p:sldLayoutId id="2147485595" r:id="rId7"/>
    <p:sldLayoutId id="2147485596" r:id="rId8"/>
    <p:sldLayoutId id="2147485597" r:id="rId9"/>
    <p:sldLayoutId id="2147485598" r:id="rId10"/>
    <p:sldLayoutId id="2147485599" r:id="rId11"/>
    <p:sldLayoutId id="2147485600" r:id="rId12"/>
    <p:sldLayoutId id="2147485601" r:id="rId13"/>
    <p:sldLayoutId id="2147485602" r:id="rId14"/>
    <p:sldLayoutId id="2147485603"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792816154"/>
      </p:ext>
    </p:extLst>
  </p:cSld>
  <p:clrMap bg1="lt1" tx1="dk1" bg2="lt2" tx2="dk2" accent1="accent1" accent2="accent2" accent3="accent3" accent4="accent4" accent5="accent5" accent6="accent6" hlink="hlink" folHlink="folHlink"/>
  <p:sldLayoutIdLst>
    <p:sldLayoutId id="2147485662" r:id="rId1"/>
    <p:sldLayoutId id="2147485663" r:id="rId2"/>
    <p:sldLayoutId id="2147485664" r:id="rId3"/>
    <p:sldLayoutId id="2147485665" r:id="rId4"/>
    <p:sldLayoutId id="2147485666" r:id="rId5"/>
    <p:sldLayoutId id="2147485667" r:id="rId6"/>
    <p:sldLayoutId id="2147485668" r:id="rId7"/>
    <p:sldLayoutId id="2147485669" r:id="rId8"/>
    <p:sldLayoutId id="2147485670" r:id="rId9"/>
    <p:sldLayoutId id="2147485671" r:id="rId10"/>
    <p:sldLayoutId id="2147485672" r:id="rId11"/>
    <p:sldLayoutId id="2147485673" r:id="rId12"/>
    <p:sldLayoutId id="2147485674" r:id="rId13"/>
    <p:sldLayoutId id="2147485675" r:id="rId14"/>
    <p:sldLayoutId id="2147485676"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Segoe UI" panose="020B0502040204020203"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Segoe UI" panose="020B0502040204020203"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Segoe UI" panose="020B0502040204020203"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Segoe UI" panose="020B05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9572206"/>
      </p:ext>
    </p:extLst>
  </p:cSld>
  <p:clrMap bg1="dk1" tx1="lt1" bg2="dk2" tx2="lt2" accent1="accent1" accent2="accent2" accent3="accent3" accent4="accent4" accent5="accent5" accent6="accent6" hlink="hlink" folHlink="folHlink"/>
  <p:sldLayoutIdLst>
    <p:sldLayoutId id="2147485735" r:id="rId1"/>
    <p:sldLayoutId id="2147485736" r:id="rId2"/>
    <p:sldLayoutId id="2147485737" r:id="rId3"/>
    <p:sldLayoutId id="2147485738" r:id="rId4"/>
    <p:sldLayoutId id="2147485739" r:id="rId5"/>
    <p:sldLayoutId id="2147485740" r:id="rId6"/>
    <p:sldLayoutId id="2147485741" r:id="rId7"/>
    <p:sldLayoutId id="2147485742" r:id="rId8"/>
    <p:sldLayoutId id="2147485743" r:id="rId9"/>
    <p:sldLayoutId id="2147485744" r:id="rId10"/>
    <p:sldLayoutId id="2147485745" r:id="rId11"/>
    <p:sldLayoutId id="2147485746" r:id="rId12"/>
    <p:sldLayoutId id="2147485747" r:id="rId13"/>
    <p:sldLayoutId id="2147485748" r:id="rId14"/>
    <p:sldLayoutId id="2147485749" r:id="rId15"/>
    <p:sldLayoutId id="214748577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640110642"/>
      </p:ext>
    </p:extLst>
  </p:cSld>
  <p:clrMap bg1="dk1" tx1="lt1" bg2="dk2" tx2="lt2" accent1="accent1" accent2="accent2" accent3="accent3" accent4="accent4" accent5="accent5" accent6="accent6" hlink="hlink" folHlink="folHlink"/>
  <p:sldLayoutIdLst>
    <p:sldLayoutId id="2147485786" r:id="rId1"/>
    <p:sldLayoutId id="2147485787" r:id="rId2"/>
    <p:sldLayoutId id="2147485788" r:id="rId3"/>
    <p:sldLayoutId id="2147485789" r:id="rId4"/>
    <p:sldLayoutId id="2147485790" r:id="rId5"/>
    <p:sldLayoutId id="2147485791" r:id="rId6"/>
    <p:sldLayoutId id="2147485792" r:id="rId7"/>
    <p:sldLayoutId id="2147485793" r:id="rId8"/>
    <p:sldLayoutId id="2147485794" r:id="rId9"/>
    <p:sldLayoutId id="2147485795" r:id="rId10"/>
    <p:sldLayoutId id="2147485796" r:id="rId11"/>
    <p:sldLayoutId id="2147485797" r:id="rId12"/>
    <p:sldLayoutId id="2147485798" r:id="rId13"/>
    <p:sldLayoutId id="2147485799" r:id="rId14"/>
    <p:sldLayoutId id="2147485800"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35058720"/>
      </p:ext>
    </p:extLst>
  </p:cSld>
  <p:clrMap bg1="lt1" tx1="dk1" bg2="lt2" tx2="dk2" accent1="accent1" accent2="accent2" accent3="accent3" accent4="accent4" accent5="accent5" accent6="accent6" hlink="hlink" folHlink="folHlink"/>
  <p:sldLayoutIdLst>
    <p:sldLayoutId id="2147485837" r:id="rId1"/>
    <p:sldLayoutId id="2147485838" r:id="rId2"/>
    <p:sldLayoutId id="2147485839" r:id="rId3"/>
    <p:sldLayoutId id="2147485840" r:id="rId4"/>
    <p:sldLayoutId id="2147485841" r:id="rId5"/>
    <p:sldLayoutId id="2147485842" r:id="rId6"/>
    <p:sldLayoutId id="2147485843" r:id="rId7"/>
    <p:sldLayoutId id="2147485844" r:id="rId8"/>
    <p:sldLayoutId id="2147485845" r:id="rId9"/>
    <p:sldLayoutId id="2147485846" r:id="rId10"/>
    <p:sldLayoutId id="2147485847" r:id="rId11"/>
    <p:sldLayoutId id="2147485848" r:id="rId12"/>
    <p:sldLayoutId id="2147485849" r:id="rId13"/>
    <p:sldLayoutId id="2147485850" r:id="rId14"/>
    <p:sldLayoutId id="2147485851"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26837288"/>
      </p:ext>
    </p:extLst>
  </p:cSld>
  <p:clrMap bg1="dk1" tx1="lt1" bg2="dk2" tx2="lt2" accent1="accent1" accent2="accent2" accent3="accent3" accent4="accent4" accent5="accent5" accent6="accent6" hlink="hlink" folHlink="folHlink"/>
  <p:sldLayoutIdLst>
    <p:sldLayoutId id="2147485892" r:id="rId1"/>
    <p:sldLayoutId id="2147485893" r:id="rId2"/>
    <p:sldLayoutId id="2147485894" r:id="rId3"/>
    <p:sldLayoutId id="2147485895" r:id="rId4"/>
    <p:sldLayoutId id="2147485896" r:id="rId5"/>
    <p:sldLayoutId id="2147485897" r:id="rId6"/>
    <p:sldLayoutId id="2147485898" r:id="rId7"/>
    <p:sldLayoutId id="2147485899" r:id="rId8"/>
    <p:sldLayoutId id="2147485900" r:id="rId9"/>
    <p:sldLayoutId id="2147485901" r:id="rId10"/>
    <p:sldLayoutId id="2147485902" r:id="rId11"/>
    <p:sldLayoutId id="2147485903" r:id="rId12"/>
    <p:sldLayoutId id="2147485904" r:id="rId13"/>
    <p:sldLayoutId id="2147485905" r:id="rId14"/>
    <p:sldLayoutId id="2147485906" r:id="rId15"/>
    <p:sldLayoutId id="2147485907" r:id="rId16"/>
    <p:sldLayoutId id="2147485908" r:id="rId17"/>
    <p:sldLayoutId id="2147485909" r:id="rId18"/>
    <p:sldLayoutId id="2147485910" r:id="rId19"/>
    <p:sldLayoutId id="2147485911" r:id="rId20"/>
    <p:sldLayoutId id="2147485912" r:id="rId21"/>
    <p:sldLayoutId id="2147485913" r:id="rId22"/>
    <p:sldLayoutId id="2147485914" r:id="rId23"/>
    <p:sldLayoutId id="2147485915" r:id="rId24"/>
    <p:sldLayoutId id="2147485916" r:id="rId25"/>
    <p:sldLayoutId id="2147485917" r:id="rId26"/>
    <p:sldLayoutId id="2147485918" r:id="rId27"/>
    <p:sldLayoutId id="2147485919" r:id="rId28"/>
    <p:sldLayoutId id="2147485920" r:id="rId29"/>
    <p:sldLayoutId id="2147485921" r:id="rId30"/>
    <p:sldLayoutId id="2147485922" r:id="rId31"/>
    <p:sldLayoutId id="2147485923" r:id="rId32"/>
    <p:sldLayoutId id="2147485924" r:id="rId33"/>
    <p:sldLayoutId id="2147485925" r:id="rId34"/>
    <p:sldLayoutId id="2147485926" r:id="rId35"/>
    <p:sldLayoutId id="2147485927" r:id="rId36"/>
    <p:sldLayoutId id="2147485928" r:id="rId37"/>
    <p:sldLayoutId id="2147485929" r:id="rId38"/>
    <p:sldLayoutId id="2147485930" r:id="rId39"/>
    <p:sldLayoutId id="2147485931" r:id="rId40"/>
    <p:sldLayoutId id="2147485932" r:id="rId41"/>
    <p:sldLayoutId id="2147485933" r:id="rId42"/>
    <p:sldLayoutId id="2147485934" r:id="rId43"/>
    <p:sldLayoutId id="2147485935" r:id="rId44"/>
    <p:sldLayoutId id="2147485936" r:id="rId45"/>
    <p:sldLayoutId id="2147485937" r:id="rId46"/>
    <p:sldLayoutId id="2147485938" r:id="rId47"/>
    <p:sldLayoutId id="2147485939" r:id="rId48"/>
    <p:sldLayoutId id="214748594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521983214"/>
      </p:ext>
    </p:extLst>
  </p:cSld>
  <p:clrMap bg1="lt1" tx1="dk1" bg2="lt2" tx2="dk2" accent1="accent1" accent2="accent2" accent3="accent3" accent4="accent4" accent5="accent5" accent6="accent6" hlink="hlink" folHlink="folHlink"/>
  <p:sldLayoutIdLst>
    <p:sldLayoutId id="2147485942" r:id="rId1"/>
    <p:sldLayoutId id="2147485943" r:id="rId2"/>
    <p:sldLayoutId id="2147485944" r:id="rId3"/>
    <p:sldLayoutId id="2147485945" r:id="rId4"/>
    <p:sldLayoutId id="2147485946" r:id="rId5"/>
    <p:sldLayoutId id="2147485947" r:id="rId6"/>
    <p:sldLayoutId id="2147485948" r:id="rId7"/>
    <p:sldLayoutId id="2147485949" r:id="rId8"/>
    <p:sldLayoutId id="2147485950" r:id="rId9"/>
    <p:sldLayoutId id="2147485951" r:id="rId10"/>
    <p:sldLayoutId id="2147485952" r:id="rId11"/>
    <p:sldLayoutId id="2147485953" r:id="rId12"/>
    <p:sldLayoutId id="2147485954" r:id="rId13"/>
    <p:sldLayoutId id="2147485955" r:id="rId14"/>
    <p:sldLayoutId id="2147485956"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ISearch-L300" TargetMode="External"/><Relationship Id="rId2" Type="http://schemas.openxmlformats.org/officeDocument/2006/relationships/hyperlink" Target="https://aka.ms/aisearch-L100" TargetMode="External"/><Relationship Id="rId1" Type="http://schemas.openxmlformats.org/officeDocument/2006/relationships/slideLayout" Target="../slideLayouts/slideLayout15.xml"/><Relationship Id="rId4" Type="http://schemas.openxmlformats.org/officeDocument/2006/relationships/hyperlink" Target="https://aka.ms/AISearch-release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9.xml"/></Relationships>
</file>

<file path=ppt/slides/_rels/slide10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52.png"/><Relationship Id="rId7" Type="http://schemas.openxmlformats.org/officeDocument/2006/relationships/image" Target="../media/image139.svg"/><Relationship Id="rId2" Type="http://schemas.openxmlformats.org/officeDocument/2006/relationships/notesSlide" Target="../notesSlides/notesSlide70.xml"/><Relationship Id="rId1" Type="http://schemas.openxmlformats.org/officeDocument/2006/relationships/slideLayout" Target="../slideLayouts/slideLayout228.xml"/><Relationship Id="rId6" Type="http://schemas.openxmlformats.org/officeDocument/2006/relationships/image" Target="../media/image138.png"/><Relationship Id="rId11" Type="http://schemas.openxmlformats.org/officeDocument/2006/relationships/image" Target="../media/image170.svg"/><Relationship Id="rId5" Type="http://schemas.openxmlformats.org/officeDocument/2006/relationships/image" Target="../media/image103.svg"/><Relationship Id="rId10" Type="http://schemas.openxmlformats.org/officeDocument/2006/relationships/image" Target="../media/image169.png"/><Relationship Id="rId4" Type="http://schemas.openxmlformats.org/officeDocument/2006/relationships/image" Target="../media/image102.png"/><Relationship Id="rId9" Type="http://schemas.microsoft.com/office/2007/relationships/hdphoto" Target="../media/hdphoto4.wdp"/></Relationships>
</file>

<file path=ppt/slides/_rels/slide10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76.png"/><Relationship Id="rId7" Type="http://schemas.openxmlformats.org/officeDocument/2006/relationships/image" Target="../media/image103.svg"/><Relationship Id="rId2" Type="http://schemas.openxmlformats.org/officeDocument/2006/relationships/notesSlide" Target="../notesSlides/notesSlide71.xml"/><Relationship Id="rId1" Type="http://schemas.openxmlformats.org/officeDocument/2006/relationships/slideLayout" Target="../slideLayouts/slideLayout228.xml"/><Relationship Id="rId6" Type="http://schemas.openxmlformats.org/officeDocument/2006/relationships/image" Target="../media/image102.png"/><Relationship Id="rId11" Type="http://schemas.openxmlformats.org/officeDocument/2006/relationships/image" Target="../media/image170.svg"/><Relationship Id="rId5" Type="http://schemas.openxmlformats.org/officeDocument/2006/relationships/image" Target="../media/image152.png"/><Relationship Id="rId10" Type="http://schemas.openxmlformats.org/officeDocument/2006/relationships/image" Target="../media/image169.png"/><Relationship Id="rId4" Type="http://schemas.microsoft.com/office/2007/relationships/hdphoto" Target="../media/hdphoto4.wdp"/><Relationship Id="rId9" Type="http://schemas.openxmlformats.org/officeDocument/2006/relationships/image" Target="../media/image139.svg"/></Relationships>
</file>

<file path=ppt/slides/_rels/slide10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3" Type="http://schemas.openxmlformats.org/officeDocument/2006/relationships/hyperlink" Target="https://learn.microsoft.com/en-us/azure/search/cognitive-search-skill-textsplit" TargetMode="External"/><Relationship Id="rId2" Type="http://schemas.openxmlformats.org/officeDocument/2006/relationships/notesSlide" Target="../notesSlides/notesSlide76.xml"/><Relationship Id="rId1" Type="http://schemas.openxmlformats.org/officeDocument/2006/relationships/slideLayout" Target="../slideLayouts/slideLayout48.xml"/><Relationship Id="rId4" Type="http://schemas.openxmlformats.org/officeDocument/2006/relationships/hyperlink" Target="https://github.com/Azure/azure-search-vector-samples/blob/main/demo-python/code/integrated-vectorization/azure-search-integrated-vectorization-sample.ipynb"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aka.ms/DocumentIntelligenceLayout-skill" TargetMode="External"/><Relationship Id="rId2" Type="http://schemas.openxmlformats.org/officeDocument/2006/relationships/notesSlide" Target="../notesSlides/notesSlide77.xml"/><Relationship Id="rId1" Type="http://schemas.openxmlformats.org/officeDocument/2006/relationships/slideLayout" Target="../slideLayouts/slideLayout48.xml"/><Relationship Id="rId4" Type="http://schemas.openxmlformats.org/officeDocument/2006/relationships/hyperlink" Target="mailto:@odata.type"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ka.ms/AISearchMarkdownParsing" TargetMode="External"/><Relationship Id="rId2" Type="http://schemas.openxmlformats.org/officeDocument/2006/relationships/notesSlide" Target="../notesSlides/notesSlide78.xml"/><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3" Type="http://schemas.microsoft.com/office/2018/10/relationships/comments" Target="../comments/modernComment_7FFFF95C_CB4C133D.xml"/><Relationship Id="rId2" Type="http://schemas.openxmlformats.org/officeDocument/2006/relationships/notesSlide" Target="../notesSlides/notesSlide79.xml"/><Relationship Id="rId1" Type="http://schemas.openxmlformats.org/officeDocument/2006/relationships/slideLayout" Target="../slideLayouts/slideLayout48.xml"/><Relationship Id="rId4" Type="http://schemas.openxmlformats.org/officeDocument/2006/relationships/hyperlink" Target="https://github.com/Azure/azure-search-vector-samples/blob/main/demo-python/code/integrated-vectorization/azure-search-integrated-vectorization-sample.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notesSlide" Target="../notesSlides/notesSlide9.xml"/><Relationship Id="rId1" Type="http://schemas.openxmlformats.org/officeDocument/2006/relationships/slideLayout" Target="../slideLayouts/slideLayout279.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Azure/azure-search-vector-samples/blob/main/demo-python/code/integrated-vectorization/azure-search-integrated-vectorization-sample.ipynb" TargetMode="External"/><Relationship Id="rId2" Type="http://schemas.openxmlformats.org/officeDocument/2006/relationships/notesSlide" Target="../notesSlides/notesSlide80.xml"/><Relationship Id="rId1" Type="http://schemas.openxmlformats.org/officeDocument/2006/relationships/slideLayout" Target="../slideLayouts/slideLayout48.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Azure/azure-search-vector-samples/blob/main/demo-python/code/integrated-vectorization/azure-search-integrated-vectorization-sample.ipynb" TargetMode="External"/><Relationship Id="rId2" Type="http://schemas.openxmlformats.org/officeDocument/2006/relationships/notesSlide" Target="../notesSlides/notesSlide81.xml"/><Relationship Id="rId1" Type="http://schemas.openxmlformats.org/officeDocument/2006/relationships/slideLayout" Target="../slideLayouts/slideLayout48.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Azure-Samples/azure-search-power-skills/" TargetMode="External"/><Relationship Id="rId2" Type="http://schemas.openxmlformats.org/officeDocument/2006/relationships/notesSlide" Target="../notesSlides/notesSlide82.xml"/><Relationship Id="rId1" Type="http://schemas.openxmlformats.org/officeDocument/2006/relationships/slideLayout" Target="../slideLayouts/slideLayout48.xml"/><Relationship Id="rId4" Type="http://schemas.openxmlformats.org/officeDocument/2006/relationships/hyperlink" Target="https://github.com/Azure-Samples/azure-search-power-skills/blob/main/Vector/EmbeddingGenerator/README.md"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8.xml"/></Relationships>
</file>

<file path=ppt/slides/_rels/slide116.xml.rels><?xml version="1.0" encoding="UTF-8" standalone="yes"?>
<Relationships xmlns="http://schemas.openxmlformats.org/package/2006/relationships"><Relationship Id="rId3" Type="http://schemas.microsoft.com/office/2018/10/relationships/comments" Target="../comments/modernComment_7FFFFFCF_B4356DEC.xml"/><Relationship Id="rId2" Type="http://schemas.openxmlformats.org/officeDocument/2006/relationships/notesSlide" Target="../notesSlides/notesSlide85.xml"/><Relationship Id="rId1" Type="http://schemas.openxmlformats.org/officeDocument/2006/relationships/slideLayout" Target="../slideLayouts/slideLayout48.xml"/></Relationships>
</file>

<file path=ppt/slides/_rels/slide117.xml.rels><?xml version="1.0" encoding="UTF-8" standalone="yes"?>
<Relationships xmlns="http://schemas.openxmlformats.org/package/2006/relationships"><Relationship Id="rId3" Type="http://schemas.microsoft.com/office/2018/10/relationships/comments" Target="../comments/modernComment_7FFFFFD0_37B8F38.xml"/><Relationship Id="rId2" Type="http://schemas.openxmlformats.org/officeDocument/2006/relationships/notesSlide" Target="../notesSlides/notesSlide86.xml"/><Relationship Id="rId1" Type="http://schemas.openxmlformats.org/officeDocument/2006/relationships/slideLayout" Target="../slideLayouts/slideLayout48.xml"/></Relationships>
</file>

<file path=ppt/slides/_rels/slide118.xml.rels><?xml version="1.0" encoding="UTF-8" standalone="yes"?>
<Relationships xmlns="http://schemas.openxmlformats.org/package/2006/relationships"><Relationship Id="rId3" Type="http://schemas.openxmlformats.org/officeDocument/2006/relationships/hyperlink" Target="https://learn.microsoft.com/en-us/azure/search/cognitive-search-skill-textsplit" TargetMode="External"/><Relationship Id="rId2" Type="http://schemas.openxmlformats.org/officeDocument/2006/relationships/notesSlide" Target="../notesSlides/notesSlide87.xml"/><Relationship Id="rId1" Type="http://schemas.openxmlformats.org/officeDocument/2006/relationships/slideLayout" Target="../slideLayouts/slideLayout48.xml"/><Relationship Id="rId4" Type="http://schemas.openxmlformats.org/officeDocument/2006/relationships/hyperlink" Target="https://github.com/Azure/azure-search-vector-samples/blob/main/demo-python/code/integrated-vectorization/azure-search-integrated-vectorization-sample.ipynb"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aka.ms/DocumentIntelligenceLayout-skill" TargetMode="External"/><Relationship Id="rId2" Type="http://schemas.openxmlformats.org/officeDocument/2006/relationships/notesSlide" Target="../notesSlides/notesSlide88.xml"/><Relationship Id="rId1" Type="http://schemas.openxmlformats.org/officeDocument/2006/relationships/slideLayout" Target="../slideLayouts/slideLayout48.xml"/><Relationship Id="rId4" Type="http://schemas.openxmlformats.org/officeDocument/2006/relationships/hyperlink" Target="mailto:@odata.typ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279.xml"/></Relationships>
</file>

<file path=ppt/slides/_rels/slide120.xml.rels><?xml version="1.0" encoding="UTF-8" standalone="yes"?>
<Relationships xmlns="http://schemas.openxmlformats.org/package/2006/relationships"><Relationship Id="rId3" Type="http://schemas.openxmlformats.org/officeDocument/2006/relationships/hyperlink" Target="https://aka.ms/AISearchMarkdownParsing" TargetMode="External"/><Relationship Id="rId2" Type="http://schemas.openxmlformats.org/officeDocument/2006/relationships/notesSlide" Target="../notesSlides/notesSlide89.xml"/><Relationship Id="rId1" Type="http://schemas.openxmlformats.org/officeDocument/2006/relationships/slideLayout" Target="../slideLayouts/slideLayout48.xml"/></Relationships>
</file>

<file path=ppt/slides/_rels/slide121.xml.rels><?xml version="1.0" encoding="UTF-8" standalone="yes"?>
<Relationships xmlns="http://schemas.openxmlformats.org/package/2006/relationships"><Relationship Id="rId3" Type="http://schemas.microsoft.com/office/2018/10/relationships/comments" Target="../comments/modernComment_102_7A1AD135.xml"/><Relationship Id="rId2" Type="http://schemas.openxmlformats.org/officeDocument/2006/relationships/notesSlide" Target="../notesSlides/notesSlide90.xml"/><Relationship Id="rId1" Type="http://schemas.openxmlformats.org/officeDocument/2006/relationships/slideLayout" Target="../slideLayouts/slideLayout48.xml"/><Relationship Id="rId4" Type="http://schemas.openxmlformats.org/officeDocument/2006/relationships/hyperlink" Target="https://github.com/Azure/azure-search-vector-samples/blob/main/demo-python/code/integrated-vectorization/azure-search-integrated-vectorization-sample.ipynb"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github.com/Azure-Samples/azure-search-power-skills/" TargetMode="External"/><Relationship Id="rId2" Type="http://schemas.openxmlformats.org/officeDocument/2006/relationships/notesSlide" Target="../notesSlides/notesSlide91.xml"/><Relationship Id="rId1" Type="http://schemas.openxmlformats.org/officeDocument/2006/relationships/slideLayout" Target="../slideLayouts/slideLayout48.xml"/><Relationship Id="rId4" Type="http://schemas.openxmlformats.org/officeDocument/2006/relationships/hyperlink" Target="https://github.com/Azure-Samples/azure-search-power-skills/blob/main/Vector/EmbeddingGenerator/README.md" TargetMode="Externa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3" Type="http://schemas.openxmlformats.org/officeDocument/2006/relationships/hyperlink" Target="https://github.com/Azure/azure-search-vector-samples/blob/main/demo-python/code/integrated-vectorization/azure-search-integrated-vectorization-sample.ipynb" TargetMode="External"/><Relationship Id="rId2" Type="http://schemas.openxmlformats.org/officeDocument/2006/relationships/notesSlide" Target="../notesSlides/notesSlide94.xml"/><Relationship Id="rId1" Type="http://schemas.openxmlformats.org/officeDocument/2006/relationships/slideLayout" Target="../slideLayouts/slideLayout4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1.xml.rels><?xml version="1.0" encoding="UTF-8" standalone="yes"?>
<Relationships xmlns="http://schemas.openxmlformats.org/package/2006/relationships"><Relationship Id="rId3" Type="http://schemas.openxmlformats.org/officeDocument/2006/relationships/hyperlink" Target="https://youtu.be/2nxQzWiAg28?feature=shared" TargetMode="External"/><Relationship Id="rId2" Type="http://schemas.openxmlformats.org/officeDocument/2006/relationships/notesSlide" Target="../notesSlides/notesSlide98.xml"/><Relationship Id="rId1" Type="http://schemas.openxmlformats.org/officeDocument/2006/relationships/slideLayout" Target="../slideLayouts/slideLayout64.xml"/><Relationship Id="rId4" Type="http://schemas.openxmlformats.org/officeDocument/2006/relationships/image" Target="../media/image180.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9.xml"/><Relationship Id="rId1" Type="http://schemas.openxmlformats.org/officeDocument/2006/relationships/slideLayout" Target="../slideLayouts/slideLayout2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2.xml"/><Relationship Id="rId1" Type="http://schemas.openxmlformats.org/officeDocument/2006/relationships/tags" Target="../tags/tag1.xml"/><Relationship Id="rId4" Type="http://schemas.openxmlformats.org/officeDocument/2006/relationships/image" Target="../media/image181.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36.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notesSlide" Target="../notesSlides/notesSlide102.xml"/><Relationship Id="rId7" Type="http://schemas.openxmlformats.org/officeDocument/2006/relationships/image" Target="../media/image184.png"/><Relationship Id="rId2" Type="http://schemas.openxmlformats.org/officeDocument/2006/relationships/slideLayout" Target="../slideLayouts/slideLayout24.xml"/><Relationship Id="rId1" Type="http://schemas.openxmlformats.org/officeDocument/2006/relationships/tags" Target="../tags/tag3.xml"/><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15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03.xml"/><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Azure/azure-search-vector-samples/blob/main/demo-java/demo-integrated-vectorization/readme.md" TargetMode="External"/><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2.xml"/></Relationships>
</file>

<file path=ppt/slides/_rels/slide141.xml.rels><?xml version="1.0" encoding="UTF-8" standalone="yes"?>
<Relationships xmlns="http://schemas.openxmlformats.org/package/2006/relationships"><Relationship Id="rId8" Type="http://schemas.openxmlformats.org/officeDocument/2006/relationships/image" Target="../media/image192.svg"/><Relationship Id="rId13" Type="http://schemas.openxmlformats.org/officeDocument/2006/relationships/image" Target="../media/image197.sv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106.xml"/><Relationship Id="rId1" Type="http://schemas.openxmlformats.org/officeDocument/2006/relationships/slideLayout" Target="../slideLayouts/slideLayout22.xml"/><Relationship Id="rId6" Type="http://schemas.openxmlformats.org/officeDocument/2006/relationships/image" Target="../media/image190.sv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svg"/><Relationship Id="rId10" Type="http://schemas.openxmlformats.org/officeDocument/2006/relationships/image" Target="../media/image194.svg"/><Relationship Id="rId4" Type="http://schemas.openxmlformats.org/officeDocument/2006/relationships/image" Target="../media/image188.svg"/><Relationship Id="rId9" Type="http://schemas.openxmlformats.org/officeDocument/2006/relationships/image" Target="../media/image193.png"/><Relationship Id="rId14" Type="http://schemas.openxmlformats.org/officeDocument/2006/relationships/image" Target="../media/image198.png"/></Relationships>
</file>

<file path=ppt/slides/_rels/slide1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7.xml"/><Relationship Id="rId1" Type="http://schemas.openxmlformats.org/officeDocument/2006/relationships/slideLayout" Target="../slideLayouts/slideLayout22.xml"/><Relationship Id="rId4" Type="http://schemas.openxmlformats.org/officeDocument/2006/relationships/hyperlink" Target="https://github.com/Azure/azure-search-vector-samples/blob/main/demo-java/demo-integrated-vectorization/readme.md"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8.xml"/><Relationship Id="rId1" Type="http://schemas.openxmlformats.org/officeDocument/2006/relationships/slideLayout" Target="../slideLayouts/slideLayout22.xml"/></Relationships>
</file>

<file path=ppt/slides/_rels/slide1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9.xml"/><Relationship Id="rId1" Type="http://schemas.openxmlformats.org/officeDocument/2006/relationships/slideLayout" Target="../slideLayouts/slideLayout22.xml"/><Relationship Id="rId5" Type="http://schemas.openxmlformats.org/officeDocument/2006/relationships/hyperlink" Target="https://github.com/Azure-Samples/azure-search-power-skills" TargetMode="External"/><Relationship Id="rId4" Type="http://schemas.openxmlformats.org/officeDocument/2006/relationships/image" Target="../media/image203.jpeg"/></Relationships>
</file>

<file path=ppt/slides/_rels/slide145.xml.rels><?xml version="1.0" encoding="UTF-8" standalone="yes"?>
<Relationships xmlns="http://schemas.openxmlformats.org/package/2006/relationships"><Relationship Id="rId3" Type="http://schemas.openxmlformats.org/officeDocument/2006/relationships/hyperlink" Target="https://learn.microsoft.com/en-us/azure/search/cognitive-search-skill-annotation-language" TargetMode="External"/><Relationship Id="rId7" Type="http://schemas.openxmlformats.org/officeDocument/2006/relationships/image" Target="../media/image207.png"/><Relationship Id="rId2" Type="http://schemas.openxmlformats.org/officeDocument/2006/relationships/notesSlide" Target="../notesSlides/notesSlide110.xml"/><Relationship Id="rId1" Type="http://schemas.openxmlformats.org/officeDocument/2006/relationships/slideLayout" Target="../slideLayouts/slideLayout6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46.xml.rels><?xml version="1.0" encoding="UTF-8" standalone="yes"?>
<Relationships xmlns="http://schemas.openxmlformats.org/package/2006/relationships"><Relationship Id="rId3" Type="http://schemas.openxmlformats.org/officeDocument/2006/relationships/hyperlink" Target="https://learn.microsoft.com/en-us/azure/search/cognitive-search-how-to-debug-skillset" TargetMode="External"/><Relationship Id="rId2" Type="http://schemas.openxmlformats.org/officeDocument/2006/relationships/notesSlide" Target="../notesSlides/notesSlide111.xml"/><Relationship Id="rId1" Type="http://schemas.openxmlformats.org/officeDocument/2006/relationships/slideLayout" Target="../slideLayouts/slideLayout63.xml"/><Relationship Id="rId5" Type="http://schemas.openxmlformats.org/officeDocument/2006/relationships/image" Target="../media/image209.png"/><Relationship Id="rId4" Type="http://schemas.openxmlformats.org/officeDocument/2006/relationships/image" Target="../media/image208.png"/></Relationships>
</file>

<file path=ppt/slides/_rels/slide14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15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hyperlink" Target="https://aka.ms/azshyperscale-signup"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11.gif"/></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12.png"/><Relationship Id="rId4" Type="http://schemas.openxmlformats.org/officeDocument/2006/relationships/image" Target="../media/image103.sv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1.xml"/></Relationships>
</file>

<file path=ppt/slides/_rels/slide171.xml.rels><?xml version="1.0" encoding="UTF-8" standalone="yes"?>
<Relationships xmlns="http://schemas.openxmlformats.org/package/2006/relationships"><Relationship Id="rId8" Type="http://schemas.openxmlformats.org/officeDocument/2006/relationships/hyperlink" Target="https://learn.microsoft.com/en-us/azure/search/search-manage-powershell" TargetMode="External"/><Relationship Id="rId3" Type="http://schemas.openxmlformats.org/officeDocument/2006/relationships/hyperlink" Target="https://learn.microsoft.com/en-us/azure/azure-resource-manager/templates/overview" TargetMode="External"/><Relationship Id="rId7" Type="http://schemas.openxmlformats.org/officeDocument/2006/relationships/hyperlink" Target="https://learn.microsoft.com/en-us/azure/search/search-manage-azure-cli" TargetMode="External"/><Relationship Id="rId2" Type="http://schemas.openxmlformats.org/officeDocument/2006/relationships/notesSlide" Target="../notesSlides/notesSlide126.xml"/><Relationship Id="rId1" Type="http://schemas.openxmlformats.org/officeDocument/2006/relationships/slideLayout" Target="../slideLayouts/slideLayout22.xml"/><Relationship Id="rId6" Type="http://schemas.openxmlformats.org/officeDocument/2006/relationships/hyperlink" Target="https://learn.microsoft.com/en-us/azure/search/search-security-overview#network-security" TargetMode="External"/><Relationship Id="rId5" Type="http://schemas.openxmlformats.org/officeDocument/2006/relationships/hyperlink" Target="https://www.terraform.io/docs/configuration/syntax.html" TargetMode="External"/><Relationship Id="rId4" Type="http://schemas.openxmlformats.org/officeDocument/2006/relationships/hyperlink" Target="https://learn.microsoft.com/en-us/azure/search/search-get-started-bicep?tabs=CLI" TargetMode="External"/><Relationship Id="rId9" Type="http://schemas.openxmlformats.org/officeDocument/2006/relationships/hyperlink" Target="https://learn.microsoft.com/en-us/azure/search/search-manage-rest"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azure.microsoft.com/en-us/pricing/details/search/" TargetMode="External"/><Relationship Id="rId2" Type="http://schemas.openxmlformats.org/officeDocument/2006/relationships/image" Target="../media/image214.png"/><Relationship Id="rId1" Type="http://schemas.openxmlformats.org/officeDocument/2006/relationships/slideLayout" Target="../slideLayouts/slideLayout22.xml"/></Relationships>
</file>

<file path=ppt/slides/_rels/slide173.xml.rels><?xml version="1.0" encoding="UTF-8" standalone="yes"?>
<Relationships xmlns="http://schemas.openxmlformats.org/package/2006/relationships"><Relationship Id="rId2" Type="http://schemas.microsoft.com/office/2018/10/relationships/comments" Target="../comments/modernComment_7FFFF92D_3CDB0C6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5.xml.rels><?xml version="1.0" encoding="UTF-8" standalone="yes"?>
<Relationships xmlns="http://schemas.openxmlformats.org/package/2006/relationships"><Relationship Id="rId2" Type="http://schemas.openxmlformats.org/officeDocument/2006/relationships/hyperlink" Target="https://learn.microsoft.com/en-us/azure/search/search-limits-quotas-capacity" TargetMode="Externa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27.xml"/><Relationship Id="rId1" Type="http://schemas.openxmlformats.org/officeDocument/2006/relationships/slideLayout" Target="../slideLayouts/slideLayout22.xml"/></Relationships>
</file>

<file path=ppt/slides/_rels/slide17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5.png"/><Relationship Id="rId3" Type="http://schemas.openxmlformats.org/officeDocument/2006/relationships/image" Target="../media/image217.svg"/><Relationship Id="rId7" Type="http://schemas.openxmlformats.org/officeDocument/2006/relationships/image" Target="../media/image221.svg"/><Relationship Id="rId12" Type="http://schemas.openxmlformats.org/officeDocument/2006/relationships/image" Target="../media/image170.svg"/><Relationship Id="rId2" Type="http://schemas.openxmlformats.org/officeDocument/2006/relationships/image" Target="../media/image216.png"/><Relationship Id="rId1" Type="http://schemas.openxmlformats.org/officeDocument/2006/relationships/slideLayout" Target="../slideLayouts/slideLayout22.xml"/><Relationship Id="rId6" Type="http://schemas.openxmlformats.org/officeDocument/2006/relationships/image" Target="../media/image220.png"/><Relationship Id="rId11" Type="http://schemas.openxmlformats.org/officeDocument/2006/relationships/image" Target="../media/image169.png"/><Relationship Id="rId5" Type="http://schemas.openxmlformats.org/officeDocument/2006/relationships/image" Target="../media/image219.svg"/><Relationship Id="rId10" Type="http://schemas.openxmlformats.org/officeDocument/2006/relationships/image" Target="../media/image224.svg"/><Relationship Id="rId4" Type="http://schemas.openxmlformats.org/officeDocument/2006/relationships/image" Target="../media/image218.png"/><Relationship Id="rId9" Type="http://schemas.openxmlformats.org/officeDocument/2006/relationships/image" Target="../media/image223.svg"/><Relationship Id="rId14" Type="http://schemas.openxmlformats.org/officeDocument/2006/relationships/image" Target="../media/image226.svg"/></Relationships>
</file>

<file path=ppt/slides/_rels/slide18.xml.rels><?xml version="1.0" encoding="UTF-8" standalone="yes"?>
<Relationships xmlns="http://schemas.openxmlformats.org/package/2006/relationships"><Relationship Id="rId3" Type="http://schemas.microsoft.com/office/2018/10/relationships/comments" Target="../comments/modernComment_111_239ECE2D.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13.png"/><Relationship Id="rId5" Type="http://schemas.openxmlformats.org/officeDocument/2006/relationships/image" Target="../media/image103.svg"/><Relationship Id="rId4" Type="http://schemas.openxmlformats.org/officeDocument/2006/relationships/image" Target="../media/image102.png"/></Relationships>
</file>

<file path=ppt/slides/_rels/slide180.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9.svg"/><Relationship Id="rId3" Type="http://schemas.openxmlformats.org/officeDocument/2006/relationships/image" Target="../media/image227.emf"/><Relationship Id="rId7" Type="http://schemas.openxmlformats.org/officeDocument/2006/relationships/image" Target="../media/image224.svg"/><Relationship Id="rId12" Type="http://schemas.openxmlformats.org/officeDocument/2006/relationships/image" Target="../media/image228.png"/><Relationship Id="rId2" Type="http://schemas.openxmlformats.org/officeDocument/2006/relationships/notesSlide" Target="../notesSlides/notesSlide128.xml"/><Relationship Id="rId1" Type="http://schemas.openxmlformats.org/officeDocument/2006/relationships/slideLayout" Target="../slideLayouts/slideLayout22.xml"/><Relationship Id="rId6" Type="http://schemas.openxmlformats.org/officeDocument/2006/relationships/image" Target="../media/image218.png"/><Relationship Id="rId11" Type="http://schemas.openxmlformats.org/officeDocument/2006/relationships/image" Target="../media/image223.svg"/><Relationship Id="rId5" Type="http://schemas.openxmlformats.org/officeDocument/2006/relationships/image" Target="../media/image217.svg"/><Relationship Id="rId15" Type="http://schemas.openxmlformats.org/officeDocument/2006/relationships/image" Target="../media/image230.sv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svg"/><Relationship Id="rId14" Type="http://schemas.openxmlformats.org/officeDocument/2006/relationships/image" Target="../media/image189.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8" Type="http://schemas.openxmlformats.org/officeDocument/2006/relationships/image" Target="../media/image230.svg"/><Relationship Id="rId3" Type="http://schemas.openxmlformats.org/officeDocument/2006/relationships/image" Target="../media/image218.png"/><Relationship Id="rId7" Type="http://schemas.openxmlformats.org/officeDocument/2006/relationships/image" Target="../media/image189.png"/><Relationship Id="rId12" Type="http://schemas.openxmlformats.org/officeDocument/2006/relationships/image" Target="../media/image215.png"/><Relationship Id="rId2" Type="http://schemas.openxmlformats.org/officeDocument/2006/relationships/notesSlide" Target="../notesSlides/notesSlide130.xml"/><Relationship Id="rId1" Type="http://schemas.openxmlformats.org/officeDocument/2006/relationships/slideLayout" Target="../slideLayouts/slideLayout22.xml"/><Relationship Id="rId6" Type="http://schemas.openxmlformats.org/officeDocument/2006/relationships/image" Target="../media/image221.svg"/><Relationship Id="rId11" Type="http://schemas.openxmlformats.org/officeDocument/2006/relationships/image" Target="../media/image229.svg"/><Relationship Id="rId5" Type="http://schemas.openxmlformats.org/officeDocument/2006/relationships/image" Target="../media/image220.png"/><Relationship Id="rId10" Type="http://schemas.openxmlformats.org/officeDocument/2006/relationships/image" Target="../media/image228.png"/><Relationship Id="rId4" Type="http://schemas.openxmlformats.org/officeDocument/2006/relationships/image" Target="../media/image224.svg"/><Relationship Id="rId9" Type="http://schemas.openxmlformats.org/officeDocument/2006/relationships/image" Target="../media/image227.emf"/></Relationships>
</file>

<file path=ppt/slides/_rels/slide183.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4.svg"/><Relationship Id="rId7" Type="http://schemas.openxmlformats.org/officeDocument/2006/relationships/image" Target="../media/image232.svg"/><Relationship Id="rId2" Type="http://schemas.openxmlformats.org/officeDocument/2006/relationships/image" Target="../media/image218.png"/><Relationship Id="rId1" Type="http://schemas.openxmlformats.org/officeDocument/2006/relationships/slideLayout" Target="../slideLayouts/slideLayout22.xml"/><Relationship Id="rId6" Type="http://schemas.openxmlformats.org/officeDocument/2006/relationships/image" Target="../media/image231.png"/><Relationship Id="rId5" Type="http://schemas.openxmlformats.org/officeDocument/2006/relationships/image" Target="../media/image91.svg"/><Relationship Id="rId10" Type="http://schemas.openxmlformats.org/officeDocument/2006/relationships/image" Target="../media/image226.svg"/><Relationship Id="rId4" Type="http://schemas.openxmlformats.org/officeDocument/2006/relationships/image" Target="../media/image90.png"/><Relationship Id="rId9" Type="http://schemas.openxmlformats.org/officeDocument/2006/relationships/image" Target="../media/image225.png"/></Relationships>
</file>

<file path=ppt/slides/_rels/slide184.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7.emf"/><Relationship Id="rId7" Type="http://schemas.openxmlformats.org/officeDocument/2006/relationships/image" Target="../media/image221.svg"/><Relationship Id="rId2" Type="http://schemas.openxmlformats.org/officeDocument/2006/relationships/notesSlide" Target="../notesSlides/notesSlide131.xml"/><Relationship Id="rId1" Type="http://schemas.openxmlformats.org/officeDocument/2006/relationships/slideLayout" Target="../slideLayouts/slideLayout22.xml"/><Relationship Id="rId6" Type="http://schemas.openxmlformats.org/officeDocument/2006/relationships/image" Target="../media/image220.png"/><Relationship Id="rId11" Type="http://schemas.openxmlformats.org/officeDocument/2006/relationships/image" Target="../media/image234.png"/><Relationship Id="rId5" Type="http://schemas.openxmlformats.org/officeDocument/2006/relationships/image" Target="../media/image224.svg"/><Relationship Id="rId10" Type="http://schemas.openxmlformats.org/officeDocument/2006/relationships/image" Target="../media/image215.png"/><Relationship Id="rId4" Type="http://schemas.openxmlformats.org/officeDocument/2006/relationships/image" Target="../media/image218.png"/><Relationship Id="rId9" Type="http://schemas.openxmlformats.org/officeDocument/2006/relationships/image" Target="../media/image229.svg"/></Relationships>
</file>

<file path=ppt/slides/_rels/slide185.xml.rels><?xml version="1.0" encoding="UTF-8" standalone="yes"?>
<Relationships xmlns="http://schemas.openxmlformats.org/package/2006/relationships"><Relationship Id="rId3" Type="http://schemas.openxmlformats.org/officeDocument/2006/relationships/image" Target="../media/image236.svg"/><Relationship Id="rId7" Type="http://schemas.openxmlformats.org/officeDocument/2006/relationships/image" Target="../media/image240.svg"/><Relationship Id="rId2" Type="http://schemas.openxmlformats.org/officeDocument/2006/relationships/image" Target="../media/image235.png"/><Relationship Id="rId1" Type="http://schemas.openxmlformats.org/officeDocument/2006/relationships/slideLayout" Target="../slideLayouts/slideLayout13.xml"/><Relationship Id="rId6" Type="http://schemas.openxmlformats.org/officeDocument/2006/relationships/image" Target="../media/image239.png"/><Relationship Id="rId5" Type="http://schemas.openxmlformats.org/officeDocument/2006/relationships/image" Target="../media/image238.svg"/><Relationship Id="rId4" Type="http://schemas.openxmlformats.org/officeDocument/2006/relationships/image" Target="../media/image237.png"/></Relationships>
</file>

<file path=ppt/slides/_rels/slide18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8.xml.rels><?xml version="1.0" encoding="UTF-8" standalone="yes"?>
<Relationships xmlns="http://schemas.openxmlformats.org/package/2006/relationships"><Relationship Id="rId2" Type="http://schemas.openxmlformats.org/officeDocument/2006/relationships/hyperlink" Target="https://learn.microsoft.com/en-us/legal/search/transparency-note" TargetMode="Externa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03.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2.xml"/></Relationships>
</file>

<file path=ppt/slides/_rels/slide191.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notesSlide" Target="../notesSlides/notesSlide133.xml"/><Relationship Id="rId1" Type="http://schemas.openxmlformats.org/officeDocument/2006/relationships/slideLayout" Target="../slideLayouts/slideLayout22.xml"/><Relationship Id="rId4" Type="http://schemas.openxmlformats.org/officeDocument/2006/relationships/image" Target="../media/image242.png"/></Relationships>
</file>

<file path=ppt/slides/_rels/slide192.xml.rels><?xml version="1.0" encoding="UTF-8" standalone="yes"?>
<Relationships xmlns="http://schemas.openxmlformats.org/package/2006/relationships"><Relationship Id="rId8" Type="http://schemas.openxmlformats.org/officeDocument/2006/relationships/image" Target="../media/image246.svg"/><Relationship Id="rId3" Type="http://schemas.openxmlformats.org/officeDocument/2006/relationships/image" Target="../media/image243.png"/><Relationship Id="rId7" Type="http://schemas.openxmlformats.org/officeDocument/2006/relationships/image" Target="../media/image245.png"/><Relationship Id="rId2" Type="http://schemas.openxmlformats.org/officeDocument/2006/relationships/notesSlide" Target="../notesSlides/notesSlide134.xml"/><Relationship Id="rId1" Type="http://schemas.openxmlformats.org/officeDocument/2006/relationships/slideLayout" Target="../slideLayouts/slideLayout22.xml"/><Relationship Id="rId6" Type="http://schemas.openxmlformats.org/officeDocument/2006/relationships/image" Target="../media/image146.emf"/><Relationship Id="rId5" Type="http://schemas.openxmlformats.org/officeDocument/2006/relationships/image" Target="../media/image145.png"/><Relationship Id="rId4" Type="http://schemas.openxmlformats.org/officeDocument/2006/relationships/image" Target="../media/image244.sv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8.xml.rels><?xml version="1.0" encoding="UTF-8" standalone="yes"?>
<Relationships xmlns="http://schemas.openxmlformats.org/package/2006/relationships"><Relationship Id="rId3" Type="http://schemas.openxmlformats.org/officeDocument/2006/relationships/image" Target="../media/image248.sv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13.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9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hyperlink" Target="https://learn.microsoft.com/en-us/azure/azure-monitor/essentials/data-platform-metrics"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ai-services/openai/concepts/prompt-engineering?tabs=chat"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hyperlink" Target="https://github.com/Azure-Samples/azure-search-openai-demo/blob/main/app/backend/approaches/retrievethenread.py"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hyperlink" Target="https://learn.microsoft.com/en-us/azure/azure-monitor/essentials/tutorial-metrics" TargetMode="External"/><Relationship Id="rId1" Type="http://schemas.openxmlformats.org/officeDocument/2006/relationships/slideLayout" Target="../slideLayouts/slideLayout63.xml"/></Relationships>
</file>

<file path=ppt/slides/_rels/slide201.xml.rels><?xml version="1.0" encoding="UTF-8" standalone="yes"?>
<Relationships xmlns="http://schemas.openxmlformats.org/package/2006/relationships"><Relationship Id="rId3" Type="http://schemas.openxmlformats.org/officeDocument/2006/relationships/image" Target="../media/image248.svg"/><Relationship Id="rId2" Type="http://schemas.openxmlformats.org/officeDocument/2006/relationships/image" Target="../media/image247.png"/><Relationship Id="rId1" Type="http://schemas.openxmlformats.org/officeDocument/2006/relationships/slideLayout" Target="../slideLayouts/slideLayout13.xml"/><Relationship Id="rId5" Type="http://schemas.openxmlformats.org/officeDocument/2006/relationships/hyperlink" Target="https://learn.microsoft.com/en-us/azure/azure-monitor/essentials/resource-logs" TargetMode="External"/><Relationship Id="rId4" Type="http://schemas.openxmlformats.org/officeDocument/2006/relationships/hyperlink" Target="https://learn.microsoft.com/en-us/azure/azure-monitor/cost-usage#pricing-model"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hyperlink" Target="https://learn.microsoft.com/en-us/azure/partner-solutions/overview" TargetMode="External"/><Relationship Id="rId2" Type="http://schemas.openxmlformats.org/officeDocument/2006/relationships/image" Target="../media/image255.png"/><Relationship Id="rId1" Type="http://schemas.openxmlformats.org/officeDocument/2006/relationships/slideLayout" Target="../slideLayouts/slideLayout22.xml"/><Relationship Id="rId6" Type="http://schemas.openxmlformats.org/officeDocument/2006/relationships/hyperlink" Target="https://learn.microsoft.com/en-us/azure/event-hubs/" TargetMode="External"/><Relationship Id="rId5" Type="http://schemas.openxmlformats.org/officeDocument/2006/relationships/hyperlink" Target="https://learn.microsoft.com/en-us/azure/storage/blobs/" TargetMode="External"/><Relationship Id="rId4" Type="http://schemas.openxmlformats.org/officeDocument/2006/relationships/hyperlink" Target="https://learn.microsoft.com/en-us/azure/azure-monitor/logs/workspace-design"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hyperlink" Target="https://appsource.microsoft.com/marketplace/apps" TargetMode="External"/><Relationship Id="rId1" Type="http://schemas.openxmlformats.org/officeDocument/2006/relationships/slideLayout" Target="../slideLayouts/slideLayout63.xml"/></Relationships>
</file>

<file path=ppt/slides/_rels/slide20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hyperlink" Target="https://learn.microsoft.com/en-us/azure/search/search-performance-tips" TargetMode="External"/><Relationship Id="rId2" Type="http://schemas.openxmlformats.org/officeDocument/2006/relationships/hyperlink" Target="https://learn.microsoft.com/en-us/azure/search/performance-benchmarks" TargetMode="External"/><Relationship Id="rId1" Type="http://schemas.openxmlformats.org/officeDocument/2006/relationships/slideLayout" Target="../slideLayouts/slideLayout13.xml"/><Relationship Id="rId5" Type="http://schemas.openxmlformats.org/officeDocument/2006/relationships/image" Target="../media/image262.png"/><Relationship Id="rId4" Type="http://schemas.openxmlformats.org/officeDocument/2006/relationships/image" Target="../media/image26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3.xml"/><Relationship Id="rId1" Type="http://schemas.openxmlformats.org/officeDocument/2006/relationships/slideLayout" Target="../slideLayouts/slideLayout22.xml"/><Relationship Id="rId5" Type="http://schemas.openxmlformats.org/officeDocument/2006/relationships/image" Target="../media/image119.jpeg"/><Relationship Id="rId4" Type="http://schemas.openxmlformats.org/officeDocument/2006/relationships/image" Target="../media/image118.jpeg"/></Relationships>
</file>

<file path=ppt/slides/_rels/slide2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122.png"/><Relationship Id="rId4" Type="http://schemas.openxmlformats.org/officeDocument/2006/relationships/image" Target="../media/image12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124.svg"/></Relationships>
</file>

<file path=ppt/slides/_rels/slide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svg"/><Relationship Id="rId12"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4.png"/><Relationship Id="rId9" Type="http://schemas.openxmlformats.org/officeDocument/2006/relationships/image" Target="../media/image90.png"/></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129.png"/><Relationship Id="rId4" Type="http://schemas.openxmlformats.org/officeDocument/2006/relationships/image" Target="../media/image128.svg"/></Relationships>
</file>

<file path=ppt/slides/_rels/slide4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2.xml"/><Relationship Id="rId6" Type="http://schemas.openxmlformats.org/officeDocument/2006/relationships/image" Target="../media/image134.png"/><Relationship Id="rId5" Type="http://schemas.openxmlformats.org/officeDocument/2006/relationships/image" Target="../media/image133.emf"/><Relationship Id="rId4" Type="http://schemas.openxmlformats.org/officeDocument/2006/relationships/image" Target="../media/image132.svg"/><Relationship Id="rId9" Type="http://schemas.openxmlformats.org/officeDocument/2006/relationships/image" Target="../media/image13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microsoft.com/office/2018/10/relationships/comments" Target="../comments/modernComment_136_A22881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slides/_rels/slide50.xml.rels><?xml version="1.0" encoding="UTF-8" standalone="yes"?>
<Relationships xmlns="http://schemas.openxmlformats.org/package/2006/relationships"><Relationship Id="rId2" Type="http://schemas.microsoft.com/office/2018/10/relationships/comments" Target="../comments/modernComment_130_E68F962D.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microsoft.com/office/2018/10/relationships/comments" Target="../comments/modernComment_131_FD7FFFCE.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pamelafox/vector-search-demos/blob/main/vector_embeddings.ipynb" TargetMode="External"/><Relationship Id="rId2" Type="http://schemas.openxmlformats.org/officeDocument/2006/relationships/hyperlink" Target="https://github.com/farzad528/MSAITour-azure-vector-samples/blob/main/Getting%20Started%20with%20Azure%20AI%20Search.ipynb" TargetMode="External"/><Relationship Id="rId1" Type="http://schemas.openxmlformats.org/officeDocument/2006/relationships/slideLayout" Target="../slideLayouts/slideLayout22.xml"/><Relationship Id="rId6" Type="http://schemas.openxmlformats.org/officeDocument/2006/relationships/hyperlink" Target="https://github.com/farzad528/MSAITour-azure-vector-samples/blob/main/Relevance.ipynb" TargetMode="External"/><Relationship Id="rId5" Type="http://schemas.openxmlformats.org/officeDocument/2006/relationships/hyperlink" Target="https://aka.ms/vectorsearchdemo" TargetMode="External"/><Relationship Id="rId4" Type="http://schemas.openxmlformats.org/officeDocument/2006/relationships/hyperlink" Target="https://github.com/farzad528/MSAITour-azure-vector-samples/blob/main/WITW%20is%20Vectors.ipynb"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8" Type="http://schemas.openxmlformats.org/officeDocument/2006/relationships/hyperlink" Target="https://learn.microsoft.com/en-us/azure/search/cognitive-search-skill-azure-openai-embedding" TargetMode="External"/><Relationship Id="rId13" Type="http://schemas.openxmlformats.org/officeDocument/2006/relationships/hyperlink" Target="https://aka.ms/azs-multimodal-sample-app-repo" TargetMode="External"/><Relationship Id="rId3" Type="http://schemas.microsoft.com/office/2018/10/relationships/comments" Target="../comments/modernComment_7FFFF965_159BBE15.xml"/><Relationship Id="rId7" Type="http://schemas.openxmlformats.org/officeDocument/2006/relationships/hyperlink" Target="https://learn.microsoft.com/en-us/azure/search/cognitive-search-skill-genai-prompt" TargetMode="External"/><Relationship Id="rId12" Type="http://schemas.openxmlformats.org/officeDocument/2006/relationships/hyperlink" Target="https://learn.microsoft.com/en-us/azure/search/search-get-started-portal-image-search" TargetMode="External"/><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hyperlink" Target="https://learn.microsoft.com/en-us/azure/search/cognitive-search-skill-textsplit" TargetMode="External"/><Relationship Id="rId11" Type="http://schemas.openxmlformats.org/officeDocument/2006/relationships/hyperlink" Target="https://learn.microsoft.com/en-us/azure/search/knowledge-store-concept-intro" TargetMode="External"/><Relationship Id="rId5" Type="http://schemas.openxmlformats.org/officeDocument/2006/relationships/hyperlink" Target="https://learn.microsoft.com/en-us/azure/search/cognitive-search-skill-document-extraction" TargetMode="External"/><Relationship Id="rId10" Type="http://schemas.openxmlformats.org/officeDocument/2006/relationships/hyperlink" Target="https://learn.microsoft.com/en-us/azure/search/cognitive-search-skill-vision-vectorize" TargetMode="External"/><Relationship Id="rId4" Type="http://schemas.openxmlformats.org/officeDocument/2006/relationships/hyperlink" Target="https://learn.microsoft.com/en-us/azure/search/cognitive-search-skill-document-intelligence-layout" TargetMode="External"/><Relationship Id="rId9" Type="http://schemas.openxmlformats.org/officeDocument/2006/relationships/hyperlink" Target="https://learn.microsoft.com/en-us/azure/search/cognitive-search-aml-skill"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38.png"/><Relationship Id="rId7" Type="http://schemas.openxmlformats.org/officeDocument/2006/relationships/image" Target="../media/image142.svg"/><Relationship Id="rId2" Type="http://schemas.openxmlformats.org/officeDocument/2006/relationships/notesSlide" Target="../notesSlides/notesSlide50.xml"/><Relationship Id="rId1" Type="http://schemas.openxmlformats.org/officeDocument/2006/relationships/slideLayout" Target="../slideLayouts/slideLayout22.xml"/><Relationship Id="rId6" Type="http://schemas.openxmlformats.org/officeDocument/2006/relationships/image" Target="../media/image141.png"/><Relationship Id="rId11" Type="http://schemas.openxmlformats.org/officeDocument/2006/relationships/image" Target="../media/image144.svg"/><Relationship Id="rId5" Type="http://schemas.openxmlformats.org/officeDocument/2006/relationships/image" Target="../media/image140.png"/><Relationship Id="rId10" Type="http://schemas.openxmlformats.org/officeDocument/2006/relationships/image" Target="../media/image143.png"/><Relationship Id="rId4" Type="http://schemas.openxmlformats.org/officeDocument/2006/relationships/image" Target="../media/image139.svg"/><Relationship Id="rId9" Type="http://schemas.openxmlformats.org/officeDocument/2006/relationships/image" Target="../media/image103.svg"/></Relationships>
</file>

<file path=ppt/slides/_rels/slide65.x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image" Target="../media/image147.png"/><Relationship Id="rId3" Type="http://schemas.microsoft.com/office/2018/10/relationships/comments" Target="../comments/modernComment_7FFFF96A_DA0C0F11.xml"/><Relationship Id="rId7" Type="http://schemas.openxmlformats.org/officeDocument/2006/relationships/image" Target="../media/image145.png"/><Relationship Id="rId12" Type="http://schemas.openxmlformats.org/officeDocument/2006/relationships/image" Target="../media/image103.svg"/><Relationship Id="rId2" Type="http://schemas.openxmlformats.org/officeDocument/2006/relationships/notesSlide" Target="../notesSlides/notesSlide51.xml"/><Relationship Id="rId1" Type="http://schemas.openxmlformats.org/officeDocument/2006/relationships/slideLayout" Target="../slideLayouts/slideLayout22.xml"/><Relationship Id="rId6" Type="http://schemas.openxmlformats.org/officeDocument/2006/relationships/image" Target="../media/image144.svg"/><Relationship Id="rId11" Type="http://schemas.openxmlformats.org/officeDocument/2006/relationships/image" Target="../media/image102.png"/><Relationship Id="rId5" Type="http://schemas.openxmlformats.org/officeDocument/2006/relationships/image" Target="../media/image143.png"/><Relationship Id="rId10" Type="http://schemas.openxmlformats.org/officeDocument/2006/relationships/image" Target="../media/image139.svg"/><Relationship Id="rId4" Type="http://schemas.openxmlformats.org/officeDocument/2006/relationships/image" Target="../media/image140.png"/><Relationship Id="rId9" Type="http://schemas.openxmlformats.org/officeDocument/2006/relationships/image" Target="../media/image1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3" Type="http://schemas.openxmlformats.org/officeDocument/2006/relationships/image" Target="../media/image148.png"/><Relationship Id="rId7" Type="http://schemas.microsoft.com/office/2007/relationships/hdphoto" Target="../media/hdphoto3.wdp"/><Relationship Id="rId2" Type="http://schemas.openxmlformats.org/officeDocument/2006/relationships/notesSlide" Target="../notesSlides/notesSlide52.xml"/><Relationship Id="rId1" Type="http://schemas.openxmlformats.org/officeDocument/2006/relationships/slideLayout" Target="../slideLayouts/slideLayout68.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6.xml"/></Relationships>
</file>

<file path=ppt/slides/_rels/slide70.xml.rels><?xml version="1.0" encoding="UTF-8" standalone="yes"?>
<Relationships xmlns="http://schemas.openxmlformats.org/package/2006/relationships"><Relationship Id="rId3" Type="http://schemas.openxmlformats.org/officeDocument/2006/relationships/hyperlink" Target="https://learn.microsoft.com/en-us/azure/search/chat-completion-skill-example-usage" TargetMode="External"/><Relationship Id="rId2" Type="http://schemas.openxmlformats.org/officeDocument/2006/relationships/notesSlide" Target="../notesSlides/notesSlide54.xml"/><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46.emf"/><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45.png"/></Relationships>
</file>

<file path=ppt/slides/_rels/slide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hyperlink" Target="https://azuremarketplace.microsoft.com/en-us/marketplace/apps/ba-insight-globalhqboston1619706754703.baiforazure?tab=Overview" TargetMode="External"/><Relationship Id="rId7" Type="http://schemas.openxmlformats.org/officeDocument/2006/relationships/hyperlink" Target="https://github.com/Azure-Samples/azure-search-openai-demo/tree/main" TargetMode="External"/><Relationship Id="rId2" Type="http://schemas.openxmlformats.org/officeDocument/2006/relationships/notesSlide" Target="../notesSlides/notesSlide60.xml"/><Relationship Id="rId1" Type="http://schemas.openxmlformats.org/officeDocument/2006/relationships/slideLayout" Target="../slideLayouts/slideLayout23.xml"/><Relationship Id="rId6" Type="http://schemas.openxmlformats.org/officeDocument/2006/relationships/hyperlink" Target="https://learn.microsoft.com/en-us/azure/search/search-what-is-data-import" TargetMode="External"/><Relationship Id="rId5" Type="http://schemas.openxmlformats.org/officeDocument/2006/relationships/hyperlink" Target="https://github.com/Azure/azure-search-vector-samples/tree/main/demo-python/code/integrated-vectorization" TargetMode="External"/><Relationship Id="rId4" Type="http://schemas.openxmlformats.org/officeDocument/2006/relationships/hyperlink" Target="https://learn.microsoft.com/EN-US/AZURE/search/search-data-sources-gallery"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learn.microsoft.com/en-us/azure/search/search-howto-index-cosmosdb-gremlin" TargetMode="External"/><Relationship Id="rId3" Type="http://schemas.openxmlformats.org/officeDocument/2006/relationships/hyperlink" Target="https://learn.microsoft.com/en-us/azure/search/search-howto-index-azure-data-lake-storage" TargetMode="External"/><Relationship Id="rId7" Type="http://schemas.openxmlformats.org/officeDocument/2006/relationships/hyperlink" Target="https://learn.microsoft.com/en-us/azure/search/search-howto-index-cosmosdb" TargetMode="External"/><Relationship Id="rId12" Type="http://schemas.openxmlformats.org/officeDocument/2006/relationships/hyperlink" Target="https://learn.microsoft.com/EN-US/AZURE/search/search-data-sources-gallery" TargetMode="External"/><Relationship Id="rId2" Type="http://schemas.openxmlformats.org/officeDocument/2006/relationships/hyperlink" Target="https://learn.microsoft.com/EN-US/AZURE/search/search-howto-indexing-azure-blob-storage" TargetMode="External"/><Relationship Id="rId1" Type="http://schemas.openxmlformats.org/officeDocument/2006/relationships/slideLayout" Target="../slideLayouts/slideLayout13.xml"/><Relationship Id="rId6" Type="http://schemas.openxmlformats.org/officeDocument/2006/relationships/hyperlink" Target="https://learn.microsoft.com/en-us/fabric/onelake/onelake-overview" TargetMode="External"/><Relationship Id="rId11" Type="http://schemas.openxmlformats.org/officeDocument/2006/relationships/hyperlink" Target="https://learn.microsoft.com/en-us/azure/search/search-howto-index-mysql" TargetMode="External"/><Relationship Id="rId5" Type="http://schemas.openxmlformats.org/officeDocument/2006/relationships/hyperlink" Target="https://learn.microsoft.com/en-us/azure/search/search-file-storage-integration" TargetMode="External"/><Relationship Id="rId10" Type="http://schemas.openxmlformats.org/officeDocument/2006/relationships/hyperlink" Target="https://learn.microsoft.com/en-us/azure/search/search-howto-connecting-azure-sql-database-to-azure-search-using-indexers" TargetMode="External"/><Relationship Id="rId4" Type="http://schemas.openxmlformats.org/officeDocument/2006/relationships/hyperlink" Target="https://learn.microsoft.com/en-us/azure/search/search-howto-indexing-azure-tables" TargetMode="External"/><Relationship Id="rId9" Type="http://schemas.openxmlformats.org/officeDocument/2006/relationships/hyperlink" Target="https://learn.microsoft.com/en-us/azure/search/search-howto-index-cosmosdb-mongodb" TargetMode="External"/></Relationships>
</file>

<file path=ppt/slides/_rels/slide79.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hyperlink" Target="https://learn.microsoft.com/en-us/azure/storage/blobs/storage-blobs-introduction" TargetMode="External"/><Relationship Id="rId7" Type="http://schemas.openxmlformats.org/officeDocument/2006/relationships/image" Target="../media/image154.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hyperlink" Target="https://learn.microsoft.com/en-us/azure/storage/files/storage-files-introduction" TargetMode="External"/><Relationship Id="rId5" Type="http://schemas.openxmlformats.org/officeDocument/2006/relationships/hyperlink" Target="https://learn.microsoft.com/en-us/azure/storage/blobs/data-lake-storage-introduction" TargetMode="External"/><Relationship Id="rId4" Type="http://schemas.openxmlformats.org/officeDocument/2006/relationships/hyperlink" Target="https://learn.microsoft.com/en-us/fabric/onelake/onelake-overview" TargetMode="External"/><Relationship Id="rId9" Type="http://schemas.openxmlformats.org/officeDocument/2006/relationships/image" Target="../media/image15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80.xml.rels><?xml version="1.0" encoding="UTF-8" standalone="yes"?>
<Relationships xmlns="http://schemas.openxmlformats.org/package/2006/relationships"><Relationship Id="rId8" Type="http://schemas.openxmlformats.org/officeDocument/2006/relationships/hyperlink" Target="https://learn.microsoft.com/en-us/azure/azure-sql/database/sql-database-paas-overview?view=azuresql" TargetMode="External"/><Relationship Id="rId3" Type="http://schemas.openxmlformats.org/officeDocument/2006/relationships/image" Target="../media/image158.png"/><Relationship Id="rId7" Type="http://schemas.openxmlformats.org/officeDocument/2006/relationships/hyperlink" Target="https://learn.microsoft.com/en-us/azure/cosmos-db/gremlin/introduction" TargetMode="External"/><Relationship Id="rId2" Type="http://schemas.openxmlformats.org/officeDocument/2006/relationships/image" Target="../media/image157.png"/><Relationship Id="rId1" Type="http://schemas.openxmlformats.org/officeDocument/2006/relationships/slideLayout" Target="../slideLayouts/slideLayout13.xml"/><Relationship Id="rId6" Type="http://schemas.openxmlformats.org/officeDocument/2006/relationships/hyperlink" Target="https://learn.microsoft.com/en-us/azure/cosmos-db/mongodb/introduction" TargetMode="External"/><Relationship Id="rId11" Type="http://schemas.openxmlformats.org/officeDocument/2006/relationships/image" Target="../media/image156.emf"/><Relationship Id="rId5" Type="http://schemas.openxmlformats.org/officeDocument/2006/relationships/hyperlink" Target="https://learn.microsoft.com/en-us/azure/cosmos-db/nosql/" TargetMode="External"/><Relationship Id="rId10" Type="http://schemas.openxmlformats.org/officeDocument/2006/relationships/hyperlink" Target="https://learn.microsoft.com/en-us/azure/azure-sql/virtual-machines/windows/sql-server-on-azure-vm-iaas-what-is-overview?view=azuresql" TargetMode="External"/><Relationship Id="rId4" Type="http://schemas.openxmlformats.org/officeDocument/2006/relationships/image" Target="../media/image159.png"/><Relationship Id="rId9" Type="http://schemas.openxmlformats.org/officeDocument/2006/relationships/hyperlink" Target="https://learn.microsoft.com/en-us/azure/azure-sql/managed-instance/sql-managed-instance-paas-overview?view=azuresql" TargetMode="External"/></Relationships>
</file>

<file path=ppt/slides/_rels/slide81.xml.rels><?xml version="1.0" encoding="UTF-8" standalone="yes"?>
<Relationships xmlns="http://schemas.openxmlformats.org/package/2006/relationships"><Relationship Id="rId2" Type="http://schemas.openxmlformats.org/officeDocument/2006/relationships/hyperlink" Target="https://learn.microsoft.com/EN-US/AZURE/search/search-data-sources-gallery" TargetMode="Externa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Azure/azure-search-vector-samples/blob/main/demo-java/demo-integrated-vectorization/readme.md" TargetMode="External"/><Relationship Id="rId2" Type="http://schemas.openxmlformats.org/officeDocument/2006/relationships/notesSlide" Target="../notesSlides/notesSlide62.xml"/><Relationship Id="rId1" Type="http://schemas.openxmlformats.org/officeDocument/2006/relationships/slideLayout" Target="../slideLayouts/slideLayout22.xml"/><Relationship Id="rId4"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Azure/azure-search-vector-samples/blob/main/demo-python/code/basic-vector-workflow/azure-search-vector-python-sample.ipynb" TargetMode="External"/><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hyperlink" Target="https://github.com/Azure-Samples/azure-search-openai-demo/blob/main/docs/data_ingestion.md" TargetMode="External"/><Relationship Id="rId2" Type="http://schemas.openxmlformats.org/officeDocument/2006/relationships/notesSlide" Target="../notesSlides/notesSlide64.xml"/><Relationship Id="rId1" Type="http://schemas.openxmlformats.org/officeDocument/2006/relationships/slideLayout" Target="../slideLayouts/slideLayout23.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svg"/></Relationships>
</file>

<file path=ppt/slides/_rels/slide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5.xml"/><Relationship Id="rId1" Type="http://schemas.openxmlformats.org/officeDocument/2006/relationships/slideLayout" Target="../slideLayouts/slideLayout63.xml"/><Relationship Id="rId5" Type="http://schemas.openxmlformats.org/officeDocument/2006/relationships/image" Target="../media/image167.png"/><Relationship Id="rId4" Type="http://schemas.openxmlformats.org/officeDocument/2006/relationships/image" Target="../media/image16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8" Type="http://schemas.openxmlformats.org/officeDocument/2006/relationships/hyperlink" Target="https://docs.llamaindex.ai/en/stable/examples/vector_stores/AzureAISearchIndexDemo/" TargetMode="External"/><Relationship Id="rId3" Type="http://schemas.microsoft.com/office/2018/10/relationships/comments" Target="../comments/modernComment_7FFFFA66_FC822E2B.xml"/><Relationship Id="rId7" Type="http://schemas.openxmlformats.org/officeDocument/2006/relationships/hyperlink" Target="https://python.langchain.com/docs/integrations/vectorstores/azuresearch/"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https://devblogs.microsoft.com/semantic-kernel/announcing-semantic-kernel-integration-with-azure-cognitive-search/" TargetMode="External"/><Relationship Id="rId5" Type="http://schemas.openxmlformats.org/officeDocument/2006/relationships/image" Target="../media/image103.svg"/><Relationship Id="rId10" Type="http://schemas.openxmlformats.org/officeDocument/2006/relationships/image" Target="../media/image105.png"/><Relationship Id="rId4" Type="http://schemas.openxmlformats.org/officeDocument/2006/relationships/image" Target="../media/image102.png"/><Relationship Id="rId9" Type="http://schemas.openxmlformats.org/officeDocument/2006/relationships/image" Target="../media/image104.png"/></Relationships>
</file>

<file path=ppt/slides/_rels/slide90.xml.rels><?xml version="1.0" encoding="UTF-8" standalone="yes"?>
<Relationships xmlns="http://schemas.openxmlformats.org/package/2006/relationships"><Relationship Id="rId3" Type="http://schemas.openxmlformats.org/officeDocument/2006/relationships/hyperlink" Target="https://learn.microsoft.com/en-us/azure/search/cognitive-search-skill-textsplit" TargetMode="External"/><Relationship Id="rId2" Type="http://schemas.microsoft.com/office/2018/10/relationships/comments" Target="../comments/modernComment_7FFFF70D_63EDF2FF.xml"/><Relationship Id="rId1" Type="http://schemas.openxmlformats.org/officeDocument/2006/relationships/slideLayout" Target="../slideLayouts/slideLayout51.xml"/><Relationship Id="rId6" Type="http://schemas.openxmlformats.org/officeDocument/2006/relationships/image" Target="../media/image129.png"/><Relationship Id="rId5" Type="http://schemas.openxmlformats.org/officeDocument/2006/relationships/hyperlink" Target="https://aka.ms/AISearchMarkdownParsing" TargetMode="External"/><Relationship Id="rId4" Type="http://schemas.openxmlformats.org/officeDocument/2006/relationships/hyperlink" Target="https://aka.ms/DocumentIntelligenceLayout-skil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7.xml"/><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170.svg"/><Relationship Id="rId4" Type="http://schemas.openxmlformats.org/officeDocument/2006/relationships/image" Target="../media/image169.png"/></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8.xml"/><Relationship Id="rId1" Type="http://schemas.openxmlformats.org/officeDocument/2006/relationships/slideLayout" Target="../slideLayouts/slideLayout22.xml"/><Relationship Id="rId6" Type="http://schemas.openxmlformats.org/officeDocument/2006/relationships/image" Target="../media/image171.png"/><Relationship Id="rId5" Type="http://schemas.openxmlformats.org/officeDocument/2006/relationships/image" Target="../media/image170.svg"/><Relationship Id="rId4" Type="http://schemas.openxmlformats.org/officeDocument/2006/relationships/image" Target="../media/image169.png"/></Relationships>
</file>

<file path=ppt/slides/_rels/slide9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openxmlformats.org/officeDocument/2006/relationships/image" Target="../media/image173.png"/></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50.png"/><Relationship Id="rId1" Type="http://schemas.openxmlformats.org/officeDocument/2006/relationships/slideLayout" Target="../slideLayouts/slideLayout228.xml"/><Relationship Id="rId4" Type="http://schemas.openxmlformats.org/officeDocument/2006/relationships/image" Target="../media/image174.png"/></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50.png"/><Relationship Id="rId1" Type="http://schemas.openxmlformats.org/officeDocument/2006/relationships/slideLayout" Target="../slideLayouts/slideLayout228.xml"/></Relationships>
</file>

<file path=ppt/slides/_rels/slide9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50.png"/><Relationship Id="rId1" Type="http://schemas.openxmlformats.org/officeDocument/2006/relationships/slideLayout" Target="../slideLayouts/slideLayout228.xml"/><Relationship Id="rId5" Type="http://schemas.openxmlformats.org/officeDocument/2006/relationships/image" Target="../media/image174.png"/><Relationship Id="rId4" Type="http://schemas.openxmlformats.org/officeDocument/2006/relationships/image" Target="../media/image175.png"/></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50.png"/><Relationship Id="rId1" Type="http://schemas.openxmlformats.org/officeDocument/2006/relationships/slideLayout" Target="../slideLayouts/slideLayout228.xml"/><Relationship Id="rId5" Type="http://schemas.openxmlformats.org/officeDocument/2006/relationships/image" Target="../media/image174.png"/><Relationship Id="rId4" Type="http://schemas.openxmlformats.org/officeDocument/2006/relationships/image" Target="../media/image175.png"/></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50.png"/><Relationship Id="rId1" Type="http://schemas.openxmlformats.org/officeDocument/2006/relationships/slideLayout" Target="../slideLayouts/slideLayout228.xml"/><Relationship Id="rId4" Type="http://schemas.openxmlformats.org/officeDocument/2006/relationships/image" Target="../media/image174.png"/></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50.png"/><Relationship Id="rId1" Type="http://schemas.openxmlformats.org/officeDocument/2006/relationships/slideLayout" Target="../slideLayouts/slideLayout22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6363C-EB2E-ED2A-4C52-08587DC20691}"/>
              </a:ext>
            </a:extLst>
          </p:cNvPr>
          <p:cNvSpPr>
            <a:spLocks noGrp="1"/>
          </p:cNvSpPr>
          <p:nvPr>
            <p:ph type="title"/>
          </p:nvPr>
        </p:nvSpPr>
        <p:spPr/>
        <p:txBody>
          <a:bodyPr/>
          <a:lstStyle/>
          <a:p>
            <a:r>
              <a:rPr lang="en-US" noProof="0">
                <a:solidFill>
                  <a:schemeClr val="tx1"/>
                </a:solidFill>
              </a:rPr>
              <a:t>How to use this deck</a:t>
            </a:r>
          </a:p>
        </p:txBody>
      </p:sp>
      <p:sp>
        <p:nvSpPr>
          <p:cNvPr id="5" name="Content Placeholder 4">
            <a:extLst>
              <a:ext uri="{FF2B5EF4-FFF2-40B4-BE49-F238E27FC236}">
                <a16:creationId xmlns:a16="http://schemas.microsoft.com/office/drawing/2014/main" id="{CED486DF-089D-CB11-EDFC-3E57B941013E}"/>
              </a:ext>
            </a:extLst>
          </p:cNvPr>
          <p:cNvSpPr>
            <a:spLocks noGrp="1"/>
          </p:cNvSpPr>
          <p:nvPr>
            <p:ph sz="quarter" idx="12"/>
          </p:nvPr>
        </p:nvSpPr>
        <p:spPr>
          <a:xfrm>
            <a:off x="584200" y="1435100"/>
            <a:ext cx="5211763" cy="3656386"/>
          </a:xfrm>
        </p:spPr>
        <p:txBody>
          <a:bodyPr/>
          <a:lstStyle/>
          <a:p>
            <a:pPr marL="0" indent="0">
              <a:buNone/>
            </a:pPr>
            <a:r>
              <a:rPr lang="en-US" sz="2000" noProof="0">
                <a:latin typeface="Segoe UI Variable Display Semib" pitchFamily="2" charset="0"/>
              </a:rPr>
              <a:t>L100: </a:t>
            </a:r>
            <a:r>
              <a:rPr lang="en-US" sz="2000" noProof="0">
                <a:latin typeface="Segoe UI Variable Display Semib" pitchFamily="2" charset="0"/>
                <a:hlinkClick r:id="rId2"/>
              </a:rPr>
              <a:t>aka.ms/AISearch-L100</a:t>
            </a:r>
            <a:endParaRPr lang="en-US" sz="2000" noProof="0">
              <a:latin typeface="Segoe UI Variable Display Semib" pitchFamily="2" charset="0"/>
            </a:endParaRPr>
          </a:p>
          <a:p>
            <a:r>
              <a:rPr lang="en-US" sz="1400" noProof="0"/>
              <a:t>What is it: introductory product deck for Azure AI Search</a:t>
            </a:r>
          </a:p>
          <a:p>
            <a:r>
              <a:rPr lang="en-US" sz="1400" noProof="0"/>
              <a:t>What it’s for: business-level introduction to product </a:t>
            </a:r>
          </a:p>
          <a:p>
            <a:r>
              <a:rPr lang="en-US" sz="1400" noProof="0"/>
              <a:t>How to use it: use this deck to introduce Azure AI Search and RAG to customers</a:t>
            </a:r>
          </a:p>
          <a:p>
            <a:r>
              <a:rPr lang="en-US" sz="1400" noProof="0"/>
              <a:t>Optional to include some slides from the one-sliders deck.</a:t>
            </a:r>
          </a:p>
          <a:p>
            <a:pPr marL="0" indent="0">
              <a:buNone/>
            </a:pPr>
            <a:br>
              <a:rPr lang="en-US" sz="2000" noProof="0">
                <a:latin typeface="Segoe UI Variable Display Semib" pitchFamily="2" charset="0"/>
              </a:rPr>
            </a:br>
            <a:r>
              <a:rPr lang="en-US" sz="2000" noProof="0">
                <a:latin typeface="Segoe UI Variable Display Semib" pitchFamily="2" charset="0"/>
              </a:rPr>
              <a:t>L300: </a:t>
            </a:r>
            <a:r>
              <a:rPr lang="en-US" sz="2000" noProof="0">
                <a:latin typeface="Segoe UI Variable Display Semib" pitchFamily="2" charset="0"/>
                <a:hlinkClick r:id="rId3"/>
              </a:rPr>
              <a:t>aka.ms/AISearch-L300</a:t>
            </a:r>
            <a:endParaRPr lang="en-US" sz="2000" noProof="0">
              <a:latin typeface="Segoe UI Variable Display Semib" pitchFamily="2" charset="0"/>
            </a:endParaRPr>
          </a:p>
          <a:p>
            <a:r>
              <a:rPr lang="en-US" sz="1400" noProof="0"/>
              <a:t>What is it: complete deck and introductory technical overview for AI Search </a:t>
            </a:r>
          </a:p>
          <a:p>
            <a:r>
              <a:rPr lang="en-US" sz="1400" noProof="0"/>
              <a:t>What it’s for: Present end to end to tech decision makers and managers</a:t>
            </a:r>
          </a:p>
          <a:p>
            <a:r>
              <a:rPr lang="en-US" sz="1400" noProof="0"/>
              <a:t>How to use it: Present end to end. Optional to include some slides from the L400 or one-sliders deck.</a:t>
            </a:r>
          </a:p>
        </p:txBody>
      </p:sp>
      <p:sp>
        <p:nvSpPr>
          <p:cNvPr id="6" name="Content Placeholder 5">
            <a:extLst>
              <a:ext uri="{FF2B5EF4-FFF2-40B4-BE49-F238E27FC236}">
                <a16:creationId xmlns:a16="http://schemas.microsoft.com/office/drawing/2014/main" id="{76001E56-3F04-2568-8C72-36AA820F8039}"/>
              </a:ext>
            </a:extLst>
          </p:cNvPr>
          <p:cNvSpPr>
            <a:spLocks noGrp="1"/>
          </p:cNvSpPr>
          <p:nvPr>
            <p:ph sz="quarter" idx="13"/>
          </p:nvPr>
        </p:nvSpPr>
        <p:spPr>
          <a:xfrm>
            <a:off x="6389688" y="1435100"/>
            <a:ext cx="5219700" cy="4653582"/>
          </a:xfrm>
        </p:spPr>
        <p:txBody>
          <a:bodyPr vert="horz" wrap="square" lIns="0" tIns="0" rIns="0" bIns="0" rtlCol="0" anchor="t">
            <a:spAutoFit/>
          </a:bodyPr>
          <a:lstStyle/>
          <a:p>
            <a:pPr marL="0" indent="0">
              <a:buNone/>
            </a:pPr>
            <a:r>
              <a:rPr lang="en-US" sz="2000" noProof="0" dirty="0">
                <a:latin typeface="Segoe UI Variable Display Semib"/>
                <a:cs typeface="Segoe Sans Text"/>
              </a:rPr>
              <a:t>One-slider announcements deck: </a:t>
            </a:r>
            <a:r>
              <a:rPr lang="en-US" sz="2000" noProof="0" dirty="0">
                <a:latin typeface="Segoe UI Variable Display Semib"/>
                <a:cs typeface="Segoe Sans Text"/>
                <a:hlinkClick r:id="rId4"/>
              </a:rPr>
              <a:t>aka.ms/AISearch-releases</a:t>
            </a:r>
            <a:endParaRPr lang="en-US" sz="2000" noProof="0" dirty="0">
              <a:latin typeface="Segoe UI Variable Display Semib"/>
              <a:cs typeface="Segoe Sans Text"/>
            </a:endParaRPr>
          </a:p>
          <a:p>
            <a:r>
              <a:rPr lang="en-US" sz="1400" noProof="0" dirty="0">
                <a:cs typeface="Segoe Sans Text"/>
              </a:rPr>
              <a:t>What is it: Repository of the latest product announcements, each summarized into one slide</a:t>
            </a:r>
          </a:p>
          <a:p>
            <a:r>
              <a:rPr lang="en-US" sz="1400" noProof="0" dirty="0">
                <a:cs typeface="Segoe Sans Text"/>
              </a:rPr>
              <a:t>What it’s for: To highlight a recent AI Search announcement with customer</a:t>
            </a:r>
          </a:p>
          <a:p>
            <a:r>
              <a:rPr lang="en-US" sz="1400" noProof="0" dirty="0">
                <a:cs typeface="Segoe Sans Text"/>
              </a:rPr>
              <a:t>How to use it: Copy specific slides from this deck, paste into your L100 or L300 deck version.</a:t>
            </a:r>
          </a:p>
          <a:p>
            <a:pPr marL="0" indent="0">
              <a:buNone/>
            </a:pPr>
            <a:br>
              <a:rPr lang="en-US" sz="2000" noProof="0" dirty="0">
                <a:latin typeface="Segoe UI Variable Display Semib" pitchFamily="2" charset="0"/>
              </a:rPr>
            </a:br>
            <a:r>
              <a:rPr lang="en-US" sz="2000" noProof="0" dirty="0">
                <a:latin typeface="Segoe UI Variable Display Semib"/>
                <a:cs typeface="Segoe Sans Text"/>
              </a:rPr>
              <a:t>L400: </a:t>
            </a:r>
            <a:r>
              <a:rPr lang="en-US" sz="2000" dirty="0">
                <a:latin typeface="Segoe UI Variable Display Semib"/>
                <a:cs typeface="Segoe Sans Text"/>
              </a:rPr>
              <a:t>Sea</a:t>
            </a:r>
            <a:endParaRPr lang="en-US" sz="2000" noProof="0" dirty="0">
              <a:latin typeface="Segoe UI Variable Display Semib" pitchFamily="2" charset="0"/>
            </a:endParaRPr>
          </a:p>
          <a:p>
            <a:r>
              <a:rPr lang="en-US" sz="1400" noProof="0" dirty="0">
                <a:cs typeface="Segoe Sans Text"/>
              </a:rPr>
              <a:t>What is it: Large repository of specific features and code samples for Azure AI Search.</a:t>
            </a:r>
          </a:p>
          <a:p>
            <a:r>
              <a:rPr lang="en-US" sz="1400" noProof="0" dirty="0">
                <a:cs typeface="Segoe Sans Text"/>
              </a:rPr>
              <a:t>What it’s for: Deep dive into a specific capability, provide code for customers to try for themselves</a:t>
            </a:r>
          </a:p>
          <a:p>
            <a:r>
              <a:rPr lang="en-US" sz="1400" noProof="0" dirty="0">
                <a:cs typeface="Segoe Sans Text"/>
              </a:rPr>
              <a:t>How to use it: copy specific slides from this deck, paste into your L300 version.</a:t>
            </a:r>
          </a:p>
          <a:p>
            <a:endParaRPr lang="en-US" noProof="0"/>
          </a:p>
        </p:txBody>
      </p:sp>
    </p:spTree>
    <p:extLst>
      <p:ext uri="{BB962C8B-B14F-4D97-AF65-F5344CB8AC3E}">
        <p14:creationId xmlns:p14="http://schemas.microsoft.com/office/powerpoint/2010/main" val="383919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00648-DC33-F428-8B8D-6C89BD060916}"/>
            </a:ext>
          </a:extLst>
        </p:cNvPr>
        <p:cNvGrpSpPr/>
        <p:nvPr/>
      </p:nvGrpSpPr>
      <p:grpSpPr>
        <a:xfrm>
          <a:off x="0" y="0"/>
          <a:ext cx="0" cy="0"/>
          <a:chOff x="0" y="0"/>
          <a:chExt cx="0" cy="0"/>
        </a:xfrm>
      </p:grpSpPr>
      <p:sp>
        <p:nvSpPr>
          <p:cNvPr id="21" name="Rectangle: Rounded Corners 16">
            <a:extLst>
              <a:ext uri="{FF2B5EF4-FFF2-40B4-BE49-F238E27FC236}">
                <a16:creationId xmlns:a16="http://schemas.microsoft.com/office/drawing/2014/main" id="{004992C2-1B84-DC14-E158-9F677DD06BB2}"/>
              </a:ext>
              <a:ext uri="{C183D7F6-B498-43B3-948B-1728B52AA6E4}">
                <adec:decorative xmlns:adec="http://schemas.microsoft.com/office/drawing/2017/decorative" val="0"/>
              </a:ext>
            </a:extLst>
          </p:cNvPr>
          <p:cNvSpPr>
            <a:spLocks noGrp="1"/>
          </p:cNvSpPr>
          <p:nvPr>
            <p:ph type="title" idx="4294967295"/>
          </p:nvPr>
        </p:nvSpPr>
        <p:spPr bwMode="auto">
          <a:xfrm>
            <a:off x="4814357" y="1422091"/>
            <a:ext cx="2305050" cy="528637"/>
          </a:xfrm>
          <a:prstGeom prst="roundRect">
            <a:avLst>
              <a:gd name="adj" fmla="val 36259"/>
            </a:avLst>
          </a:prstGeom>
          <a:gradFill flip="none" rotWithShape="1">
            <a:gsLst>
              <a:gs pos="32000">
                <a:srgbClr val="C03BC4"/>
              </a:gs>
              <a:gs pos="100000">
                <a:srgbClr val="399A91"/>
              </a:gs>
              <a:gs pos="68000">
                <a:srgbClr val="0078D4"/>
              </a:gs>
              <a:gs pos="0">
                <a:srgbClr val="FF5C39"/>
              </a:gs>
            </a:gsLst>
            <a:lin ang="10800000" scaled="1"/>
            <a:tileRect/>
          </a:gradFill>
          <a:ln>
            <a:noFill/>
            <a:prstDash/>
          </a:ln>
          <a:effectLst/>
        </p:spPr>
        <p:txBody>
          <a:bodyPr rot="0" spcFirstLastPara="0" vertOverflow="overflow" horzOverflow="overflow" vert="horz" wrap="none" lIns="183696" tIns="36739" rIns="183696" bIns="73479" numCol="1" spcCol="0" rtlCol="0" fromWordArt="0" anchor="t" anchorCtr="0" forceAA="0" compatLnSpc="1">
            <a:prstTxWarp prst="textNoShape">
              <a:avLst/>
            </a:prstTxWarp>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rPr>
              <a:t>Azure AI Search</a:t>
            </a:r>
          </a:p>
        </p:txBody>
      </p:sp>
      <p:sp>
        <p:nvSpPr>
          <p:cNvPr id="19" name="Title 6">
            <a:extLst>
              <a:ext uri="{FF2B5EF4-FFF2-40B4-BE49-F238E27FC236}">
                <a16:creationId xmlns:a16="http://schemas.microsoft.com/office/drawing/2014/main" id="{4E839F0B-365E-9FDB-7C75-C378C073937B}"/>
              </a:ext>
            </a:extLst>
          </p:cNvPr>
          <p:cNvSpPr txBox="1">
            <a:spLocks/>
          </p:cNvSpPr>
          <p:nvPr/>
        </p:nvSpPr>
        <p:spPr>
          <a:xfrm>
            <a:off x="802640" y="2330433"/>
            <a:ext cx="10586720"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Segoe UI Semibold"/>
                <a:ea typeface="+mn-ea"/>
                <a:cs typeface="Segoe UI" pitchFamily="34" charset="0"/>
              </a:rPr>
              <a:t>RAG for GitHub Models</a:t>
            </a:r>
          </a:p>
        </p:txBody>
      </p:sp>
      <p:sp>
        <p:nvSpPr>
          <p:cNvPr id="20" name="Text Placeholder 3">
            <a:extLst>
              <a:ext uri="{FF2B5EF4-FFF2-40B4-BE49-F238E27FC236}">
                <a16:creationId xmlns:a16="http://schemas.microsoft.com/office/drawing/2014/main" id="{DA5F6581-CF78-81D2-A117-5A330940F8D0}"/>
              </a:ext>
            </a:extLst>
          </p:cNvPr>
          <p:cNvSpPr txBox="1">
            <a:spLocks/>
          </p:cNvSpPr>
          <p:nvPr/>
        </p:nvSpPr>
        <p:spPr>
          <a:xfrm>
            <a:off x="1528762" y="2941449"/>
            <a:ext cx="9134476" cy="661720"/>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lang="en-US" b="1"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rPr>
              <a:t>Free. Frictionless. Just add data.</a:t>
            </a:r>
            <a:endParaRPr kumimoji="0" lang="en-US" sz="24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a:ea typeface="+mn-ea"/>
              <a:cs typeface="Segoe UI" panose="020B0502040204020203" pitchFamily="34" charset="0"/>
            </a:endParaRPr>
          </a:p>
        </p:txBody>
      </p:sp>
      <p:sp>
        <p:nvSpPr>
          <p:cNvPr id="7" name="TextBox 6">
            <a:extLst>
              <a:ext uri="{FF2B5EF4-FFF2-40B4-BE49-F238E27FC236}">
                <a16:creationId xmlns:a16="http://schemas.microsoft.com/office/drawing/2014/main" id="{1DCC714D-D9C4-8571-2A9A-15E2F7B55A41}"/>
              </a:ext>
            </a:extLst>
          </p:cNvPr>
          <p:cNvSpPr txBox="1"/>
          <p:nvPr/>
        </p:nvSpPr>
        <p:spPr>
          <a:xfrm>
            <a:off x="555083" y="4301022"/>
            <a:ext cx="2329307"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2100"/>
              </a:spcBef>
              <a:spcAft>
                <a:spcPts val="0"/>
              </a:spcAft>
              <a:buClrTx/>
              <a:buSzTx/>
              <a:buFontTx/>
              <a:buNone/>
              <a:tabLst/>
              <a:defRPr sz="1800" b="1" kern="0" cap="none" spc="0" baseline="0">
                <a:ln>
                  <a:noFill/>
                </a:ln>
                <a:gradFill>
                  <a:gsLst>
                    <a:gs pos="59195">
                      <a:srgbClr val="FFFFFF"/>
                    </a:gs>
                    <a:gs pos="40000">
                      <a:srgbClr val="FFFFFF"/>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solidFill>
                  <a:schemeClr val="tx1"/>
                </a:solidFill>
                <a:effectLst/>
                <a:uLnTx/>
                <a:uFillTx/>
                <a:latin typeface="Segoe UI Semibold" panose="020B0502040204020203" pitchFamily="34" charset="0"/>
                <a:ea typeface="+mn-ea"/>
                <a:cs typeface="+mn-cs"/>
              </a:rPr>
              <a:t>Seamless playground experience</a:t>
            </a:r>
          </a:p>
        </p:txBody>
      </p:sp>
      <p:cxnSp>
        <p:nvCxnSpPr>
          <p:cNvPr id="14" name="Straight Connector 13">
            <a:extLst>
              <a:ext uri="{FF2B5EF4-FFF2-40B4-BE49-F238E27FC236}">
                <a16:creationId xmlns:a16="http://schemas.microsoft.com/office/drawing/2014/main" id="{466A497E-ED51-1978-FC58-7613B67BDAF3}"/>
              </a:ext>
              <a:ext uri="{C183D7F6-B498-43B3-948B-1728B52AA6E4}">
                <adec:decorative xmlns:adec="http://schemas.microsoft.com/office/drawing/2017/decorative" val="1"/>
              </a:ext>
            </a:extLst>
          </p:cNvPr>
          <p:cNvCxnSpPr>
            <a:cxnSpLocks/>
          </p:cNvCxnSpPr>
          <p:nvPr/>
        </p:nvCxnSpPr>
        <p:spPr>
          <a:xfrm>
            <a:off x="3192052" y="4272101"/>
            <a:ext cx="0" cy="611841"/>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 name="TextBox 2">
            <a:extLst>
              <a:ext uri="{FF2B5EF4-FFF2-40B4-BE49-F238E27FC236}">
                <a16:creationId xmlns:a16="http://schemas.microsoft.com/office/drawing/2014/main" id="{4C18B530-0A27-6AB3-3FF1-CCBE2A5AFEB8}"/>
              </a:ext>
            </a:extLst>
          </p:cNvPr>
          <p:cNvSpPr txBox="1"/>
          <p:nvPr/>
        </p:nvSpPr>
        <p:spPr>
          <a:xfrm>
            <a:off x="3470319" y="4301022"/>
            <a:ext cx="2304361"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2100"/>
              </a:spcBef>
              <a:spcAft>
                <a:spcPts val="0"/>
              </a:spcAft>
              <a:buClrTx/>
              <a:buSzTx/>
              <a:buFontTx/>
              <a:buNone/>
              <a:tabLst/>
              <a:defRPr sz="1800" b="1" kern="0" cap="none" spc="0" baseline="0">
                <a:ln>
                  <a:noFill/>
                </a:ln>
                <a:gradFill>
                  <a:gsLst>
                    <a:gs pos="59195">
                      <a:srgbClr val="FFFFFF"/>
                    </a:gs>
                    <a:gs pos="40000">
                      <a:srgbClr val="FFFFFF"/>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solidFill>
                  <a:schemeClr val="tx1"/>
                </a:solidFill>
                <a:effectLst/>
                <a:uLnTx/>
                <a:uFillTx/>
                <a:latin typeface="Segoe UI Semibold" panose="020B0502040204020203" pitchFamily="34" charset="0"/>
                <a:ea typeface="+mn-ea"/>
                <a:cs typeface="+mn-cs"/>
              </a:rPr>
              <a:t>Auto-provisioned AI Search service</a:t>
            </a:r>
          </a:p>
        </p:txBody>
      </p:sp>
      <p:cxnSp>
        <p:nvCxnSpPr>
          <p:cNvPr id="11" name="Straight Connector 10">
            <a:extLst>
              <a:ext uri="{FF2B5EF4-FFF2-40B4-BE49-F238E27FC236}">
                <a16:creationId xmlns:a16="http://schemas.microsoft.com/office/drawing/2014/main" id="{22D0FF22-01A6-0AC4-8A48-50D89CFAC834}"/>
              </a:ext>
              <a:ext uri="{C183D7F6-B498-43B3-948B-1728B52AA6E4}">
                <adec:decorative xmlns:adec="http://schemas.microsoft.com/office/drawing/2017/decorative" val="1"/>
              </a:ext>
            </a:extLst>
          </p:cNvPr>
          <p:cNvCxnSpPr>
            <a:cxnSpLocks/>
          </p:cNvCxnSpPr>
          <p:nvPr/>
        </p:nvCxnSpPr>
        <p:spPr>
          <a:xfrm>
            <a:off x="6096000" y="4243179"/>
            <a:ext cx="0" cy="611841"/>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TextBox 17">
            <a:extLst>
              <a:ext uri="{FF2B5EF4-FFF2-40B4-BE49-F238E27FC236}">
                <a16:creationId xmlns:a16="http://schemas.microsoft.com/office/drawing/2014/main" id="{01D12BD0-5B1F-3686-EE25-191BDF0C4097}"/>
              </a:ext>
            </a:extLst>
          </p:cNvPr>
          <p:cNvSpPr txBox="1"/>
          <p:nvPr/>
        </p:nvSpPr>
        <p:spPr>
          <a:xfrm>
            <a:off x="6513537" y="4301022"/>
            <a:ext cx="2206504"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2100"/>
              </a:spcBef>
              <a:spcAft>
                <a:spcPts val="0"/>
              </a:spcAft>
              <a:buClrTx/>
              <a:buSzTx/>
              <a:buFontTx/>
              <a:buNone/>
              <a:tabLst/>
              <a:defRPr sz="1800" b="1" kern="0" cap="none" spc="0" baseline="0">
                <a:ln>
                  <a:noFill/>
                </a:ln>
                <a:gradFill>
                  <a:gsLst>
                    <a:gs pos="59195">
                      <a:srgbClr val="FFFFFF"/>
                    </a:gs>
                    <a:gs pos="40000">
                      <a:srgbClr val="FFFFFF"/>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solidFill>
                  <a:schemeClr val="tx1"/>
                </a:solidFill>
                <a:effectLst/>
                <a:uLnTx/>
                <a:uFillTx/>
                <a:latin typeface="Segoe UI Semibold" panose="020B0502040204020203" pitchFamily="34" charset="0"/>
                <a:ea typeface="+mn-ea"/>
                <a:cs typeface="+mn-cs"/>
              </a:rPr>
              <a:t>Full-featured retrieval system</a:t>
            </a:r>
          </a:p>
        </p:txBody>
      </p:sp>
      <p:sp>
        <p:nvSpPr>
          <p:cNvPr id="8" name="TextBox 7">
            <a:extLst>
              <a:ext uri="{FF2B5EF4-FFF2-40B4-BE49-F238E27FC236}">
                <a16:creationId xmlns:a16="http://schemas.microsoft.com/office/drawing/2014/main" id="{344FE7A8-C96D-6AC7-888D-BA913908288B}"/>
              </a:ext>
            </a:extLst>
          </p:cNvPr>
          <p:cNvSpPr txBox="1"/>
          <p:nvPr/>
        </p:nvSpPr>
        <p:spPr>
          <a:xfrm>
            <a:off x="9146240" y="4301022"/>
            <a:ext cx="2071991"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2100"/>
              </a:spcBef>
              <a:spcAft>
                <a:spcPts val="0"/>
              </a:spcAft>
              <a:buClrTx/>
              <a:buSzTx/>
              <a:buFontTx/>
              <a:buNone/>
              <a:tabLst/>
              <a:defRPr sz="1800" b="1" kern="0" cap="none" spc="0" baseline="0">
                <a:ln>
                  <a:noFill/>
                </a:ln>
                <a:gradFill>
                  <a:gsLst>
                    <a:gs pos="59195">
                      <a:srgbClr val="FFFFFF"/>
                    </a:gs>
                    <a:gs pos="40000">
                      <a:srgbClr val="FFFFFF"/>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solidFill>
                  <a:schemeClr val="tx1"/>
                </a:solidFill>
                <a:effectLst/>
                <a:uLnTx/>
                <a:uFillTx/>
                <a:latin typeface="Segoe UI Semibold" panose="020B0502040204020203" pitchFamily="34" charset="0"/>
                <a:ea typeface="+mn-ea"/>
                <a:cs typeface="+mn-cs"/>
              </a:rPr>
              <a:t>Advanced RAG directly from code</a:t>
            </a:r>
          </a:p>
        </p:txBody>
      </p:sp>
      <p:cxnSp>
        <p:nvCxnSpPr>
          <p:cNvPr id="12" name="Straight Connector 11">
            <a:extLst>
              <a:ext uri="{FF2B5EF4-FFF2-40B4-BE49-F238E27FC236}">
                <a16:creationId xmlns:a16="http://schemas.microsoft.com/office/drawing/2014/main" id="{732E0F49-00FF-F5BB-C773-B3A9E111D1F3}"/>
              </a:ext>
              <a:ext uri="{C183D7F6-B498-43B3-948B-1728B52AA6E4}">
                <adec:decorative xmlns:adec="http://schemas.microsoft.com/office/drawing/2017/decorative" val="1"/>
              </a:ext>
            </a:extLst>
          </p:cNvPr>
          <p:cNvCxnSpPr>
            <a:cxnSpLocks/>
          </p:cNvCxnSpPr>
          <p:nvPr/>
        </p:nvCxnSpPr>
        <p:spPr>
          <a:xfrm>
            <a:off x="8838577" y="4272101"/>
            <a:ext cx="0" cy="611841"/>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544943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00"/>
                                  </p:stCondLst>
                                  <p:childTnLst>
                                    <p:animMotion origin="layout" path="M 3.33333E-6 4.81481E-6 L 3.33333E-6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375E-6 4.81481E-6 L 4.375E-6 0.03541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3.75E-6 4.81481E-6 L 3.75E-6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9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9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42" presetClass="path" presetSubtype="0" decel="100000" fill="hold" grpId="1" nodeType="withEffect">
                                  <p:stCondLst>
                                    <p:cond delay="200"/>
                                  </p:stCondLst>
                                  <p:childTnLst>
                                    <p:animMotion origin="layout" path="M 4.16667E-7 4.81481E-6 L 4.16667E-7 0.03541 " pathEditMode="relative" rAng="0" ptsTypes="AA">
                                      <p:cBhvr>
                                        <p:cTn id="33" dur="700" spd="-100000" fill="hold"/>
                                        <p:tgtEl>
                                          <p:spTgt spid="18"/>
                                        </p:tgtEl>
                                        <p:attrNameLst>
                                          <p:attrName>ppt_x</p:attrName>
                                          <p:attrName>ppt_y</p:attrName>
                                        </p:attrNameLst>
                                      </p:cBhvr>
                                      <p:rCtr x="0" y="1759"/>
                                    </p:animMotion>
                                  </p:childTnLst>
                                </p:cTn>
                              </p:par>
                              <p:par>
                                <p:cTn id="34" presetID="10" presetClass="entr" presetSubtype="0" fill="hold" grpId="0" nodeType="withEffect">
                                  <p:stCondLst>
                                    <p:cond delay="1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42" presetClass="path" presetSubtype="0" decel="100000" fill="hold" grpId="1" nodeType="withEffect">
                                  <p:stCondLst>
                                    <p:cond delay="100"/>
                                  </p:stCondLst>
                                  <p:childTnLst>
                                    <p:animMotion origin="layout" path="M 0 -2.59259E-6 L 0 0.03542 " pathEditMode="relative" rAng="0" ptsTypes="AA">
                                      <p:cBhvr>
                                        <p:cTn id="38" dur="700" spd="-100000" fill="hold"/>
                                        <p:tgtEl>
                                          <p:spTgt spid="19"/>
                                        </p:tgtEl>
                                        <p:attrNameLst>
                                          <p:attrName>ppt_x</p:attrName>
                                          <p:attrName>ppt_y</p:attrName>
                                        </p:attrNameLst>
                                      </p:cBhvr>
                                      <p:rCtr x="0" y="1759"/>
                                    </p:animMotion>
                                  </p:childTnLst>
                                </p:cTn>
                              </p:par>
                              <p:par>
                                <p:cTn id="39" presetID="10" presetClass="entr" presetSubtype="0" fill="hold" grpId="0" nodeType="withEffect">
                                  <p:stCondLst>
                                    <p:cond delay="1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42" presetClass="path" presetSubtype="0" decel="100000" fill="hold" grpId="1" nodeType="withEffect">
                                  <p:stCondLst>
                                    <p:cond delay="100"/>
                                  </p:stCondLst>
                                  <p:childTnLst>
                                    <p:animMotion origin="layout" path="M 0 2.22222E-6 L 0 0.03541 " pathEditMode="relative" rAng="0" ptsTypes="AA">
                                      <p:cBhvr>
                                        <p:cTn id="43" dur="700" spd="-100000" fill="hold"/>
                                        <p:tgtEl>
                                          <p:spTgt spid="20"/>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42" presetClass="path" presetSubtype="0" decel="100000" fill="hold" grpId="1" nodeType="withEffect">
                                  <p:stCondLst>
                                    <p:cond delay="0"/>
                                  </p:stCondLst>
                                  <p:childTnLst>
                                    <p:animMotion origin="layout" path="M 0 7.40741E-7 L 0 0.03542 " pathEditMode="relative" rAng="0" ptsTypes="AA">
                                      <p:cBhvr>
                                        <p:cTn id="48"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19" grpId="0"/>
      <p:bldP spid="19" grpId="1"/>
      <p:bldP spid="20" grpId="0"/>
      <p:bldP spid="20" grpId="1"/>
      <p:bldP spid="7" grpId="0"/>
      <p:bldP spid="7" grpId="1"/>
      <p:bldP spid="3" grpId="0"/>
      <p:bldP spid="3" grpId="1"/>
      <p:bldP spid="18" grpId="0"/>
      <p:bldP spid="18" grpId="1"/>
      <p:bldP spid="8" grpId="0"/>
      <p:bldP spid="8"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p:txBody>
          <a:bodyPr>
            <a:normAutofit fontScale="90000"/>
          </a:bodyPr>
          <a:lstStyle/>
          <a:p>
            <a:r>
              <a:rPr lang="en-US" noProof="0">
                <a:solidFill>
                  <a:schemeClr val="accent1"/>
                </a:solidFill>
              </a:rPr>
              <a:t>Built-in text processing</a:t>
            </a:r>
            <a:br>
              <a:rPr lang="en-US" noProof="0"/>
            </a:br>
            <a:r>
              <a:rPr lang="en-US" sz="2200" spc="0" noProof="0">
                <a:solidFill>
                  <a:schemeClr val="tx1"/>
                </a:solidFill>
              </a:rPr>
              <a:t>End-to-end Data Ingestion, </a:t>
            </a:r>
            <a:r>
              <a:rPr lang="en-US" sz="2200" spc="0" noProof="0">
                <a:solidFill>
                  <a:srgbClr val="067FD1"/>
                </a:solidFill>
              </a:rPr>
              <a:t>Native Parsing, Fixed-Size Chunking</a:t>
            </a:r>
            <a:r>
              <a:rPr lang="en-US" sz="2200" spc="0" noProof="0">
                <a:solidFill>
                  <a:schemeClr val="tx1"/>
                </a:solidFill>
              </a:rPr>
              <a:t>, Embedding, and Advanced Retrieval with AI Search indexers </a:t>
            </a:r>
            <a:endParaRPr lang="en-US" sz="2000" spc="0" noProof="0">
              <a:solidFill>
                <a:schemeClr val="tx1"/>
              </a:solidFill>
            </a:endParaRPr>
          </a:p>
        </p:txBody>
      </p:sp>
      <p:grpSp>
        <p:nvGrpSpPr>
          <p:cNvPr id="63" name="Group 62">
            <a:extLst>
              <a:ext uri="{FF2B5EF4-FFF2-40B4-BE49-F238E27FC236}">
                <a16:creationId xmlns:a16="http://schemas.microsoft.com/office/drawing/2014/main" id="{DAFC97A1-2D77-86DB-BC9D-093F6994AE57}"/>
              </a:ext>
            </a:extLst>
          </p:cNvPr>
          <p:cNvGrpSpPr/>
          <p:nvPr/>
        </p:nvGrpSpPr>
        <p:grpSpPr>
          <a:xfrm>
            <a:off x="822216" y="2077541"/>
            <a:ext cx="10926795" cy="4272424"/>
            <a:chOff x="822216" y="2077541"/>
            <a:chExt cx="10926795" cy="4272424"/>
          </a:xfrm>
        </p:grpSpPr>
        <p:sp>
          <p:nvSpPr>
            <p:cNvPr id="12" name="TextBox 11">
              <a:extLst>
                <a:ext uri="{FF2B5EF4-FFF2-40B4-BE49-F238E27FC236}">
                  <a16:creationId xmlns:a16="http://schemas.microsoft.com/office/drawing/2014/main" id="{CF6D192E-7659-B05A-75C9-FE5F69EA249D}"/>
                </a:ext>
                <a:ext uri="{C183D7F6-B498-43B3-948B-1728B52AA6E4}">
                  <adec:decorative xmlns:adec="http://schemas.microsoft.com/office/drawing/2017/decorative" val="1"/>
                </a:ext>
              </a:extLst>
            </p:cNvPr>
            <p:cNvSpPr txBox="1"/>
            <p:nvPr/>
          </p:nvSpPr>
          <p:spPr>
            <a:xfrm>
              <a:off x="7408913" y="2748303"/>
              <a:ext cx="1046749" cy="398566"/>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1. Text query submission</a:t>
              </a:r>
            </a:p>
          </p:txBody>
        </p:sp>
        <p:sp>
          <p:nvSpPr>
            <p:cNvPr id="13" name="TextBox 12">
              <a:extLst>
                <a:ext uri="{FF2B5EF4-FFF2-40B4-BE49-F238E27FC236}">
                  <a16:creationId xmlns:a16="http://schemas.microsoft.com/office/drawing/2014/main" id="{4FD19EE2-BDD6-2EA8-5BFE-B138EAF17F27}"/>
                </a:ext>
                <a:ext uri="{C183D7F6-B498-43B3-948B-1728B52AA6E4}">
                  <adec:decorative xmlns:adec="http://schemas.microsoft.com/office/drawing/2017/decorative" val="1"/>
                </a:ext>
              </a:extLst>
            </p:cNvPr>
            <p:cNvSpPr txBox="1"/>
            <p:nvPr/>
          </p:nvSpPr>
          <p:spPr>
            <a:xfrm>
              <a:off x="9055587" y="2748303"/>
              <a:ext cx="1394710" cy="5909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3. Retrieved knowledge and embedded query</a:t>
              </a:r>
            </a:p>
          </p:txBody>
        </p:sp>
        <p:cxnSp>
          <p:nvCxnSpPr>
            <p:cNvPr id="30" name="Straight Connector 29">
              <a:extLst>
                <a:ext uri="{FF2B5EF4-FFF2-40B4-BE49-F238E27FC236}">
                  <a16:creationId xmlns:a16="http://schemas.microsoft.com/office/drawing/2014/main" id="{AFC355C9-215F-FDA9-CAB9-203919223106}"/>
                </a:ext>
                <a:ext uri="{C183D7F6-B498-43B3-948B-1728B52AA6E4}">
                  <adec:decorative xmlns:adec="http://schemas.microsoft.com/office/drawing/2017/decorative" val="1"/>
                </a:ext>
              </a:extLst>
            </p:cNvPr>
            <p:cNvCxnSpPr>
              <a:cxnSpLocks/>
            </p:cNvCxnSpPr>
            <p:nvPr/>
          </p:nvCxnSpPr>
          <p:spPr>
            <a:xfrm>
              <a:off x="6595505" y="2348978"/>
              <a:ext cx="0" cy="2391622"/>
            </a:xfrm>
            <a:prstGeom prst="line">
              <a:avLst/>
            </a:prstGeom>
            <a:ln w="19050" cap="rnd">
              <a:solidFill>
                <a:schemeClr val="accent3"/>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B459DCE-771C-2B7F-97FC-54C4BDED93AB}"/>
                </a:ext>
                <a:ext uri="{C183D7F6-B498-43B3-948B-1728B52AA6E4}">
                  <adec:decorative xmlns:adec="http://schemas.microsoft.com/office/drawing/2017/decorative" val="1"/>
                </a:ext>
              </a:extLst>
            </p:cNvPr>
            <p:cNvCxnSpPr>
              <a:cxnSpLocks/>
              <a:stCxn id="12" idx="0"/>
              <a:endCxn id="43" idx="6"/>
            </p:cNvCxnSpPr>
            <p:nvPr/>
          </p:nvCxnSpPr>
          <p:spPr>
            <a:xfrm rot="16200000" flipV="1">
              <a:off x="7038060" y="1854075"/>
              <a:ext cx="394247" cy="1394210"/>
            </a:xfrm>
            <a:prstGeom prst="bentConnector2">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48E5BFB-F29F-6DB4-A721-4AB4BADC4DA3}"/>
                </a:ext>
                <a:ext uri="{C183D7F6-B498-43B3-948B-1728B52AA6E4}">
                  <adec:decorative xmlns:adec="http://schemas.microsoft.com/office/drawing/2017/decorative" val="1"/>
                </a:ext>
              </a:extLst>
            </p:cNvPr>
            <p:cNvCxnSpPr>
              <a:cxnSpLocks/>
            </p:cNvCxnSpPr>
            <p:nvPr/>
          </p:nvCxnSpPr>
          <p:spPr>
            <a:xfrm rot="16200000" flipH="1">
              <a:off x="7395357" y="3666744"/>
              <a:ext cx="1601549" cy="527687"/>
            </a:xfrm>
            <a:prstGeom prst="bentConnector2">
              <a:avLst/>
            </a:prstGeom>
            <a:ln w="19050" cap="rnd">
              <a:solidFill>
                <a:schemeClr val="accent3"/>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3B8889E-562B-9837-0EF2-6E8394639205}"/>
                </a:ext>
                <a:ext uri="{C183D7F6-B498-43B3-948B-1728B52AA6E4}">
                  <adec:decorative xmlns:adec="http://schemas.microsoft.com/office/drawing/2017/decorative" val="1"/>
                </a:ext>
              </a:extLst>
            </p:cNvPr>
            <p:cNvCxnSpPr>
              <a:cxnSpLocks/>
              <a:stCxn id="13" idx="2"/>
              <a:endCxn id="32" idx="0"/>
            </p:cNvCxnSpPr>
            <p:nvPr/>
          </p:nvCxnSpPr>
          <p:spPr>
            <a:xfrm rot="5400000">
              <a:off x="8685894" y="3408966"/>
              <a:ext cx="1136781" cy="997317"/>
            </a:xfrm>
            <a:prstGeom prst="bentConnector3">
              <a:avLst>
                <a:gd name="adj1" fmla="val 50000"/>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0A7764A-4F52-5F94-EA06-CED3833C423A}"/>
                </a:ext>
                <a:ext uri="{C183D7F6-B498-43B3-948B-1728B52AA6E4}">
                  <adec:decorative xmlns:adec="http://schemas.microsoft.com/office/drawing/2017/decorative" val="1"/>
                </a:ext>
              </a:extLst>
            </p:cNvPr>
            <p:cNvCxnSpPr>
              <a:cxnSpLocks/>
              <a:endCxn id="13" idx="0"/>
            </p:cNvCxnSpPr>
            <p:nvPr/>
          </p:nvCxnSpPr>
          <p:spPr>
            <a:xfrm rot="16200000" flipH="1">
              <a:off x="7687322" y="682684"/>
              <a:ext cx="663910" cy="3467329"/>
            </a:xfrm>
            <a:prstGeom prst="bentConnector3">
              <a:avLst>
                <a:gd name="adj1" fmla="val -34432"/>
              </a:avLst>
            </a:prstGeom>
            <a:ln w="19050" cap="rnd">
              <a:solidFill>
                <a:schemeClr val="accent3"/>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E4AB028-103B-7DBA-E2EB-8679865EEB9F}"/>
                </a:ext>
                <a:ext uri="{C183D7F6-B498-43B3-948B-1728B52AA6E4}">
                  <adec:decorative xmlns:adec="http://schemas.microsoft.com/office/drawing/2017/decorative" val="1"/>
                </a:ext>
              </a:extLst>
            </p:cNvPr>
            <p:cNvCxnSpPr>
              <a:cxnSpLocks/>
            </p:cNvCxnSpPr>
            <p:nvPr/>
          </p:nvCxnSpPr>
          <p:spPr>
            <a:xfrm rot="16200000" flipV="1">
              <a:off x="5217651" y="3884469"/>
              <a:ext cx="836233" cy="802820"/>
            </a:xfrm>
            <a:prstGeom prst="bentConnector2">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BF82D85-96BE-B5C1-8713-E6806821F8B7}"/>
                </a:ext>
                <a:ext uri="{C183D7F6-B498-43B3-948B-1728B52AA6E4}">
                  <adec:decorative xmlns:adec="http://schemas.microsoft.com/office/drawing/2017/decorative" val="1"/>
                </a:ext>
              </a:extLst>
            </p:cNvPr>
            <p:cNvCxnSpPr>
              <a:cxnSpLocks/>
            </p:cNvCxnSpPr>
            <p:nvPr/>
          </p:nvCxnSpPr>
          <p:spPr>
            <a:xfrm flipH="1">
              <a:off x="4124928" y="3120970"/>
              <a:ext cx="336105" cy="682155"/>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80" name="Content Placeholder 3">
              <a:extLst>
                <a:ext uri="{FF2B5EF4-FFF2-40B4-BE49-F238E27FC236}">
                  <a16:creationId xmlns:a16="http://schemas.microsoft.com/office/drawing/2014/main" id="{55BDE76C-72B2-58FE-5FA0-7FB79D7776C5}"/>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3719655" y="3791072"/>
              <a:ext cx="583499" cy="312759"/>
            </a:xfrm>
            <a:prstGeom prst="rect">
              <a:avLst/>
            </a:prstGeom>
          </p:spPr>
        </p:pic>
        <p:grpSp>
          <p:nvGrpSpPr>
            <p:cNvPr id="61" name="Group 60">
              <a:extLst>
                <a:ext uri="{FF2B5EF4-FFF2-40B4-BE49-F238E27FC236}">
                  <a16:creationId xmlns:a16="http://schemas.microsoft.com/office/drawing/2014/main" id="{85CA7986-B453-2867-7DB2-FCAD41C73965}"/>
                </a:ext>
              </a:extLst>
            </p:cNvPr>
            <p:cNvGrpSpPr/>
            <p:nvPr/>
          </p:nvGrpSpPr>
          <p:grpSpPr>
            <a:xfrm>
              <a:off x="3531840" y="4937760"/>
              <a:ext cx="3967961" cy="1389316"/>
              <a:chOff x="3122613" y="4700034"/>
              <a:chExt cx="3967961" cy="1389316"/>
            </a:xfrm>
          </p:grpSpPr>
          <p:sp>
            <p:nvSpPr>
              <p:cNvPr id="22" name="TextBox 21">
                <a:extLst>
                  <a:ext uri="{FF2B5EF4-FFF2-40B4-BE49-F238E27FC236}">
                    <a16:creationId xmlns:a16="http://schemas.microsoft.com/office/drawing/2014/main" id="{22A83BA8-0D30-F3E7-DD16-D2C59E026ADF}"/>
                  </a:ext>
                  <a:ext uri="{C183D7F6-B498-43B3-948B-1728B52AA6E4}">
                    <adec:decorative xmlns:adec="http://schemas.microsoft.com/office/drawing/2017/decorative" val="1"/>
                  </a:ext>
                </a:extLst>
              </p:cNvPr>
              <p:cNvSpPr txBox="1"/>
              <p:nvPr/>
            </p:nvSpPr>
            <p:spPr>
              <a:xfrm>
                <a:off x="4183986" y="4742527"/>
                <a:ext cx="1912014"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Embedding models</a:t>
                </a:r>
              </a:p>
            </p:txBody>
          </p:sp>
          <p:sp>
            <p:nvSpPr>
              <p:cNvPr id="21" name="Rectangle 20">
                <a:extLst>
                  <a:ext uri="{FF2B5EF4-FFF2-40B4-BE49-F238E27FC236}">
                    <a16:creationId xmlns:a16="http://schemas.microsoft.com/office/drawing/2014/main" id="{69290B4A-9F1D-8E0D-E38A-34EB0D6230F7}"/>
                  </a:ext>
                  <a:ext uri="{C183D7F6-B498-43B3-948B-1728B52AA6E4}">
                    <adec:decorative xmlns:adec="http://schemas.microsoft.com/office/drawing/2017/decorative" val="1"/>
                  </a:ext>
                </a:extLst>
              </p:cNvPr>
              <p:cNvSpPr/>
              <p:nvPr/>
            </p:nvSpPr>
            <p:spPr bwMode="auto">
              <a:xfrm>
                <a:off x="3122613" y="4700034"/>
                <a:ext cx="3967961" cy="1389316"/>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Sans Text" pitchFamily="2" charset="0"/>
                </a:endParaRPr>
              </a:p>
            </p:txBody>
          </p:sp>
          <p:grpSp>
            <p:nvGrpSpPr>
              <p:cNvPr id="56" name="Group 55">
                <a:extLst>
                  <a:ext uri="{FF2B5EF4-FFF2-40B4-BE49-F238E27FC236}">
                    <a16:creationId xmlns:a16="http://schemas.microsoft.com/office/drawing/2014/main" id="{BFF78C3B-F440-2CB4-9166-11CFD3D2CC57}"/>
                  </a:ext>
                </a:extLst>
              </p:cNvPr>
              <p:cNvGrpSpPr/>
              <p:nvPr/>
            </p:nvGrpSpPr>
            <p:grpSpPr>
              <a:xfrm>
                <a:off x="4186287" y="5111218"/>
                <a:ext cx="1046749" cy="623071"/>
                <a:chOff x="5856574" y="5020719"/>
                <a:chExt cx="1046749" cy="623071"/>
              </a:xfrm>
            </p:grpSpPr>
            <p:sp>
              <p:nvSpPr>
                <p:cNvPr id="20" name="TextBox 19">
                  <a:extLst>
                    <a:ext uri="{FF2B5EF4-FFF2-40B4-BE49-F238E27FC236}">
                      <a16:creationId xmlns:a16="http://schemas.microsoft.com/office/drawing/2014/main" id="{9DEB5690-7E55-67A8-E98F-C998F0C0DE54}"/>
                    </a:ext>
                    <a:ext uri="{C183D7F6-B498-43B3-948B-1728B52AA6E4}">
                      <adec:decorative xmlns:adec="http://schemas.microsoft.com/office/drawing/2017/decorative" val="1"/>
                    </a:ext>
                  </a:extLst>
                </p:cNvPr>
                <p:cNvSpPr txBox="1"/>
                <p:nvPr/>
              </p:nvSpPr>
              <p:spPr>
                <a:xfrm>
                  <a:off x="5856574" y="5401185"/>
                  <a:ext cx="1046749" cy="242605"/>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Custom</a:t>
                  </a:r>
                </a:p>
              </p:txBody>
            </p:sp>
            <p:pic>
              <p:nvPicPr>
                <p:cNvPr id="85" name="Content Placeholder 3">
                  <a:extLst>
                    <a:ext uri="{FF2B5EF4-FFF2-40B4-BE49-F238E27FC236}">
                      <a16:creationId xmlns:a16="http://schemas.microsoft.com/office/drawing/2014/main" id="{7714DF70-471D-C0E4-BDC9-86E8C4AADBC2}"/>
                    </a:ext>
                    <a:ext uri="{C183D7F6-B498-43B3-948B-1728B52AA6E4}">
                      <adec:decorative xmlns:adec="http://schemas.microsoft.com/office/drawing/2017/decorative" val="1"/>
                    </a:ext>
                  </a:extLst>
                </p:cNvPr>
                <p:cNvPicPr>
                  <a:picLocks noChangeAspect="1"/>
                </p:cNvPicPr>
                <p:nvPr/>
              </p:nvPicPr>
              <p:blipFill rotWithShape="1">
                <a:blip r:embed="rId3"/>
                <a:srcRect l="60646" t="59666" r="30787" b="28032"/>
                <a:stretch/>
              </p:blipFill>
              <p:spPr>
                <a:xfrm>
                  <a:off x="6126296" y="5020719"/>
                  <a:ext cx="507305" cy="370628"/>
                </a:xfrm>
                <a:prstGeom prst="rect">
                  <a:avLst/>
                </a:prstGeom>
              </p:spPr>
            </p:pic>
          </p:grpSp>
          <p:grpSp>
            <p:nvGrpSpPr>
              <p:cNvPr id="59" name="Group 58">
                <a:extLst>
                  <a:ext uri="{FF2B5EF4-FFF2-40B4-BE49-F238E27FC236}">
                    <a16:creationId xmlns:a16="http://schemas.microsoft.com/office/drawing/2014/main" id="{771A1F05-311A-A566-4F9D-DCD198F05FC4}"/>
                  </a:ext>
                </a:extLst>
              </p:cNvPr>
              <p:cNvGrpSpPr/>
              <p:nvPr/>
            </p:nvGrpSpPr>
            <p:grpSpPr>
              <a:xfrm>
                <a:off x="4963314" y="5111218"/>
                <a:ext cx="1046749" cy="733230"/>
                <a:chOff x="4992644" y="5944886"/>
                <a:chExt cx="1046749" cy="733230"/>
              </a:xfrm>
            </p:grpSpPr>
            <p:sp>
              <p:nvSpPr>
                <p:cNvPr id="7" name="TextBox 6">
                  <a:extLst>
                    <a:ext uri="{FF2B5EF4-FFF2-40B4-BE49-F238E27FC236}">
                      <a16:creationId xmlns:a16="http://schemas.microsoft.com/office/drawing/2014/main" id="{F751AD17-026D-0EC6-71AF-9D7EFE4844DC}"/>
                    </a:ext>
                  </a:extLst>
                </p:cNvPr>
                <p:cNvSpPr txBox="1"/>
                <p:nvPr/>
              </p:nvSpPr>
              <p:spPr>
                <a:xfrm>
                  <a:off x="4992644" y="6279550"/>
                  <a:ext cx="1046749" cy="398566"/>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Azure AI Vision</a:t>
                  </a:r>
                </a:p>
              </p:txBody>
            </p:sp>
            <p:pic>
              <p:nvPicPr>
                <p:cNvPr id="29" name="Content Placeholder 3">
                  <a:extLst>
                    <a:ext uri="{FF2B5EF4-FFF2-40B4-BE49-F238E27FC236}">
                      <a16:creationId xmlns:a16="http://schemas.microsoft.com/office/drawing/2014/main" id="{3A957C20-FA66-7C09-1E4F-FAC78A91A1E5}"/>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5224269" y="5944886"/>
                  <a:ext cx="583499" cy="312759"/>
                </a:xfrm>
                <a:prstGeom prst="rect">
                  <a:avLst/>
                </a:prstGeom>
              </p:spPr>
            </p:pic>
          </p:grpSp>
          <p:grpSp>
            <p:nvGrpSpPr>
              <p:cNvPr id="60" name="Group 59">
                <a:extLst>
                  <a:ext uri="{FF2B5EF4-FFF2-40B4-BE49-F238E27FC236}">
                    <a16:creationId xmlns:a16="http://schemas.microsoft.com/office/drawing/2014/main" id="{D7AA9BB7-7567-185D-FA4E-772340C0F0D6}"/>
                  </a:ext>
                </a:extLst>
              </p:cNvPr>
              <p:cNvGrpSpPr/>
              <p:nvPr/>
            </p:nvGrpSpPr>
            <p:grpSpPr>
              <a:xfrm>
                <a:off x="5958557" y="5111218"/>
                <a:ext cx="1046749" cy="887427"/>
                <a:chOff x="6031402" y="5700348"/>
                <a:chExt cx="1046749" cy="887427"/>
              </a:xfrm>
            </p:grpSpPr>
            <p:sp>
              <p:nvSpPr>
                <p:cNvPr id="37" name="TextBox 36">
                  <a:extLst>
                    <a:ext uri="{FF2B5EF4-FFF2-40B4-BE49-F238E27FC236}">
                      <a16:creationId xmlns:a16="http://schemas.microsoft.com/office/drawing/2014/main" id="{CCF43C64-6795-B7B7-3C62-ABD71C514767}"/>
                    </a:ext>
                  </a:extLst>
                </p:cNvPr>
                <p:cNvSpPr txBox="1"/>
                <p:nvPr/>
              </p:nvSpPr>
              <p:spPr>
                <a:xfrm>
                  <a:off x="6031402" y="5996844"/>
                  <a:ext cx="1046749" cy="5909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Azure AI Foundry model catalog</a:t>
                  </a:r>
                </a:p>
              </p:txBody>
            </p:sp>
            <p:pic>
              <p:nvPicPr>
                <p:cNvPr id="41" name="Picture 2">
                  <a:extLst>
                    <a:ext uri="{FF2B5EF4-FFF2-40B4-BE49-F238E27FC236}">
                      <a16:creationId xmlns:a16="http://schemas.microsoft.com/office/drawing/2014/main" id="{C9DBBFB1-E28A-942A-2815-1749CBA1E4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396406" y="5700348"/>
                  <a:ext cx="316740" cy="3167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12EA6C81-8C61-947B-AD44-BE49E3118887}"/>
                  </a:ext>
                </a:extLst>
              </p:cNvPr>
              <p:cNvGrpSpPr/>
              <p:nvPr/>
            </p:nvGrpSpPr>
            <p:grpSpPr>
              <a:xfrm>
                <a:off x="3232850" y="5111218"/>
                <a:ext cx="1046749" cy="611522"/>
                <a:chOff x="3895940" y="5059945"/>
                <a:chExt cx="1046749" cy="611522"/>
              </a:xfrm>
            </p:grpSpPr>
            <p:sp>
              <p:nvSpPr>
                <p:cNvPr id="19" name="TextBox 18">
                  <a:extLst>
                    <a:ext uri="{FF2B5EF4-FFF2-40B4-BE49-F238E27FC236}">
                      <a16:creationId xmlns:a16="http://schemas.microsoft.com/office/drawing/2014/main" id="{04615271-5A0B-8F03-D564-7DD8FE376357}"/>
                    </a:ext>
                    <a:ext uri="{C183D7F6-B498-43B3-948B-1728B52AA6E4}">
                      <adec:decorative xmlns:adec="http://schemas.microsoft.com/office/drawing/2017/decorative" val="1"/>
                    </a:ext>
                  </a:extLst>
                </p:cNvPr>
                <p:cNvSpPr txBox="1"/>
                <p:nvPr/>
              </p:nvSpPr>
              <p:spPr>
                <a:xfrm>
                  <a:off x="3895940" y="5412935"/>
                  <a:ext cx="1046749"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Azure OpenAI</a:t>
                  </a:r>
                </a:p>
              </p:txBody>
            </p:sp>
            <p:pic>
              <p:nvPicPr>
                <p:cNvPr id="15" name="Graphic 14">
                  <a:extLst>
                    <a:ext uri="{FF2B5EF4-FFF2-40B4-BE49-F238E27FC236}">
                      <a16:creationId xmlns:a16="http://schemas.microsoft.com/office/drawing/2014/main" id="{D9EB7198-B9D9-1F8F-0DB1-0F0CE47D2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8188" y="5059945"/>
                  <a:ext cx="322253" cy="317777"/>
                </a:xfrm>
                <a:prstGeom prst="rect">
                  <a:avLst/>
                </a:prstGeom>
              </p:spPr>
            </p:pic>
          </p:grpSp>
        </p:grpSp>
        <p:pic>
          <p:nvPicPr>
            <p:cNvPr id="51" name="Picture 50" descr="A white line with circles&#10;&#10;Description automatically generated">
              <a:extLst>
                <a:ext uri="{FF2B5EF4-FFF2-40B4-BE49-F238E27FC236}">
                  <a16:creationId xmlns:a16="http://schemas.microsoft.com/office/drawing/2014/main" id="{345FCFA6-9058-D389-A0BD-B2476DA22CF8}"/>
                </a:ext>
              </a:extLst>
            </p:cNvPr>
            <p:cNvPicPr>
              <a:picLocks noChangeAspect="1"/>
            </p:cNvPicPr>
            <p:nvPr/>
          </p:nvPicPr>
          <p:blipFill>
            <a:blip r:embed="rId8">
              <a:duotone>
                <a:prstClr val="black"/>
                <a:schemeClr val="accent1">
                  <a:tint val="45000"/>
                  <a:satMod val="400000"/>
                </a:schemeClr>
              </a:duotone>
              <a:extLst>
                <a:ext uri="{BEBA8EAE-BF5A-486C-A8C5-ECC9F3942E4B}">
                  <a14:imgProps xmlns:a14="http://schemas.microsoft.com/office/drawing/2010/main">
                    <a14:imgLayer r:embed="rId9">
                      <a14:imgEffect>
                        <a14:colorTemperature colorTemp="5000"/>
                      </a14:imgEffect>
                      <a14:imgEffect>
                        <a14:saturation sat="400000"/>
                      </a14:imgEffect>
                    </a14:imgLayer>
                  </a14:imgProps>
                </a:ext>
              </a:extLst>
            </a:blip>
            <a:stretch>
              <a:fillRect/>
            </a:stretch>
          </p:blipFill>
          <p:spPr>
            <a:xfrm>
              <a:off x="4713497" y="3617966"/>
              <a:ext cx="567167" cy="567167"/>
            </a:xfrm>
            <a:prstGeom prst="rect">
              <a:avLst/>
            </a:prstGeom>
            <a:noFill/>
            <a:ln>
              <a:noFill/>
            </a:ln>
          </p:spPr>
        </p:pic>
        <p:sp>
          <p:nvSpPr>
            <p:cNvPr id="58" name="TextBox 57">
              <a:extLst>
                <a:ext uri="{FF2B5EF4-FFF2-40B4-BE49-F238E27FC236}">
                  <a16:creationId xmlns:a16="http://schemas.microsoft.com/office/drawing/2014/main" id="{7F9F05D1-3A0E-922E-7253-250B140B7C5A}"/>
                </a:ext>
                <a:ext uri="{C183D7F6-B498-43B3-948B-1728B52AA6E4}">
                  <adec:decorative xmlns:adec="http://schemas.microsoft.com/office/drawing/2017/decorative" val="1"/>
                </a:ext>
              </a:extLst>
            </p:cNvPr>
            <p:cNvSpPr txBox="1"/>
            <p:nvPr/>
          </p:nvSpPr>
          <p:spPr>
            <a:xfrm>
              <a:off x="4461033" y="4143983"/>
              <a:ext cx="1046749"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Chunking</a:t>
              </a:r>
            </a:p>
          </p:txBody>
        </p:sp>
        <p:cxnSp>
          <p:nvCxnSpPr>
            <p:cNvPr id="67" name="Straight Connector 66">
              <a:extLst>
                <a:ext uri="{FF2B5EF4-FFF2-40B4-BE49-F238E27FC236}">
                  <a16:creationId xmlns:a16="http://schemas.microsoft.com/office/drawing/2014/main" id="{18C08827-94E0-DA54-4A63-89C122F0320A}"/>
                </a:ext>
                <a:ext uri="{C183D7F6-B498-43B3-948B-1728B52AA6E4}">
                  <adec:decorative xmlns:adec="http://schemas.microsoft.com/office/drawing/2017/decorative" val="1"/>
                </a:ext>
              </a:extLst>
            </p:cNvPr>
            <p:cNvCxnSpPr>
              <a:cxnSpLocks/>
              <a:stCxn id="10" idx="2"/>
              <a:endCxn id="51" idx="1"/>
            </p:cNvCxnSpPr>
            <p:nvPr/>
          </p:nvCxnSpPr>
          <p:spPr>
            <a:xfrm>
              <a:off x="4623617" y="3087489"/>
              <a:ext cx="89880" cy="814061"/>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95D0F7C-ECEB-7429-290C-1E4A9E67D114}"/>
                </a:ext>
                <a:ext uri="{C183D7F6-B498-43B3-948B-1728B52AA6E4}">
                  <adec:decorative xmlns:adec="http://schemas.microsoft.com/office/drawing/2017/decorative" val="1"/>
                </a:ext>
              </a:extLst>
            </p:cNvPr>
            <p:cNvSpPr txBox="1"/>
            <p:nvPr/>
          </p:nvSpPr>
          <p:spPr>
            <a:xfrm>
              <a:off x="6617446" y="3332423"/>
              <a:ext cx="798598"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2. Embed query</a:t>
              </a:r>
            </a:p>
          </p:txBody>
        </p:sp>
        <p:grpSp>
          <p:nvGrpSpPr>
            <p:cNvPr id="4" name="Group 3">
              <a:extLst>
                <a:ext uri="{FF2B5EF4-FFF2-40B4-BE49-F238E27FC236}">
                  <a16:creationId xmlns:a16="http://schemas.microsoft.com/office/drawing/2014/main" id="{60E51742-E468-9CA2-AAD6-D32D6AEC11F3}"/>
                </a:ext>
              </a:extLst>
            </p:cNvPr>
            <p:cNvGrpSpPr/>
            <p:nvPr/>
          </p:nvGrpSpPr>
          <p:grpSpPr>
            <a:xfrm>
              <a:off x="822216" y="2077541"/>
              <a:ext cx="6027900" cy="1009948"/>
              <a:chOff x="822216" y="2077541"/>
              <a:chExt cx="6027900" cy="1009948"/>
            </a:xfrm>
          </p:grpSpPr>
          <p:sp>
            <p:nvSpPr>
              <p:cNvPr id="9" name="TextBox 8">
                <a:extLst>
                  <a:ext uri="{FF2B5EF4-FFF2-40B4-BE49-F238E27FC236}">
                    <a16:creationId xmlns:a16="http://schemas.microsoft.com/office/drawing/2014/main" id="{EB7AC4A3-C052-03A9-FAD2-A842CDE3D5DB}"/>
                  </a:ext>
                  <a:ext uri="{C183D7F6-B498-43B3-948B-1728B52AA6E4}">
                    <adec:decorative xmlns:adec="http://schemas.microsoft.com/office/drawing/2017/decorative" val="1"/>
                  </a:ext>
                </a:extLst>
              </p:cNvPr>
              <p:cNvSpPr txBox="1"/>
              <p:nvPr/>
            </p:nvSpPr>
            <p:spPr>
              <a:xfrm>
                <a:off x="2468890" y="2662757"/>
                <a:ext cx="1046749"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Data ingestion and parsing</a:t>
                </a:r>
              </a:p>
            </p:txBody>
          </p:sp>
          <p:sp>
            <p:nvSpPr>
              <p:cNvPr id="10" name="TextBox 9">
                <a:extLst>
                  <a:ext uri="{FF2B5EF4-FFF2-40B4-BE49-F238E27FC236}">
                    <a16:creationId xmlns:a16="http://schemas.microsoft.com/office/drawing/2014/main" id="{A3AA14E3-89C8-0616-EF3C-F76876A7FB8F}"/>
                  </a:ext>
                  <a:ext uri="{C183D7F6-B498-43B3-948B-1728B52AA6E4}">
                    <adec:decorative xmlns:adec="http://schemas.microsoft.com/office/drawing/2017/decorative" val="1"/>
                  </a:ext>
                </a:extLst>
              </p:cNvPr>
              <p:cNvSpPr txBox="1"/>
              <p:nvPr/>
            </p:nvSpPr>
            <p:spPr>
              <a:xfrm>
                <a:off x="4100242" y="2662757"/>
                <a:ext cx="1046749"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Data enrichment</a:t>
                </a:r>
              </a:p>
            </p:txBody>
          </p:sp>
          <p:grpSp>
            <p:nvGrpSpPr>
              <p:cNvPr id="53" name="Group 52">
                <a:extLst>
                  <a:ext uri="{FF2B5EF4-FFF2-40B4-BE49-F238E27FC236}">
                    <a16:creationId xmlns:a16="http://schemas.microsoft.com/office/drawing/2014/main" id="{7F95A7B7-F9C5-8DFB-0ED9-72F3F58FDF50}"/>
                  </a:ext>
                </a:extLst>
              </p:cNvPr>
              <p:cNvGrpSpPr/>
              <p:nvPr/>
            </p:nvGrpSpPr>
            <p:grpSpPr>
              <a:xfrm>
                <a:off x="822216" y="2077541"/>
                <a:ext cx="6027900" cy="1007863"/>
                <a:chOff x="840627" y="2049401"/>
                <a:chExt cx="6027900" cy="1007863"/>
              </a:xfrm>
            </p:grpSpPr>
            <p:grpSp>
              <p:nvGrpSpPr>
                <p:cNvPr id="44" name="Group 43">
                  <a:extLst>
                    <a:ext uri="{FF2B5EF4-FFF2-40B4-BE49-F238E27FC236}">
                      <a16:creationId xmlns:a16="http://schemas.microsoft.com/office/drawing/2014/main" id="{E5BDFE8D-142D-3DA9-1EAD-97AD8AD837C4}"/>
                    </a:ext>
                  </a:extLst>
                </p:cNvPr>
                <p:cNvGrpSpPr/>
                <p:nvPr/>
              </p:nvGrpSpPr>
              <p:grpSpPr>
                <a:xfrm>
                  <a:off x="1075050" y="2049401"/>
                  <a:ext cx="5481439" cy="553030"/>
                  <a:chOff x="1075050" y="2049401"/>
                  <a:chExt cx="5481439" cy="553030"/>
                </a:xfrm>
              </p:grpSpPr>
              <p:sp useBgFill="1">
                <p:nvSpPr>
                  <p:cNvPr id="17" name="Oval 16">
                    <a:extLst>
                      <a:ext uri="{FF2B5EF4-FFF2-40B4-BE49-F238E27FC236}">
                        <a16:creationId xmlns:a16="http://schemas.microsoft.com/office/drawing/2014/main" id="{075990D6-EA85-5C04-53F1-1D913D9CC8D4}"/>
                      </a:ext>
                      <a:ext uri="{C183D7F6-B498-43B3-948B-1728B52AA6E4}">
                        <adec:decorative xmlns:adec="http://schemas.microsoft.com/office/drawing/2017/decorative" val="1"/>
                      </a:ext>
                    </a:extLst>
                  </p:cNvPr>
                  <p:cNvSpPr/>
                  <p:nvPr/>
                </p:nvSpPr>
                <p:spPr bwMode="auto">
                  <a:xfrm>
                    <a:off x="1075050" y="2049401"/>
                    <a:ext cx="548640" cy="54864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35" name="Oval 34">
                    <a:extLst>
                      <a:ext uri="{FF2B5EF4-FFF2-40B4-BE49-F238E27FC236}">
                        <a16:creationId xmlns:a16="http://schemas.microsoft.com/office/drawing/2014/main" id="{9698018D-5CA1-7AA4-7269-5506C0FA196E}"/>
                      </a:ext>
                      <a:ext uri="{C183D7F6-B498-43B3-948B-1728B52AA6E4}">
                        <adec:decorative xmlns:adec="http://schemas.microsoft.com/office/drawing/2017/decorative" val="1"/>
                      </a:ext>
                    </a:extLst>
                  </p:cNvPr>
                  <p:cNvSpPr>
                    <a:spLocks noChangeAspect="1"/>
                  </p:cNvSpPr>
                  <p:nvPr/>
                </p:nvSpPr>
                <p:spPr bwMode="auto">
                  <a:xfrm>
                    <a:off x="2719316" y="2049401"/>
                    <a:ext cx="544285" cy="54864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38" name="Oval 37">
                    <a:extLst>
                      <a:ext uri="{FF2B5EF4-FFF2-40B4-BE49-F238E27FC236}">
                        <a16:creationId xmlns:a16="http://schemas.microsoft.com/office/drawing/2014/main" id="{009CA766-C996-4EEB-FA24-9C1D4F80AF82}"/>
                      </a:ext>
                      <a:ext uri="{C183D7F6-B498-43B3-948B-1728B52AA6E4}">
                        <adec:decorative xmlns:adec="http://schemas.microsoft.com/office/drawing/2017/decorative" val="1"/>
                      </a:ext>
                    </a:extLst>
                  </p:cNvPr>
                  <p:cNvSpPr>
                    <a:spLocks noChangeAspect="1"/>
                  </p:cNvSpPr>
                  <p:nvPr/>
                </p:nvSpPr>
                <p:spPr bwMode="auto">
                  <a:xfrm>
                    <a:off x="4363582" y="2049401"/>
                    <a:ext cx="544285" cy="54864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43" name="Oval 42">
                    <a:extLst>
                      <a:ext uri="{FF2B5EF4-FFF2-40B4-BE49-F238E27FC236}">
                        <a16:creationId xmlns:a16="http://schemas.microsoft.com/office/drawing/2014/main" id="{C9288651-83CC-3742-34DF-CF1D1C1A6C36}"/>
                      </a:ext>
                      <a:ext uri="{C183D7F6-B498-43B3-948B-1728B52AA6E4}">
                        <adec:decorative xmlns:adec="http://schemas.microsoft.com/office/drawing/2017/decorative" val="1"/>
                      </a:ext>
                    </a:extLst>
                  </p:cNvPr>
                  <p:cNvSpPr>
                    <a:spLocks noChangeAspect="1"/>
                  </p:cNvSpPr>
                  <p:nvPr/>
                </p:nvSpPr>
                <p:spPr bwMode="auto">
                  <a:xfrm>
                    <a:off x="6007849" y="2049401"/>
                    <a:ext cx="548640" cy="55303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grpSp>
            <p:sp>
              <p:nvSpPr>
                <p:cNvPr id="5" name="TextBox 4">
                  <a:extLst>
                    <a:ext uri="{FF2B5EF4-FFF2-40B4-BE49-F238E27FC236}">
                      <a16:creationId xmlns:a16="http://schemas.microsoft.com/office/drawing/2014/main" id="{72A56F12-02F1-0106-9449-2C7CB218AB33}"/>
                    </a:ext>
                    <a:ext uri="{C183D7F6-B498-43B3-948B-1728B52AA6E4}">
                      <adec:decorative xmlns:adec="http://schemas.microsoft.com/office/drawing/2017/decorative" val="1"/>
                    </a:ext>
                  </a:extLst>
                </p:cNvPr>
                <p:cNvSpPr txBox="1"/>
                <p:nvPr/>
              </p:nvSpPr>
              <p:spPr>
                <a:xfrm>
                  <a:off x="840627" y="2634617"/>
                  <a:ext cx="1046749"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Data store</a:t>
                  </a:r>
                </a:p>
              </p:txBody>
            </p:sp>
            <p:cxnSp>
              <p:nvCxnSpPr>
                <p:cNvPr id="8" name="Straight Arrow Connector 7">
                  <a:extLst>
                    <a:ext uri="{FF2B5EF4-FFF2-40B4-BE49-F238E27FC236}">
                      <a16:creationId xmlns:a16="http://schemas.microsoft.com/office/drawing/2014/main" id="{9EE8391D-F5C1-838C-6C8D-162DB7541974}"/>
                    </a:ext>
                    <a:ext uri="{C183D7F6-B498-43B3-948B-1728B52AA6E4}">
                      <adec:decorative xmlns:adec="http://schemas.microsoft.com/office/drawing/2017/decorative" val="1"/>
                    </a:ext>
                  </a:extLst>
                </p:cNvPr>
                <p:cNvCxnSpPr>
                  <a:cxnSpLocks/>
                </p:cNvCxnSpPr>
                <p:nvPr/>
              </p:nvCxnSpPr>
              <p:spPr>
                <a:xfrm flipH="1">
                  <a:off x="1659653" y="2328656"/>
                  <a:ext cx="1055372" cy="0"/>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7129D75-EE8E-5096-551B-EB76F3D327AD}"/>
                    </a:ext>
                    <a:ext uri="{C183D7F6-B498-43B3-948B-1728B52AA6E4}">
                      <adec:decorative xmlns:adec="http://schemas.microsoft.com/office/drawing/2017/decorative" val="1"/>
                    </a:ext>
                  </a:extLst>
                </p:cNvPr>
                <p:cNvSpPr txBox="1"/>
                <p:nvPr/>
              </p:nvSpPr>
              <p:spPr>
                <a:xfrm>
                  <a:off x="5622577" y="2632532"/>
                  <a:ext cx="1245950"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Azure AI </a:t>
                  </a:r>
                  <a:b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b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Search</a:t>
                  </a:r>
                </a:p>
              </p:txBody>
            </p:sp>
            <p:cxnSp>
              <p:nvCxnSpPr>
                <p:cNvPr id="39" name="Straight Arrow Connector 38">
                  <a:extLst>
                    <a:ext uri="{FF2B5EF4-FFF2-40B4-BE49-F238E27FC236}">
                      <a16:creationId xmlns:a16="http://schemas.microsoft.com/office/drawing/2014/main" id="{A236A63A-B90E-4A3E-4499-1D2E7B36847E}"/>
                    </a:ext>
                    <a:ext uri="{C183D7F6-B498-43B3-948B-1728B52AA6E4}">
                      <adec:decorative xmlns:adec="http://schemas.microsoft.com/office/drawing/2017/decorative" val="1"/>
                    </a:ext>
                  </a:extLst>
                </p:cNvPr>
                <p:cNvCxnSpPr>
                  <a:cxnSpLocks/>
                </p:cNvCxnSpPr>
                <p:nvPr/>
              </p:nvCxnSpPr>
              <p:spPr>
                <a:xfrm flipH="1">
                  <a:off x="3306327" y="2328655"/>
                  <a:ext cx="1055372" cy="1"/>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787064-3600-AF46-BC46-B65888E40C54}"/>
                    </a:ext>
                    <a:ext uri="{C183D7F6-B498-43B3-948B-1728B52AA6E4}">
                      <adec:decorative xmlns:adec="http://schemas.microsoft.com/office/drawing/2017/decorative" val="1"/>
                    </a:ext>
                  </a:extLst>
                </p:cNvPr>
                <p:cNvCxnSpPr>
                  <a:cxnSpLocks/>
                </p:cNvCxnSpPr>
                <p:nvPr/>
              </p:nvCxnSpPr>
              <p:spPr>
                <a:xfrm flipH="1" flipV="1">
                  <a:off x="4953001" y="2328655"/>
                  <a:ext cx="1055372" cy="1"/>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7" name="Graphic 19">
                  <a:extLst>
                    <a:ext uri="{FF2B5EF4-FFF2-40B4-BE49-F238E27FC236}">
                      <a16:creationId xmlns:a16="http://schemas.microsoft.com/office/drawing/2014/main" id="{1325CA3A-B83B-9619-FEE7-1E108C9A4D59}"/>
                    </a:ext>
                    <a:ext uri="{C183D7F6-B498-43B3-948B-1728B52AA6E4}">
                      <adec:decorative xmlns:adec="http://schemas.microsoft.com/office/drawing/2017/decorative" val="1"/>
                    </a:ext>
                  </a:extLst>
                </p:cNvPr>
                <p:cNvSpPr/>
                <p:nvPr/>
              </p:nvSpPr>
              <p:spPr>
                <a:xfrm>
                  <a:off x="1233807" y="2178709"/>
                  <a:ext cx="260390" cy="299893"/>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8" name="Freeform: Shape 87">
                  <a:extLst>
                    <a:ext uri="{FF2B5EF4-FFF2-40B4-BE49-F238E27FC236}">
                      <a16:creationId xmlns:a16="http://schemas.microsoft.com/office/drawing/2014/main" id="{A4161DAD-8F39-AB04-686B-397A56CFB9F2}"/>
                    </a:ext>
                    <a:ext uri="{C183D7F6-B498-43B3-948B-1728B52AA6E4}">
                      <adec:decorative xmlns:adec="http://schemas.microsoft.com/office/drawing/2017/decorative" val="1"/>
                    </a:ext>
                  </a:extLst>
                </p:cNvPr>
                <p:cNvSpPr/>
                <p:nvPr/>
              </p:nvSpPr>
              <p:spPr>
                <a:xfrm>
                  <a:off x="4520977" y="2185626"/>
                  <a:ext cx="248380" cy="28605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4" name="Graphic 92">
                  <a:extLst>
                    <a:ext uri="{FF2B5EF4-FFF2-40B4-BE49-F238E27FC236}">
                      <a16:creationId xmlns:a16="http://schemas.microsoft.com/office/drawing/2014/main" id="{3790DD3E-6B79-D859-B506-C846E00F5E6E}"/>
                    </a:ext>
                    <a:ext uri="{C183D7F6-B498-43B3-948B-1728B52AA6E4}">
                      <adec:decorative xmlns:adec="http://schemas.microsoft.com/office/drawing/2017/decorative" val="1"/>
                    </a:ext>
                  </a:extLst>
                </p:cNvPr>
                <p:cNvSpPr/>
                <p:nvPr/>
              </p:nvSpPr>
              <p:spPr>
                <a:xfrm>
                  <a:off x="2865459" y="2194858"/>
                  <a:ext cx="290433" cy="267594"/>
                </a:xfrm>
                <a:custGeom>
                  <a:avLst/>
                  <a:gdLst>
                    <a:gd name="connsiteX0" fmla="*/ 30956 w 171450"/>
                    <a:gd name="connsiteY0" fmla="*/ 0 h 171450"/>
                    <a:gd name="connsiteX1" fmla="*/ 76200 w 171450"/>
                    <a:gd name="connsiteY1" fmla="*/ 0 h 171450"/>
                    <a:gd name="connsiteX2" fmla="*/ 76200 w 171450"/>
                    <a:gd name="connsiteY2" fmla="*/ 38100 h 171450"/>
                    <a:gd name="connsiteX3" fmla="*/ 0 w 171450"/>
                    <a:gd name="connsiteY3" fmla="*/ 38100 h 171450"/>
                    <a:gd name="connsiteX4" fmla="*/ 0 w 171450"/>
                    <a:gd name="connsiteY4" fmla="*/ 30956 h 171450"/>
                    <a:gd name="connsiteX5" fmla="*/ 30956 w 171450"/>
                    <a:gd name="connsiteY5" fmla="*/ 0 h 171450"/>
                    <a:gd name="connsiteX6" fmla="*/ 171450 w 171450"/>
                    <a:gd name="connsiteY6" fmla="*/ 38100 h 171450"/>
                    <a:gd name="connsiteX7" fmla="*/ 171450 w 171450"/>
                    <a:gd name="connsiteY7" fmla="*/ 30956 h 171450"/>
                    <a:gd name="connsiteX8" fmla="*/ 140494 w 171450"/>
                    <a:gd name="connsiteY8" fmla="*/ 0 h 171450"/>
                    <a:gd name="connsiteX9" fmla="*/ 90488 w 171450"/>
                    <a:gd name="connsiteY9" fmla="*/ 0 h 171450"/>
                    <a:gd name="connsiteX10" fmla="*/ 90488 w 171450"/>
                    <a:gd name="connsiteY10" fmla="*/ 38100 h 171450"/>
                    <a:gd name="connsiteX11" fmla="*/ 171450 w 171450"/>
                    <a:gd name="connsiteY11" fmla="*/ 38100 h 171450"/>
                    <a:gd name="connsiteX12" fmla="*/ 90488 w 171450"/>
                    <a:gd name="connsiteY12" fmla="*/ 171450 h 171450"/>
                    <a:gd name="connsiteX13" fmla="*/ 140494 w 171450"/>
                    <a:gd name="connsiteY13" fmla="*/ 171450 h 171450"/>
                    <a:gd name="connsiteX14" fmla="*/ 171450 w 171450"/>
                    <a:gd name="connsiteY14" fmla="*/ 140494 h 171450"/>
                    <a:gd name="connsiteX15" fmla="*/ 171450 w 171450"/>
                    <a:gd name="connsiteY15" fmla="*/ 133350 h 171450"/>
                    <a:gd name="connsiteX16" fmla="*/ 90488 w 171450"/>
                    <a:gd name="connsiteY16" fmla="*/ 133350 h 171450"/>
                    <a:gd name="connsiteX17" fmla="*/ 90488 w 171450"/>
                    <a:gd name="connsiteY17" fmla="*/ 171450 h 171450"/>
                    <a:gd name="connsiteX18" fmla="*/ 0 w 171450"/>
                    <a:gd name="connsiteY18" fmla="*/ 52388 h 171450"/>
                    <a:gd name="connsiteX19" fmla="*/ 0 w 171450"/>
                    <a:gd name="connsiteY19" fmla="*/ 119063 h 171450"/>
                    <a:gd name="connsiteX20" fmla="*/ 171450 w 171450"/>
                    <a:gd name="connsiteY20" fmla="*/ 119063 h 171450"/>
                    <a:gd name="connsiteX21" fmla="*/ 171450 w 171450"/>
                    <a:gd name="connsiteY21" fmla="*/ 52388 h 171450"/>
                    <a:gd name="connsiteX22" fmla="*/ 0 w 171450"/>
                    <a:gd name="connsiteY22" fmla="*/ 52388 h 171450"/>
                    <a:gd name="connsiteX23" fmla="*/ 90488 w 171450"/>
                    <a:gd name="connsiteY23" fmla="*/ 66675 h 171450"/>
                    <a:gd name="connsiteX24" fmla="*/ 90488 w 171450"/>
                    <a:gd name="connsiteY24" fmla="*/ 104775 h 171450"/>
                    <a:gd name="connsiteX25" fmla="*/ 76200 w 171450"/>
                    <a:gd name="connsiteY25" fmla="*/ 104775 h 171450"/>
                    <a:gd name="connsiteX26" fmla="*/ 76200 w 171450"/>
                    <a:gd name="connsiteY26" fmla="*/ 66675 h 171450"/>
                    <a:gd name="connsiteX27" fmla="*/ 90488 w 171450"/>
                    <a:gd name="connsiteY27" fmla="*/ 66675 h 171450"/>
                    <a:gd name="connsiteX28" fmla="*/ 0 w 171450"/>
                    <a:gd name="connsiteY28" fmla="*/ 140494 h 171450"/>
                    <a:gd name="connsiteX29" fmla="*/ 0 w 171450"/>
                    <a:gd name="connsiteY29" fmla="*/ 133350 h 171450"/>
                    <a:gd name="connsiteX30" fmla="*/ 76200 w 171450"/>
                    <a:gd name="connsiteY30" fmla="*/ 133350 h 171450"/>
                    <a:gd name="connsiteX31" fmla="*/ 76200 w 171450"/>
                    <a:gd name="connsiteY31" fmla="*/ 171450 h 171450"/>
                    <a:gd name="connsiteX32" fmla="*/ 30956 w 171450"/>
                    <a:gd name="connsiteY32" fmla="*/ 171450 h 171450"/>
                    <a:gd name="connsiteX33" fmla="*/ 0 w 171450"/>
                    <a:gd name="connsiteY33" fmla="*/ 14049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71450">
                      <a:moveTo>
                        <a:pt x="30956" y="0"/>
                      </a:moveTo>
                      <a:lnTo>
                        <a:pt x="76200" y="0"/>
                      </a:lnTo>
                      <a:lnTo>
                        <a:pt x="76200" y="38100"/>
                      </a:lnTo>
                      <a:lnTo>
                        <a:pt x="0" y="38100"/>
                      </a:lnTo>
                      <a:lnTo>
                        <a:pt x="0" y="30956"/>
                      </a:lnTo>
                      <a:cubicBezTo>
                        <a:pt x="0" y="13860"/>
                        <a:pt x="13860" y="0"/>
                        <a:pt x="30956" y="0"/>
                      </a:cubicBezTo>
                      <a:close/>
                      <a:moveTo>
                        <a:pt x="171450" y="38100"/>
                      </a:moveTo>
                      <a:lnTo>
                        <a:pt x="171450" y="30956"/>
                      </a:lnTo>
                      <a:cubicBezTo>
                        <a:pt x="171450" y="13860"/>
                        <a:pt x="157590" y="0"/>
                        <a:pt x="140494" y="0"/>
                      </a:cubicBezTo>
                      <a:lnTo>
                        <a:pt x="90488" y="0"/>
                      </a:lnTo>
                      <a:lnTo>
                        <a:pt x="90488" y="38100"/>
                      </a:lnTo>
                      <a:lnTo>
                        <a:pt x="171450" y="38100"/>
                      </a:lnTo>
                      <a:close/>
                      <a:moveTo>
                        <a:pt x="90488" y="171450"/>
                      </a:moveTo>
                      <a:lnTo>
                        <a:pt x="140494" y="171450"/>
                      </a:lnTo>
                      <a:cubicBezTo>
                        <a:pt x="157590" y="171450"/>
                        <a:pt x="171450" y="157590"/>
                        <a:pt x="171450" y="140494"/>
                      </a:cubicBezTo>
                      <a:lnTo>
                        <a:pt x="171450" y="133350"/>
                      </a:lnTo>
                      <a:lnTo>
                        <a:pt x="90488" y="133350"/>
                      </a:lnTo>
                      <a:lnTo>
                        <a:pt x="90488" y="171450"/>
                      </a:lnTo>
                      <a:close/>
                      <a:moveTo>
                        <a:pt x="0" y="52388"/>
                      </a:moveTo>
                      <a:lnTo>
                        <a:pt x="0" y="119063"/>
                      </a:lnTo>
                      <a:lnTo>
                        <a:pt x="171450" y="119063"/>
                      </a:lnTo>
                      <a:lnTo>
                        <a:pt x="171450" y="52388"/>
                      </a:lnTo>
                      <a:lnTo>
                        <a:pt x="0" y="52388"/>
                      </a:lnTo>
                      <a:close/>
                      <a:moveTo>
                        <a:pt x="90488" y="66675"/>
                      </a:moveTo>
                      <a:lnTo>
                        <a:pt x="90488" y="104775"/>
                      </a:lnTo>
                      <a:lnTo>
                        <a:pt x="76200" y="104775"/>
                      </a:lnTo>
                      <a:lnTo>
                        <a:pt x="76200" y="66675"/>
                      </a:lnTo>
                      <a:lnTo>
                        <a:pt x="90488" y="66675"/>
                      </a:lnTo>
                      <a:close/>
                      <a:moveTo>
                        <a:pt x="0" y="140494"/>
                      </a:moveTo>
                      <a:lnTo>
                        <a:pt x="0" y="133350"/>
                      </a:lnTo>
                      <a:lnTo>
                        <a:pt x="76200" y="133350"/>
                      </a:lnTo>
                      <a:lnTo>
                        <a:pt x="76200" y="171450"/>
                      </a:lnTo>
                      <a:lnTo>
                        <a:pt x="30956" y="171450"/>
                      </a:lnTo>
                      <a:cubicBezTo>
                        <a:pt x="13860" y="171450"/>
                        <a:pt x="0" y="157590"/>
                        <a:pt x="0" y="140494"/>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2" name="Freeform: Shape 51">
                  <a:extLst>
                    <a:ext uri="{FF2B5EF4-FFF2-40B4-BE49-F238E27FC236}">
                      <a16:creationId xmlns:a16="http://schemas.microsoft.com/office/drawing/2014/main" id="{4068E76A-D485-310D-EC3C-AB5B86CBEDBC}"/>
                    </a:ext>
                  </a:extLst>
                </p:cNvPr>
                <p:cNvSpPr/>
                <p:nvPr/>
              </p:nvSpPr>
              <p:spPr>
                <a:xfrm>
                  <a:off x="6100669" y="2178709"/>
                  <a:ext cx="393376" cy="284259"/>
                </a:xfrm>
                <a:custGeom>
                  <a:avLst/>
                  <a:gdLst>
                    <a:gd name="connsiteX0" fmla="*/ 201334 w 393376"/>
                    <a:gd name="connsiteY0" fmla="*/ 72552 h 284259"/>
                    <a:gd name="connsiteX1" fmla="*/ 220610 w 393376"/>
                    <a:gd name="connsiteY1" fmla="*/ 73952 h 284259"/>
                    <a:gd name="connsiteX2" fmla="*/ 254431 w 393376"/>
                    <a:gd name="connsiteY2" fmla="*/ 133896 h 284259"/>
                    <a:gd name="connsiteX3" fmla="*/ 194486 w 393376"/>
                    <a:gd name="connsiteY3" fmla="*/ 167717 h 284259"/>
                    <a:gd name="connsiteX4" fmla="*/ 160665 w 393376"/>
                    <a:gd name="connsiteY4" fmla="*/ 107773 h 284259"/>
                    <a:gd name="connsiteX5" fmla="*/ 201334 w 393376"/>
                    <a:gd name="connsiteY5" fmla="*/ 72552 h 284259"/>
                    <a:gd name="connsiteX6" fmla="*/ 199639 w 393376"/>
                    <a:gd name="connsiteY6" fmla="*/ 59372 h 284259"/>
                    <a:gd name="connsiteX7" fmla="*/ 147867 w 393376"/>
                    <a:gd name="connsiteY7" fmla="*/ 104207 h 284259"/>
                    <a:gd name="connsiteX8" fmla="*/ 160392 w 393376"/>
                    <a:gd name="connsiteY8" fmla="*/ 161026 h 284259"/>
                    <a:gd name="connsiteX9" fmla="*/ 168344 w 393376"/>
                    <a:gd name="connsiteY9" fmla="*/ 168721 h 284259"/>
                    <a:gd name="connsiteX10" fmla="*/ 130726 w 393376"/>
                    <a:gd name="connsiteY10" fmla="*/ 232411 h 284259"/>
                    <a:gd name="connsiteX11" fmla="*/ 134864 w 393376"/>
                    <a:gd name="connsiteY11" fmla="*/ 248491 h 284259"/>
                    <a:gd name="connsiteX12" fmla="*/ 150944 w 393376"/>
                    <a:gd name="connsiteY12" fmla="*/ 244353 h 284259"/>
                    <a:gd name="connsiteX13" fmla="*/ 189075 w 393376"/>
                    <a:gd name="connsiteY13" fmla="*/ 179795 h 284259"/>
                    <a:gd name="connsiteX14" fmla="*/ 190921 w 393376"/>
                    <a:gd name="connsiteY14" fmla="*/ 180515 h 284259"/>
                    <a:gd name="connsiteX15" fmla="*/ 267229 w 393376"/>
                    <a:gd name="connsiteY15" fmla="*/ 137462 h 284259"/>
                    <a:gd name="connsiteX16" fmla="*/ 224176 w 393376"/>
                    <a:gd name="connsiteY16" fmla="*/ 61154 h 284259"/>
                    <a:gd name="connsiteX17" fmla="*/ 199639 w 393376"/>
                    <a:gd name="connsiteY17" fmla="*/ 59372 h 284259"/>
                    <a:gd name="connsiteX18" fmla="*/ 201933 w 393376"/>
                    <a:gd name="connsiteY18" fmla="*/ 29 h 284259"/>
                    <a:gd name="connsiteX19" fmla="*/ 316668 w 393376"/>
                    <a:gd name="connsiteY19" fmla="*/ 108643 h 284259"/>
                    <a:gd name="connsiteX20" fmla="*/ 393376 w 393376"/>
                    <a:gd name="connsiteY20" fmla="*/ 195208 h 284259"/>
                    <a:gd name="connsiteX21" fmla="*/ 304626 w 393376"/>
                    <a:gd name="connsiteY21" fmla="*/ 283061 h 284259"/>
                    <a:gd name="connsiteX22" fmla="*/ 299884 w 393376"/>
                    <a:gd name="connsiteY22" fmla="*/ 283782 h 284259"/>
                    <a:gd name="connsiteX23" fmla="*/ 120526 w 393376"/>
                    <a:gd name="connsiteY23" fmla="*/ 283782 h 284259"/>
                    <a:gd name="connsiteX24" fmla="*/ 110757 w 393376"/>
                    <a:gd name="connsiteY24" fmla="*/ 284220 h 284259"/>
                    <a:gd name="connsiteX25" fmla="*/ 0 w 393376"/>
                    <a:gd name="connsiteY25" fmla="*/ 179320 h 284259"/>
                    <a:gd name="connsiteX26" fmla="*/ 92138 w 393376"/>
                    <a:gd name="connsiteY26" fmla="*/ 75971 h 284259"/>
                    <a:gd name="connsiteX27" fmla="*/ 201933 w 393376"/>
                    <a:gd name="connsiteY27" fmla="*/ 29 h 28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3376" h="284259">
                      <a:moveTo>
                        <a:pt x="201334" y="72552"/>
                      </a:moveTo>
                      <a:cubicBezTo>
                        <a:pt x="207604" y="71742"/>
                        <a:pt x="214137" y="72148"/>
                        <a:pt x="220610" y="73952"/>
                      </a:cubicBezTo>
                      <a:cubicBezTo>
                        <a:pt x="246503" y="81166"/>
                        <a:pt x="261645" y="108004"/>
                        <a:pt x="254431" y="133896"/>
                      </a:cubicBezTo>
                      <a:cubicBezTo>
                        <a:pt x="247217" y="159789"/>
                        <a:pt x="220379" y="174931"/>
                        <a:pt x="194486" y="167717"/>
                      </a:cubicBezTo>
                      <a:cubicBezTo>
                        <a:pt x="168593" y="160503"/>
                        <a:pt x="153451" y="133665"/>
                        <a:pt x="160665" y="107773"/>
                      </a:cubicBezTo>
                      <a:cubicBezTo>
                        <a:pt x="166076" y="88353"/>
                        <a:pt x="182525" y="74981"/>
                        <a:pt x="201334" y="72552"/>
                      </a:cubicBezTo>
                      <a:close/>
                      <a:moveTo>
                        <a:pt x="199639" y="59372"/>
                      </a:moveTo>
                      <a:cubicBezTo>
                        <a:pt x="175694" y="62464"/>
                        <a:pt x="154754" y="79486"/>
                        <a:pt x="147867" y="104207"/>
                      </a:cubicBezTo>
                      <a:cubicBezTo>
                        <a:pt x="142128" y="124808"/>
                        <a:pt x="147505" y="145878"/>
                        <a:pt x="160392" y="161026"/>
                      </a:cubicBezTo>
                      <a:lnTo>
                        <a:pt x="168344" y="168721"/>
                      </a:lnTo>
                      <a:lnTo>
                        <a:pt x="130726" y="232411"/>
                      </a:lnTo>
                      <a:cubicBezTo>
                        <a:pt x="127428" y="237994"/>
                        <a:pt x="129281" y="245193"/>
                        <a:pt x="134864" y="248491"/>
                      </a:cubicBezTo>
                      <a:cubicBezTo>
                        <a:pt x="140447" y="251789"/>
                        <a:pt x="147647" y="249936"/>
                        <a:pt x="150944" y="244353"/>
                      </a:cubicBezTo>
                      <a:lnTo>
                        <a:pt x="189075" y="179795"/>
                      </a:lnTo>
                      <a:lnTo>
                        <a:pt x="190921" y="180515"/>
                      </a:lnTo>
                      <a:cubicBezTo>
                        <a:pt x="223882" y="189698"/>
                        <a:pt x="258046" y="170423"/>
                        <a:pt x="267229" y="137462"/>
                      </a:cubicBezTo>
                      <a:cubicBezTo>
                        <a:pt x="276412" y="104501"/>
                        <a:pt x="257137" y="70337"/>
                        <a:pt x="224176" y="61154"/>
                      </a:cubicBezTo>
                      <a:cubicBezTo>
                        <a:pt x="215936" y="58858"/>
                        <a:pt x="207620" y="58341"/>
                        <a:pt x="199639" y="59372"/>
                      </a:cubicBezTo>
                      <a:close/>
                      <a:moveTo>
                        <a:pt x="201933" y="29"/>
                      </a:moveTo>
                      <a:cubicBezTo>
                        <a:pt x="263484" y="-1335"/>
                        <a:pt x="314657" y="47110"/>
                        <a:pt x="316668" y="108643"/>
                      </a:cubicBezTo>
                      <a:cubicBezTo>
                        <a:pt x="359958" y="114872"/>
                        <a:pt x="392401" y="151483"/>
                        <a:pt x="393376" y="195208"/>
                      </a:cubicBezTo>
                      <a:cubicBezTo>
                        <a:pt x="392096" y="243534"/>
                        <a:pt x="352964" y="282271"/>
                        <a:pt x="304626" y="283061"/>
                      </a:cubicBezTo>
                      <a:cubicBezTo>
                        <a:pt x="303087" y="283525"/>
                        <a:pt x="301490" y="283767"/>
                        <a:pt x="299884" y="283782"/>
                      </a:cubicBezTo>
                      <a:lnTo>
                        <a:pt x="120526" y="283782"/>
                      </a:lnTo>
                      <a:cubicBezTo>
                        <a:pt x="117313" y="284067"/>
                        <a:pt x="114057" y="284220"/>
                        <a:pt x="110757" y="284220"/>
                      </a:cubicBezTo>
                      <a:cubicBezTo>
                        <a:pt x="51210" y="285822"/>
                        <a:pt x="1632" y="238866"/>
                        <a:pt x="0" y="179320"/>
                      </a:cubicBezTo>
                      <a:cubicBezTo>
                        <a:pt x="925" y="126824"/>
                        <a:pt x="40091" y="82893"/>
                        <a:pt x="92138" y="75971"/>
                      </a:cubicBezTo>
                      <a:cubicBezTo>
                        <a:pt x="108836" y="29864"/>
                        <a:pt x="152898" y="-613"/>
                        <a:pt x="201933" y="29"/>
                      </a:cubicBezTo>
                      <a:close/>
                    </a:path>
                  </a:pathLst>
                </a:custGeom>
                <a:solidFill>
                  <a:schemeClr val="bg1"/>
                </a:solidFill>
                <a:ln w="1957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8" name="Group 47">
              <a:extLst>
                <a:ext uri="{FF2B5EF4-FFF2-40B4-BE49-F238E27FC236}">
                  <a16:creationId xmlns:a16="http://schemas.microsoft.com/office/drawing/2014/main" id="{D72AA090-E229-6B06-46FB-01A7AF1B0003}"/>
                </a:ext>
              </a:extLst>
            </p:cNvPr>
            <p:cNvGrpSpPr/>
            <p:nvPr/>
          </p:nvGrpSpPr>
          <p:grpSpPr>
            <a:xfrm>
              <a:off x="8041272" y="4476015"/>
              <a:ext cx="3707739" cy="1873950"/>
              <a:chOff x="8041272" y="4476015"/>
              <a:chExt cx="3707739" cy="1873950"/>
            </a:xfrm>
          </p:grpSpPr>
          <p:grpSp>
            <p:nvGrpSpPr>
              <p:cNvPr id="6" name="Group 5">
                <a:extLst>
                  <a:ext uri="{FF2B5EF4-FFF2-40B4-BE49-F238E27FC236}">
                    <a16:creationId xmlns:a16="http://schemas.microsoft.com/office/drawing/2014/main" id="{F520A287-845C-8260-BE61-75BDF008908C}"/>
                  </a:ext>
                </a:extLst>
              </p:cNvPr>
              <p:cNvGrpSpPr/>
              <p:nvPr/>
            </p:nvGrpSpPr>
            <p:grpSpPr>
              <a:xfrm>
                <a:off x="8041272" y="4476015"/>
                <a:ext cx="3707739" cy="1873950"/>
                <a:chOff x="8041272" y="4476015"/>
                <a:chExt cx="3707739" cy="1873950"/>
              </a:xfrm>
            </p:grpSpPr>
            <p:sp>
              <p:nvSpPr>
                <p:cNvPr id="28" name="TextBox 27">
                  <a:extLst>
                    <a:ext uri="{FF2B5EF4-FFF2-40B4-BE49-F238E27FC236}">
                      <a16:creationId xmlns:a16="http://schemas.microsoft.com/office/drawing/2014/main" id="{3D71DD4D-0F73-98CD-C57D-4CE016F15733}"/>
                    </a:ext>
                    <a:ext uri="{C183D7F6-B498-43B3-948B-1728B52AA6E4}">
                      <adec:decorative xmlns:adec="http://schemas.microsoft.com/office/drawing/2017/decorative" val="1"/>
                    </a:ext>
                  </a:extLst>
                </p:cNvPr>
                <p:cNvSpPr txBox="1"/>
                <p:nvPr/>
              </p:nvSpPr>
              <p:spPr>
                <a:xfrm>
                  <a:off x="8041272" y="6091433"/>
                  <a:ext cx="1403543"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Language model</a:t>
                  </a:r>
                </a:p>
              </p:txBody>
            </p:sp>
            <p:sp useBgFill="1">
              <p:nvSpPr>
                <p:cNvPr id="31" name="Oval 30">
                  <a:extLst>
                    <a:ext uri="{FF2B5EF4-FFF2-40B4-BE49-F238E27FC236}">
                      <a16:creationId xmlns:a16="http://schemas.microsoft.com/office/drawing/2014/main" id="{E4095882-DDF8-DBD8-8250-C52D722407E5}"/>
                    </a:ext>
                    <a:ext uri="{C183D7F6-B498-43B3-948B-1728B52AA6E4}">
                      <adec:decorative xmlns:adec="http://schemas.microsoft.com/office/drawing/2017/decorative" val="1"/>
                    </a:ext>
                  </a:extLst>
                </p:cNvPr>
                <p:cNvSpPr>
                  <a:spLocks noChangeAspect="1"/>
                </p:cNvSpPr>
                <p:nvPr/>
              </p:nvSpPr>
              <p:spPr bwMode="auto">
                <a:xfrm>
                  <a:off x="8459974" y="5549966"/>
                  <a:ext cx="548640" cy="544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grpSp>
              <p:nvGrpSpPr>
                <p:cNvPr id="3" name="Group 2">
                  <a:extLst>
                    <a:ext uri="{FF2B5EF4-FFF2-40B4-BE49-F238E27FC236}">
                      <a16:creationId xmlns:a16="http://schemas.microsoft.com/office/drawing/2014/main" id="{EB598032-E9B4-F3EF-4410-6274D9E6B0D4}"/>
                    </a:ext>
                  </a:extLst>
                </p:cNvPr>
                <p:cNvGrpSpPr/>
                <p:nvPr/>
              </p:nvGrpSpPr>
              <p:grpSpPr>
                <a:xfrm>
                  <a:off x="8232250" y="4476015"/>
                  <a:ext cx="3516761" cy="1073952"/>
                  <a:chOff x="8232250" y="4476015"/>
                  <a:chExt cx="3516761" cy="1073952"/>
                </a:xfrm>
              </p:grpSpPr>
              <p:sp>
                <p:nvSpPr>
                  <p:cNvPr id="14" name="TextBox 13">
                    <a:extLst>
                      <a:ext uri="{FF2B5EF4-FFF2-40B4-BE49-F238E27FC236}">
                        <a16:creationId xmlns:a16="http://schemas.microsoft.com/office/drawing/2014/main" id="{CF36A7FE-B9E0-82AF-9B98-07EE07B2FDC4}"/>
                      </a:ext>
                      <a:ext uri="{C183D7F6-B498-43B3-948B-1728B52AA6E4}">
                        <adec:decorative xmlns:adec="http://schemas.microsoft.com/office/drawing/2017/decorative" val="1"/>
                      </a:ext>
                    </a:extLst>
                  </p:cNvPr>
                  <p:cNvSpPr txBox="1"/>
                  <p:nvPr/>
                </p:nvSpPr>
                <p:spPr>
                  <a:xfrm>
                    <a:off x="10702262" y="5066078"/>
                    <a:ext cx="1046749" cy="242605"/>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End-user</a:t>
                    </a:r>
                  </a:p>
                </p:txBody>
              </p:sp>
              <p:sp>
                <p:nvSpPr>
                  <p:cNvPr id="23" name="TextBox 22">
                    <a:extLst>
                      <a:ext uri="{FF2B5EF4-FFF2-40B4-BE49-F238E27FC236}">
                        <a16:creationId xmlns:a16="http://schemas.microsoft.com/office/drawing/2014/main" id="{7BA6AB41-7FB0-0EDA-004A-8F2D728CD7F6}"/>
                      </a:ext>
                      <a:ext uri="{C183D7F6-B498-43B3-948B-1728B52AA6E4}">
                        <adec:decorative xmlns:adec="http://schemas.microsoft.com/office/drawing/2017/decorative" val="1"/>
                      </a:ext>
                    </a:extLst>
                  </p:cNvPr>
                  <p:cNvSpPr txBox="1"/>
                  <p:nvPr/>
                </p:nvSpPr>
                <p:spPr>
                  <a:xfrm>
                    <a:off x="8232250" y="5066078"/>
                    <a:ext cx="1046749" cy="242605"/>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Web App</a:t>
                    </a:r>
                  </a:p>
                </p:txBody>
              </p:sp>
              <p:sp useBgFill="1">
                <p:nvSpPr>
                  <p:cNvPr id="32" name="Oval 31">
                    <a:extLst>
                      <a:ext uri="{FF2B5EF4-FFF2-40B4-BE49-F238E27FC236}">
                        <a16:creationId xmlns:a16="http://schemas.microsoft.com/office/drawing/2014/main" id="{49841EB7-634B-7428-6ECB-C837A72341C6}"/>
                      </a:ext>
                      <a:ext uri="{C183D7F6-B498-43B3-948B-1728B52AA6E4}">
                        <adec:decorative xmlns:adec="http://schemas.microsoft.com/office/drawing/2017/decorative" val="1"/>
                      </a:ext>
                    </a:extLst>
                  </p:cNvPr>
                  <p:cNvSpPr/>
                  <p:nvPr/>
                </p:nvSpPr>
                <p:spPr bwMode="auto">
                  <a:xfrm>
                    <a:off x="8459974" y="4476015"/>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Sans Text" pitchFamily="2" charset="0"/>
                    </a:endParaRPr>
                  </a:p>
                </p:txBody>
              </p:sp>
              <p:sp useBgFill="1">
                <p:nvSpPr>
                  <p:cNvPr id="33" name="Oval 32">
                    <a:extLst>
                      <a:ext uri="{FF2B5EF4-FFF2-40B4-BE49-F238E27FC236}">
                        <a16:creationId xmlns:a16="http://schemas.microsoft.com/office/drawing/2014/main" id="{4E304182-5BC8-C3E3-4FC7-6CAF4BED75A1}"/>
                      </a:ext>
                      <a:ext uri="{C183D7F6-B498-43B3-948B-1728B52AA6E4}">
                        <adec:decorative xmlns:adec="http://schemas.microsoft.com/office/drawing/2017/decorative" val="1"/>
                      </a:ext>
                    </a:extLst>
                  </p:cNvPr>
                  <p:cNvSpPr>
                    <a:spLocks noChangeAspect="1"/>
                  </p:cNvSpPr>
                  <p:nvPr/>
                </p:nvSpPr>
                <p:spPr bwMode="auto">
                  <a:xfrm>
                    <a:off x="10929986" y="4476015"/>
                    <a:ext cx="548640" cy="544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cxnSp>
                <p:nvCxnSpPr>
                  <p:cNvPr id="69" name="Straight Connector 68">
                    <a:extLst>
                      <a:ext uri="{FF2B5EF4-FFF2-40B4-BE49-F238E27FC236}">
                        <a16:creationId xmlns:a16="http://schemas.microsoft.com/office/drawing/2014/main" id="{885B7B4D-6D6C-D184-2A75-6FB6D1215A70}"/>
                      </a:ext>
                      <a:ext uri="{C183D7F6-B498-43B3-948B-1728B52AA6E4}">
                        <adec:decorative xmlns:adec="http://schemas.microsoft.com/office/drawing/2017/decorative" val="1"/>
                      </a:ext>
                    </a:extLst>
                  </p:cNvPr>
                  <p:cNvCxnSpPr>
                    <a:cxnSpLocks/>
                    <a:stCxn id="33" idx="2"/>
                    <a:endCxn id="32" idx="6"/>
                  </p:cNvCxnSpPr>
                  <p:nvPr/>
                </p:nvCxnSpPr>
                <p:spPr>
                  <a:xfrm flipH="1">
                    <a:off x="9051276" y="4748417"/>
                    <a:ext cx="1878710" cy="0"/>
                  </a:xfrm>
                  <a:prstGeom prst="line">
                    <a:avLst/>
                  </a:prstGeom>
                  <a:ln w="19050" cap="rnd">
                    <a:solidFill>
                      <a:schemeClr val="accent3"/>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9C036B2-200B-00F2-587A-EC1A39DA25A8}"/>
                      </a:ext>
                      <a:ext uri="{C183D7F6-B498-43B3-948B-1728B52AA6E4}">
                        <adec:decorative xmlns:adec="http://schemas.microsoft.com/office/drawing/2017/decorative" val="1"/>
                      </a:ext>
                    </a:extLst>
                  </p:cNvPr>
                  <p:cNvCxnSpPr>
                    <a:cxnSpLocks/>
                  </p:cNvCxnSpPr>
                  <p:nvPr/>
                </p:nvCxnSpPr>
                <p:spPr>
                  <a:xfrm>
                    <a:off x="8755624" y="5308683"/>
                    <a:ext cx="1" cy="241284"/>
                  </a:xfrm>
                  <a:prstGeom prst="line">
                    <a:avLst/>
                  </a:prstGeom>
                  <a:ln w="19050" cap="rnd">
                    <a:solidFill>
                      <a:schemeClr val="accent3"/>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91" name="Graphic 89">
                    <a:extLst>
                      <a:ext uri="{FF2B5EF4-FFF2-40B4-BE49-F238E27FC236}">
                        <a16:creationId xmlns:a16="http://schemas.microsoft.com/office/drawing/2014/main" id="{11FF4FE9-FA98-336E-4B5D-AF353EBABE42}"/>
                      </a:ext>
                      <a:ext uri="{C183D7F6-B498-43B3-948B-1728B52AA6E4}">
                        <adec:decorative xmlns:adec="http://schemas.microsoft.com/office/drawing/2017/decorative" val="1"/>
                      </a:ext>
                    </a:extLst>
                  </p:cNvPr>
                  <p:cNvSpPr/>
                  <p:nvPr/>
                </p:nvSpPr>
                <p:spPr>
                  <a:xfrm>
                    <a:off x="11025664" y="4609941"/>
                    <a:ext cx="399944" cy="294853"/>
                  </a:xfrm>
                  <a:custGeom>
                    <a:avLst/>
                    <a:gdLst>
                      <a:gd name="connsiteX0" fmla="*/ 59569 w 190497"/>
                      <a:gd name="connsiteY0" fmla="*/ 28604 h 152428"/>
                      <a:gd name="connsiteX1" fmla="*/ 76238 w 190497"/>
                      <a:gd name="connsiteY1" fmla="*/ 45272 h 152428"/>
                      <a:gd name="connsiteX2" fmla="*/ 76238 w 190497"/>
                      <a:gd name="connsiteY2" fmla="*/ 135760 h 152428"/>
                      <a:gd name="connsiteX3" fmla="*/ 59569 w 190497"/>
                      <a:gd name="connsiteY3" fmla="*/ 152429 h 152428"/>
                      <a:gd name="connsiteX4" fmla="*/ 16669 w 190497"/>
                      <a:gd name="connsiteY4" fmla="*/ 152429 h 152428"/>
                      <a:gd name="connsiteX5" fmla="*/ 0 w 190497"/>
                      <a:gd name="connsiteY5" fmla="*/ 135760 h 152428"/>
                      <a:gd name="connsiteX6" fmla="*/ 0 w 190497"/>
                      <a:gd name="connsiteY6" fmla="*/ 45272 h 152428"/>
                      <a:gd name="connsiteX7" fmla="*/ 16669 w 190497"/>
                      <a:gd name="connsiteY7" fmla="*/ 28604 h 152428"/>
                      <a:gd name="connsiteX8" fmla="*/ 59569 w 190497"/>
                      <a:gd name="connsiteY8" fmla="*/ 28604 h 152428"/>
                      <a:gd name="connsiteX9" fmla="*/ 40500 w 190497"/>
                      <a:gd name="connsiteY9" fmla="*/ 119043 h 152428"/>
                      <a:gd name="connsiteX10" fmla="*/ 35738 w 190497"/>
                      <a:gd name="connsiteY10" fmla="*/ 119043 h 152428"/>
                      <a:gd name="connsiteX11" fmla="*/ 28594 w 190497"/>
                      <a:gd name="connsiteY11" fmla="*/ 126187 h 152428"/>
                      <a:gd name="connsiteX12" fmla="*/ 35738 w 190497"/>
                      <a:gd name="connsiteY12" fmla="*/ 133331 h 152428"/>
                      <a:gd name="connsiteX13" fmla="*/ 40500 w 190497"/>
                      <a:gd name="connsiteY13" fmla="*/ 133331 h 152428"/>
                      <a:gd name="connsiteX14" fmla="*/ 47644 w 190497"/>
                      <a:gd name="connsiteY14" fmla="*/ 126187 h 152428"/>
                      <a:gd name="connsiteX15" fmla="*/ 40500 w 190497"/>
                      <a:gd name="connsiteY15" fmla="*/ 119043 h 152428"/>
                      <a:gd name="connsiteX16" fmla="*/ 183356 w 190497"/>
                      <a:gd name="connsiteY16" fmla="*/ 109538 h 152428"/>
                      <a:gd name="connsiteX17" fmla="*/ 190498 w 190497"/>
                      <a:gd name="connsiteY17" fmla="*/ 116683 h 152428"/>
                      <a:gd name="connsiteX18" fmla="*/ 184328 w 190497"/>
                      <a:gd name="connsiteY18" fmla="*/ 123758 h 152428"/>
                      <a:gd name="connsiteX19" fmla="*/ 183356 w 190497"/>
                      <a:gd name="connsiteY19" fmla="*/ 123825 h 152428"/>
                      <a:gd name="connsiteX20" fmla="*/ 85725 w 190497"/>
                      <a:gd name="connsiteY20" fmla="*/ 123825 h 152428"/>
                      <a:gd name="connsiteX21" fmla="*/ 85725 w 190497"/>
                      <a:gd name="connsiteY21" fmla="*/ 109538 h 152428"/>
                      <a:gd name="connsiteX22" fmla="*/ 183356 w 190497"/>
                      <a:gd name="connsiteY22" fmla="*/ 109538 h 152428"/>
                      <a:gd name="connsiteX23" fmla="*/ 154781 w 190497"/>
                      <a:gd name="connsiteY23" fmla="*/ 0 h 152428"/>
                      <a:gd name="connsiteX24" fmla="*/ 171450 w 190497"/>
                      <a:gd name="connsiteY24" fmla="*/ 16669 h 152428"/>
                      <a:gd name="connsiteX25" fmla="*/ 171450 w 190497"/>
                      <a:gd name="connsiteY25" fmla="*/ 88106 h 152428"/>
                      <a:gd name="connsiteX26" fmla="*/ 154781 w 190497"/>
                      <a:gd name="connsiteY26" fmla="*/ 104775 h 152428"/>
                      <a:gd name="connsiteX27" fmla="*/ 85725 w 190497"/>
                      <a:gd name="connsiteY27" fmla="*/ 104775 h 152428"/>
                      <a:gd name="connsiteX28" fmla="*/ 85725 w 190497"/>
                      <a:gd name="connsiteY28" fmla="*/ 38100 h 152428"/>
                      <a:gd name="connsiteX29" fmla="*/ 68104 w 190497"/>
                      <a:gd name="connsiteY29" fmla="*/ 19107 h 152428"/>
                      <a:gd name="connsiteX30" fmla="*/ 66675 w 190497"/>
                      <a:gd name="connsiteY30" fmla="*/ 19050 h 152428"/>
                      <a:gd name="connsiteX31" fmla="*/ 19050 w 190497"/>
                      <a:gd name="connsiteY31" fmla="*/ 19050 h 152428"/>
                      <a:gd name="connsiteX32" fmla="*/ 19050 w 190497"/>
                      <a:gd name="connsiteY32" fmla="*/ 16669 h 152428"/>
                      <a:gd name="connsiteX33" fmla="*/ 35719 w 190497"/>
                      <a:gd name="connsiteY33" fmla="*/ 0 h 152428"/>
                      <a:gd name="connsiteX34" fmla="*/ 154781 w 190497"/>
                      <a:gd name="connsiteY34" fmla="*/ 0 h 15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497" h="152428">
                        <a:moveTo>
                          <a:pt x="59569" y="28604"/>
                        </a:moveTo>
                        <a:cubicBezTo>
                          <a:pt x="68780" y="28604"/>
                          <a:pt x="76238" y="36071"/>
                          <a:pt x="76238" y="45272"/>
                        </a:cubicBezTo>
                        <a:lnTo>
                          <a:pt x="76238" y="135760"/>
                        </a:lnTo>
                        <a:cubicBezTo>
                          <a:pt x="76238" y="144966"/>
                          <a:pt x="68775" y="152429"/>
                          <a:pt x="59569" y="152429"/>
                        </a:cubicBezTo>
                        <a:lnTo>
                          <a:pt x="16669" y="152429"/>
                        </a:lnTo>
                        <a:cubicBezTo>
                          <a:pt x="7463" y="152429"/>
                          <a:pt x="0" y="144966"/>
                          <a:pt x="0" y="135760"/>
                        </a:cubicBezTo>
                        <a:lnTo>
                          <a:pt x="0" y="45272"/>
                        </a:lnTo>
                        <a:cubicBezTo>
                          <a:pt x="0" y="36071"/>
                          <a:pt x="7468" y="28604"/>
                          <a:pt x="16669" y="28604"/>
                        </a:cubicBezTo>
                        <a:lnTo>
                          <a:pt x="59569" y="28604"/>
                        </a:lnTo>
                        <a:close/>
                        <a:moveTo>
                          <a:pt x="40500" y="119043"/>
                        </a:moveTo>
                        <a:lnTo>
                          <a:pt x="35738" y="119043"/>
                        </a:lnTo>
                        <a:cubicBezTo>
                          <a:pt x="31792" y="119043"/>
                          <a:pt x="28594" y="122242"/>
                          <a:pt x="28594" y="126187"/>
                        </a:cubicBezTo>
                        <a:cubicBezTo>
                          <a:pt x="28594" y="130133"/>
                          <a:pt x="31792" y="133331"/>
                          <a:pt x="35738" y="133331"/>
                        </a:cubicBezTo>
                        <a:lnTo>
                          <a:pt x="40500" y="133331"/>
                        </a:lnTo>
                        <a:cubicBezTo>
                          <a:pt x="44446" y="133331"/>
                          <a:pt x="47644" y="130133"/>
                          <a:pt x="47644" y="126187"/>
                        </a:cubicBezTo>
                        <a:cubicBezTo>
                          <a:pt x="47644" y="122242"/>
                          <a:pt x="44446" y="119043"/>
                          <a:pt x="40500" y="119043"/>
                        </a:cubicBezTo>
                        <a:close/>
                        <a:moveTo>
                          <a:pt x="183356" y="109538"/>
                        </a:moveTo>
                        <a:cubicBezTo>
                          <a:pt x="187302" y="109539"/>
                          <a:pt x="190499" y="112738"/>
                          <a:pt x="190498" y="116683"/>
                        </a:cubicBezTo>
                        <a:cubicBezTo>
                          <a:pt x="190497" y="120252"/>
                          <a:pt x="187863" y="123272"/>
                          <a:pt x="184328" y="123758"/>
                        </a:cubicBezTo>
                        <a:lnTo>
                          <a:pt x="183356" y="123825"/>
                        </a:lnTo>
                        <a:lnTo>
                          <a:pt x="85725" y="123825"/>
                        </a:lnTo>
                        <a:lnTo>
                          <a:pt x="85725" y="109538"/>
                        </a:lnTo>
                        <a:lnTo>
                          <a:pt x="183356" y="109538"/>
                        </a:lnTo>
                        <a:close/>
                        <a:moveTo>
                          <a:pt x="154781" y="0"/>
                        </a:moveTo>
                        <a:cubicBezTo>
                          <a:pt x="163982" y="0"/>
                          <a:pt x="171450" y="7468"/>
                          <a:pt x="171450" y="16669"/>
                        </a:cubicBezTo>
                        <a:lnTo>
                          <a:pt x="171450" y="88106"/>
                        </a:lnTo>
                        <a:cubicBezTo>
                          <a:pt x="171450" y="97312"/>
                          <a:pt x="163987" y="104775"/>
                          <a:pt x="154781" y="104775"/>
                        </a:cubicBezTo>
                        <a:lnTo>
                          <a:pt x="85725" y="104775"/>
                        </a:lnTo>
                        <a:lnTo>
                          <a:pt x="85725" y="38100"/>
                        </a:lnTo>
                        <a:cubicBezTo>
                          <a:pt x="85723" y="28135"/>
                          <a:pt x="78041" y="19855"/>
                          <a:pt x="68104" y="19107"/>
                        </a:cubicBezTo>
                        <a:lnTo>
                          <a:pt x="66675" y="19050"/>
                        </a:lnTo>
                        <a:lnTo>
                          <a:pt x="19050" y="19050"/>
                        </a:lnTo>
                        <a:lnTo>
                          <a:pt x="19050" y="16669"/>
                        </a:lnTo>
                        <a:cubicBezTo>
                          <a:pt x="19050" y="7468"/>
                          <a:pt x="26518" y="0"/>
                          <a:pt x="35719" y="0"/>
                        </a:cubicBezTo>
                        <a:lnTo>
                          <a:pt x="154781" y="0"/>
                        </a:ln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pic>
                <p:nvPicPr>
                  <p:cNvPr id="40" name="Graphic 39">
                    <a:extLst>
                      <a:ext uri="{FF2B5EF4-FFF2-40B4-BE49-F238E27FC236}">
                        <a16:creationId xmlns:a16="http://schemas.microsoft.com/office/drawing/2014/main" id="{EE71E031-127C-D271-4028-93E8FCE2DC8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8724" y="4481440"/>
                    <a:ext cx="548640" cy="548640"/>
                  </a:xfrm>
                  <a:prstGeom prst="rect">
                    <a:avLst/>
                  </a:prstGeom>
                  <a:effectLst>
                    <a:outerShdw blurRad="63500" dist="127000" dir="2700000" algn="tl" rotWithShape="0">
                      <a:srgbClr val="454142">
                        <a:alpha val="20000"/>
                      </a:srgbClr>
                    </a:outerShdw>
                  </a:effectLst>
                </p:spPr>
              </p:pic>
            </p:grpSp>
          </p:grpSp>
          <p:sp>
            <p:nvSpPr>
              <p:cNvPr id="46" name="Freeform: Shape 45">
                <a:extLst>
                  <a:ext uri="{FF2B5EF4-FFF2-40B4-BE49-F238E27FC236}">
                    <a16:creationId xmlns:a16="http://schemas.microsoft.com/office/drawing/2014/main" id="{6E8DF8A1-8F63-C9FD-2994-D3215FC82692}"/>
                  </a:ext>
                </a:extLst>
              </p:cNvPr>
              <p:cNvSpPr/>
              <p:nvPr/>
            </p:nvSpPr>
            <p:spPr>
              <a:xfrm>
                <a:off x="8553096" y="5671586"/>
                <a:ext cx="365290" cy="263965"/>
              </a:xfrm>
              <a:custGeom>
                <a:avLst/>
                <a:gdLst>
                  <a:gd name="connsiteX0" fmla="*/ 1049531 w 2046207"/>
                  <a:gd name="connsiteY0" fmla="*/ 958209 h 1478624"/>
                  <a:gd name="connsiteX1" fmla="*/ 1125947 w 2046207"/>
                  <a:gd name="connsiteY1" fmla="*/ 1034624 h 1478624"/>
                  <a:gd name="connsiteX2" fmla="*/ 1049531 w 2046207"/>
                  <a:gd name="connsiteY2" fmla="*/ 1111041 h 1478624"/>
                  <a:gd name="connsiteX3" fmla="*/ 973114 w 2046207"/>
                  <a:gd name="connsiteY3" fmla="*/ 1034624 h 1478624"/>
                  <a:gd name="connsiteX4" fmla="*/ 1049531 w 2046207"/>
                  <a:gd name="connsiteY4" fmla="*/ 958209 h 1478624"/>
                  <a:gd name="connsiteX5" fmla="*/ 426261 w 2046207"/>
                  <a:gd name="connsiteY5" fmla="*/ 834032 h 1478624"/>
                  <a:gd name="connsiteX6" fmla="*/ 502678 w 2046207"/>
                  <a:gd name="connsiteY6" fmla="*/ 910447 h 1478624"/>
                  <a:gd name="connsiteX7" fmla="*/ 426261 w 2046207"/>
                  <a:gd name="connsiteY7" fmla="*/ 986865 h 1478624"/>
                  <a:gd name="connsiteX8" fmla="*/ 349843 w 2046207"/>
                  <a:gd name="connsiteY8" fmla="*/ 910447 h 1478624"/>
                  <a:gd name="connsiteX9" fmla="*/ 426261 w 2046207"/>
                  <a:gd name="connsiteY9" fmla="*/ 834032 h 1478624"/>
                  <a:gd name="connsiteX10" fmla="*/ 1744444 w 2046207"/>
                  <a:gd name="connsiteY10" fmla="*/ 709874 h 1478624"/>
                  <a:gd name="connsiteX11" fmla="*/ 1822044 w 2046207"/>
                  <a:gd name="connsiteY11" fmla="*/ 785086 h 1478624"/>
                  <a:gd name="connsiteX12" fmla="*/ 1822054 w 2046207"/>
                  <a:gd name="connsiteY12" fmla="*/ 786272 h 1478624"/>
                  <a:gd name="connsiteX13" fmla="*/ 1746832 w 2046207"/>
                  <a:gd name="connsiteY13" fmla="*/ 862687 h 1478624"/>
                  <a:gd name="connsiteX14" fmla="*/ 1669234 w 2046207"/>
                  <a:gd name="connsiteY14" fmla="*/ 787476 h 1478624"/>
                  <a:gd name="connsiteX15" fmla="*/ 1744444 w 2046207"/>
                  <a:gd name="connsiteY15" fmla="*/ 709874 h 1478624"/>
                  <a:gd name="connsiteX16" fmla="*/ 1121173 w 2046207"/>
                  <a:gd name="connsiteY16" fmla="*/ 411353 h 1478624"/>
                  <a:gd name="connsiteX17" fmla="*/ 1197588 w 2046207"/>
                  <a:gd name="connsiteY17" fmla="*/ 487769 h 1478624"/>
                  <a:gd name="connsiteX18" fmla="*/ 1121173 w 2046207"/>
                  <a:gd name="connsiteY18" fmla="*/ 564186 h 1478624"/>
                  <a:gd name="connsiteX19" fmla="*/ 1044756 w 2046207"/>
                  <a:gd name="connsiteY19" fmla="*/ 487769 h 1478624"/>
                  <a:gd name="connsiteX20" fmla="*/ 1121173 w 2046207"/>
                  <a:gd name="connsiteY20" fmla="*/ 411353 h 1478624"/>
                  <a:gd name="connsiteX21" fmla="*/ 1050384 w 2046207"/>
                  <a:gd name="connsiteY21" fmla="*/ 147 h 1478624"/>
                  <a:gd name="connsiteX22" fmla="*/ 1647199 w 2046207"/>
                  <a:gd name="connsiteY22" fmla="*/ 565125 h 1478624"/>
                  <a:gd name="connsiteX23" fmla="*/ 2046207 w 2046207"/>
                  <a:gd name="connsiteY23" fmla="*/ 1015407 h 1478624"/>
                  <a:gd name="connsiteX24" fmla="*/ 1584560 w 2046207"/>
                  <a:gd name="connsiteY24" fmla="*/ 1472388 h 1478624"/>
                  <a:gd name="connsiteX25" fmla="*/ 1559893 w 2046207"/>
                  <a:gd name="connsiteY25" fmla="*/ 1476140 h 1478624"/>
                  <a:gd name="connsiteX26" fmla="*/ 1457883 w 2046207"/>
                  <a:gd name="connsiteY26" fmla="*/ 1476140 h 1478624"/>
                  <a:gd name="connsiteX27" fmla="*/ 1457883 w 2046207"/>
                  <a:gd name="connsiteY27" fmla="*/ 1020297 h 1478624"/>
                  <a:gd name="connsiteX28" fmla="*/ 1696684 w 2046207"/>
                  <a:gd name="connsiteY28" fmla="*/ 1020297 h 1478624"/>
                  <a:gd name="connsiteX29" fmla="*/ 1780265 w 2046207"/>
                  <a:gd name="connsiteY29" fmla="*/ 936717 h 1478624"/>
                  <a:gd name="connsiteX30" fmla="*/ 1780265 w 2046207"/>
                  <a:gd name="connsiteY30" fmla="*/ 912837 h 1478624"/>
                  <a:gd name="connsiteX31" fmla="*/ 1881755 w 2046207"/>
                  <a:gd name="connsiteY31" fmla="*/ 786272 h 1478624"/>
                  <a:gd name="connsiteX32" fmla="*/ 1751692 w 2046207"/>
                  <a:gd name="connsiteY32" fmla="*/ 656037 h 1478624"/>
                  <a:gd name="connsiteX33" fmla="*/ 1746832 w 2046207"/>
                  <a:gd name="connsiteY33" fmla="*/ 656125 h 1478624"/>
                  <a:gd name="connsiteX34" fmla="*/ 1617152 w 2046207"/>
                  <a:gd name="connsiteY34" fmla="*/ 786741 h 1478624"/>
                  <a:gd name="connsiteX35" fmla="*/ 1716982 w 2046207"/>
                  <a:gd name="connsiteY35" fmla="*/ 912837 h 1478624"/>
                  <a:gd name="connsiteX36" fmla="*/ 1716982 w 2046207"/>
                  <a:gd name="connsiteY36" fmla="*/ 936717 h 1478624"/>
                  <a:gd name="connsiteX37" fmla="*/ 1691909 w 2046207"/>
                  <a:gd name="connsiteY37" fmla="*/ 961790 h 1478624"/>
                  <a:gd name="connsiteX38" fmla="*/ 1453106 w 2046207"/>
                  <a:gd name="connsiteY38" fmla="*/ 961790 h 1478624"/>
                  <a:gd name="connsiteX39" fmla="*/ 1453106 w 2046207"/>
                  <a:gd name="connsiteY39" fmla="*/ 541499 h 1478624"/>
                  <a:gd name="connsiteX40" fmla="*/ 1370720 w 2046207"/>
                  <a:gd name="connsiteY40" fmla="*/ 459113 h 1478624"/>
                  <a:gd name="connsiteX41" fmla="*/ 1247738 w 2046207"/>
                  <a:gd name="connsiteY41" fmla="*/ 459113 h 1478624"/>
                  <a:gd name="connsiteX42" fmla="*/ 1121173 w 2046207"/>
                  <a:gd name="connsiteY42" fmla="*/ 357623 h 1478624"/>
                  <a:gd name="connsiteX43" fmla="*/ 990913 w 2046207"/>
                  <a:gd name="connsiteY43" fmla="*/ 487658 h 1478624"/>
                  <a:gd name="connsiteX44" fmla="*/ 1120946 w 2046207"/>
                  <a:gd name="connsiteY44" fmla="*/ 617916 h 1478624"/>
                  <a:gd name="connsiteX45" fmla="*/ 1247738 w 2046207"/>
                  <a:gd name="connsiteY45" fmla="*/ 517619 h 1478624"/>
                  <a:gd name="connsiteX46" fmla="*/ 1375496 w 2046207"/>
                  <a:gd name="connsiteY46" fmla="*/ 517619 h 1478624"/>
                  <a:gd name="connsiteX47" fmla="*/ 1399376 w 2046207"/>
                  <a:gd name="connsiteY47" fmla="*/ 541499 h 1478624"/>
                  <a:gd name="connsiteX48" fmla="*/ 1399376 w 2046207"/>
                  <a:gd name="connsiteY48" fmla="*/ 1476140 h 1478624"/>
                  <a:gd name="connsiteX49" fmla="*/ 741479 w 2046207"/>
                  <a:gd name="connsiteY49" fmla="*/ 1476140 h 1478624"/>
                  <a:gd name="connsiteX50" fmla="*/ 741479 w 2046207"/>
                  <a:gd name="connsiteY50" fmla="*/ 964178 h 1478624"/>
                  <a:gd name="connsiteX51" fmla="*/ 659093 w 2046207"/>
                  <a:gd name="connsiteY51" fmla="*/ 881792 h 1478624"/>
                  <a:gd name="connsiteX52" fmla="*/ 554020 w 2046207"/>
                  <a:gd name="connsiteY52" fmla="*/ 881792 h 1478624"/>
                  <a:gd name="connsiteX53" fmla="*/ 449611 w 2046207"/>
                  <a:gd name="connsiteY53" fmla="*/ 782808 h 1478624"/>
                  <a:gd name="connsiteX54" fmla="*/ 397949 w 2046207"/>
                  <a:gd name="connsiteY54" fmla="*/ 784229 h 1478624"/>
                  <a:gd name="connsiteX55" fmla="*/ 300386 w 2046207"/>
                  <a:gd name="connsiteY55" fmla="*/ 940298 h 1478624"/>
                  <a:gd name="connsiteX56" fmla="*/ 456455 w 2046207"/>
                  <a:gd name="connsiteY56" fmla="*/ 1037861 h 1478624"/>
                  <a:gd name="connsiteX57" fmla="*/ 554020 w 2046207"/>
                  <a:gd name="connsiteY57" fmla="*/ 940298 h 1478624"/>
                  <a:gd name="connsiteX58" fmla="*/ 659093 w 2046207"/>
                  <a:gd name="connsiteY58" fmla="*/ 940298 h 1478624"/>
                  <a:gd name="connsiteX59" fmla="*/ 682973 w 2046207"/>
                  <a:gd name="connsiteY59" fmla="*/ 964178 h 1478624"/>
                  <a:gd name="connsiteX60" fmla="*/ 682973 w 2046207"/>
                  <a:gd name="connsiteY60" fmla="*/ 1476140 h 1478624"/>
                  <a:gd name="connsiteX61" fmla="*/ 626937 w 2046207"/>
                  <a:gd name="connsiteY61" fmla="*/ 1476140 h 1478624"/>
                  <a:gd name="connsiteX62" fmla="*/ 576123 w 2046207"/>
                  <a:gd name="connsiteY62" fmla="*/ 1478417 h 1478624"/>
                  <a:gd name="connsiteX63" fmla="*/ 0 w 2046207"/>
                  <a:gd name="connsiteY63" fmla="*/ 932763 h 1478624"/>
                  <a:gd name="connsiteX64" fmla="*/ 479269 w 2046207"/>
                  <a:gd name="connsiteY64" fmla="*/ 395175 h 1478624"/>
                  <a:gd name="connsiteX65" fmla="*/ 701751 w 2046207"/>
                  <a:gd name="connsiteY65" fmla="*/ 106472 h 1478624"/>
                  <a:gd name="connsiteX66" fmla="*/ 728343 w 2046207"/>
                  <a:gd name="connsiteY66" fmla="*/ 90924 h 1478624"/>
                  <a:gd name="connsiteX67" fmla="*/ 728343 w 2046207"/>
                  <a:gd name="connsiteY67" fmla="*/ 675229 h 1478624"/>
                  <a:gd name="connsiteX68" fmla="*/ 810729 w 2046207"/>
                  <a:gd name="connsiteY68" fmla="*/ 757614 h 1478624"/>
                  <a:gd name="connsiteX69" fmla="*/ 995801 w 2046207"/>
                  <a:gd name="connsiteY69" fmla="*/ 757614 h 1478624"/>
                  <a:gd name="connsiteX70" fmla="*/ 1020874 w 2046207"/>
                  <a:gd name="connsiteY70" fmla="*/ 782689 h 1478624"/>
                  <a:gd name="connsiteX71" fmla="*/ 1020874 w 2046207"/>
                  <a:gd name="connsiteY71" fmla="*/ 902091 h 1478624"/>
                  <a:gd name="connsiteX72" fmla="*/ 919384 w 2046207"/>
                  <a:gd name="connsiteY72" fmla="*/ 1028655 h 1478624"/>
                  <a:gd name="connsiteX73" fmla="*/ 1049419 w 2046207"/>
                  <a:gd name="connsiteY73" fmla="*/ 1158908 h 1478624"/>
                  <a:gd name="connsiteX74" fmla="*/ 1179677 w 2046207"/>
                  <a:gd name="connsiteY74" fmla="*/ 1028882 h 1478624"/>
                  <a:gd name="connsiteX75" fmla="*/ 1079382 w 2046207"/>
                  <a:gd name="connsiteY75" fmla="*/ 902091 h 1478624"/>
                  <a:gd name="connsiteX76" fmla="*/ 1079382 w 2046207"/>
                  <a:gd name="connsiteY76" fmla="*/ 788660 h 1478624"/>
                  <a:gd name="connsiteX77" fmla="*/ 995801 w 2046207"/>
                  <a:gd name="connsiteY77" fmla="*/ 705079 h 1478624"/>
                  <a:gd name="connsiteX78" fmla="*/ 810729 w 2046207"/>
                  <a:gd name="connsiteY78" fmla="*/ 705079 h 1478624"/>
                  <a:gd name="connsiteX79" fmla="*/ 786849 w 2046207"/>
                  <a:gd name="connsiteY79" fmla="*/ 681199 h 1478624"/>
                  <a:gd name="connsiteX80" fmla="*/ 786849 w 2046207"/>
                  <a:gd name="connsiteY80" fmla="*/ 57921 h 1478624"/>
                  <a:gd name="connsiteX81" fmla="*/ 865759 w 2046207"/>
                  <a:gd name="connsiteY81" fmla="*/ 26735 h 1478624"/>
                  <a:gd name="connsiteX82" fmla="*/ 1050384 w 2046207"/>
                  <a:gd name="connsiteY82" fmla="*/ 147 h 147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046207" h="1478624">
                    <a:moveTo>
                      <a:pt x="1049531" y="958209"/>
                    </a:moveTo>
                    <a:cubicBezTo>
                      <a:pt x="1091734" y="958209"/>
                      <a:pt x="1125947" y="992416"/>
                      <a:pt x="1125947" y="1034624"/>
                    </a:cubicBezTo>
                    <a:cubicBezTo>
                      <a:pt x="1125947" y="1076833"/>
                      <a:pt x="1091734" y="1111041"/>
                      <a:pt x="1049531" y="1111041"/>
                    </a:cubicBezTo>
                    <a:cubicBezTo>
                      <a:pt x="1007327" y="1111041"/>
                      <a:pt x="973114" y="1076833"/>
                      <a:pt x="973114" y="1034624"/>
                    </a:cubicBezTo>
                    <a:cubicBezTo>
                      <a:pt x="973114" y="992416"/>
                      <a:pt x="1007327" y="958209"/>
                      <a:pt x="1049531" y="958209"/>
                    </a:cubicBezTo>
                    <a:close/>
                    <a:moveTo>
                      <a:pt x="426261" y="834032"/>
                    </a:moveTo>
                    <a:cubicBezTo>
                      <a:pt x="468465" y="834032"/>
                      <a:pt x="502678" y="868240"/>
                      <a:pt x="502678" y="910447"/>
                    </a:cubicBezTo>
                    <a:cubicBezTo>
                      <a:pt x="502678" y="952657"/>
                      <a:pt x="468465" y="986865"/>
                      <a:pt x="426261" y="986865"/>
                    </a:cubicBezTo>
                    <a:cubicBezTo>
                      <a:pt x="384057" y="986865"/>
                      <a:pt x="349843" y="952657"/>
                      <a:pt x="349843" y="910447"/>
                    </a:cubicBezTo>
                    <a:cubicBezTo>
                      <a:pt x="349843" y="868240"/>
                      <a:pt x="384057" y="834032"/>
                      <a:pt x="426261" y="834032"/>
                    </a:cubicBezTo>
                    <a:close/>
                    <a:moveTo>
                      <a:pt x="1744444" y="709874"/>
                    </a:moveTo>
                    <a:cubicBezTo>
                      <a:pt x="1786641" y="709214"/>
                      <a:pt x="1821387" y="742889"/>
                      <a:pt x="1822044" y="785086"/>
                    </a:cubicBezTo>
                    <a:cubicBezTo>
                      <a:pt x="1822054" y="785481"/>
                      <a:pt x="1822054" y="785877"/>
                      <a:pt x="1822054" y="786272"/>
                    </a:cubicBezTo>
                    <a:cubicBezTo>
                      <a:pt x="1822054" y="828012"/>
                      <a:pt x="1788576" y="862030"/>
                      <a:pt x="1746832" y="862687"/>
                    </a:cubicBezTo>
                    <a:cubicBezTo>
                      <a:pt x="1704637" y="863345"/>
                      <a:pt x="1669891" y="829673"/>
                      <a:pt x="1669234" y="787476"/>
                    </a:cubicBezTo>
                    <a:cubicBezTo>
                      <a:pt x="1668577" y="745277"/>
                      <a:pt x="1702249" y="710533"/>
                      <a:pt x="1744444" y="709874"/>
                    </a:cubicBezTo>
                    <a:close/>
                    <a:moveTo>
                      <a:pt x="1121173" y="411353"/>
                    </a:moveTo>
                    <a:cubicBezTo>
                      <a:pt x="1163375" y="411353"/>
                      <a:pt x="1197588" y="445566"/>
                      <a:pt x="1197588" y="487769"/>
                    </a:cubicBezTo>
                    <a:cubicBezTo>
                      <a:pt x="1197588" y="529973"/>
                      <a:pt x="1163375" y="564186"/>
                      <a:pt x="1121173" y="564186"/>
                    </a:cubicBezTo>
                    <a:cubicBezTo>
                      <a:pt x="1078969" y="564186"/>
                      <a:pt x="1044756" y="529973"/>
                      <a:pt x="1044756" y="487769"/>
                    </a:cubicBezTo>
                    <a:cubicBezTo>
                      <a:pt x="1044756" y="445566"/>
                      <a:pt x="1078969" y="411353"/>
                      <a:pt x="1121173" y="411353"/>
                    </a:cubicBezTo>
                    <a:close/>
                    <a:moveTo>
                      <a:pt x="1050384" y="147"/>
                    </a:moveTo>
                    <a:cubicBezTo>
                      <a:pt x="1370551" y="-6944"/>
                      <a:pt x="1636736" y="245049"/>
                      <a:pt x="1647199" y="565125"/>
                    </a:cubicBezTo>
                    <a:cubicBezTo>
                      <a:pt x="1872380" y="597523"/>
                      <a:pt x="2041138" y="787961"/>
                      <a:pt x="2046207" y="1015407"/>
                    </a:cubicBezTo>
                    <a:cubicBezTo>
                      <a:pt x="2039548" y="1266781"/>
                      <a:pt x="1835996" y="1468278"/>
                      <a:pt x="1584560" y="1472388"/>
                    </a:cubicBezTo>
                    <a:cubicBezTo>
                      <a:pt x="1576555" y="1474801"/>
                      <a:pt x="1568250" y="1476061"/>
                      <a:pt x="1559893" y="1476140"/>
                    </a:cubicBezTo>
                    <a:lnTo>
                      <a:pt x="1457883" y="1476140"/>
                    </a:lnTo>
                    <a:lnTo>
                      <a:pt x="1457883" y="1020297"/>
                    </a:lnTo>
                    <a:lnTo>
                      <a:pt x="1696684" y="1020297"/>
                    </a:lnTo>
                    <a:cubicBezTo>
                      <a:pt x="1742845" y="1020297"/>
                      <a:pt x="1780265" y="982876"/>
                      <a:pt x="1780265" y="936717"/>
                    </a:cubicBezTo>
                    <a:lnTo>
                      <a:pt x="1780265" y="912837"/>
                    </a:lnTo>
                    <a:cubicBezTo>
                      <a:pt x="1839463" y="899475"/>
                      <a:pt x="1881576" y="846962"/>
                      <a:pt x="1881755" y="786272"/>
                    </a:cubicBezTo>
                    <a:cubicBezTo>
                      <a:pt x="1881802" y="714393"/>
                      <a:pt x="1823571" y="656084"/>
                      <a:pt x="1751692" y="656037"/>
                    </a:cubicBezTo>
                    <a:cubicBezTo>
                      <a:pt x="1750081" y="656037"/>
                      <a:pt x="1748455" y="656065"/>
                      <a:pt x="1746832" y="656125"/>
                    </a:cubicBezTo>
                    <a:cubicBezTo>
                      <a:pt x="1674953" y="656385"/>
                      <a:pt x="1616901" y="714864"/>
                      <a:pt x="1617152" y="786741"/>
                    </a:cubicBezTo>
                    <a:cubicBezTo>
                      <a:pt x="1617379" y="846760"/>
                      <a:pt x="1658607" y="898854"/>
                      <a:pt x="1716982" y="912837"/>
                    </a:cubicBezTo>
                    <a:lnTo>
                      <a:pt x="1716982" y="936717"/>
                    </a:lnTo>
                    <a:cubicBezTo>
                      <a:pt x="1716982" y="950568"/>
                      <a:pt x="1705759" y="961790"/>
                      <a:pt x="1691909" y="961790"/>
                    </a:cubicBezTo>
                    <a:lnTo>
                      <a:pt x="1453106" y="961790"/>
                    </a:lnTo>
                    <a:lnTo>
                      <a:pt x="1453106" y="541499"/>
                    </a:lnTo>
                    <a:cubicBezTo>
                      <a:pt x="1453106" y="495999"/>
                      <a:pt x="1416224" y="459113"/>
                      <a:pt x="1370720" y="459113"/>
                    </a:cubicBezTo>
                    <a:lnTo>
                      <a:pt x="1247738" y="459113"/>
                    </a:lnTo>
                    <a:cubicBezTo>
                      <a:pt x="1234781" y="399658"/>
                      <a:pt x="1182023" y="357354"/>
                      <a:pt x="1121173" y="357623"/>
                    </a:cubicBezTo>
                    <a:cubicBezTo>
                      <a:pt x="1049294" y="357559"/>
                      <a:pt x="990975" y="415779"/>
                      <a:pt x="990913" y="487658"/>
                    </a:cubicBezTo>
                    <a:cubicBezTo>
                      <a:pt x="990851" y="559535"/>
                      <a:pt x="1049068" y="617855"/>
                      <a:pt x="1120946" y="617916"/>
                    </a:cubicBezTo>
                    <a:cubicBezTo>
                      <a:pt x="1181367" y="617969"/>
                      <a:pt x="1233875" y="576431"/>
                      <a:pt x="1247738" y="517619"/>
                    </a:cubicBezTo>
                    <a:lnTo>
                      <a:pt x="1375496" y="517619"/>
                    </a:lnTo>
                    <a:cubicBezTo>
                      <a:pt x="1388689" y="517619"/>
                      <a:pt x="1399376" y="528311"/>
                      <a:pt x="1399376" y="541499"/>
                    </a:cubicBezTo>
                    <a:lnTo>
                      <a:pt x="1399376" y="1476140"/>
                    </a:lnTo>
                    <a:lnTo>
                      <a:pt x="741479" y="1476140"/>
                    </a:lnTo>
                    <a:lnTo>
                      <a:pt x="741479" y="964178"/>
                    </a:lnTo>
                    <a:cubicBezTo>
                      <a:pt x="741479" y="918676"/>
                      <a:pt x="704593" y="881792"/>
                      <a:pt x="659093" y="881792"/>
                    </a:cubicBezTo>
                    <a:lnTo>
                      <a:pt x="554020" y="881792"/>
                    </a:lnTo>
                    <a:cubicBezTo>
                      <a:pt x="541902" y="829263"/>
                      <a:pt x="499568" y="791560"/>
                      <a:pt x="449611" y="782808"/>
                    </a:cubicBezTo>
                    <a:cubicBezTo>
                      <a:pt x="432959" y="779891"/>
                      <a:pt x="415459" y="780190"/>
                      <a:pt x="397949" y="784229"/>
                    </a:cubicBezTo>
                    <a:cubicBezTo>
                      <a:pt x="327910" y="800385"/>
                      <a:pt x="284230" y="870259"/>
                      <a:pt x="300386" y="940298"/>
                    </a:cubicBezTo>
                    <a:cubicBezTo>
                      <a:pt x="316542" y="1010339"/>
                      <a:pt x="386416" y="1054015"/>
                      <a:pt x="456455" y="1037861"/>
                    </a:cubicBezTo>
                    <a:cubicBezTo>
                      <a:pt x="504958" y="1026672"/>
                      <a:pt x="542831" y="988799"/>
                      <a:pt x="554020" y="940298"/>
                    </a:cubicBezTo>
                    <a:lnTo>
                      <a:pt x="659093" y="940298"/>
                    </a:lnTo>
                    <a:cubicBezTo>
                      <a:pt x="672281" y="940298"/>
                      <a:pt x="682973" y="950984"/>
                      <a:pt x="682973" y="964178"/>
                    </a:cubicBezTo>
                    <a:lnTo>
                      <a:pt x="682973" y="1476140"/>
                    </a:lnTo>
                    <a:lnTo>
                      <a:pt x="626937" y="1476140"/>
                    </a:lnTo>
                    <a:cubicBezTo>
                      <a:pt x="610224" y="1477622"/>
                      <a:pt x="593284" y="1478417"/>
                      <a:pt x="576123" y="1478417"/>
                    </a:cubicBezTo>
                    <a:cubicBezTo>
                      <a:pt x="266378" y="1486751"/>
                      <a:pt x="8487" y="1242501"/>
                      <a:pt x="0" y="932763"/>
                    </a:cubicBezTo>
                    <a:cubicBezTo>
                      <a:pt x="4814" y="659697"/>
                      <a:pt x="208542" y="431178"/>
                      <a:pt x="479269" y="395175"/>
                    </a:cubicBezTo>
                    <a:cubicBezTo>
                      <a:pt x="522697" y="275259"/>
                      <a:pt x="601711" y="175667"/>
                      <a:pt x="701751" y="106472"/>
                    </a:cubicBezTo>
                    <a:lnTo>
                      <a:pt x="728343" y="90924"/>
                    </a:lnTo>
                    <a:lnTo>
                      <a:pt x="728343" y="675229"/>
                    </a:lnTo>
                    <a:cubicBezTo>
                      <a:pt x="728343" y="720729"/>
                      <a:pt x="765228" y="757614"/>
                      <a:pt x="810729" y="757614"/>
                    </a:cubicBezTo>
                    <a:lnTo>
                      <a:pt x="995801" y="757614"/>
                    </a:lnTo>
                    <a:cubicBezTo>
                      <a:pt x="1009648" y="757614"/>
                      <a:pt x="1020874" y="768840"/>
                      <a:pt x="1020874" y="782689"/>
                    </a:cubicBezTo>
                    <a:lnTo>
                      <a:pt x="1020874" y="902091"/>
                    </a:lnTo>
                    <a:cubicBezTo>
                      <a:pt x="961421" y="915045"/>
                      <a:pt x="919115" y="967807"/>
                      <a:pt x="919384" y="1028655"/>
                    </a:cubicBezTo>
                    <a:cubicBezTo>
                      <a:pt x="919322" y="1100534"/>
                      <a:pt x="977540" y="1158848"/>
                      <a:pt x="1049419" y="1158908"/>
                    </a:cubicBezTo>
                    <a:cubicBezTo>
                      <a:pt x="1121298" y="1158980"/>
                      <a:pt x="1179616" y="1100761"/>
                      <a:pt x="1179677" y="1028882"/>
                    </a:cubicBezTo>
                    <a:cubicBezTo>
                      <a:pt x="1179730" y="968464"/>
                      <a:pt x="1138192" y="915952"/>
                      <a:pt x="1079382" y="902091"/>
                    </a:cubicBezTo>
                    <a:lnTo>
                      <a:pt x="1079382" y="788660"/>
                    </a:lnTo>
                    <a:cubicBezTo>
                      <a:pt x="1079382" y="742499"/>
                      <a:pt x="1041960" y="705079"/>
                      <a:pt x="995801" y="705079"/>
                    </a:cubicBezTo>
                    <a:lnTo>
                      <a:pt x="810729" y="705079"/>
                    </a:lnTo>
                    <a:cubicBezTo>
                      <a:pt x="797540" y="705079"/>
                      <a:pt x="786849" y="694387"/>
                      <a:pt x="786849" y="681199"/>
                    </a:cubicBezTo>
                    <a:lnTo>
                      <a:pt x="786849" y="57921"/>
                    </a:lnTo>
                    <a:lnTo>
                      <a:pt x="865759" y="26735"/>
                    </a:lnTo>
                    <a:cubicBezTo>
                      <a:pt x="924471" y="8595"/>
                      <a:pt x="986619" y="-688"/>
                      <a:pt x="1050384" y="147"/>
                    </a:cubicBezTo>
                    <a:close/>
                  </a:path>
                </a:pathLst>
              </a:custGeom>
              <a:solidFill>
                <a:schemeClr val="bg1"/>
              </a:solidFill>
              <a:ln w="1957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4" name="TextBox 173">
              <a:extLst>
                <a:ext uri="{FF2B5EF4-FFF2-40B4-BE49-F238E27FC236}">
                  <a16:creationId xmlns:a16="http://schemas.microsoft.com/office/drawing/2014/main" id="{5E367BBD-A8C2-9E1C-9D15-CF546710878B}"/>
                </a:ext>
                <a:ext uri="{C183D7F6-B498-43B3-948B-1728B52AA6E4}">
                  <adec:decorative xmlns:adec="http://schemas.microsoft.com/office/drawing/2017/decorative" val="1"/>
                </a:ext>
              </a:extLst>
            </p:cNvPr>
            <p:cNvSpPr txBox="1"/>
            <p:nvPr/>
          </p:nvSpPr>
          <p:spPr>
            <a:xfrm>
              <a:off x="3471954" y="4172981"/>
              <a:ext cx="1046749"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AI Services</a:t>
              </a:r>
            </a:p>
          </p:txBody>
        </p:sp>
      </p:grpSp>
    </p:spTree>
    <p:extLst>
      <p:ext uri="{BB962C8B-B14F-4D97-AF65-F5344CB8AC3E}">
        <p14:creationId xmlns:p14="http://schemas.microsoft.com/office/powerpoint/2010/main" val="396658582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A3D47-CEF0-A613-BEA4-6CEE9D1F8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59F650-9D46-603D-B419-E43692A370EF}"/>
              </a:ext>
            </a:extLst>
          </p:cNvPr>
          <p:cNvSpPr>
            <a:spLocks noGrp="1"/>
          </p:cNvSpPr>
          <p:nvPr>
            <p:ph type="title"/>
          </p:nvPr>
        </p:nvSpPr>
        <p:spPr/>
        <p:txBody>
          <a:bodyPr>
            <a:normAutofit fontScale="90000"/>
          </a:bodyPr>
          <a:lstStyle/>
          <a:p>
            <a:r>
              <a:rPr lang="en-US" noProof="0">
                <a:solidFill>
                  <a:schemeClr val="accent1"/>
                </a:solidFill>
              </a:rPr>
              <a:t>Document processing with Doc Intelligence</a:t>
            </a:r>
            <a:br>
              <a:rPr lang="en-US" noProof="0"/>
            </a:br>
            <a:r>
              <a:rPr lang="en-US" sz="2200" spc="0" noProof="0">
                <a:solidFill>
                  <a:schemeClr val="tx1"/>
                </a:solidFill>
              </a:rPr>
              <a:t>End-to-end data ingestion, </a:t>
            </a:r>
            <a:r>
              <a:rPr lang="en-US" sz="2200" spc="0" noProof="0">
                <a:solidFill>
                  <a:srgbClr val="067FD1"/>
                </a:solidFill>
              </a:rPr>
              <a:t>Parsing and Chunking with Document Layout skill</a:t>
            </a:r>
            <a:r>
              <a:rPr lang="en-US" sz="2200" spc="0" noProof="0">
                <a:solidFill>
                  <a:schemeClr val="tx1"/>
                </a:solidFill>
              </a:rPr>
              <a:t>, Vectorization, and Advanced Retrieval</a:t>
            </a:r>
            <a:endParaRPr lang="en-US" sz="2000" spc="0" noProof="0">
              <a:solidFill>
                <a:schemeClr val="tx1"/>
              </a:solidFill>
            </a:endParaRPr>
          </a:p>
        </p:txBody>
      </p:sp>
      <p:grpSp>
        <p:nvGrpSpPr>
          <p:cNvPr id="177" name="Group 176">
            <a:extLst>
              <a:ext uri="{FF2B5EF4-FFF2-40B4-BE49-F238E27FC236}">
                <a16:creationId xmlns:a16="http://schemas.microsoft.com/office/drawing/2014/main" id="{7DD95F46-6EEB-0265-3684-7483358EE088}"/>
              </a:ext>
            </a:extLst>
          </p:cNvPr>
          <p:cNvGrpSpPr/>
          <p:nvPr/>
        </p:nvGrpSpPr>
        <p:grpSpPr>
          <a:xfrm>
            <a:off x="822216" y="2077541"/>
            <a:ext cx="10926795" cy="4270895"/>
            <a:chOff x="822216" y="2077541"/>
            <a:chExt cx="10926795" cy="4270895"/>
          </a:xfrm>
        </p:grpSpPr>
        <p:sp>
          <p:nvSpPr>
            <p:cNvPr id="13" name="TextBox 12">
              <a:extLst>
                <a:ext uri="{FF2B5EF4-FFF2-40B4-BE49-F238E27FC236}">
                  <a16:creationId xmlns:a16="http://schemas.microsoft.com/office/drawing/2014/main" id="{D89D44F1-6A01-53BA-FFE9-6DBAB1E18735}"/>
                </a:ext>
                <a:ext uri="{C183D7F6-B498-43B3-948B-1728B52AA6E4}">
                  <adec:decorative xmlns:adec="http://schemas.microsoft.com/office/drawing/2017/decorative" val="1"/>
                </a:ext>
              </a:extLst>
            </p:cNvPr>
            <p:cNvSpPr txBox="1"/>
            <p:nvPr/>
          </p:nvSpPr>
          <p:spPr>
            <a:xfrm>
              <a:off x="9052560" y="2752344"/>
              <a:ext cx="1394710" cy="5909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3. Retrieved knowledge and embedded query</a:t>
              </a:r>
            </a:p>
          </p:txBody>
        </p:sp>
        <p:sp useBgFill="1">
          <p:nvSpPr>
            <p:cNvPr id="34" name="Oval 33">
              <a:extLst>
                <a:ext uri="{FF2B5EF4-FFF2-40B4-BE49-F238E27FC236}">
                  <a16:creationId xmlns:a16="http://schemas.microsoft.com/office/drawing/2014/main" id="{9D098E3E-06C9-39AF-E612-564B9F9DA23D}"/>
                </a:ext>
                <a:ext uri="{C183D7F6-B498-43B3-948B-1728B52AA6E4}">
                  <adec:decorative xmlns:adec="http://schemas.microsoft.com/office/drawing/2017/decorative" val="1"/>
                </a:ext>
              </a:extLst>
            </p:cNvPr>
            <p:cNvSpPr/>
            <p:nvPr/>
          </p:nvSpPr>
          <p:spPr bwMode="auto">
            <a:xfrm>
              <a:off x="4354346" y="4330790"/>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Sans Text" pitchFamily="2" charset="0"/>
              </a:endParaRPr>
            </a:p>
          </p:txBody>
        </p:sp>
        <p:cxnSp>
          <p:nvCxnSpPr>
            <p:cNvPr id="47" name="Connector: Elbow 46">
              <a:extLst>
                <a:ext uri="{FF2B5EF4-FFF2-40B4-BE49-F238E27FC236}">
                  <a16:creationId xmlns:a16="http://schemas.microsoft.com/office/drawing/2014/main" id="{84B2083A-18B2-791C-BD22-DB892EB0D057}"/>
                </a:ext>
                <a:ext uri="{C183D7F6-B498-43B3-948B-1728B52AA6E4}">
                  <adec:decorative xmlns:adec="http://schemas.microsoft.com/office/drawing/2017/decorative" val="1"/>
                </a:ext>
              </a:extLst>
            </p:cNvPr>
            <p:cNvCxnSpPr>
              <a:cxnSpLocks/>
            </p:cNvCxnSpPr>
            <p:nvPr/>
          </p:nvCxnSpPr>
          <p:spPr>
            <a:xfrm rot="16200000" flipV="1">
              <a:off x="7040880" y="1856232"/>
              <a:ext cx="391507" cy="1351023"/>
            </a:xfrm>
            <a:prstGeom prst="bentConnector2">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E2A6D89-48CB-753B-30F4-E5BE6CA712DF}"/>
                </a:ext>
                <a:ext uri="{C183D7F6-B498-43B3-948B-1728B52AA6E4}">
                  <adec:decorative xmlns:adec="http://schemas.microsoft.com/office/drawing/2017/decorative" val="1"/>
                </a:ext>
              </a:extLst>
            </p:cNvPr>
            <p:cNvCxnSpPr>
              <a:cxnSpLocks/>
            </p:cNvCxnSpPr>
            <p:nvPr/>
          </p:nvCxnSpPr>
          <p:spPr>
            <a:xfrm rot="16200000" flipH="1">
              <a:off x="7397496" y="3661950"/>
              <a:ext cx="1601548" cy="515105"/>
            </a:xfrm>
            <a:prstGeom prst="bentConnector2">
              <a:avLst/>
            </a:prstGeom>
            <a:ln w="19050" cap="rnd">
              <a:solidFill>
                <a:schemeClr val="accent3"/>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83BC363E-ED6C-618A-1BDE-46D3CA1D73BC}"/>
                </a:ext>
                <a:ext uri="{C183D7F6-B498-43B3-948B-1728B52AA6E4}">
                  <adec:decorative xmlns:adec="http://schemas.microsoft.com/office/drawing/2017/decorative" val="1"/>
                </a:ext>
              </a:extLst>
            </p:cNvPr>
            <p:cNvCxnSpPr>
              <a:cxnSpLocks/>
              <a:stCxn id="13" idx="2"/>
            </p:cNvCxnSpPr>
            <p:nvPr/>
          </p:nvCxnSpPr>
          <p:spPr>
            <a:xfrm rot="5400000">
              <a:off x="8703385" y="3401345"/>
              <a:ext cx="1104600" cy="988460"/>
            </a:xfrm>
            <a:prstGeom prst="bentConnector3">
              <a:avLst>
                <a:gd name="adj1" fmla="val 50000"/>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D192C141-E1DC-6E1C-6DEC-F9B6988248C6}"/>
                </a:ext>
                <a:ext uri="{C183D7F6-B498-43B3-948B-1728B52AA6E4}">
                  <adec:decorative xmlns:adec="http://schemas.microsoft.com/office/drawing/2017/decorative" val="1"/>
                </a:ext>
              </a:extLst>
            </p:cNvPr>
            <p:cNvCxnSpPr>
              <a:cxnSpLocks/>
            </p:cNvCxnSpPr>
            <p:nvPr/>
          </p:nvCxnSpPr>
          <p:spPr>
            <a:xfrm rot="16200000" flipH="1">
              <a:off x="7690104" y="685800"/>
              <a:ext cx="663910" cy="3467329"/>
            </a:xfrm>
            <a:prstGeom prst="bentConnector3">
              <a:avLst>
                <a:gd name="adj1" fmla="val -34432"/>
              </a:avLst>
            </a:prstGeom>
            <a:ln w="19050" cap="rnd">
              <a:solidFill>
                <a:schemeClr val="accent3"/>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00748D-F8A5-3F8A-E144-D7A7D7560FFA}"/>
                </a:ext>
                <a:ext uri="{C183D7F6-B498-43B3-948B-1728B52AA6E4}">
                  <adec:decorative xmlns:adec="http://schemas.microsoft.com/office/drawing/2017/decorative" val="1"/>
                </a:ext>
              </a:extLst>
            </p:cNvPr>
            <p:cNvSpPr txBox="1"/>
            <p:nvPr/>
          </p:nvSpPr>
          <p:spPr>
            <a:xfrm>
              <a:off x="2834755" y="4169300"/>
              <a:ext cx="2321148" cy="627864"/>
            </a:xfrm>
            <a:prstGeom prst="rect">
              <a:avLst/>
            </a:prstGeom>
            <a:noFill/>
          </p:spPr>
          <p:txBody>
            <a:bodyPr wrap="non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AI Services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67FD1"/>
                  </a:solidFill>
                  <a:effectLst/>
                  <a:uLnTx/>
                  <a:uFillTx/>
                  <a:latin typeface="Segoe UI Semibold"/>
                  <a:ea typeface="+mn-ea"/>
                  <a:cs typeface="Segoe Sans Text" pitchFamily="2" charset="0"/>
                </a:rPr>
                <a:t>Layout parsing and c</a:t>
              </a:r>
              <a:r>
                <a:rPr kumimoji="0" lang="en-US" sz="1200" b="0" i="0" u="none" strike="noStrike" kern="0" cap="none" spc="0" normalizeH="0" baseline="0" noProof="0" err="1">
                  <a:ln>
                    <a:noFill/>
                  </a:ln>
                  <a:solidFill>
                    <a:srgbClr val="067FD1"/>
                  </a:solidFill>
                  <a:effectLst/>
                  <a:uLnTx/>
                  <a:uFillTx/>
                  <a:latin typeface="Segoe UI Semibold"/>
                  <a:ea typeface="+mn-ea"/>
                  <a:cs typeface="Segoe Sans Text" pitchFamily="2" charset="0"/>
                </a:rPr>
                <a:t>hunking</a:t>
              </a: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other AI Services transformations</a:t>
              </a:r>
            </a:p>
          </p:txBody>
        </p:sp>
        <p:pic>
          <p:nvPicPr>
            <p:cNvPr id="51" name="Picture 50" descr="A white line with circles&#10;&#10;Description automatically generated">
              <a:extLst>
                <a:ext uri="{FF2B5EF4-FFF2-40B4-BE49-F238E27FC236}">
                  <a16:creationId xmlns:a16="http://schemas.microsoft.com/office/drawing/2014/main" id="{06BAC49C-D719-8AEB-BC8E-3DBAA40DE762}"/>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000"/>
                      </a14:imgEffect>
                      <a14:imgEffect>
                        <a14:saturation sat="400000"/>
                      </a14:imgEffect>
                    </a14:imgLayer>
                  </a14:imgProps>
                </a:ext>
              </a:extLst>
            </a:blip>
            <a:stretch>
              <a:fillRect/>
            </a:stretch>
          </p:blipFill>
          <p:spPr>
            <a:xfrm>
              <a:off x="4712636" y="3621024"/>
              <a:ext cx="567167" cy="567167"/>
            </a:xfrm>
            <a:prstGeom prst="rect">
              <a:avLst/>
            </a:prstGeom>
            <a:noFill/>
            <a:ln>
              <a:noFill/>
            </a:ln>
          </p:spPr>
        </p:pic>
        <p:grpSp>
          <p:nvGrpSpPr>
            <p:cNvPr id="115" name="Group 114">
              <a:extLst>
                <a:ext uri="{FF2B5EF4-FFF2-40B4-BE49-F238E27FC236}">
                  <a16:creationId xmlns:a16="http://schemas.microsoft.com/office/drawing/2014/main" id="{028ECB15-1774-9B8C-B4B8-4AC8FD29C9EE}"/>
                </a:ext>
              </a:extLst>
            </p:cNvPr>
            <p:cNvGrpSpPr/>
            <p:nvPr/>
          </p:nvGrpSpPr>
          <p:grpSpPr>
            <a:xfrm>
              <a:off x="822216" y="2077541"/>
              <a:ext cx="6027900" cy="1009948"/>
              <a:chOff x="822216" y="2077541"/>
              <a:chExt cx="6027900" cy="1009948"/>
            </a:xfrm>
          </p:grpSpPr>
          <p:sp>
            <p:nvSpPr>
              <p:cNvPr id="116" name="TextBox 115">
                <a:extLst>
                  <a:ext uri="{FF2B5EF4-FFF2-40B4-BE49-F238E27FC236}">
                    <a16:creationId xmlns:a16="http://schemas.microsoft.com/office/drawing/2014/main" id="{8B236E27-CB04-D330-CCCD-FF762D131F34}"/>
                  </a:ext>
                  <a:ext uri="{C183D7F6-B498-43B3-948B-1728B52AA6E4}">
                    <adec:decorative xmlns:adec="http://schemas.microsoft.com/office/drawing/2017/decorative" val="1"/>
                  </a:ext>
                </a:extLst>
              </p:cNvPr>
              <p:cNvSpPr txBox="1"/>
              <p:nvPr/>
            </p:nvSpPr>
            <p:spPr>
              <a:xfrm>
                <a:off x="2468890" y="2662757"/>
                <a:ext cx="1046749"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Data ingestion and parsing</a:t>
                </a:r>
              </a:p>
            </p:txBody>
          </p:sp>
          <p:sp>
            <p:nvSpPr>
              <p:cNvPr id="117" name="TextBox 116">
                <a:extLst>
                  <a:ext uri="{FF2B5EF4-FFF2-40B4-BE49-F238E27FC236}">
                    <a16:creationId xmlns:a16="http://schemas.microsoft.com/office/drawing/2014/main" id="{A81677BA-16B5-4450-AB77-657D5D4BDBA7}"/>
                  </a:ext>
                  <a:ext uri="{C183D7F6-B498-43B3-948B-1728B52AA6E4}">
                    <adec:decorative xmlns:adec="http://schemas.microsoft.com/office/drawing/2017/decorative" val="1"/>
                  </a:ext>
                </a:extLst>
              </p:cNvPr>
              <p:cNvSpPr txBox="1"/>
              <p:nvPr/>
            </p:nvSpPr>
            <p:spPr>
              <a:xfrm>
                <a:off x="4100242" y="2662757"/>
                <a:ext cx="1046749"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Data enrichment</a:t>
                </a:r>
              </a:p>
            </p:txBody>
          </p:sp>
          <p:grpSp>
            <p:nvGrpSpPr>
              <p:cNvPr id="118" name="Group 117">
                <a:extLst>
                  <a:ext uri="{FF2B5EF4-FFF2-40B4-BE49-F238E27FC236}">
                    <a16:creationId xmlns:a16="http://schemas.microsoft.com/office/drawing/2014/main" id="{DEBF6E1C-0481-910F-E0C5-30875B355552}"/>
                  </a:ext>
                </a:extLst>
              </p:cNvPr>
              <p:cNvGrpSpPr/>
              <p:nvPr/>
            </p:nvGrpSpPr>
            <p:grpSpPr>
              <a:xfrm>
                <a:off x="822216" y="2077541"/>
                <a:ext cx="6027900" cy="1007863"/>
                <a:chOff x="840627" y="2049401"/>
                <a:chExt cx="6027900" cy="1007863"/>
              </a:xfrm>
            </p:grpSpPr>
            <p:grpSp>
              <p:nvGrpSpPr>
                <p:cNvPr id="119" name="Group 118">
                  <a:extLst>
                    <a:ext uri="{FF2B5EF4-FFF2-40B4-BE49-F238E27FC236}">
                      <a16:creationId xmlns:a16="http://schemas.microsoft.com/office/drawing/2014/main" id="{E13E585C-B8FF-BEAC-C701-3A9B4C74B276}"/>
                    </a:ext>
                  </a:extLst>
                </p:cNvPr>
                <p:cNvGrpSpPr/>
                <p:nvPr/>
              </p:nvGrpSpPr>
              <p:grpSpPr>
                <a:xfrm>
                  <a:off x="1075050" y="2049401"/>
                  <a:ext cx="5481439" cy="548640"/>
                  <a:chOff x="1075050" y="2049401"/>
                  <a:chExt cx="5481439" cy="548640"/>
                </a:xfrm>
              </p:grpSpPr>
              <p:sp useBgFill="1">
                <p:nvSpPr>
                  <p:cNvPr id="129" name="Oval 128">
                    <a:extLst>
                      <a:ext uri="{FF2B5EF4-FFF2-40B4-BE49-F238E27FC236}">
                        <a16:creationId xmlns:a16="http://schemas.microsoft.com/office/drawing/2014/main" id="{EF2CDC16-CB52-3BE5-FF40-E65493357E92}"/>
                      </a:ext>
                      <a:ext uri="{C183D7F6-B498-43B3-948B-1728B52AA6E4}">
                        <adec:decorative xmlns:adec="http://schemas.microsoft.com/office/drawing/2017/decorative" val="1"/>
                      </a:ext>
                    </a:extLst>
                  </p:cNvPr>
                  <p:cNvSpPr/>
                  <p:nvPr/>
                </p:nvSpPr>
                <p:spPr bwMode="auto">
                  <a:xfrm>
                    <a:off x="1075050" y="2049401"/>
                    <a:ext cx="548640" cy="54864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30" name="Oval 129">
                    <a:extLst>
                      <a:ext uri="{FF2B5EF4-FFF2-40B4-BE49-F238E27FC236}">
                        <a16:creationId xmlns:a16="http://schemas.microsoft.com/office/drawing/2014/main" id="{2282FA31-43B9-D484-7D56-1008E97A38AC}"/>
                      </a:ext>
                      <a:ext uri="{C183D7F6-B498-43B3-948B-1728B52AA6E4}">
                        <adec:decorative xmlns:adec="http://schemas.microsoft.com/office/drawing/2017/decorative" val="1"/>
                      </a:ext>
                    </a:extLst>
                  </p:cNvPr>
                  <p:cNvSpPr>
                    <a:spLocks noChangeAspect="1"/>
                  </p:cNvSpPr>
                  <p:nvPr/>
                </p:nvSpPr>
                <p:spPr bwMode="auto">
                  <a:xfrm>
                    <a:off x="2719316" y="2049401"/>
                    <a:ext cx="544285" cy="54864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31" name="Oval 130">
                    <a:extLst>
                      <a:ext uri="{FF2B5EF4-FFF2-40B4-BE49-F238E27FC236}">
                        <a16:creationId xmlns:a16="http://schemas.microsoft.com/office/drawing/2014/main" id="{F41BBBCB-2F1C-DF40-BF80-3F5D1D98D6F8}"/>
                      </a:ext>
                      <a:ext uri="{C183D7F6-B498-43B3-948B-1728B52AA6E4}">
                        <adec:decorative xmlns:adec="http://schemas.microsoft.com/office/drawing/2017/decorative" val="1"/>
                      </a:ext>
                    </a:extLst>
                  </p:cNvPr>
                  <p:cNvSpPr>
                    <a:spLocks noChangeAspect="1"/>
                  </p:cNvSpPr>
                  <p:nvPr/>
                </p:nvSpPr>
                <p:spPr bwMode="auto">
                  <a:xfrm>
                    <a:off x="4363582" y="2049401"/>
                    <a:ext cx="544285" cy="54864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32" name="Oval 131">
                    <a:extLst>
                      <a:ext uri="{FF2B5EF4-FFF2-40B4-BE49-F238E27FC236}">
                        <a16:creationId xmlns:a16="http://schemas.microsoft.com/office/drawing/2014/main" id="{BBFF8322-5156-9CFE-D486-1AC183CD4F22}"/>
                      </a:ext>
                      <a:ext uri="{C183D7F6-B498-43B3-948B-1728B52AA6E4}">
                        <adec:decorative xmlns:adec="http://schemas.microsoft.com/office/drawing/2017/decorative" val="1"/>
                      </a:ext>
                    </a:extLst>
                  </p:cNvPr>
                  <p:cNvSpPr>
                    <a:spLocks/>
                  </p:cNvSpPr>
                  <p:nvPr/>
                </p:nvSpPr>
                <p:spPr bwMode="auto">
                  <a:xfrm>
                    <a:off x="6007849" y="2049401"/>
                    <a:ext cx="548640" cy="54864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grpSp>
            <p:sp>
              <p:nvSpPr>
                <p:cNvPr id="120" name="TextBox 119">
                  <a:extLst>
                    <a:ext uri="{FF2B5EF4-FFF2-40B4-BE49-F238E27FC236}">
                      <a16:creationId xmlns:a16="http://schemas.microsoft.com/office/drawing/2014/main" id="{8FBC8006-5C3C-A14D-316E-777C047FF014}"/>
                    </a:ext>
                    <a:ext uri="{C183D7F6-B498-43B3-948B-1728B52AA6E4}">
                      <adec:decorative xmlns:adec="http://schemas.microsoft.com/office/drawing/2017/decorative" val="1"/>
                    </a:ext>
                  </a:extLst>
                </p:cNvPr>
                <p:cNvSpPr txBox="1"/>
                <p:nvPr/>
              </p:nvSpPr>
              <p:spPr>
                <a:xfrm>
                  <a:off x="840627" y="2634617"/>
                  <a:ext cx="1046749"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Data store</a:t>
                  </a:r>
                </a:p>
              </p:txBody>
            </p:sp>
            <p:cxnSp>
              <p:nvCxnSpPr>
                <p:cNvPr id="121" name="Straight Arrow Connector 120">
                  <a:extLst>
                    <a:ext uri="{FF2B5EF4-FFF2-40B4-BE49-F238E27FC236}">
                      <a16:creationId xmlns:a16="http://schemas.microsoft.com/office/drawing/2014/main" id="{FBBAC59F-3BB9-EC2E-060D-9726696BF9AA}"/>
                    </a:ext>
                    <a:ext uri="{C183D7F6-B498-43B3-948B-1728B52AA6E4}">
                      <adec:decorative xmlns:adec="http://schemas.microsoft.com/office/drawing/2017/decorative" val="1"/>
                    </a:ext>
                  </a:extLst>
                </p:cNvPr>
                <p:cNvCxnSpPr>
                  <a:cxnSpLocks/>
                </p:cNvCxnSpPr>
                <p:nvPr/>
              </p:nvCxnSpPr>
              <p:spPr>
                <a:xfrm flipH="1">
                  <a:off x="1659653" y="2328656"/>
                  <a:ext cx="1055372" cy="0"/>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FD51E4A8-DCBA-3CF2-A19B-EA4BEC30F14B}"/>
                    </a:ext>
                    <a:ext uri="{C183D7F6-B498-43B3-948B-1728B52AA6E4}">
                      <adec:decorative xmlns:adec="http://schemas.microsoft.com/office/drawing/2017/decorative" val="1"/>
                    </a:ext>
                  </a:extLst>
                </p:cNvPr>
                <p:cNvSpPr txBox="1"/>
                <p:nvPr/>
              </p:nvSpPr>
              <p:spPr>
                <a:xfrm>
                  <a:off x="5622577" y="2632532"/>
                  <a:ext cx="1245950"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Azure AI </a:t>
                  </a:r>
                  <a:b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b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Search</a:t>
                  </a:r>
                </a:p>
              </p:txBody>
            </p:sp>
            <p:cxnSp>
              <p:nvCxnSpPr>
                <p:cNvPr id="123" name="Straight Arrow Connector 122">
                  <a:extLst>
                    <a:ext uri="{FF2B5EF4-FFF2-40B4-BE49-F238E27FC236}">
                      <a16:creationId xmlns:a16="http://schemas.microsoft.com/office/drawing/2014/main" id="{4C98DD44-4165-D548-9F48-B30317264000}"/>
                    </a:ext>
                    <a:ext uri="{C183D7F6-B498-43B3-948B-1728B52AA6E4}">
                      <adec:decorative xmlns:adec="http://schemas.microsoft.com/office/drawing/2017/decorative" val="1"/>
                    </a:ext>
                  </a:extLst>
                </p:cNvPr>
                <p:cNvCxnSpPr>
                  <a:cxnSpLocks/>
                </p:cNvCxnSpPr>
                <p:nvPr/>
              </p:nvCxnSpPr>
              <p:spPr>
                <a:xfrm flipH="1">
                  <a:off x="3306327" y="2328655"/>
                  <a:ext cx="1055372" cy="1"/>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32655139-FE9E-D835-1DD3-13308867FCC0}"/>
                    </a:ext>
                    <a:ext uri="{C183D7F6-B498-43B3-948B-1728B52AA6E4}">
                      <adec:decorative xmlns:adec="http://schemas.microsoft.com/office/drawing/2017/decorative" val="1"/>
                    </a:ext>
                  </a:extLst>
                </p:cNvPr>
                <p:cNvCxnSpPr>
                  <a:cxnSpLocks/>
                </p:cNvCxnSpPr>
                <p:nvPr/>
              </p:nvCxnSpPr>
              <p:spPr>
                <a:xfrm flipH="1" flipV="1">
                  <a:off x="4953001" y="2328655"/>
                  <a:ext cx="1055372" cy="1"/>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25" name="Graphic 19">
                  <a:extLst>
                    <a:ext uri="{FF2B5EF4-FFF2-40B4-BE49-F238E27FC236}">
                      <a16:creationId xmlns:a16="http://schemas.microsoft.com/office/drawing/2014/main" id="{A4DB37EB-A678-8F4E-073E-8570D7C19DC6}"/>
                    </a:ext>
                    <a:ext uri="{C183D7F6-B498-43B3-948B-1728B52AA6E4}">
                      <adec:decorative xmlns:adec="http://schemas.microsoft.com/office/drawing/2017/decorative" val="1"/>
                    </a:ext>
                  </a:extLst>
                </p:cNvPr>
                <p:cNvSpPr/>
                <p:nvPr/>
              </p:nvSpPr>
              <p:spPr>
                <a:xfrm>
                  <a:off x="1233807" y="2178709"/>
                  <a:ext cx="260390" cy="299893"/>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26" name="Freeform: Shape 125">
                  <a:extLst>
                    <a:ext uri="{FF2B5EF4-FFF2-40B4-BE49-F238E27FC236}">
                      <a16:creationId xmlns:a16="http://schemas.microsoft.com/office/drawing/2014/main" id="{DAEA1735-1B0A-3D5D-1F3A-BE9CEE0835C4}"/>
                    </a:ext>
                    <a:ext uri="{C183D7F6-B498-43B3-948B-1728B52AA6E4}">
                      <adec:decorative xmlns:adec="http://schemas.microsoft.com/office/drawing/2017/decorative" val="1"/>
                    </a:ext>
                  </a:extLst>
                </p:cNvPr>
                <p:cNvSpPr/>
                <p:nvPr/>
              </p:nvSpPr>
              <p:spPr>
                <a:xfrm>
                  <a:off x="4520977" y="2185626"/>
                  <a:ext cx="248380" cy="28605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27" name="Graphic 92">
                  <a:extLst>
                    <a:ext uri="{FF2B5EF4-FFF2-40B4-BE49-F238E27FC236}">
                      <a16:creationId xmlns:a16="http://schemas.microsoft.com/office/drawing/2014/main" id="{9743A9DD-A80D-E115-5557-3E54629A0BD7}"/>
                    </a:ext>
                    <a:ext uri="{C183D7F6-B498-43B3-948B-1728B52AA6E4}">
                      <adec:decorative xmlns:adec="http://schemas.microsoft.com/office/drawing/2017/decorative" val="1"/>
                    </a:ext>
                  </a:extLst>
                </p:cNvPr>
                <p:cNvSpPr/>
                <p:nvPr/>
              </p:nvSpPr>
              <p:spPr>
                <a:xfrm>
                  <a:off x="2865459" y="2194858"/>
                  <a:ext cx="290433" cy="267594"/>
                </a:xfrm>
                <a:custGeom>
                  <a:avLst/>
                  <a:gdLst>
                    <a:gd name="connsiteX0" fmla="*/ 30956 w 171450"/>
                    <a:gd name="connsiteY0" fmla="*/ 0 h 171450"/>
                    <a:gd name="connsiteX1" fmla="*/ 76200 w 171450"/>
                    <a:gd name="connsiteY1" fmla="*/ 0 h 171450"/>
                    <a:gd name="connsiteX2" fmla="*/ 76200 w 171450"/>
                    <a:gd name="connsiteY2" fmla="*/ 38100 h 171450"/>
                    <a:gd name="connsiteX3" fmla="*/ 0 w 171450"/>
                    <a:gd name="connsiteY3" fmla="*/ 38100 h 171450"/>
                    <a:gd name="connsiteX4" fmla="*/ 0 w 171450"/>
                    <a:gd name="connsiteY4" fmla="*/ 30956 h 171450"/>
                    <a:gd name="connsiteX5" fmla="*/ 30956 w 171450"/>
                    <a:gd name="connsiteY5" fmla="*/ 0 h 171450"/>
                    <a:gd name="connsiteX6" fmla="*/ 171450 w 171450"/>
                    <a:gd name="connsiteY6" fmla="*/ 38100 h 171450"/>
                    <a:gd name="connsiteX7" fmla="*/ 171450 w 171450"/>
                    <a:gd name="connsiteY7" fmla="*/ 30956 h 171450"/>
                    <a:gd name="connsiteX8" fmla="*/ 140494 w 171450"/>
                    <a:gd name="connsiteY8" fmla="*/ 0 h 171450"/>
                    <a:gd name="connsiteX9" fmla="*/ 90488 w 171450"/>
                    <a:gd name="connsiteY9" fmla="*/ 0 h 171450"/>
                    <a:gd name="connsiteX10" fmla="*/ 90488 w 171450"/>
                    <a:gd name="connsiteY10" fmla="*/ 38100 h 171450"/>
                    <a:gd name="connsiteX11" fmla="*/ 171450 w 171450"/>
                    <a:gd name="connsiteY11" fmla="*/ 38100 h 171450"/>
                    <a:gd name="connsiteX12" fmla="*/ 90488 w 171450"/>
                    <a:gd name="connsiteY12" fmla="*/ 171450 h 171450"/>
                    <a:gd name="connsiteX13" fmla="*/ 140494 w 171450"/>
                    <a:gd name="connsiteY13" fmla="*/ 171450 h 171450"/>
                    <a:gd name="connsiteX14" fmla="*/ 171450 w 171450"/>
                    <a:gd name="connsiteY14" fmla="*/ 140494 h 171450"/>
                    <a:gd name="connsiteX15" fmla="*/ 171450 w 171450"/>
                    <a:gd name="connsiteY15" fmla="*/ 133350 h 171450"/>
                    <a:gd name="connsiteX16" fmla="*/ 90488 w 171450"/>
                    <a:gd name="connsiteY16" fmla="*/ 133350 h 171450"/>
                    <a:gd name="connsiteX17" fmla="*/ 90488 w 171450"/>
                    <a:gd name="connsiteY17" fmla="*/ 171450 h 171450"/>
                    <a:gd name="connsiteX18" fmla="*/ 0 w 171450"/>
                    <a:gd name="connsiteY18" fmla="*/ 52388 h 171450"/>
                    <a:gd name="connsiteX19" fmla="*/ 0 w 171450"/>
                    <a:gd name="connsiteY19" fmla="*/ 119063 h 171450"/>
                    <a:gd name="connsiteX20" fmla="*/ 171450 w 171450"/>
                    <a:gd name="connsiteY20" fmla="*/ 119063 h 171450"/>
                    <a:gd name="connsiteX21" fmla="*/ 171450 w 171450"/>
                    <a:gd name="connsiteY21" fmla="*/ 52388 h 171450"/>
                    <a:gd name="connsiteX22" fmla="*/ 0 w 171450"/>
                    <a:gd name="connsiteY22" fmla="*/ 52388 h 171450"/>
                    <a:gd name="connsiteX23" fmla="*/ 90488 w 171450"/>
                    <a:gd name="connsiteY23" fmla="*/ 66675 h 171450"/>
                    <a:gd name="connsiteX24" fmla="*/ 90488 w 171450"/>
                    <a:gd name="connsiteY24" fmla="*/ 104775 h 171450"/>
                    <a:gd name="connsiteX25" fmla="*/ 76200 w 171450"/>
                    <a:gd name="connsiteY25" fmla="*/ 104775 h 171450"/>
                    <a:gd name="connsiteX26" fmla="*/ 76200 w 171450"/>
                    <a:gd name="connsiteY26" fmla="*/ 66675 h 171450"/>
                    <a:gd name="connsiteX27" fmla="*/ 90488 w 171450"/>
                    <a:gd name="connsiteY27" fmla="*/ 66675 h 171450"/>
                    <a:gd name="connsiteX28" fmla="*/ 0 w 171450"/>
                    <a:gd name="connsiteY28" fmla="*/ 140494 h 171450"/>
                    <a:gd name="connsiteX29" fmla="*/ 0 w 171450"/>
                    <a:gd name="connsiteY29" fmla="*/ 133350 h 171450"/>
                    <a:gd name="connsiteX30" fmla="*/ 76200 w 171450"/>
                    <a:gd name="connsiteY30" fmla="*/ 133350 h 171450"/>
                    <a:gd name="connsiteX31" fmla="*/ 76200 w 171450"/>
                    <a:gd name="connsiteY31" fmla="*/ 171450 h 171450"/>
                    <a:gd name="connsiteX32" fmla="*/ 30956 w 171450"/>
                    <a:gd name="connsiteY32" fmla="*/ 171450 h 171450"/>
                    <a:gd name="connsiteX33" fmla="*/ 0 w 171450"/>
                    <a:gd name="connsiteY33" fmla="*/ 14049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71450">
                      <a:moveTo>
                        <a:pt x="30956" y="0"/>
                      </a:moveTo>
                      <a:lnTo>
                        <a:pt x="76200" y="0"/>
                      </a:lnTo>
                      <a:lnTo>
                        <a:pt x="76200" y="38100"/>
                      </a:lnTo>
                      <a:lnTo>
                        <a:pt x="0" y="38100"/>
                      </a:lnTo>
                      <a:lnTo>
                        <a:pt x="0" y="30956"/>
                      </a:lnTo>
                      <a:cubicBezTo>
                        <a:pt x="0" y="13860"/>
                        <a:pt x="13860" y="0"/>
                        <a:pt x="30956" y="0"/>
                      </a:cubicBezTo>
                      <a:close/>
                      <a:moveTo>
                        <a:pt x="171450" y="38100"/>
                      </a:moveTo>
                      <a:lnTo>
                        <a:pt x="171450" y="30956"/>
                      </a:lnTo>
                      <a:cubicBezTo>
                        <a:pt x="171450" y="13860"/>
                        <a:pt x="157590" y="0"/>
                        <a:pt x="140494" y="0"/>
                      </a:cubicBezTo>
                      <a:lnTo>
                        <a:pt x="90488" y="0"/>
                      </a:lnTo>
                      <a:lnTo>
                        <a:pt x="90488" y="38100"/>
                      </a:lnTo>
                      <a:lnTo>
                        <a:pt x="171450" y="38100"/>
                      </a:lnTo>
                      <a:close/>
                      <a:moveTo>
                        <a:pt x="90488" y="171450"/>
                      </a:moveTo>
                      <a:lnTo>
                        <a:pt x="140494" y="171450"/>
                      </a:lnTo>
                      <a:cubicBezTo>
                        <a:pt x="157590" y="171450"/>
                        <a:pt x="171450" y="157590"/>
                        <a:pt x="171450" y="140494"/>
                      </a:cubicBezTo>
                      <a:lnTo>
                        <a:pt x="171450" y="133350"/>
                      </a:lnTo>
                      <a:lnTo>
                        <a:pt x="90488" y="133350"/>
                      </a:lnTo>
                      <a:lnTo>
                        <a:pt x="90488" y="171450"/>
                      </a:lnTo>
                      <a:close/>
                      <a:moveTo>
                        <a:pt x="0" y="52388"/>
                      </a:moveTo>
                      <a:lnTo>
                        <a:pt x="0" y="119063"/>
                      </a:lnTo>
                      <a:lnTo>
                        <a:pt x="171450" y="119063"/>
                      </a:lnTo>
                      <a:lnTo>
                        <a:pt x="171450" y="52388"/>
                      </a:lnTo>
                      <a:lnTo>
                        <a:pt x="0" y="52388"/>
                      </a:lnTo>
                      <a:close/>
                      <a:moveTo>
                        <a:pt x="90488" y="66675"/>
                      </a:moveTo>
                      <a:lnTo>
                        <a:pt x="90488" y="104775"/>
                      </a:lnTo>
                      <a:lnTo>
                        <a:pt x="76200" y="104775"/>
                      </a:lnTo>
                      <a:lnTo>
                        <a:pt x="76200" y="66675"/>
                      </a:lnTo>
                      <a:lnTo>
                        <a:pt x="90488" y="66675"/>
                      </a:lnTo>
                      <a:close/>
                      <a:moveTo>
                        <a:pt x="0" y="140494"/>
                      </a:moveTo>
                      <a:lnTo>
                        <a:pt x="0" y="133350"/>
                      </a:lnTo>
                      <a:lnTo>
                        <a:pt x="76200" y="133350"/>
                      </a:lnTo>
                      <a:lnTo>
                        <a:pt x="76200" y="171450"/>
                      </a:lnTo>
                      <a:lnTo>
                        <a:pt x="30956" y="171450"/>
                      </a:lnTo>
                      <a:cubicBezTo>
                        <a:pt x="13860" y="171450"/>
                        <a:pt x="0" y="157590"/>
                        <a:pt x="0" y="140494"/>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28" name="Freeform: Shape 127">
                  <a:extLst>
                    <a:ext uri="{FF2B5EF4-FFF2-40B4-BE49-F238E27FC236}">
                      <a16:creationId xmlns:a16="http://schemas.microsoft.com/office/drawing/2014/main" id="{17E6A2C4-8D93-297B-92B2-4F1A38DE865D}"/>
                    </a:ext>
                  </a:extLst>
                </p:cNvPr>
                <p:cNvSpPr/>
                <p:nvPr/>
              </p:nvSpPr>
              <p:spPr>
                <a:xfrm>
                  <a:off x="6100669" y="2178709"/>
                  <a:ext cx="393376" cy="284259"/>
                </a:xfrm>
                <a:custGeom>
                  <a:avLst/>
                  <a:gdLst>
                    <a:gd name="connsiteX0" fmla="*/ 201334 w 393376"/>
                    <a:gd name="connsiteY0" fmla="*/ 72552 h 284259"/>
                    <a:gd name="connsiteX1" fmla="*/ 220610 w 393376"/>
                    <a:gd name="connsiteY1" fmla="*/ 73952 h 284259"/>
                    <a:gd name="connsiteX2" fmla="*/ 254431 w 393376"/>
                    <a:gd name="connsiteY2" fmla="*/ 133896 h 284259"/>
                    <a:gd name="connsiteX3" fmla="*/ 194486 w 393376"/>
                    <a:gd name="connsiteY3" fmla="*/ 167717 h 284259"/>
                    <a:gd name="connsiteX4" fmla="*/ 160665 w 393376"/>
                    <a:gd name="connsiteY4" fmla="*/ 107773 h 284259"/>
                    <a:gd name="connsiteX5" fmla="*/ 201334 w 393376"/>
                    <a:gd name="connsiteY5" fmla="*/ 72552 h 284259"/>
                    <a:gd name="connsiteX6" fmla="*/ 199639 w 393376"/>
                    <a:gd name="connsiteY6" fmla="*/ 59372 h 284259"/>
                    <a:gd name="connsiteX7" fmla="*/ 147867 w 393376"/>
                    <a:gd name="connsiteY7" fmla="*/ 104207 h 284259"/>
                    <a:gd name="connsiteX8" fmla="*/ 160392 w 393376"/>
                    <a:gd name="connsiteY8" fmla="*/ 161026 h 284259"/>
                    <a:gd name="connsiteX9" fmla="*/ 168344 w 393376"/>
                    <a:gd name="connsiteY9" fmla="*/ 168721 h 284259"/>
                    <a:gd name="connsiteX10" fmla="*/ 130726 w 393376"/>
                    <a:gd name="connsiteY10" fmla="*/ 232411 h 284259"/>
                    <a:gd name="connsiteX11" fmla="*/ 134864 w 393376"/>
                    <a:gd name="connsiteY11" fmla="*/ 248491 h 284259"/>
                    <a:gd name="connsiteX12" fmla="*/ 150944 w 393376"/>
                    <a:gd name="connsiteY12" fmla="*/ 244353 h 284259"/>
                    <a:gd name="connsiteX13" fmla="*/ 189075 w 393376"/>
                    <a:gd name="connsiteY13" fmla="*/ 179795 h 284259"/>
                    <a:gd name="connsiteX14" fmla="*/ 190921 w 393376"/>
                    <a:gd name="connsiteY14" fmla="*/ 180515 h 284259"/>
                    <a:gd name="connsiteX15" fmla="*/ 267229 w 393376"/>
                    <a:gd name="connsiteY15" fmla="*/ 137462 h 284259"/>
                    <a:gd name="connsiteX16" fmla="*/ 224176 w 393376"/>
                    <a:gd name="connsiteY16" fmla="*/ 61154 h 284259"/>
                    <a:gd name="connsiteX17" fmla="*/ 199639 w 393376"/>
                    <a:gd name="connsiteY17" fmla="*/ 59372 h 284259"/>
                    <a:gd name="connsiteX18" fmla="*/ 201933 w 393376"/>
                    <a:gd name="connsiteY18" fmla="*/ 29 h 284259"/>
                    <a:gd name="connsiteX19" fmla="*/ 316668 w 393376"/>
                    <a:gd name="connsiteY19" fmla="*/ 108643 h 284259"/>
                    <a:gd name="connsiteX20" fmla="*/ 393376 w 393376"/>
                    <a:gd name="connsiteY20" fmla="*/ 195208 h 284259"/>
                    <a:gd name="connsiteX21" fmla="*/ 304626 w 393376"/>
                    <a:gd name="connsiteY21" fmla="*/ 283061 h 284259"/>
                    <a:gd name="connsiteX22" fmla="*/ 299884 w 393376"/>
                    <a:gd name="connsiteY22" fmla="*/ 283782 h 284259"/>
                    <a:gd name="connsiteX23" fmla="*/ 120526 w 393376"/>
                    <a:gd name="connsiteY23" fmla="*/ 283782 h 284259"/>
                    <a:gd name="connsiteX24" fmla="*/ 110757 w 393376"/>
                    <a:gd name="connsiteY24" fmla="*/ 284220 h 284259"/>
                    <a:gd name="connsiteX25" fmla="*/ 0 w 393376"/>
                    <a:gd name="connsiteY25" fmla="*/ 179320 h 284259"/>
                    <a:gd name="connsiteX26" fmla="*/ 92138 w 393376"/>
                    <a:gd name="connsiteY26" fmla="*/ 75971 h 284259"/>
                    <a:gd name="connsiteX27" fmla="*/ 201933 w 393376"/>
                    <a:gd name="connsiteY27" fmla="*/ 29 h 28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3376" h="284259">
                      <a:moveTo>
                        <a:pt x="201334" y="72552"/>
                      </a:moveTo>
                      <a:cubicBezTo>
                        <a:pt x="207604" y="71742"/>
                        <a:pt x="214137" y="72148"/>
                        <a:pt x="220610" y="73952"/>
                      </a:cubicBezTo>
                      <a:cubicBezTo>
                        <a:pt x="246503" y="81166"/>
                        <a:pt x="261645" y="108004"/>
                        <a:pt x="254431" y="133896"/>
                      </a:cubicBezTo>
                      <a:cubicBezTo>
                        <a:pt x="247217" y="159789"/>
                        <a:pt x="220379" y="174931"/>
                        <a:pt x="194486" y="167717"/>
                      </a:cubicBezTo>
                      <a:cubicBezTo>
                        <a:pt x="168593" y="160503"/>
                        <a:pt x="153451" y="133665"/>
                        <a:pt x="160665" y="107773"/>
                      </a:cubicBezTo>
                      <a:cubicBezTo>
                        <a:pt x="166076" y="88353"/>
                        <a:pt x="182525" y="74981"/>
                        <a:pt x="201334" y="72552"/>
                      </a:cubicBezTo>
                      <a:close/>
                      <a:moveTo>
                        <a:pt x="199639" y="59372"/>
                      </a:moveTo>
                      <a:cubicBezTo>
                        <a:pt x="175694" y="62464"/>
                        <a:pt x="154754" y="79486"/>
                        <a:pt x="147867" y="104207"/>
                      </a:cubicBezTo>
                      <a:cubicBezTo>
                        <a:pt x="142128" y="124808"/>
                        <a:pt x="147505" y="145878"/>
                        <a:pt x="160392" y="161026"/>
                      </a:cubicBezTo>
                      <a:lnTo>
                        <a:pt x="168344" y="168721"/>
                      </a:lnTo>
                      <a:lnTo>
                        <a:pt x="130726" y="232411"/>
                      </a:lnTo>
                      <a:cubicBezTo>
                        <a:pt x="127428" y="237994"/>
                        <a:pt x="129281" y="245193"/>
                        <a:pt x="134864" y="248491"/>
                      </a:cubicBezTo>
                      <a:cubicBezTo>
                        <a:pt x="140447" y="251789"/>
                        <a:pt x="147647" y="249936"/>
                        <a:pt x="150944" y="244353"/>
                      </a:cubicBezTo>
                      <a:lnTo>
                        <a:pt x="189075" y="179795"/>
                      </a:lnTo>
                      <a:lnTo>
                        <a:pt x="190921" y="180515"/>
                      </a:lnTo>
                      <a:cubicBezTo>
                        <a:pt x="223882" y="189698"/>
                        <a:pt x="258046" y="170423"/>
                        <a:pt x="267229" y="137462"/>
                      </a:cubicBezTo>
                      <a:cubicBezTo>
                        <a:pt x="276412" y="104501"/>
                        <a:pt x="257137" y="70337"/>
                        <a:pt x="224176" y="61154"/>
                      </a:cubicBezTo>
                      <a:cubicBezTo>
                        <a:pt x="215936" y="58858"/>
                        <a:pt x="207620" y="58341"/>
                        <a:pt x="199639" y="59372"/>
                      </a:cubicBezTo>
                      <a:close/>
                      <a:moveTo>
                        <a:pt x="201933" y="29"/>
                      </a:moveTo>
                      <a:cubicBezTo>
                        <a:pt x="263484" y="-1335"/>
                        <a:pt x="314657" y="47110"/>
                        <a:pt x="316668" y="108643"/>
                      </a:cubicBezTo>
                      <a:cubicBezTo>
                        <a:pt x="359958" y="114872"/>
                        <a:pt x="392401" y="151483"/>
                        <a:pt x="393376" y="195208"/>
                      </a:cubicBezTo>
                      <a:cubicBezTo>
                        <a:pt x="392096" y="243534"/>
                        <a:pt x="352964" y="282271"/>
                        <a:pt x="304626" y="283061"/>
                      </a:cubicBezTo>
                      <a:cubicBezTo>
                        <a:pt x="303087" y="283525"/>
                        <a:pt x="301490" y="283767"/>
                        <a:pt x="299884" y="283782"/>
                      </a:cubicBezTo>
                      <a:lnTo>
                        <a:pt x="120526" y="283782"/>
                      </a:lnTo>
                      <a:cubicBezTo>
                        <a:pt x="117313" y="284067"/>
                        <a:pt x="114057" y="284220"/>
                        <a:pt x="110757" y="284220"/>
                      </a:cubicBezTo>
                      <a:cubicBezTo>
                        <a:pt x="51210" y="285822"/>
                        <a:pt x="1632" y="238866"/>
                        <a:pt x="0" y="179320"/>
                      </a:cubicBezTo>
                      <a:cubicBezTo>
                        <a:pt x="925" y="126824"/>
                        <a:pt x="40091" y="82893"/>
                        <a:pt x="92138" y="75971"/>
                      </a:cubicBezTo>
                      <a:cubicBezTo>
                        <a:pt x="108836" y="29864"/>
                        <a:pt x="152898" y="-613"/>
                        <a:pt x="201933" y="29"/>
                      </a:cubicBezTo>
                      <a:close/>
                    </a:path>
                  </a:pathLst>
                </a:custGeom>
                <a:solidFill>
                  <a:schemeClr val="bg1"/>
                </a:solidFill>
                <a:ln w="1957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0" name="Straight Connector 9">
              <a:extLst>
                <a:ext uri="{FF2B5EF4-FFF2-40B4-BE49-F238E27FC236}">
                  <a16:creationId xmlns:a16="http://schemas.microsoft.com/office/drawing/2014/main" id="{3C997053-EC61-F80B-80D7-3655A1755EDC}"/>
                </a:ext>
                <a:ext uri="{C183D7F6-B498-43B3-948B-1728B52AA6E4}">
                  <adec:decorative xmlns:adec="http://schemas.microsoft.com/office/drawing/2017/decorative" val="1"/>
                </a:ext>
              </a:extLst>
            </p:cNvPr>
            <p:cNvCxnSpPr>
              <a:cxnSpLocks/>
            </p:cNvCxnSpPr>
            <p:nvPr/>
          </p:nvCxnSpPr>
          <p:spPr>
            <a:xfrm>
              <a:off x="4623617" y="3087489"/>
              <a:ext cx="89880" cy="814061"/>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3C63E7-2CF0-CB9F-C0E1-05830B35C125}"/>
                </a:ext>
                <a:ext uri="{C183D7F6-B498-43B3-948B-1728B52AA6E4}">
                  <adec:decorative xmlns:adec="http://schemas.microsoft.com/office/drawing/2017/decorative" val="1"/>
                </a:ext>
              </a:extLst>
            </p:cNvPr>
            <p:cNvCxnSpPr>
              <a:cxnSpLocks/>
            </p:cNvCxnSpPr>
            <p:nvPr/>
          </p:nvCxnSpPr>
          <p:spPr>
            <a:xfrm flipH="1">
              <a:off x="4124928" y="3120970"/>
              <a:ext cx="336105" cy="682155"/>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EEED50-8A3C-4348-9A96-B25B68B35262}"/>
                </a:ext>
                <a:ext uri="{C183D7F6-B498-43B3-948B-1728B52AA6E4}">
                  <adec:decorative xmlns:adec="http://schemas.microsoft.com/office/drawing/2017/decorative" val="1"/>
                </a:ext>
              </a:extLst>
            </p:cNvPr>
            <p:cNvSpPr txBox="1"/>
            <p:nvPr/>
          </p:nvSpPr>
          <p:spPr>
            <a:xfrm>
              <a:off x="6617446" y="3332423"/>
              <a:ext cx="798598"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2. Embed query</a:t>
              </a:r>
            </a:p>
          </p:txBody>
        </p:sp>
        <p:sp>
          <p:nvSpPr>
            <p:cNvPr id="152" name="TextBox 151">
              <a:extLst>
                <a:ext uri="{FF2B5EF4-FFF2-40B4-BE49-F238E27FC236}">
                  <a16:creationId xmlns:a16="http://schemas.microsoft.com/office/drawing/2014/main" id="{23153DCD-B2E9-1F68-31BB-1905A296327A}"/>
                </a:ext>
                <a:ext uri="{C183D7F6-B498-43B3-948B-1728B52AA6E4}">
                  <adec:decorative xmlns:adec="http://schemas.microsoft.com/office/drawing/2017/decorative" val="1"/>
                </a:ext>
              </a:extLst>
            </p:cNvPr>
            <p:cNvSpPr txBox="1"/>
            <p:nvPr/>
          </p:nvSpPr>
          <p:spPr>
            <a:xfrm>
              <a:off x="7408913" y="2748303"/>
              <a:ext cx="1046749" cy="398566"/>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1. Text query submission</a:t>
              </a:r>
            </a:p>
          </p:txBody>
        </p:sp>
        <p:cxnSp>
          <p:nvCxnSpPr>
            <p:cNvPr id="154" name="Straight Connector 153">
              <a:extLst>
                <a:ext uri="{FF2B5EF4-FFF2-40B4-BE49-F238E27FC236}">
                  <a16:creationId xmlns:a16="http://schemas.microsoft.com/office/drawing/2014/main" id="{0CB63F77-0ED7-1C9D-C2FF-5881B6AC5964}"/>
                </a:ext>
                <a:ext uri="{C183D7F6-B498-43B3-948B-1728B52AA6E4}">
                  <adec:decorative xmlns:adec="http://schemas.microsoft.com/office/drawing/2017/decorative" val="1"/>
                </a:ext>
              </a:extLst>
            </p:cNvPr>
            <p:cNvCxnSpPr>
              <a:cxnSpLocks/>
            </p:cNvCxnSpPr>
            <p:nvPr/>
          </p:nvCxnSpPr>
          <p:spPr>
            <a:xfrm>
              <a:off x="6595505" y="2348978"/>
              <a:ext cx="0" cy="2391622"/>
            </a:xfrm>
            <a:prstGeom prst="line">
              <a:avLst/>
            </a:prstGeom>
            <a:ln w="19050" cap="rnd">
              <a:solidFill>
                <a:schemeClr val="accent3"/>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BBE1175C-A8D5-5DDF-A320-C029C6AE09BC}"/>
                </a:ext>
                <a:ext uri="{C183D7F6-B498-43B3-948B-1728B52AA6E4}">
                  <adec:decorative xmlns:adec="http://schemas.microsoft.com/office/drawing/2017/decorative" val="1"/>
                </a:ext>
              </a:extLst>
            </p:cNvPr>
            <p:cNvCxnSpPr>
              <a:cxnSpLocks/>
            </p:cNvCxnSpPr>
            <p:nvPr/>
          </p:nvCxnSpPr>
          <p:spPr>
            <a:xfrm rot="16200000" flipV="1">
              <a:off x="5217651" y="3884469"/>
              <a:ext cx="836233" cy="802820"/>
            </a:xfrm>
            <a:prstGeom prst="bentConnector2">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2945E024-310D-DF37-1E37-8070C2630F4D}"/>
                </a:ext>
              </a:extLst>
            </p:cNvPr>
            <p:cNvGrpSpPr/>
            <p:nvPr/>
          </p:nvGrpSpPr>
          <p:grpSpPr>
            <a:xfrm>
              <a:off x="3531840" y="4939016"/>
              <a:ext cx="3967961" cy="1389316"/>
              <a:chOff x="3122613" y="4700034"/>
              <a:chExt cx="3967961" cy="1389316"/>
            </a:xfrm>
          </p:grpSpPr>
          <p:sp>
            <p:nvSpPr>
              <p:cNvPr id="157" name="TextBox 156">
                <a:extLst>
                  <a:ext uri="{FF2B5EF4-FFF2-40B4-BE49-F238E27FC236}">
                    <a16:creationId xmlns:a16="http://schemas.microsoft.com/office/drawing/2014/main" id="{A74F5B2D-B394-5026-BC17-934D22196484}"/>
                  </a:ext>
                  <a:ext uri="{C183D7F6-B498-43B3-948B-1728B52AA6E4}">
                    <adec:decorative xmlns:adec="http://schemas.microsoft.com/office/drawing/2017/decorative" val="1"/>
                  </a:ext>
                </a:extLst>
              </p:cNvPr>
              <p:cNvSpPr txBox="1"/>
              <p:nvPr/>
            </p:nvSpPr>
            <p:spPr>
              <a:xfrm>
                <a:off x="4183986" y="4742527"/>
                <a:ext cx="1912014"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Embedding models</a:t>
                </a:r>
              </a:p>
            </p:txBody>
          </p:sp>
          <p:sp>
            <p:nvSpPr>
              <p:cNvPr id="158" name="Rectangle 157">
                <a:extLst>
                  <a:ext uri="{FF2B5EF4-FFF2-40B4-BE49-F238E27FC236}">
                    <a16:creationId xmlns:a16="http://schemas.microsoft.com/office/drawing/2014/main" id="{2A1F821E-BF6B-DB12-7F49-31ADD2E23969}"/>
                  </a:ext>
                  <a:ext uri="{C183D7F6-B498-43B3-948B-1728B52AA6E4}">
                    <adec:decorative xmlns:adec="http://schemas.microsoft.com/office/drawing/2017/decorative" val="1"/>
                  </a:ext>
                </a:extLst>
              </p:cNvPr>
              <p:cNvSpPr/>
              <p:nvPr/>
            </p:nvSpPr>
            <p:spPr bwMode="auto">
              <a:xfrm>
                <a:off x="3122613" y="4700034"/>
                <a:ext cx="3967961" cy="1389316"/>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Sans Text" pitchFamily="2" charset="0"/>
                </a:endParaRPr>
              </a:p>
            </p:txBody>
          </p:sp>
          <p:grpSp>
            <p:nvGrpSpPr>
              <p:cNvPr id="159" name="Group 158">
                <a:extLst>
                  <a:ext uri="{FF2B5EF4-FFF2-40B4-BE49-F238E27FC236}">
                    <a16:creationId xmlns:a16="http://schemas.microsoft.com/office/drawing/2014/main" id="{2E54F186-57EC-C0E2-F0C6-8971F7691AE6}"/>
                  </a:ext>
                </a:extLst>
              </p:cNvPr>
              <p:cNvGrpSpPr/>
              <p:nvPr/>
            </p:nvGrpSpPr>
            <p:grpSpPr>
              <a:xfrm>
                <a:off x="4186287" y="5111218"/>
                <a:ext cx="1046749" cy="623071"/>
                <a:chOff x="5856574" y="5020719"/>
                <a:chExt cx="1046749" cy="623071"/>
              </a:xfrm>
            </p:grpSpPr>
            <p:sp>
              <p:nvSpPr>
                <p:cNvPr id="169" name="TextBox 168">
                  <a:extLst>
                    <a:ext uri="{FF2B5EF4-FFF2-40B4-BE49-F238E27FC236}">
                      <a16:creationId xmlns:a16="http://schemas.microsoft.com/office/drawing/2014/main" id="{C091B7C3-8328-CCA6-0B01-3791204839B7}"/>
                    </a:ext>
                    <a:ext uri="{C183D7F6-B498-43B3-948B-1728B52AA6E4}">
                      <adec:decorative xmlns:adec="http://schemas.microsoft.com/office/drawing/2017/decorative" val="1"/>
                    </a:ext>
                  </a:extLst>
                </p:cNvPr>
                <p:cNvSpPr txBox="1"/>
                <p:nvPr/>
              </p:nvSpPr>
              <p:spPr>
                <a:xfrm>
                  <a:off x="5856574" y="5401185"/>
                  <a:ext cx="1046749" cy="242605"/>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Custom</a:t>
                  </a:r>
                </a:p>
              </p:txBody>
            </p:sp>
            <p:pic>
              <p:nvPicPr>
                <p:cNvPr id="170" name="Content Placeholder 3">
                  <a:extLst>
                    <a:ext uri="{FF2B5EF4-FFF2-40B4-BE49-F238E27FC236}">
                      <a16:creationId xmlns:a16="http://schemas.microsoft.com/office/drawing/2014/main" id="{1D96D21C-2667-154A-84A5-BB072F75818F}"/>
                    </a:ext>
                    <a:ext uri="{C183D7F6-B498-43B3-948B-1728B52AA6E4}">
                      <adec:decorative xmlns:adec="http://schemas.microsoft.com/office/drawing/2017/decorative" val="1"/>
                    </a:ext>
                  </a:extLst>
                </p:cNvPr>
                <p:cNvPicPr>
                  <a:picLocks noChangeAspect="1"/>
                </p:cNvPicPr>
                <p:nvPr/>
              </p:nvPicPr>
              <p:blipFill rotWithShape="1">
                <a:blip r:embed="rId5"/>
                <a:srcRect l="60646" t="59666" r="30787" b="28032"/>
                <a:stretch/>
              </p:blipFill>
              <p:spPr>
                <a:xfrm>
                  <a:off x="6126296" y="5020719"/>
                  <a:ext cx="507305" cy="370628"/>
                </a:xfrm>
                <a:prstGeom prst="rect">
                  <a:avLst/>
                </a:prstGeom>
              </p:spPr>
            </p:pic>
          </p:grpSp>
          <p:grpSp>
            <p:nvGrpSpPr>
              <p:cNvPr id="160" name="Group 159">
                <a:extLst>
                  <a:ext uri="{FF2B5EF4-FFF2-40B4-BE49-F238E27FC236}">
                    <a16:creationId xmlns:a16="http://schemas.microsoft.com/office/drawing/2014/main" id="{0500E4BE-3AF4-445E-40DA-0FA5EFDF10DF}"/>
                  </a:ext>
                </a:extLst>
              </p:cNvPr>
              <p:cNvGrpSpPr/>
              <p:nvPr/>
            </p:nvGrpSpPr>
            <p:grpSpPr>
              <a:xfrm>
                <a:off x="4963314" y="5111218"/>
                <a:ext cx="1046749" cy="733230"/>
                <a:chOff x="4992644" y="5944886"/>
                <a:chExt cx="1046749" cy="733230"/>
              </a:xfrm>
            </p:grpSpPr>
            <p:sp>
              <p:nvSpPr>
                <p:cNvPr id="167" name="TextBox 166">
                  <a:extLst>
                    <a:ext uri="{FF2B5EF4-FFF2-40B4-BE49-F238E27FC236}">
                      <a16:creationId xmlns:a16="http://schemas.microsoft.com/office/drawing/2014/main" id="{902858A1-1CEA-BE29-842B-CD964F070530}"/>
                    </a:ext>
                  </a:extLst>
                </p:cNvPr>
                <p:cNvSpPr txBox="1"/>
                <p:nvPr/>
              </p:nvSpPr>
              <p:spPr>
                <a:xfrm>
                  <a:off x="4992644" y="6279550"/>
                  <a:ext cx="1046749" cy="398566"/>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Azure AI Vision</a:t>
                  </a:r>
                </a:p>
              </p:txBody>
            </p:sp>
            <p:pic>
              <p:nvPicPr>
                <p:cNvPr id="168" name="Content Placeholder 3">
                  <a:extLst>
                    <a:ext uri="{FF2B5EF4-FFF2-40B4-BE49-F238E27FC236}">
                      <a16:creationId xmlns:a16="http://schemas.microsoft.com/office/drawing/2014/main" id="{4D518E98-4779-B9CF-5512-91279A892C83}"/>
                    </a:ext>
                    <a:ext uri="{C183D7F6-B498-43B3-948B-1728B52AA6E4}">
                      <adec:decorative xmlns:adec="http://schemas.microsoft.com/office/drawing/2017/decorative" val="1"/>
                    </a:ext>
                  </a:extLst>
                </p:cNvPr>
                <p:cNvPicPr>
                  <a:picLocks noChangeAspect="1"/>
                </p:cNvPicPr>
                <p:nvPr/>
              </p:nvPicPr>
              <p:blipFill rotWithShape="1">
                <a:blip r:embed="rId5"/>
                <a:srcRect l="35591" t="57404" r="52732" b="30294"/>
                <a:stretch/>
              </p:blipFill>
              <p:spPr>
                <a:xfrm>
                  <a:off x="5224269" y="5944886"/>
                  <a:ext cx="583499" cy="312759"/>
                </a:xfrm>
                <a:prstGeom prst="rect">
                  <a:avLst/>
                </a:prstGeom>
              </p:spPr>
            </p:pic>
          </p:grpSp>
          <p:grpSp>
            <p:nvGrpSpPr>
              <p:cNvPr id="161" name="Group 160">
                <a:extLst>
                  <a:ext uri="{FF2B5EF4-FFF2-40B4-BE49-F238E27FC236}">
                    <a16:creationId xmlns:a16="http://schemas.microsoft.com/office/drawing/2014/main" id="{3838D032-40CF-6697-4E50-C1C455E32AF6}"/>
                  </a:ext>
                </a:extLst>
              </p:cNvPr>
              <p:cNvGrpSpPr/>
              <p:nvPr/>
            </p:nvGrpSpPr>
            <p:grpSpPr>
              <a:xfrm>
                <a:off x="5958557" y="5111218"/>
                <a:ext cx="1046749" cy="887427"/>
                <a:chOff x="6031402" y="5700348"/>
                <a:chExt cx="1046749" cy="887427"/>
              </a:xfrm>
            </p:grpSpPr>
            <p:sp>
              <p:nvSpPr>
                <p:cNvPr id="165" name="TextBox 164">
                  <a:extLst>
                    <a:ext uri="{FF2B5EF4-FFF2-40B4-BE49-F238E27FC236}">
                      <a16:creationId xmlns:a16="http://schemas.microsoft.com/office/drawing/2014/main" id="{E5748790-208A-6556-28B9-A55404A9EBC9}"/>
                    </a:ext>
                  </a:extLst>
                </p:cNvPr>
                <p:cNvSpPr txBox="1"/>
                <p:nvPr/>
              </p:nvSpPr>
              <p:spPr>
                <a:xfrm>
                  <a:off x="6031402" y="5996844"/>
                  <a:ext cx="1046749" cy="5909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Azure AI Foundry model catalog</a:t>
                  </a:r>
                </a:p>
              </p:txBody>
            </p:sp>
            <p:pic>
              <p:nvPicPr>
                <p:cNvPr id="166" name="Picture 2">
                  <a:extLst>
                    <a:ext uri="{FF2B5EF4-FFF2-40B4-BE49-F238E27FC236}">
                      <a16:creationId xmlns:a16="http://schemas.microsoft.com/office/drawing/2014/main" id="{F77E0D5B-7311-C814-FFEA-8DBF993AD0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396406" y="5700348"/>
                  <a:ext cx="316740" cy="3167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a:extLst>
                  <a:ext uri="{FF2B5EF4-FFF2-40B4-BE49-F238E27FC236}">
                    <a16:creationId xmlns:a16="http://schemas.microsoft.com/office/drawing/2014/main" id="{B350BFB9-C704-6A3A-B793-E40E2758AA53}"/>
                  </a:ext>
                </a:extLst>
              </p:cNvPr>
              <p:cNvGrpSpPr/>
              <p:nvPr/>
            </p:nvGrpSpPr>
            <p:grpSpPr>
              <a:xfrm>
                <a:off x="3232850" y="5111218"/>
                <a:ext cx="1046749" cy="611522"/>
                <a:chOff x="3895940" y="5059945"/>
                <a:chExt cx="1046749" cy="611522"/>
              </a:xfrm>
            </p:grpSpPr>
            <p:sp>
              <p:nvSpPr>
                <p:cNvPr id="163" name="TextBox 162">
                  <a:extLst>
                    <a:ext uri="{FF2B5EF4-FFF2-40B4-BE49-F238E27FC236}">
                      <a16:creationId xmlns:a16="http://schemas.microsoft.com/office/drawing/2014/main" id="{F7F01A54-5692-33EB-BAE0-65FD7324B018}"/>
                    </a:ext>
                    <a:ext uri="{C183D7F6-B498-43B3-948B-1728B52AA6E4}">
                      <adec:decorative xmlns:adec="http://schemas.microsoft.com/office/drawing/2017/decorative" val="1"/>
                    </a:ext>
                  </a:extLst>
                </p:cNvPr>
                <p:cNvSpPr txBox="1"/>
                <p:nvPr/>
              </p:nvSpPr>
              <p:spPr>
                <a:xfrm>
                  <a:off x="3895940" y="5412935"/>
                  <a:ext cx="1046749"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Azure OpenAI</a:t>
                  </a:r>
                </a:p>
              </p:txBody>
            </p:sp>
            <p:pic>
              <p:nvPicPr>
                <p:cNvPr id="164" name="Graphic 163">
                  <a:extLst>
                    <a:ext uri="{FF2B5EF4-FFF2-40B4-BE49-F238E27FC236}">
                      <a16:creationId xmlns:a16="http://schemas.microsoft.com/office/drawing/2014/main" id="{A079B90A-EB3A-86AE-2860-49BE6C76A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58188" y="5059945"/>
                  <a:ext cx="322253" cy="317777"/>
                </a:xfrm>
                <a:prstGeom prst="rect">
                  <a:avLst/>
                </a:prstGeom>
              </p:spPr>
            </p:pic>
          </p:grpSp>
        </p:grpSp>
        <p:grpSp>
          <p:nvGrpSpPr>
            <p:cNvPr id="172" name="Group 171">
              <a:extLst>
                <a:ext uri="{FF2B5EF4-FFF2-40B4-BE49-F238E27FC236}">
                  <a16:creationId xmlns:a16="http://schemas.microsoft.com/office/drawing/2014/main" id="{9405ACB2-08A3-2DD6-1797-D024C9D14AD5}"/>
                </a:ext>
              </a:extLst>
            </p:cNvPr>
            <p:cNvGrpSpPr/>
            <p:nvPr/>
          </p:nvGrpSpPr>
          <p:grpSpPr>
            <a:xfrm>
              <a:off x="8037576" y="4476015"/>
              <a:ext cx="3711435" cy="1872421"/>
              <a:chOff x="8037576" y="4476015"/>
              <a:chExt cx="3711435" cy="1872421"/>
            </a:xfrm>
          </p:grpSpPr>
          <p:grpSp>
            <p:nvGrpSpPr>
              <p:cNvPr id="24" name="Group 23">
                <a:extLst>
                  <a:ext uri="{FF2B5EF4-FFF2-40B4-BE49-F238E27FC236}">
                    <a16:creationId xmlns:a16="http://schemas.microsoft.com/office/drawing/2014/main" id="{84F8551F-646F-794A-20AF-40B5AC406FFE}"/>
                  </a:ext>
                </a:extLst>
              </p:cNvPr>
              <p:cNvGrpSpPr/>
              <p:nvPr/>
            </p:nvGrpSpPr>
            <p:grpSpPr>
              <a:xfrm>
                <a:off x="8037576" y="4476015"/>
                <a:ext cx="3711435" cy="1872421"/>
                <a:chOff x="8037576" y="4476015"/>
                <a:chExt cx="3711435" cy="1872421"/>
              </a:xfrm>
            </p:grpSpPr>
            <p:sp>
              <p:nvSpPr>
                <p:cNvPr id="25" name="TextBox 24">
                  <a:extLst>
                    <a:ext uri="{FF2B5EF4-FFF2-40B4-BE49-F238E27FC236}">
                      <a16:creationId xmlns:a16="http://schemas.microsoft.com/office/drawing/2014/main" id="{3A9D12D5-F65B-2D82-5B75-8C5610755952}"/>
                    </a:ext>
                    <a:ext uri="{C183D7F6-B498-43B3-948B-1728B52AA6E4}">
                      <adec:decorative xmlns:adec="http://schemas.microsoft.com/office/drawing/2017/decorative" val="1"/>
                    </a:ext>
                  </a:extLst>
                </p:cNvPr>
                <p:cNvSpPr txBox="1"/>
                <p:nvPr/>
              </p:nvSpPr>
              <p:spPr>
                <a:xfrm>
                  <a:off x="8037576" y="6089904"/>
                  <a:ext cx="1403543"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Language model</a:t>
                  </a:r>
                </a:p>
              </p:txBody>
            </p:sp>
            <p:sp useBgFill="1">
              <p:nvSpPr>
                <p:cNvPr id="26" name="Oval 25">
                  <a:extLst>
                    <a:ext uri="{FF2B5EF4-FFF2-40B4-BE49-F238E27FC236}">
                      <a16:creationId xmlns:a16="http://schemas.microsoft.com/office/drawing/2014/main" id="{F913B890-F7BD-E5BD-CB95-1CEDE8BF1958}"/>
                    </a:ext>
                    <a:ext uri="{C183D7F6-B498-43B3-948B-1728B52AA6E4}">
                      <adec:decorative xmlns:adec="http://schemas.microsoft.com/office/drawing/2017/decorative" val="1"/>
                    </a:ext>
                  </a:extLst>
                </p:cNvPr>
                <p:cNvSpPr>
                  <a:spLocks noChangeAspect="1"/>
                </p:cNvSpPr>
                <p:nvPr/>
              </p:nvSpPr>
              <p:spPr bwMode="auto">
                <a:xfrm>
                  <a:off x="8459974" y="5549966"/>
                  <a:ext cx="548640" cy="544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grpSp>
              <p:nvGrpSpPr>
                <p:cNvPr id="39" name="Group 38">
                  <a:extLst>
                    <a:ext uri="{FF2B5EF4-FFF2-40B4-BE49-F238E27FC236}">
                      <a16:creationId xmlns:a16="http://schemas.microsoft.com/office/drawing/2014/main" id="{D07BC58B-8D68-4C43-2397-124C0E576B0B}"/>
                    </a:ext>
                  </a:extLst>
                </p:cNvPr>
                <p:cNvGrpSpPr/>
                <p:nvPr/>
              </p:nvGrpSpPr>
              <p:grpSpPr>
                <a:xfrm>
                  <a:off x="8232250" y="4476015"/>
                  <a:ext cx="3516761" cy="1073952"/>
                  <a:chOff x="8232250" y="4476015"/>
                  <a:chExt cx="3516761" cy="1073952"/>
                </a:xfrm>
              </p:grpSpPr>
              <p:sp>
                <p:nvSpPr>
                  <p:cNvPr id="42" name="TextBox 41">
                    <a:extLst>
                      <a:ext uri="{FF2B5EF4-FFF2-40B4-BE49-F238E27FC236}">
                        <a16:creationId xmlns:a16="http://schemas.microsoft.com/office/drawing/2014/main" id="{1E7330D0-00C6-844E-3F15-4ACA53B9F488}"/>
                      </a:ext>
                      <a:ext uri="{C183D7F6-B498-43B3-948B-1728B52AA6E4}">
                        <adec:decorative xmlns:adec="http://schemas.microsoft.com/office/drawing/2017/decorative" val="1"/>
                      </a:ext>
                    </a:extLst>
                  </p:cNvPr>
                  <p:cNvSpPr txBox="1"/>
                  <p:nvPr/>
                </p:nvSpPr>
                <p:spPr>
                  <a:xfrm>
                    <a:off x="10702262" y="5066078"/>
                    <a:ext cx="1046749" cy="242605"/>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End-user</a:t>
                    </a:r>
                  </a:p>
                </p:txBody>
              </p:sp>
              <p:sp>
                <p:nvSpPr>
                  <p:cNvPr id="87" name="TextBox 86">
                    <a:extLst>
                      <a:ext uri="{FF2B5EF4-FFF2-40B4-BE49-F238E27FC236}">
                        <a16:creationId xmlns:a16="http://schemas.microsoft.com/office/drawing/2014/main" id="{C461B0BC-A368-5BC0-529F-09C6E8D19040}"/>
                      </a:ext>
                      <a:ext uri="{C183D7F6-B498-43B3-948B-1728B52AA6E4}">
                        <adec:decorative xmlns:adec="http://schemas.microsoft.com/office/drawing/2017/decorative" val="1"/>
                      </a:ext>
                    </a:extLst>
                  </p:cNvPr>
                  <p:cNvSpPr txBox="1"/>
                  <p:nvPr/>
                </p:nvSpPr>
                <p:spPr>
                  <a:xfrm>
                    <a:off x="8232250" y="5066078"/>
                    <a:ext cx="1046749" cy="242605"/>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Web App</a:t>
                    </a:r>
                  </a:p>
                </p:txBody>
              </p:sp>
              <p:sp useBgFill="1">
                <p:nvSpPr>
                  <p:cNvPr id="88" name="Oval 87">
                    <a:extLst>
                      <a:ext uri="{FF2B5EF4-FFF2-40B4-BE49-F238E27FC236}">
                        <a16:creationId xmlns:a16="http://schemas.microsoft.com/office/drawing/2014/main" id="{3B1D87F4-1CC5-AF60-9392-E615F7E52781}"/>
                      </a:ext>
                      <a:ext uri="{C183D7F6-B498-43B3-948B-1728B52AA6E4}">
                        <adec:decorative xmlns:adec="http://schemas.microsoft.com/office/drawing/2017/decorative" val="1"/>
                      </a:ext>
                    </a:extLst>
                  </p:cNvPr>
                  <p:cNvSpPr/>
                  <p:nvPr/>
                </p:nvSpPr>
                <p:spPr bwMode="auto">
                  <a:xfrm>
                    <a:off x="8459974" y="4476015"/>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Sans Text" pitchFamily="2" charset="0"/>
                    </a:endParaRPr>
                  </a:p>
                </p:txBody>
              </p:sp>
              <p:sp useBgFill="1">
                <p:nvSpPr>
                  <p:cNvPr id="94" name="Oval 93">
                    <a:extLst>
                      <a:ext uri="{FF2B5EF4-FFF2-40B4-BE49-F238E27FC236}">
                        <a16:creationId xmlns:a16="http://schemas.microsoft.com/office/drawing/2014/main" id="{9D94CCBC-578C-E533-896C-F09C860E4DB6}"/>
                      </a:ext>
                      <a:ext uri="{C183D7F6-B498-43B3-948B-1728B52AA6E4}">
                        <adec:decorative xmlns:adec="http://schemas.microsoft.com/office/drawing/2017/decorative" val="1"/>
                      </a:ext>
                    </a:extLst>
                  </p:cNvPr>
                  <p:cNvSpPr>
                    <a:spLocks noChangeAspect="1"/>
                  </p:cNvSpPr>
                  <p:nvPr/>
                </p:nvSpPr>
                <p:spPr bwMode="auto">
                  <a:xfrm>
                    <a:off x="10929986" y="4476015"/>
                    <a:ext cx="548640" cy="544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cxnSp>
                <p:nvCxnSpPr>
                  <p:cNvPr id="148" name="Straight Connector 147">
                    <a:extLst>
                      <a:ext uri="{FF2B5EF4-FFF2-40B4-BE49-F238E27FC236}">
                        <a16:creationId xmlns:a16="http://schemas.microsoft.com/office/drawing/2014/main" id="{BC8DB53D-CED3-5D56-E1D8-A5D693D44C91}"/>
                      </a:ext>
                      <a:ext uri="{C183D7F6-B498-43B3-948B-1728B52AA6E4}">
                        <adec:decorative xmlns:adec="http://schemas.microsoft.com/office/drawing/2017/decorative" val="1"/>
                      </a:ext>
                    </a:extLst>
                  </p:cNvPr>
                  <p:cNvCxnSpPr>
                    <a:cxnSpLocks/>
                    <a:stCxn id="94" idx="2"/>
                    <a:endCxn id="88" idx="6"/>
                  </p:cNvCxnSpPr>
                  <p:nvPr/>
                </p:nvCxnSpPr>
                <p:spPr>
                  <a:xfrm flipH="1">
                    <a:off x="9051276" y="4748417"/>
                    <a:ext cx="1878710" cy="0"/>
                  </a:xfrm>
                  <a:prstGeom prst="line">
                    <a:avLst/>
                  </a:prstGeom>
                  <a:ln w="19050" cap="rnd">
                    <a:solidFill>
                      <a:schemeClr val="accent3"/>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04D1846-15C6-7C98-927A-6E35B02FAB2F}"/>
                      </a:ext>
                      <a:ext uri="{C183D7F6-B498-43B3-948B-1728B52AA6E4}">
                        <adec:decorative xmlns:adec="http://schemas.microsoft.com/office/drawing/2017/decorative" val="1"/>
                      </a:ext>
                    </a:extLst>
                  </p:cNvPr>
                  <p:cNvCxnSpPr>
                    <a:cxnSpLocks/>
                  </p:cNvCxnSpPr>
                  <p:nvPr/>
                </p:nvCxnSpPr>
                <p:spPr>
                  <a:xfrm>
                    <a:off x="8755624" y="5308683"/>
                    <a:ext cx="1" cy="241284"/>
                  </a:xfrm>
                  <a:prstGeom prst="line">
                    <a:avLst/>
                  </a:prstGeom>
                  <a:ln w="19050" cap="rnd">
                    <a:solidFill>
                      <a:schemeClr val="accent3"/>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50" name="Graphic 89">
                    <a:extLst>
                      <a:ext uri="{FF2B5EF4-FFF2-40B4-BE49-F238E27FC236}">
                        <a16:creationId xmlns:a16="http://schemas.microsoft.com/office/drawing/2014/main" id="{9585444D-DDE8-14BC-21D2-5675A04BD7BF}"/>
                      </a:ext>
                      <a:ext uri="{C183D7F6-B498-43B3-948B-1728B52AA6E4}">
                        <adec:decorative xmlns:adec="http://schemas.microsoft.com/office/drawing/2017/decorative" val="1"/>
                      </a:ext>
                    </a:extLst>
                  </p:cNvPr>
                  <p:cNvSpPr/>
                  <p:nvPr/>
                </p:nvSpPr>
                <p:spPr>
                  <a:xfrm>
                    <a:off x="11025664" y="4609941"/>
                    <a:ext cx="399944" cy="294853"/>
                  </a:xfrm>
                  <a:custGeom>
                    <a:avLst/>
                    <a:gdLst>
                      <a:gd name="connsiteX0" fmla="*/ 59569 w 190497"/>
                      <a:gd name="connsiteY0" fmla="*/ 28604 h 152428"/>
                      <a:gd name="connsiteX1" fmla="*/ 76238 w 190497"/>
                      <a:gd name="connsiteY1" fmla="*/ 45272 h 152428"/>
                      <a:gd name="connsiteX2" fmla="*/ 76238 w 190497"/>
                      <a:gd name="connsiteY2" fmla="*/ 135760 h 152428"/>
                      <a:gd name="connsiteX3" fmla="*/ 59569 w 190497"/>
                      <a:gd name="connsiteY3" fmla="*/ 152429 h 152428"/>
                      <a:gd name="connsiteX4" fmla="*/ 16669 w 190497"/>
                      <a:gd name="connsiteY4" fmla="*/ 152429 h 152428"/>
                      <a:gd name="connsiteX5" fmla="*/ 0 w 190497"/>
                      <a:gd name="connsiteY5" fmla="*/ 135760 h 152428"/>
                      <a:gd name="connsiteX6" fmla="*/ 0 w 190497"/>
                      <a:gd name="connsiteY6" fmla="*/ 45272 h 152428"/>
                      <a:gd name="connsiteX7" fmla="*/ 16669 w 190497"/>
                      <a:gd name="connsiteY7" fmla="*/ 28604 h 152428"/>
                      <a:gd name="connsiteX8" fmla="*/ 59569 w 190497"/>
                      <a:gd name="connsiteY8" fmla="*/ 28604 h 152428"/>
                      <a:gd name="connsiteX9" fmla="*/ 40500 w 190497"/>
                      <a:gd name="connsiteY9" fmla="*/ 119043 h 152428"/>
                      <a:gd name="connsiteX10" fmla="*/ 35738 w 190497"/>
                      <a:gd name="connsiteY10" fmla="*/ 119043 h 152428"/>
                      <a:gd name="connsiteX11" fmla="*/ 28594 w 190497"/>
                      <a:gd name="connsiteY11" fmla="*/ 126187 h 152428"/>
                      <a:gd name="connsiteX12" fmla="*/ 35738 w 190497"/>
                      <a:gd name="connsiteY12" fmla="*/ 133331 h 152428"/>
                      <a:gd name="connsiteX13" fmla="*/ 40500 w 190497"/>
                      <a:gd name="connsiteY13" fmla="*/ 133331 h 152428"/>
                      <a:gd name="connsiteX14" fmla="*/ 47644 w 190497"/>
                      <a:gd name="connsiteY14" fmla="*/ 126187 h 152428"/>
                      <a:gd name="connsiteX15" fmla="*/ 40500 w 190497"/>
                      <a:gd name="connsiteY15" fmla="*/ 119043 h 152428"/>
                      <a:gd name="connsiteX16" fmla="*/ 183356 w 190497"/>
                      <a:gd name="connsiteY16" fmla="*/ 109538 h 152428"/>
                      <a:gd name="connsiteX17" fmla="*/ 190498 w 190497"/>
                      <a:gd name="connsiteY17" fmla="*/ 116683 h 152428"/>
                      <a:gd name="connsiteX18" fmla="*/ 184328 w 190497"/>
                      <a:gd name="connsiteY18" fmla="*/ 123758 h 152428"/>
                      <a:gd name="connsiteX19" fmla="*/ 183356 w 190497"/>
                      <a:gd name="connsiteY19" fmla="*/ 123825 h 152428"/>
                      <a:gd name="connsiteX20" fmla="*/ 85725 w 190497"/>
                      <a:gd name="connsiteY20" fmla="*/ 123825 h 152428"/>
                      <a:gd name="connsiteX21" fmla="*/ 85725 w 190497"/>
                      <a:gd name="connsiteY21" fmla="*/ 109538 h 152428"/>
                      <a:gd name="connsiteX22" fmla="*/ 183356 w 190497"/>
                      <a:gd name="connsiteY22" fmla="*/ 109538 h 152428"/>
                      <a:gd name="connsiteX23" fmla="*/ 154781 w 190497"/>
                      <a:gd name="connsiteY23" fmla="*/ 0 h 152428"/>
                      <a:gd name="connsiteX24" fmla="*/ 171450 w 190497"/>
                      <a:gd name="connsiteY24" fmla="*/ 16669 h 152428"/>
                      <a:gd name="connsiteX25" fmla="*/ 171450 w 190497"/>
                      <a:gd name="connsiteY25" fmla="*/ 88106 h 152428"/>
                      <a:gd name="connsiteX26" fmla="*/ 154781 w 190497"/>
                      <a:gd name="connsiteY26" fmla="*/ 104775 h 152428"/>
                      <a:gd name="connsiteX27" fmla="*/ 85725 w 190497"/>
                      <a:gd name="connsiteY27" fmla="*/ 104775 h 152428"/>
                      <a:gd name="connsiteX28" fmla="*/ 85725 w 190497"/>
                      <a:gd name="connsiteY28" fmla="*/ 38100 h 152428"/>
                      <a:gd name="connsiteX29" fmla="*/ 68104 w 190497"/>
                      <a:gd name="connsiteY29" fmla="*/ 19107 h 152428"/>
                      <a:gd name="connsiteX30" fmla="*/ 66675 w 190497"/>
                      <a:gd name="connsiteY30" fmla="*/ 19050 h 152428"/>
                      <a:gd name="connsiteX31" fmla="*/ 19050 w 190497"/>
                      <a:gd name="connsiteY31" fmla="*/ 19050 h 152428"/>
                      <a:gd name="connsiteX32" fmla="*/ 19050 w 190497"/>
                      <a:gd name="connsiteY32" fmla="*/ 16669 h 152428"/>
                      <a:gd name="connsiteX33" fmla="*/ 35719 w 190497"/>
                      <a:gd name="connsiteY33" fmla="*/ 0 h 152428"/>
                      <a:gd name="connsiteX34" fmla="*/ 154781 w 190497"/>
                      <a:gd name="connsiteY34" fmla="*/ 0 h 15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497" h="152428">
                        <a:moveTo>
                          <a:pt x="59569" y="28604"/>
                        </a:moveTo>
                        <a:cubicBezTo>
                          <a:pt x="68780" y="28604"/>
                          <a:pt x="76238" y="36071"/>
                          <a:pt x="76238" y="45272"/>
                        </a:cubicBezTo>
                        <a:lnTo>
                          <a:pt x="76238" y="135760"/>
                        </a:lnTo>
                        <a:cubicBezTo>
                          <a:pt x="76238" y="144966"/>
                          <a:pt x="68775" y="152429"/>
                          <a:pt x="59569" y="152429"/>
                        </a:cubicBezTo>
                        <a:lnTo>
                          <a:pt x="16669" y="152429"/>
                        </a:lnTo>
                        <a:cubicBezTo>
                          <a:pt x="7463" y="152429"/>
                          <a:pt x="0" y="144966"/>
                          <a:pt x="0" y="135760"/>
                        </a:cubicBezTo>
                        <a:lnTo>
                          <a:pt x="0" y="45272"/>
                        </a:lnTo>
                        <a:cubicBezTo>
                          <a:pt x="0" y="36071"/>
                          <a:pt x="7468" y="28604"/>
                          <a:pt x="16669" y="28604"/>
                        </a:cubicBezTo>
                        <a:lnTo>
                          <a:pt x="59569" y="28604"/>
                        </a:lnTo>
                        <a:close/>
                        <a:moveTo>
                          <a:pt x="40500" y="119043"/>
                        </a:moveTo>
                        <a:lnTo>
                          <a:pt x="35738" y="119043"/>
                        </a:lnTo>
                        <a:cubicBezTo>
                          <a:pt x="31792" y="119043"/>
                          <a:pt x="28594" y="122242"/>
                          <a:pt x="28594" y="126187"/>
                        </a:cubicBezTo>
                        <a:cubicBezTo>
                          <a:pt x="28594" y="130133"/>
                          <a:pt x="31792" y="133331"/>
                          <a:pt x="35738" y="133331"/>
                        </a:cubicBezTo>
                        <a:lnTo>
                          <a:pt x="40500" y="133331"/>
                        </a:lnTo>
                        <a:cubicBezTo>
                          <a:pt x="44446" y="133331"/>
                          <a:pt x="47644" y="130133"/>
                          <a:pt x="47644" y="126187"/>
                        </a:cubicBezTo>
                        <a:cubicBezTo>
                          <a:pt x="47644" y="122242"/>
                          <a:pt x="44446" y="119043"/>
                          <a:pt x="40500" y="119043"/>
                        </a:cubicBezTo>
                        <a:close/>
                        <a:moveTo>
                          <a:pt x="183356" y="109538"/>
                        </a:moveTo>
                        <a:cubicBezTo>
                          <a:pt x="187302" y="109539"/>
                          <a:pt x="190499" y="112738"/>
                          <a:pt x="190498" y="116683"/>
                        </a:cubicBezTo>
                        <a:cubicBezTo>
                          <a:pt x="190497" y="120252"/>
                          <a:pt x="187863" y="123272"/>
                          <a:pt x="184328" y="123758"/>
                        </a:cubicBezTo>
                        <a:lnTo>
                          <a:pt x="183356" y="123825"/>
                        </a:lnTo>
                        <a:lnTo>
                          <a:pt x="85725" y="123825"/>
                        </a:lnTo>
                        <a:lnTo>
                          <a:pt x="85725" y="109538"/>
                        </a:lnTo>
                        <a:lnTo>
                          <a:pt x="183356" y="109538"/>
                        </a:lnTo>
                        <a:close/>
                        <a:moveTo>
                          <a:pt x="154781" y="0"/>
                        </a:moveTo>
                        <a:cubicBezTo>
                          <a:pt x="163982" y="0"/>
                          <a:pt x="171450" y="7468"/>
                          <a:pt x="171450" y="16669"/>
                        </a:cubicBezTo>
                        <a:lnTo>
                          <a:pt x="171450" y="88106"/>
                        </a:lnTo>
                        <a:cubicBezTo>
                          <a:pt x="171450" y="97312"/>
                          <a:pt x="163987" y="104775"/>
                          <a:pt x="154781" y="104775"/>
                        </a:cubicBezTo>
                        <a:lnTo>
                          <a:pt x="85725" y="104775"/>
                        </a:lnTo>
                        <a:lnTo>
                          <a:pt x="85725" y="38100"/>
                        </a:lnTo>
                        <a:cubicBezTo>
                          <a:pt x="85723" y="28135"/>
                          <a:pt x="78041" y="19855"/>
                          <a:pt x="68104" y="19107"/>
                        </a:cubicBezTo>
                        <a:lnTo>
                          <a:pt x="66675" y="19050"/>
                        </a:lnTo>
                        <a:lnTo>
                          <a:pt x="19050" y="19050"/>
                        </a:lnTo>
                        <a:lnTo>
                          <a:pt x="19050" y="16669"/>
                        </a:lnTo>
                        <a:cubicBezTo>
                          <a:pt x="19050" y="7468"/>
                          <a:pt x="26518" y="0"/>
                          <a:pt x="35719" y="0"/>
                        </a:cubicBezTo>
                        <a:lnTo>
                          <a:pt x="154781" y="0"/>
                        </a:ln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pic>
                <p:nvPicPr>
                  <p:cNvPr id="151" name="Graphic 150">
                    <a:extLst>
                      <a:ext uri="{FF2B5EF4-FFF2-40B4-BE49-F238E27FC236}">
                        <a16:creationId xmlns:a16="http://schemas.microsoft.com/office/drawing/2014/main" id="{44935702-86FD-94BE-3F8F-70434089214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8724" y="4481440"/>
                    <a:ext cx="548640" cy="548640"/>
                  </a:xfrm>
                  <a:prstGeom prst="rect">
                    <a:avLst/>
                  </a:prstGeom>
                  <a:effectLst>
                    <a:outerShdw blurRad="63500" dist="127000" dir="2700000" algn="tl" rotWithShape="0">
                      <a:srgbClr val="454142">
                        <a:alpha val="20000"/>
                      </a:srgbClr>
                    </a:outerShdw>
                  </a:effectLst>
                </p:spPr>
              </p:pic>
            </p:grpSp>
          </p:grpSp>
          <p:sp>
            <p:nvSpPr>
              <p:cNvPr id="171" name="Freeform: Shape 170">
                <a:extLst>
                  <a:ext uri="{FF2B5EF4-FFF2-40B4-BE49-F238E27FC236}">
                    <a16:creationId xmlns:a16="http://schemas.microsoft.com/office/drawing/2014/main" id="{BFBAE678-8134-9EE1-5DBF-BDE0FAF78CF5}"/>
                  </a:ext>
                </a:extLst>
              </p:cNvPr>
              <p:cNvSpPr/>
              <p:nvPr/>
            </p:nvSpPr>
            <p:spPr>
              <a:xfrm>
                <a:off x="8553096" y="5671586"/>
                <a:ext cx="365290" cy="263965"/>
              </a:xfrm>
              <a:custGeom>
                <a:avLst/>
                <a:gdLst>
                  <a:gd name="connsiteX0" fmla="*/ 1049531 w 2046207"/>
                  <a:gd name="connsiteY0" fmla="*/ 958209 h 1478624"/>
                  <a:gd name="connsiteX1" fmla="*/ 1125947 w 2046207"/>
                  <a:gd name="connsiteY1" fmla="*/ 1034624 h 1478624"/>
                  <a:gd name="connsiteX2" fmla="*/ 1049531 w 2046207"/>
                  <a:gd name="connsiteY2" fmla="*/ 1111041 h 1478624"/>
                  <a:gd name="connsiteX3" fmla="*/ 973114 w 2046207"/>
                  <a:gd name="connsiteY3" fmla="*/ 1034624 h 1478624"/>
                  <a:gd name="connsiteX4" fmla="*/ 1049531 w 2046207"/>
                  <a:gd name="connsiteY4" fmla="*/ 958209 h 1478624"/>
                  <a:gd name="connsiteX5" fmla="*/ 426261 w 2046207"/>
                  <a:gd name="connsiteY5" fmla="*/ 834032 h 1478624"/>
                  <a:gd name="connsiteX6" fmla="*/ 502678 w 2046207"/>
                  <a:gd name="connsiteY6" fmla="*/ 910447 h 1478624"/>
                  <a:gd name="connsiteX7" fmla="*/ 426261 w 2046207"/>
                  <a:gd name="connsiteY7" fmla="*/ 986865 h 1478624"/>
                  <a:gd name="connsiteX8" fmla="*/ 349843 w 2046207"/>
                  <a:gd name="connsiteY8" fmla="*/ 910447 h 1478624"/>
                  <a:gd name="connsiteX9" fmla="*/ 426261 w 2046207"/>
                  <a:gd name="connsiteY9" fmla="*/ 834032 h 1478624"/>
                  <a:gd name="connsiteX10" fmla="*/ 1744444 w 2046207"/>
                  <a:gd name="connsiteY10" fmla="*/ 709874 h 1478624"/>
                  <a:gd name="connsiteX11" fmla="*/ 1822044 w 2046207"/>
                  <a:gd name="connsiteY11" fmla="*/ 785086 h 1478624"/>
                  <a:gd name="connsiteX12" fmla="*/ 1822054 w 2046207"/>
                  <a:gd name="connsiteY12" fmla="*/ 786272 h 1478624"/>
                  <a:gd name="connsiteX13" fmla="*/ 1746832 w 2046207"/>
                  <a:gd name="connsiteY13" fmla="*/ 862687 h 1478624"/>
                  <a:gd name="connsiteX14" fmla="*/ 1669234 w 2046207"/>
                  <a:gd name="connsiteY14" fmla="*/ 787476 h 1478624"/>
                  <a:gd name="connsiteX15" fmla="*/ 1744444 w 2046207"/>
                  <a:gd name="connsiteY15" fmla="*/ 709874 h 1478624"/>
                  <a:gd name="connsiteX16" fmla="*/ 1121173 w 2046207"/>
                  <a:gd name="connsiteY16" fmla="*/ 411353 h 1478624"/>
                  <a:gd name="connsiteX17" fmla="*/ 1197588 w 2046207"/>
                  <a:gd name="connsiteY17" fmla="*/ 487769 h 1478624"/>
                  <a:gd name="connsiteX18" fmla="*/ 1121173 w 2046207"/>
                  <a:gd name="connsiteY18" fmla="*/ 564186 h 1478624"/>
                  <a:gd name="connsiteX19" fmla="*/ 1044756 w 2046207"/>
                  <a:gd name="connsiteY19" fmla="*/ 487769 h 1478624"/>
                  <a:gd name="connsiteX20" fmla="*/ 1121173 w 2046207"/>
                  <a:gd name="connsiteY20" fmla="*/ 411353 h 1478624"/>
                  <a:gd name="connsiteX21" fmla="*/ 1050384 w 2046207"/>
                  <a:gd name="connsiteY21" fmla="*/ 147 h 1478624"/>
                  <a:gd name="connsiteX22" fmla="*/ 1647199 w 2046207"/>
                  <a:gd name="connsiteY22" fmla="*/ 565125 h 1478624"/>
                  <a:gd name="connsiteX23" fmla="*/ 2046207 w 2046207"/>
                  <a:gd name="connsiteY23" fmla="*/ 1015407 h 1478624"/>
                  <a:gd name="connsiteX24" fmla="*/ 1584560 w 2046207"/>
                  <a:gd name="connsiteY24" fmla="*/ 1472388 h 1478624"/>
                  <a:gd name="connsiteX25" fmla="*/ 1559893 w 2046207"/>
                  <a:gd name="connsiteY25" fmla="*/ 1476140 h 1478624"/>
                  <a:gd name="connsiteX26" fmla="*/ 1457883 w 2046207"/>
                  <a:gd name="connsiteY26" fmla="*/ 1476140 h 1478624"/>
                  <a:gd name="connsiteX27" fmla="*/ 1457883 w 2046207"/>
                  <a:gd name="connsiteY27" fmla="*/ 1020297 h 1478624"/>
                  <a:gd name="connsiteX28" fmla="*/ 1696684 w 2046207"/>
                  <a:gd name="connsiteY28" fmla="*/ 1020297 h 1478624"/>
                  <a:gd name="connsiteX29" fmla="*/ 1780265 w 2046207"/>
                  <a:gd name="connsiteY29" fmla="*/ 936717 h 1478624"/>
                  <a:gd name="connsiteX30" fmla="*/ 1780265 w 2046207"/>
                  <a:gd name="connsiteY30" fmla="*/ 912837 h 1478624"/>
                  <a:gd name="connsiteX31" fmla="*/ 1881755 w 2046207"/>
                  <a:gd name="connsiteY31" fmla="*/ 786272 h 1478624"/>
                  <a:gd name="connsiteX32" fmla="*/ 1751692 w 2046207"/>
                  <a:gd name="connsiteY32" fmla="*/ 656037 h 1478624"/>
                  <a:gd name="connsiteX33" fmla="*/ 1746832 w 2046207"/>
                  <a:gd name="connsiteY33" fmla="*/ 656125 h 1478624"/>
                  <a:gd name="connsiteX34" fmla="*/ 1617152 w 2046207"/>
                  <a:gd name="connsiteY34" fmla="*/ 786741 h 1478624"/>
                  <a:gd name="connsiteX35" fmla="*/ 1716982 w 2046207"/>
                  <a:gd name="connsiteY35" fmla="*/ 912837 h 1478624"/>
                  <a:gd name="connsiteX36" fmla="*/ 1716982 w 2046207"/>
                  <a:gd name="connsiteY36" fmla="*/ 936717 h 1478624"/>
                  <a:gd name="connsiteX37" fmla="*/ 1691909 w 2046207"/>
                  <a:gd name="connsiteY37" fmla="*/ 961790 h 1478624"/>
                  <a:gd name="connsiteX38" fmla="*/ 1453106 w 2046207"/>
                  <a:gd name="connsiteY38" fmla="*/ 961790 h 1478624"/>
                  <a:gd name="connsiteX39" fmla="*/ 1453106 w 2046207"/>
                  <a:gd name="connsiteY39" fmla="*/ 541499 h 1478624"/>
                  <a:gd name="connsiteX40" fmla="*/ 1370720 w 2046207"/>
                  <a:gd name="connsiteY40" fmla="*/ 459113 h 1478624"/>
                  <a:gd name="connsiteX41" fmla="*/ 1247738 w 2046207"/>
                  <a:gd name="connsiteY41" fmla="*/ 459113 h 1478624"/>
                  <a:gd name="connsiteX42" fmla="*/ 1121173 w 2046207"/>
                  <a:gd name="connsiteY42" fmla="*/ 357623 h 1478624"/>
                  <a:gd name="connsiteX43" fmla="*/ 990913 w 2046207"/>
                  <a:gd name="connsiteY43" fmla="*/ 487658 h 1478624"/>
                  <a:gd name="connsiteX44" fmla="*/ 1120946 w 2046207"/>
                  <a:gd name="connsiteY44" fmla="*/ 617916 h 1478624"/>
                  <a:gd name="connsiteX45" fmla="*/ 1247738 w 2046207"/>
                  <a:gd name="connsiteY45" fmla="*/ 517619 h 1478624"/>
                  <a:gd name="connsiteX46" fmla="*/ 1375496 w 2046207"/>
                  <a:gd name="connsiteY46" fmla="*/ 517619 h 1478624"/>
                  <a:gd name="connsiteX47" fmla="*/ 1399376 w 2046207"/>
                  <a:gd name="connsiteY47" fmla="*/ 541499 h 1478624"/>
                  <a:gd name="connsiteX48" fmla="*/ 1399376 w 2046207"/>
                  <a:gd name="connsiteY48" fmla="*/ 1476140 h 1478624"/>
                  <a:gd name="connsiteX49" fmla="*/ 741479 w 2046207"/>
                  <a:gd name="connsiteY49" fmla="*/ 1476140 h 1478624"/>
                  <a:gd name="connsiteX50" fmla="*/ 741479 w 2046207"/>
                  <a:gd name="connsiteY50" fmla="*/ 964178 h 1478624"/>
                  <a:gd name="connsiteX51" fmla="*/ 659093 w 2046207"/>
                  <a:gd name="connsiteY51" fmla="*/ 881792 h 1478624"/>
                  <a:gd name="connsiteX52" fmla="*/ 554020 w 2046207"/>
                  <a:gd name="connsiteY52" fmla="*/ 881792 h 1478624"/>
                  <a:gd name="connsiteX53" fmla="*/ 449611 w 2046207"/>
                  <a:gd name="connsiteY53" fmla="*/ 782808 h 1478624"/>
                  <a:gd name="connsiteX54" fmla="*/ 397949 w 2046207"/>
                  <a:gd name="connsiteY54" fmla="*/ 784229 h 1478624"/>
                  <a:gd name="connsiteX55" fmla="*/ 300386 w 2046207"/>
                  <a:gd name="connsiteY55" fmla="*/ 940298 h 1478624"/>
                  <a:gd name="connsiteX56" fmla="*/ 456455 w 2046207"/>
                  <a:gd name="connsiteY56" fmla="*/ 1037861 h 1478624"/>
                  <a:gd name="connsiteX57" fmla="*/ 554020 w 2046207"/>
                  <a:gd name="connsiteY57" fmla="*/ 940298 h 1478624"/>
                  <a:gd name="connsiteX58" fmla="*/ 659093 w 2046207"/>
                  <a:gd name="connsiteY58" fmla="*/ 940298 h 1478624"/>
                  <a:gd name="connsiteX59" fmla="*/ 682973 w 2046207"/>
                  <a:gd name="connsiteY59" fmla="*/ 964178 h 1478624"/>
                  <a:gd name="connsiteX60" fmla="*/ 682973 w 2046207"/>
                  <a:gd name="connsiteY60" fmla="*/ 1476140 h 1478624"/>
                  <a:gd name="connsiteX61" fmla="*/ 626937 w 2046207"/>
                  <a:gd name="connsiteY61" fmla="*/ 1476140 h 1478624"/>
                  <a:gd name="connsiteX62" fmla="*/ 576123 w 2046207"/>
                  <a:gd name="connsiteY62" fmla="*/ 1478417 h 1478624"/>
                  <a:gd name="connsiteX63" fmla="*/ 0 w 2046207"/>
                  <a:gd name="connsiteY63" fmla="*/ 932763 h 1478624"/>
                  <a:gd name="connsiteX64" fmla="*/ 479269 w 2046207"/>
                  <a:gd name="connsiteY64" fmla="*/ 395175 h 1478624"/>
                  <a:gd name="connsiteX65" fmla="*/ 701751 w 2046207"/>
                  <a:gd name="connsiteY65" fmla="*/ 106472 h 1478624"/>
                  <a:gd name="connsiteX66" fmla="*/ 728343 w 2046207"/>
                  <a:gd name="connsiteY66" fmla="*/ 90924 h 1478624"/>
                  <a:gd name="connsiteX67" fmla="*/ 728343 w 2046207"/>
                  <a:gd name="connsiteY67" fmla="*/ 675229 h 1478624"/>
                  <a:gd name="connsiteX68" fmla="*/ 810729 w 2046207"/>
                  <a:gd name="connsiteY68" fmla="*/ 757614 h 1478624"/>
                  <a:gd name="connsiteX69" fmla="*/ 995801 w 2046207"/>
                  <a:gd name="connsiteY69" fmla="*/ 757614 h 1478624"/>
                  <a:gd name="connsiteX70" fmla="*/ 1020874 w 2046207"/>
                  <a:gd name="connsiteY70" fmla="*/ 782689 h 1478624"/>
                  <a:gd name="connsiteX71" fmla="*/ 1020874 w 2046207"/>
                  <a:gd name="connsiteY71" fmla="*/ 902091 h 1478624"/>
                  <a:gd name="connsiteX72" fmla="*/ 919384 w 2046207"/>
                  <a:gd name="connsiteY72" fmla="*/ 1028655 h 1478624"/>
                  <a:gd name="connsiteX73" fmla="*/ 1049419 w 2046207"/>
                  <a:gd name="connsiteY73" fmla="*/ 1158908 h 1478624"/>
                  <a:gd name="connsiteX74" fmla="*/ 1179677 w 2046207"/>
                  <a:gd name="connsiteY74" fmla="*/ 1028882 h 1478624"/>
                  <a:gd name="connsiteX75" fmla="*/ 1079382 w 2046207"/>
                  <a:gd name="connsiteY75" fmla="*/ 902091 h 1478624"/>
                  <a:gd name="connsiteX76" fmla="*/ 1079382 w 2046207"/>
                  <a:gd name="connsiteY76" fmla="*/ 788660 h 1478624"/>
                  <a:gd name="connsiteX77" fmla="*/ 995801 w 2046207"/>
                  <a:gd name="connsiteY77" fmla="*/ 705079 h 1478624"/>
                  <a:gd name="connsiteX78" fmla="*/ 810729 w 2046207"/>
                  <a:gd name="connsiteY78" fmla="*/ 705079 h 1478624"/>
                  <a:gd name="connsiteX79" fmla="*/ 786849 w 2046207"/>
                  <a:gd name="connsiteY79" fmla="*/ 681199 h 1478624"/>
                  <a:gd name="connsiteX80" fmla="*/ 786849 w 2046207"/>
                  <a:gd name="connsiteY80" fmla="*/ 57921 h 1478624"/>
                  <a:gd name="connsiteX81" fmla="*/ 865759 w 2046207"/>
                  <a:gd name="connsiteY81" fmla="*/ 26735 h 1478624"/>
                  <a:gd name="connsiteX82" fmla="*/ 1050384 w 2046207"/>
                  <a:gd name="connsiteY82" fmla="*/ 147 h 147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046207" h="1478624">
                    <a:moveTo>
                      <a:pt x="1049531" y="958209"/>
                    </a:moveTo>
                    <a:cubicBezTo>
                      <a:pt x="1091734" y="958209"/>
                      <a:pt x="1125947" y="992416"/>
                      <a:pt x="1125947" y="1034624"/>
                    </a:cubicBezTo>
                    <a:cubicBezTo>
                      <a:pt x="1125947" y="1076833"/>
                      <a:pt x="1091734" y="1111041"/>
                      <a:pt x="1049531" y="1111041"/>
                    </a:cubicBezTo>
                    <a:cubicBezTo>
                      <a:pt x="1007327" y="1111041"/>
                      <a:pt x="973114" y="1076833"/>
                      <a:pt x="973114" y="1034624"/>
                    </a:cubicBezTo>
                    <a:cubicBezTo>
                      <a:pt x="973114" y="992416"/>
                      <a:pt x="1007327" y="958209"/>
                      <a:pt x="1049531" y="958209"/>
                    </a:cubicBezTo>
                    <a:close/>
                    <a:moveTo>
                      <a:pt x="426261" y="834032"/>
                    </a:moveTo>
                    <a:cubicBezTo>
                      <a:pt x="468465" y="834032"/>
                      <a:pt x="502678" y="868240"/>
                      <a:pt x="502678" y="910447"/>
                    </a:cubicBezTo>
                    <a:cubicBezTo>
                      <a:pt x="502678" y="952657"/>
                      <a:pt x="468465" y="986865"/>
                      <a:pt x="426261" y="986865"/>
                    </a:cubicBezTo>
                    <a:cubicBezTo>
                      <a:pt x="384057" y="986865"/>
                      <a:pt x="349843" y="952657"/>
                      <a:pt x="349843" y="910447"/>
                    </a:cubicBezTo>
                    <a:cubicBezTo>
                      <a:pt x="349843" y="868240"/>
                      <a:pt x="384057" y="834032"/>
                      <a:pt x="426261" y="834032"/>
                    </a:cubicBezTo>
                    <a:close/>
                    <a:moveTo>
                      <a:pt x="1744444" y="709874"/>
                    </a:moveTo>
                    <a:cubicBezTo>
                      <a:pt x="1786641" y="709214"/>
                      <a:pt x="1821387" y="742889"/>
                      <a:pt x="1822044" y="785086"/>
                    </a:cubicBezTo>
                    <a:cubicBezTo>
                      <a:pt x="1822054" y="785481"/>
                      <a:pt x="1822054" y="785877"/>
                      <a:pt x="1822054" y="786272"/>
                    </a:cubicBezTo>
                    <a:cubicBezTo>
                      <a:pt x="1822054" y="828012"/>
                      <a:pt x="1788576" y="862030"/>
                      <a:pt x="1746832" y="862687"/>
                    </a:cubicBezTo>
                    <a:cubicBezTo>
                      <a:pt x="1704637" y="863345"/>
                      <a:pt x="1669891" y="829673"/>
                      <a:pt x="1669234" y="787476"/>
                    </a:cubicBezTo>
                    <a:cubicBezTo>
                      <a:pt x="1668577" y="745277"/>
                      <a:pt x="1702249" y="710533"/>
                      <a:pt x="1744444" y="709874"/>
                    </a:cubicBezTo>
                    <a:close/>
                    <a:moveTo>
                      <a:pt x="1121173" y="411353"/>
                    </a:moveTo>
                    <a:cubicBezTo>
                      <a:pt x="1163375" y="411353"/>
                      <a:pt x="1197588" y="445566"/>
                      <a:pt x="1197588" y="487769"/>
                    </a:cubicBezTo>
                    <a:cubicBezTo>
                      <a:pt x="1197588" y="529973"/>
                      <a:pt x="1163375" y="564186"/>
                      <a:pt x="1121173" y="564186"/>
                    </a:cubicBezTo>
                    <a:cubicBezTo>
                      <a:pt x="1078969" y="564186"/>
                      <a:pt x="1044756" y="529973"/>
                      <a:pt x="1044756" y="487769"/>
                    </a:cubicBezTo>
                    <a:cubicBezTo>
                      <a:pt x="1044756" y="445566"/>
                      <a:pt x="1078969" y="411353"/>
                      <a:pt x="1121173" y="411353"/>
                    </a:cubicBezTo>
                    <a:close/>
                    <a:moveTo>
                      <a:pt x="1050384" y="147"/>
                    </a:moveTo>
                    <a:cubicBezTo>
                      <a:pt x="1370551" y="-6944"/>
                      <a:pt x="1636736" y="245049"/>
                      <a:pt x="1647199" y="565125"/>
                    </a:cubicBezTo>
                    <a:cubicBezTo>
                      <a:pt x="1872380" y="597523"/>
                      <a:pt x="2041138" y="787961"/>
                      <a:pt x="2046207" y="1015407"/>
                    </a:cubicBezTo>
                    <a:cubicBezTo>
                      <a:pt x="2039548" y="1266781"/>
                      <a:pt x="1835996" y="1468278"/>
                      <a:pt x="1584560" y="1472388"/>
                    </a:cubicBezTo>
                    <a:cubicBezTo>
                      <a:pt x="1576555" y="1474801"/>
                      <a:pt x="1568250" y="1476061"/>
                      <a:pt x="1559893" y="1476140"/>
                    </a:cubicBezTo>
                    <a:lnTo>
                      <a:pt x="1457883" y="1476140"/>
                    </a:lnTo>
                    <a:lnTo>
                      <a:pt x="1457883" y="1020297"/>
                    </a:lnTo>
                    <a:lnTo>
                      <a:pt x="1696684" y="1020297"/>
                    </a:lnTo>
                    <a:cubicBezTo>
                      <a:pt x="1742845" y="1020297"/>
                      <a:pt x="1780265" y="982876"/>
                      <a:pt x="1780265" y="936717"/>
                    </a:cubicBezTo>
                    <a:lnTo>
                      <a:pt x="1780265" y="912837"/>
                    </a:lnTo>
                    <a:cubicBezTo>
                      <a:pt x="1839463" y="899475"/>
                      <a:pt x="1881576" y="846962"/>
                      <a:pt x="1881755" y="786272"/>
                    </a:cubicBezTo>
                    <a:cubicBezTo>
                      <a:pt x="1881802" y="714393"/>
                      <a:pt x="1823571" y="656084"/>
                      <a:pt x="1751692" y="656037"/>
                    </a:cubicBezTo>
                    <a:cubicBezTo>
                      <a:pt x="1750081" y="656037"/>
                      <a:pt x="1748455" y="656065"/>
                      <a:pt x="1746832" y="656125"/>
                    </a:cubicBezTo>
                    <a:cubicBezTo>
                      <a:pt x="1674953" y="656385"/>
                      <a:pt x="1616901" y="714864"/>
                      <a:pt x="1617152" y="786741"/>
                    </a:cubicBezTo>
                    <a:cubicBezTo>
                      <a:pt x="1617379" y="846760"/>
                      <a:pt x="1658607" y="898854"/>
                      <a:pt x="1716982" y="912837"/>
                    </a:cubicBezTo>
                    <a:lnTo>
                      <a:pt x="1716982" y="936717"/>
                    </a:lnTo>
                    <a:cubicBezTo>
                      <a:pt x="1716982" y="950568"/>
                      <a:pt x="1705759" y="961790"/>
                      <a:pt x="1691909" y="961790"/>
                    </a:cubicBezTo>
                    <a:lnTo>
                      <a:pt x="1453106" y="961790"/>
                    </a:lnTo>
                    <a:lnTo>
                      <a:pt x="1453106" y="541499"/>
                    </a:lnTo>
                    <a:cubicBezTo>
                      <a:pt x="1453106" y="495999"/>
                      <a:pt x="1416224" y="459113"/>
                      <a:pt x="1370720" y="459113"/>
                    </a:cubicBezTo>
                    <a:lnTo>
                      <a:pt x="1247738" y="459113"/>
                    </a:lnTo>
                    <a:cubicBezTo>
                      <a:pt x="1234781" y="399658"/>
                      <a:pt x="1182023" y="357354"/>
                      <a:pt x="1121173" y="357623"/>
                    </a:cubicBezTo>
                    <a:cubicBezTo>
                      <a:pt x="1049294" y="357559"/>
                      <a:pt x="990975" y="415779"/>
                      <a:pt x="990913" y="487658"/>
                    </a:cubicBezTo>
                    <a:cubicBezTo>
                      <a:pt x="990851" y="559535"/>
                      <a:pt x="1049068" y="617855"/>
                      <a:pt x="1120946" y="617916"/>
                    </a:cubicBezTo>
                    <a:cubicBezTo>
                      <a:pt x="1181367" y="617969"/>
                      <a:pt x="1233875" y="576431"/>
                      <a:pt x="1247738" y="517619"/>
                    </a:cubicBezTo>
                    <a:lnTo>
                      <a:pt x="1375496" y="517619"/>
                    </a:lnTo>
                    <a:cubicBezTo>
                      <a:pt x="1388689" y="517619"/>
                      <a:pt x="1399376" y="528311"/>
                      <a:pt x="1399376" y="541499"/>
                    </a:cubicBezTo>
                    <a:lnTo>
                      <a:pt x="1399376" y="1476140"/>
                    </a:lnTo>
                    <a:lnTo>
                      <a:pt x="741479" y="1476140"/>
                    </a:lnTo>
                    <a:lnTo>
                      <a:pt x="741479" y="964178"/>
                    </a:lnTo>
                    <a:cubicBezTo>
                      <a:pt x="741479" y="918676"/>
                      <a:pt x="704593" y="881792"/>
                      <a:pt x="659093" y="881792"/>
                    </a:cubicBezTo>
                    <a:lnTo>
                      <a:pt x="554020" y="881792"/>
                    </a:lnTo>
                    <a:cubicBezTo>
                      <a:pt x="541902" y="829263"/>
                      <a:pt x="499568" y="791560"/>
                      <a:pt x="449611" y="782808"/>
                    </a:cubicBezTo>
                    <a:cubicBezTo>
                      <a:pt x="432959" y="779891"/>
                      <a:pt x="415459" y="780190"/>
                      <a:pt x="397949" y="784229"/>
                    </a:cubicBezTo>
                    <a:cubicBezTo>
                      <a:pt x="327910" y="800385"/>
                      <a:pt x="284230" y="870259"/>
                      <a:pt x="300386" y="940298"/>
                    </a:cubicBezTo>
                    <a:cubicBezTo>
                      <a:pt x="316542" y="1010339"/>
                      <a:pt x="386416" y="1054015"/>
                      <a:pt x="456455" y="1037861"/>
                    </a:cubicBezTo>
                    <a:cubicBezTo>
                      <a:pt x="504958" y="1026672"/>
                      <a:pt x="542831" y="988799"/>
                      <a:pt x="554020" y="940298"/>
                    </a:cubicBezTo>
                    <a:lnTo>
                      <a:pt x="659093" y="940298"/>
                    </a:lnTo>
                    <a:cubicBezTo>
                      <a:pt x="672281" y="940298"/>
                      <a:pt x="682973" y="950984"/>
                      <a:pt x="682973" y="964178"/>
                    </a:cubicBezTo>
                    <a:lnTo>
                      <a:pt x="682973" y="1476140"/>
                    </a:lnTo>
                    <a:lnTo>
                      <a:pt x="626937" y="1476140"/>
                    </a:lnTo>
                    <a:cubicBezTo>
                      <a:pt x="610224" y="1477622"/>
                      <a:pt x="593284" y="1478417"/>
                      <a:pt x="576123" y="1478417"/>
                    </a:cubicBezTo>
                    <a:cubicBezTo>
                      <a:pt x="266378" y="1486751"/>
                      <a:pt x="8487" y="1242501"/>
                      <a:pt x="0" y="932763"/>
                    </a:cubicBezTo>
                    <a:cubicBezTo>
                      <a:pt x="4814" y="659697"/>
                      <a:pt x="208542" y="431178"/>
                      <a:pt x="479269" y="395175"/>
                    </a:cubicBezTo>
                    <a:cubicBezTo>
                      <a:pt x="522697" y="275259"/>
                      <a:pt x="601711" y="175667"/>
                      <a:pt x="701751" y="106472"/>
                    </a:cubicBezTo>
                    <a:lnTo>
                      <a:pt x="728343" y="90924"/>
                    </a:lnTo>
                    <a:lnTo>
                      <a:pt x="728343" y="675229"/>
                    </a:lnTo>
                    <a:cubicBezTo>
                      <a:pt x="728343" y="720729"/>
                      <a:pt x="765228" y="757614"/>
                      <a:pt x="810729" y="757614"/>
                    </a:cubicBezTo>
                    <a:lnTo>
                      <a:pt x="995801" y="757614"/>
                    </a:lnTo>
                    <a:cubicBezTo>
                      <a:pt x="1009648" y="757614"/>
                      <a:pt x="1020874" y="768840"/>
                      <a:pt x="1020874" y="782689"/>
                    </a:cubicBezTo>
                    <a:lnTo>
                      <a:pt x="1020874" y="902091"/>
                    </a:lnTo>
                    <a:cubicBezTo>
                      <a:pt x="961421" y="915045"/>
                      <a:pt x="919115" y="967807"/>
                      <a:pt x="919384" y="1028655"/>
                    </a:cubicBezTo>
                    <a:cubicBezTo>
                      <a:pt x="919322" y="1100534"/>
                      <a:pt x="977540" y="1158848"/>
                      <a:pt x="1049419" y="1158908"/>
                    </a:cubicBezTo>
                    <a:cubicBezTo>
                      <a:pt x="1121298" y="1158980"/>
                      <a:pt x="1179616" y="1100761"/>
                      <a:pt x="1179677" y="1028882"/>
                    </a:cubicBezTo>
                    <a:cubicBezTo>
                      <a:pt x="1179730" y="968464"/>
                      <a:pt x="1138192" y="915952"/>
                      <a:pt x="1079382" y="902091"/>
                    </a:cubicBezTo>
                    <a:lnTo>
                      <a:pt x="1079382" y="788660"/>
                    </a:lnTo>
                    <a:cubicBezTo>
                      <a:pt x="1079382" y="742499"/>
                      <a:pt x="1041960" y="705079"/>
                      <a:pt x="995801" y="705079"/>
                    </a:cubicBezTo>
                    <a:lnTo>
                      <a:pt x="810729" y="705079"/>
                    </a:lnTo>
                    <a:cubicBezTo>
                      <a:pt x="797540" y="705079"/>
                      <a:pt x="786849" y="694387"/>
                      <a:pt x="786849" y="681199"/>
                    </a:cubicBezTo>
                    <a:lnTo>
                      <a:pt x="786849" y="57921"/>
                    </a:lnTo>
                    <a:lnTo>
                      <a:pt x="865759" y="26735"/>
                    </a:lnTo>
                    <a:cubicBezTo>
                      <a:pt x="924471" y="8595"/>
                      <a:pt x="986619" y="-688"/>
                      <a:pt x="1050384" y="147"/>
                    </a:cubicBezTo>
                    <a:close/>
                  </a:path>
                </a:pathLst>
              </a:custGeom>
              <a:solidFill>
                <a:schemeClr val="bg1"/>
              </a:solidFill>
              <a:ln w="1957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3" name="TextBox 172">
              <a:extLst>
                <a:ext uri="{FF2B5EF4-FFF2-40B4-BE49-F238E27FC236}">
                  <a16:creationId xmlns:a16="http://schemas.microsoft.com/office/drawing/2014/main" id="{6693ED96-2134-23F7-93D6-21E11C14FF5F}"/>
                </a:ext>
                <a:ext uri="{C183D7F6-B498-43B3-948B-1728B52AA6E4}">
                  <adec:decorative xmlns:adec="http://schemas.microsoft.com/office/drawing/2017/decorative" val="1"/>
                </a:ext>
              </a:extLst>
            </p:cNvPr>
            <p:cNvSpPr txBox="1"/>
            <p:nvPr/>
          </p:nvSpPr>
          <p:spPr>
            <a:xfrm>
              <a:off x="4461033" y="4143983"/>
              <a:ext cx="1046749"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Chunking</a:t>
              </a:r>
            </a:p>
          </p:txBody>
        </p:sp>
        <p:pic>
          <p:nvPicPr>
            <p:cNvPr id="176" name="Content Placeholder 3">
              <a:extLst>
                <a:ext uri="{FF2B5EF4-FFF2-40B4-BE49-F238E27FC236}">
                  <a16:creationId xmlns:a16="http://schemas.microsoft.com/office/drawing/2014/main" id="{4E94AA81-F60B-E43B-BB6E-AB545D6C1A8D}"/>
                </a:ext>
                <a:ext uri="{C183D7F6-B498-43B3-948B-1728B52AA6E4}">
                  <adec:decorative xmlns:adec="http://schemas.microsoft.com/office/drawing/2017/decorative" val="1"/>
                </a:ext>
              </a:extLst>
            </p:cNvPr>
            <p:cNvPicPr>
              <a:picLocks noChangeAspect="1"/>
            </p:cNvPicPr>
            <p:nvPr/>
          </p:nvPicPr>
          <p:blipFill rotWithShape="1">
            <a:blip r:embed="rId5"/>
            <a:srcRect l="35591" t="57404" r="52732" b="30294"/>
            <a:stretch/>
          </p:blipFill>
          <p:spPr>
            <a:xfrm>
              <a:off x="3719655" y="3791072"/>
              <a:ext cx="583499" cy="312759"/>
            </a:xfrm>
            <a:prstGeom prst="rect">
              <a:avLst/>
            </a:prstGeom>
          </p:spPr>
        </p:pic>
      </p:grpSp>
    </p:spTree>
    <p:extLst>
      <p:ext uri="{BB962C8B-B14F-4D97-AF65-F5344CB8AC3E}">
        <p14:creationId xmlns:p14="http://schemas.microsoft.com/office/powerpoint/2010/main" val="79667761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653BA-D6C4-7F03-C2B7-7DBBC6A7BD3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234BC0F-EEA9-5C6A-BE76-82A3265CED81}"/>
              </a:ext>
            </a:extLst>
          </p:cNvPr>
          <p:cNvSpPr txBox="1">
            <a:spLocks/>
          </p:cNvSpPr>
          <p:nvPr/>
        </p:nvSpPr>
        <p:spPr>
          <a:xfrm>
            <a:off x="582613" y="528350"/>
            <a:ext cx="602501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noProof="0">
                <a:solidFill>
                  <a:schemeClr val="tx2"/>
                </a:solidFill>
                <a:cs typeface="Segoe Sans Text" pitchFamily="2" charset="0"/>
              </a:rPr>
              <a:t>Document layout skill</a:t>
            </a:r>
          </a:p>
        </p:txBody>
      </p:sp>
      <p:sp>
        <p:nvSpPr>
          <p:cNvPr id="4" name="TextBox 3">
            <a:extLst>
              <a:ext uri="{FF2B5EF4-FFF2-40B4-BE49-F238E27FC236}">
                <a16:creationId xmlns:a16="http://schemas.microsoft.com/office/drawing/2014/main" id="{8E8BD30A-4488-6FD4-8C68-66661DFE7F30}"/>
              </a:ext>
            </a:extLst>
          </p:cNvPr>
          <p:cNvSpPr txBox="1"/>
          <p:nvPr/>
        </p:nvSpPr>
        <p:spPr>
          <a:xfrm>
            <a:off x="601547" y="2570440"/>
            <a:ext cx="4757776" cy="3170099"/>
          </a:xfrm>
          <a:prstGeom prst="rect">
            <a:avLst/>
          </a:prstGeom>
          <a:noFill/>
        </p:spPr>
        <p:txBody>
          <a:bodyPr wrap="square" lIns="0" tIns="0" rIns="0" bIns="0" anchor="ctr">
            <a:spAutoFit/>
          </a:bodyPr>
          <a:lstStyle/>
          <a:p>
            <a:pPr marL="285750" indent="-285750" defTabSz="914400">
              <a:spcAft>
                <a:spcPts val="600"/>
              </a:spcAft>
              <a:buFont typeface="Arial" panose="020B0604020202020204" pitchFamily="34" charset="0"/>
              <a:buChar char="•"/>
              <a:defRPr/>
            </a:pPr>
            <a:r>
              <a:rPr lang="en-US" sz="1400" noProof="0"/>
              <a:t>Leverages the AI Document Intelligence layout model for parsing, surpassing the capabilities of AI Search indexers standard parsing mode, for more complex documents. It is optimized for handling complex, layout-dependent scenarios, whereas simpler cases can utilize fixed-size chunking with a split skill.</a:t>
            </a:r>
          </a:p>
          <a:p>
            <a:pPr marL="285750" indent="-285750" defTabSz="914400">
              <a:spcAft>
                <a:spcPts val="600"/>
              </a:spcAft>
              <a:buFont typeface="Arial" panose="020B0604020202020204" pitchFamily="34" charset="0"/>
              <a:buChar char="•"/>
              <a:defRPr/>
            </a:pPr>
            <a:r>
              <a:rPr lang="en-US" sz="1400" noProof="0"/>
              <a:t>It takes the markdown file returned by AI Document Intelligence layout model, then the content is split into chunks based on the parsed markdown structure, as long as it fits the optimal chunk size for an LLM for most scenarios.</a:t>
            </a:r>
          </a:p>
          <a:p>
            <a:pPr marL="285750" indent="-285750" defTabSz="914400">
              <a:spcAft>
                <a:spcPts val="600"/>
              </a:spcAft>
              <a:buFont typeface="Arial" panose="020B0604020202020204" pitchFamily="34" charset="0"/>
              <a:buChar char="•"/>
              <a:defRPr/>
            </a:pPr>
            <a:r>
              <a:rPr lang="en-US" sz="1400" noProof="0"/>
              <a:t>Enables structure-aware chunking specifically designed for RAG over more complex documents’ use cases, facilitating efficient and more accurate context handling.</a:t>
            </a:r>
            <a:endParaRPr lang="en-US" sz="1600" noProof="0">
              <a:latin typeface="Segoe UI"/>
              <a:cs typeface="Segoe UI"/>
            </a:endParaRPr>
          </a:p>
        </p:txBody>
      </p:sp>
      <p:sp>
        <p:nvSpPr>
          <p:cNvPr id="2" name="TextBox 1">
            <a:extLst>
              <a:ext uri="{FF2B5EF4-FFF2-40B4-BE49-F238E27FC236}">
                <a16:creationId xmlns:a16="http://schemas.microsoft.com/office/drawing/2014/main" id="{F644DE85-3CA9-3CFB-D9A1-47008EEC47D0}"/>
              </a:ext>
            </a:extLst>
          </p:cNvPr>
          <p:cNvSpPr txBox="1"/>
          <p:nvPr/>
        </p:nvSpPr>
        <p:spPr>
          <a:xfrm>
            <a:off x="582613" y="1364729"/>
            <a:ext cx="4526332" cy="923330"/>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defRPr/>
            </a:pPr>
            <a:r>
              <a:rPr lang="en-US" sz="2000" b="1" noProof="0">
                <a:solidFill>
                  <a:schemeClr val="tx1"/>
                </a:solidFill>
                <a:latin typeface="Segoe UI Semibold" panose="020B0502040204020203" pitchFamily="34" charset="0"/>
              </a:rPr>
              <a:t>Crack, parse and chunk your data with AI Document Intelligence layout model and AI Search</a:t>
            </a:r>
          </a:p>
        </p:txBody>
      </p:sp>
      <p:sp>
        <p:nvSpPr>
          <p:cNvPr id="3" name="Rounded Rectangle 16">
            <a:extLst>
              <a:ext uri="{FF2B5EF4-FFF2-40B4-BE49-F238E27FC236}">
                <a16:creationId xmlns:a16="http://schemas.microsoft.com/office/drawing/2014/main" id="{78E60078-2F78-5757-A51A-6814863DCFFA}"/>
              </a:ext>
              <a:ext uri="{C183D7F6-B498-43B3-948B-1728B52AA6E4}">
                <adec:decorative xmlns:adec="http://schemas.microsoft.com/office/drawing/2017/decorative" val="0"/>
              </a:ext>
            </a:extLst>
          </p:cNvPr>
          <p:cNvSpPr>
            <a:spLocks/>
          </p:cNvSpPr>
          <p:nvPr/>
        </p:nvSpPr>
        <p:spPr bwMode="auto">
          <a:xfrm>
            <a:off x="9767806" y="245853"/>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solidFill>
                  <a:schemeClr val="bg1"/>
                </a:solidFill>
                <a:latin typeface="+mj-lt"/>
                <a:cs typeface="Segoe UI" pitchFamily="34" charset="0"/>
              </a:rPr>
              <a:t>Preview</a:t>
            </a:r>
          </a:p>
        </p:txBody>
      </p:sp>
      <p:pic>
        <p:nvPicPr>
          <p:cNvPr id="43" name="Picture 42">
            <a:extLst>
              <a:ext uri="{FF2B5EF4-FFF2-40B4-BE49-F238E27FC236}">
                <a16:creationId xmlns:a16="http://schemas.microsoft.com/office/drawing/2014/main" id="{58CFCF53-8408-D71D-8673-0E786B7BCF0C}"/>
              </a:ext>
            </a:extLst>
          </p:cNvPr>
          <p:cNvPicPr>
            <a:picLocks noChangeAspect="1"/>
          </p:cNvPicPr>
          <p:nvPr/>
        </p:nvPicPr>
        <p:blipFill>
          <a:blip r:embed="rId3"/>
          <a:stretch>
            <a:fillRect/>
          </a:stretch>
        </p:blipFill>
        <p:spPr>
          <a:xfrm>
            <a:off x="5638800" y="2570440"/>
            <a:ext cx="6466113" cy="3035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305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70833E-6 -5.55112E-17 L 2.70833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300"/>
                                  </p:stCondLst>
                                  <p:childTnLst>
                                    <p:animMotion origin="layout" path="M 1.66667E-6 -3.33333E-6 L 1.66667E-6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1.25E-6 -3.7037E-6 L 1.25E-6 0.03542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200"/>
                                  </p:stCondLst>
                                  <p:childTnLst>
                                    <p:animMotion origin="layout" path="M 1.25E-6 0.03889 L 1.25E-6 1.85185E-6 " pathEditMode="relative" rAng="0" ptsTypes="AA">
                                      <p:cBhvr>
                                        <p:cTn id="24" dur="500" fill="hold"/>
                                        <p:tgtEl>
                                          <p:spTgt spid="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2" grpId="0"/>
      <p:bldP spid="2" grpId="1"/>
      <p:bldP spid="3" grpId="0" animBg="1"/>
      <p:bldP spid="3"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89EB1-9618-F480-BA83-1431A93DF5B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68844CE-1704-82F5-57D6-C70E2D8F6099}"/>
              </a:ext>
            </a:extLst>
          </p:cNvPr>
          <p:cNvSpPr txBox="1">
            <a:spLocks/>
          </p:cNvSpPr>
          <p:nvPr/>
        </p:nvSpPr>
        <p:spPr>
          <a:xfrm>
            <a:off x="476751" y="318131"/>
            <a:ext cx="44203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noProof="0">
                <a:solidFill>
                  <a:schemeClr val="tx2"/>
                </a:solidFill>
                <a:cs typeface="Segoe Sans Text" pitchFamily="2" charset="0"/>
              </a:rPr>
              <a:t>Markdown parsing</a:t>
            </a:r>
          </a:p>
        </p:txBody>
      </p:sp>
      <p:sp>
        <p:nvSpPr>
          <p:cNvPr id="4" name="TextBox 3">
            <a:extLst>
              <a:ext uri="{FF2B5EF4-FFF2-40B4-BE49-F238E27FC236}">
                <a16:creationId xmlns:a16="http://schemas.microsoft.com/office/drawing/2014/main" id="{1929127D-D863-97D6-3D81-DFE2A7E28697}"/>
              </a:ext>
            </a:extLst>
          </p:cNvPr>
          <p:cNvSpPr txBox="1"/>
          <p:nvPr/>
        </p:nvSpPr>
        <p:spPr>
          <a:xfrm>
            <a:off x="476751" y="2673306"/>
            <a:ext cx="4437576" cy="2846933"/>
          </a:xfrm>
          <a:prstGeom prst="rect">
            <a:avLst/>
          </a:prstGeom>
          <a:noFill/>
        </p:spPr>
        <p:txBody>
          <a:bodyPr wrap="square" lIns="0" tIns="0" rIns="0" bIns="0" anchor="ctr">
            <a:spAutoFit/>
          </a:bodyPr>
          <a:lstStyle/>
          <a:p>
            <a:pPr marL="285750" indent="-285750" defTabSz="914400">
              <a:spcAft>
                <a:spcPts val="600"/>
              </a:spcAft>
              <a:buFont typeface="Arial" panose="020B0604020202020204" pitchFamily="34" charset="0"/>
              <a:buChar char="•"/>
              <a:defRPr/>
            </a:pPr>
            <a:r>
              <a:rPr lang="en-US" sz="1400" noProof="0"/>
              <a:t>It takes a markdown file and splits a full document into ‘N’ chunks with oneToMany configuration, so each chunk becomes its own entry in the AI Search index.</a:t>
            </a:r>
          </a:p>
          <a:p>
            <a:pPr marL="285750" indent="-285750" defTabSz="914400">
              <a:spcAft>
                <a:spcPts val="600"/>
              </a:spcAft>
              <a:buFont typeface="Arial" panose="020B0604020202020204" pitchFamily="34" charset="0"/>
              <a:buChar char="•"/>
              <a:defRPr/>
            </a:pPr>
            <a:r>
              <a:rPr lang="en-US" sz="1400" noProof="0"/>
              <a:t>Enables structure-aware chunking specifically designed for RAG over markdown documents, facilitating efficient and more accurate context handling.</a:t>
            </a:r>
          </a:p>
          <a:p>
            <a:pPr marL="285750" indent="-285750" defTabSz="914400">
              <a:spcAft>
                <a:spcPts val="600"/>
              </a:spcAft>
              <a:buFont typeface="Arial" panose="020B0604020202020204" pitchFamily="34" charset="0"/>
              <a:buChar char="•"/>
              <a:defRPr/>
            </a:pPr>
            <a:r>
              <a:rPr lang="en-US" sz="1400" noProof="0"/>
              <a:t>If the markdown chunk is larger than the optimal size for most LLMs inputs for RAG, the split skill must be used for fixed-size chunking as needed.</a:t>
            </a:r>
          </a:p>
          <a:p>
            <a:pPr defTabSz="914400">
              <a:spcAft>
                <a:spcPts val="600"/>
              </a:spcAft>
              <a:defRPr/>
            </a:pPr>
            <a:endParaRPr lang="en-US" sz="1600" noProof="0">
              <a:latin typeface="Segoe UI"/>
              <a:cs typeface="Segoe UI"/>
            </a:endParaRPr>
          </a:p>
        </p:txBody>
      </p:sp>
      <p:sp>
        <p:nvSpPr>
          <p:cNvPr id="2" name="TextBox 1">
            <a:extLst>
              <a:ext uri="{FF2B5EF4-FFF2-40B4-BE49-F238E27FC236}">
                <a16:creationId xmlns:a16="http://schemas.microsoft.com/office/drawing/2014/main" id="{2C1E1104-0C43-FA68-59E3-AB17A8F7BE21}"/>
              </a:ext>
            </a:extLst>
          </p:cNvPr>
          <p:cNvSpPr txBox="1"/>
          <p:nvPr/>
        </p:nvSpPr>
        <p:spPr>
          <a:xfrm>
            <a:off x="476751" y="1337761"/>
            <a:ext cx="4526332" cy="923330"/>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defRPr/>
            </a:pPr>
            <a:r>
              <a:rPr lang="en-US" sz="2000" b="1" noProof="0">
                <a:solidFill>
                  <a:schemeClr val="tx1"/>
                </a:solidFill>
                <a:latin typeface="Segoe UI Semibold" panose="020B0502040204020203" pitchFamily="34" charset="0"/>
              </a:rPr>
              <a:t>Parse your markdown documents with this mode and chunk your content preserving its structure</a:t>
            </a:r>
          </a:p>
        </p:txBody>
      </p:sp>
      <p:sp>
        <p:nvSpPr>
          <p:cNvPr id="3" name="Rounded Rectangle 16">
            <a:extLst>
              <a:ext uri="{FF2B5EF4-FFF2-40B4-BE49-F238E27FC236}">
                <a16:creationId xmlns:a16="http://schemas.microsoft.com/office/drawing/2014/main" id="{C56E9AF7-5A6E-72A0-F569-F347A586F0CA}"/>
              </a:ext>
              <a:ext uri="{C183D7F6-B498-43B3-948B-1728B52AA6E4}">
                <adec:decorative xmlns:adec="http://schemas.microsoft.com/office/drawing/2017/decorative" val="0"/>
              </a:ext>
            </a:extLst>
          </p:cNvPr>
          <p:cNvSpPr>
            <a:spLocks/>
          </p:cNvSpPr>
          <p:nvPr/>
        </p:nvSpPr>
        <p:spPr bwMode="auto">
          <a:xfrm>
            <a:off x="9797542" y="305326"/>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pic>
        <p:nvPicPr>
          <p:cNvPr id="6" name="Picture 5">
            <a:extLst>
              <a:ext uri="{FF2B5EF4-FFF2-40B4-BE49-F238E27FC236}">
                <a16:creationId xmlns:a16="http://schemas.microsoft.com/office/drawing/2014/main" id="{755F0ABE-BDDB-E077-CA4C-D737B7EBB50A}"/>
              </a:ext>
            </a:extLst>
          </p:cNvPr>
          <p:cNvPicPr>
            <a:picLocks noChangeAspect="1"/>
          </p:cNvPicPr>
          <p:nvPr/>
        </p:nvPicPr>
        <p:blipFill>
          <a:blip r:embed="rId3"/>
          <a:stretch>
            <a:fillRect/>
          </a:stretch>
        </p:blipFill>
        <p:spPr>
          <a:xfrm>
            <a:off x="5471541" y="2750249"/>
            <a:ext cx="6441212" cy="2528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379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70833E-6 -5.55112E-17 L 2.70833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300"/>
                                  </p:stCondLst>
                                  <p:childTnLst>
                                    <p:animMotion origin="layout" path="M 1.66667E-6 -3.33333E-6 L 1.66667E-6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1.25E-6 -3.7037E-6 L 1.25E-6 0.03542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200"/>
                                  </p:stCondLst>
                                  <p:childTnLst>
                                    <p:animMotion origin="layout" path="M 1.25E-6 0.03889 L 1.25E-6 1.85185E-6 " pathEditMode="relative" rAng="0" ptsTypes="AA">
                                      <p:cBhvr>
                                        <p:cTn id="24" dur="500" fill="hold"/>
                                        <p:tgtEl>
                                          <p:spTgt spid="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2" grpId="0"/>
      <p:bldP spid="2" grpId="1"/>
      <p:bldP spid="3" grpId="0" animBg="1"/>
      <p:bldP spid="3"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79B1D-84A2-94ED-3272-2A5DF0D8DEE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7DA250F-EDCC-B484-B045-AF640ECA21FF}"/>
              </a:ext>
            </a:extLst>
          </p:cNvPr>
          <p:cNvSpPr txBox="1">
            <a:spLocks/>
          </p:cNvSpPr>
          <p:nvPr/>
        </p:nvSpPr>
        <p:spPr>
          <a:xfrm>
            <a:off x="506486" y="461857"/>
            <a:ext cx="87638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noProof="0">
                <a:solidFill>
                  <a:schemeClr val="tx2"/>
                </a:solidFill>
                <a:cs typeface="Segoe Sans Text" pitchFamily="2" charset="0"/>
              </a:rPr>
              <a:t>More security for AI enrichment pipeline</a:t>
            </a:r>
          </a:p>
        </p:txBody>
      </p:sp>
      <p:sp>
        <p:nvSpPr>
          <p:cNvPr id="4" name="TextBox 3">
            <a:extLst>
              <a:ext uri="{FF2B5EF4-FFF2-40B4-BE49-F238E27FC236}">
                <a16:creationId xmlns:a16="http://schemas.microsoft.com/office/drawing/2014/main" id="{8F264147-5FF4-0E88-D86F-29C37063FFAF}"/>
              </a:ext>
            </a:extLst>
          </p:cNvPr>
          <p:cNvSpPr txBox="1"/>
          <p:nvPr/>
        </p:nvSpPr>
        <p:spPr>
          <a:xfrm>
            <a:off x="506486" y="2592538"/>
            <a:ext cx="5076558" cy="1985159"/>
          </a:xfrm>
          <a:prstGeom prst="rect">
            <a:avLst/>
          </a:prstGeom>
          <a:noFill/>
        </p:spPr>
        <p:txBody>
          <a:bodyPr wrap="square" lIns="0" tIns="0" rIns="0" bIns="0" anchor="ctr">
            <a:spAutoFit/>
          </a:bodyPr>
          <a:lstStyle/>
          <a:p>
            <a:pPr marL="285750" indent="-285750" defTabSz="914400">
              <a:spcAft>
                <a:spcPts val="600"/>
              </a:spcAft>
              <a:buFont typeface="Arial" panose="020B0604020202020204" pitchFamily="34" charset="0"/>
              <a:buChar char="•"/>
              <a:defRPr/>
            </a:pPr>
            <a:r>
              <a:rPr lang="en-US" sz="1400" noProof="0"/>
              <a:t>You can enable a private endpoint on your AI Service multi-service resource used for AI enrichment of your data via a shared private link.</a:t>
            </a:r>
          </a:p>
          <a:p>
            <a:pPr marL="285750" indent="-285750" defTabSz="914400">
              <a:spcAft>
                <a:spcPts val="600"/>
              </a:spcAft>
              <a:buFont typeface="Arial" panose="020B0604020202020204" pitchFamily="34" charset="0"/>
              <a:buChar char="•"/>
              <a:defRPr/>
            </a:pPr>
            <a:r>
              <a:rPr lang="en-US" sz="1400" noProof="0"/>
              <a:t>You can enable managed identity for your integration with AI Service multi-service resource and have your billing and authorization happening through managed identity vs. keys.</a:t>
            </a:r>
          </a:p>
          <a:p>
            <a:pPr marL="285750" indent="-285750" defTabSz="914400">
              <a:spcAft>
                <a:spcPts val="600"/>
              </a:spcAft>
              <a:buFont typeface="Arial" panose="020B0604020202020204" pitchFamily="34" charset="0"/>
              <a:buChar char="•"/>
              <a:defRPr/>
            </a:pPr>
            <a:endParaRPr lang="en-US" sz="1400" noProof="0"/>
          </a:p>
          <a:p>
            <a:pPr defTabSz="914400">
              <a:spcAft>
                <a:spcPts val="600"/>
              </a:spcAft>
              <a:defRPr/>
            </a:pPr>
            <a:endParaRPr lang="en-US" sz="1600" noProof="0">
              <a:latin typeface="Segoe UI"/>
              <a:cs typeface="Segoe UI"/>
            </a:endParaRPr>
          </a:p>
        </p:txBody>
      </p:sp>
      <p:sp>
        <p:nvSpPr>
          <p:cNvPr id="2" name="TextBox 1">
            <a:extLst>
              <a:ext uri="{FF2B5EF4-FFF2-40B4-BE49-F238E27FC236}">
                <a16:creationId xmlns:a16="http://schemas.microsoft.com/office/drawing/2014/main" id="{8F33CE7C-8602-69E5-0588-66AD5A1E2555}"/>
              </a:ext>
            </a:extLst>
          </p:cNvPr>
          <p:cNvSpPr txBox="1"/>
          <p:nvPr/>
        </p:nvSpPr>
        <p:spPr>
          <a:xfrm>
            <a:off x="565959" y="1487445"/>
            <a:ext cx="5388792" cy="923330"/>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defRPr/>
            </a:pPr>
            <a:r>
              <a:rPr lang="en-US" sz="2000" b="1" noProof="0">
                <a:solidFill>
                  <a:schemeClr val="tx1"/>
                </a:solidFill>
                <a:latin typeface="Segoe UI Semibold" panose="020B0502040204020203" pitchFamily="34" charset="0"/>
              </a:rPr>
              <a:t>Enable Private Endpoints for your AI Service multi-service resource and go keyless for this integration</a:t>
            </a:r>
          </a:p>
        </p:txBody>
      </p:sp>
      <p:sp>
        <p:nvSpPr>
          <p:cNvPr id="3" name="Rounded Rectangle 16">
            <a:extLst>
              <a:ext uri="{FF2B5EF4-FFF2-40B4-BE49-F238E27FC236}">
                <a16:creationId xmlns:a16="http://schemas.microsoft.com/office/drawing/2014/main" id="{605400FF-3CBA-A1A8-6650-C84830B2CDE9}"/>
              </a:ext>
              <a:ext uri="{C183D7F6-B498-43B3-948B-1728B52AA6E4}">
                <adec:decorative xmlns:adec="http://schemas.microsoft.com/office/drawing/2017/decorative" val="0"/>
              </a:ext>
            </a:extLst>
          </p:cNvPr>
          <p:cNvSpPr>
            <a:spLocks/>
          </p:cNvSpPr>
          <p:nvPr/>
        </p:nvSpPr>
        <p:spPr bwMode="auto">
          <a:xfrm>
            <a:off x="9990830" y="283023"/>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spTree>
    <p:extLst>
      <p:ext uri="{BB962C8B-B14F-4D97-AF65-F5344CB8AC3E}">
        <p14:creationId xmlns:p14="http://schemas.microsoft.com/office/powerpoint/2010/main" val="342118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70833E-6 -5.55112E-17 L 2.70833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300"/>
                                  </p:stCondLst>
                                  <p:childTnLst>
                                    <p:animMotion origin="layout" path="M 1.66667E-6 -3.33333E-6 L 1.66667E-6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1.25E-6 -3.7037E-6 L 1.25E-6 0.03542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200"/>
                                  </p:stCondLst>
                                  <p:childTnLst>
                                    <p:animMotion origin="layout" path="M 1.25E-6 0.03889 L 1.25E-6 1.85185E-6 " pathEditMode="relative" rAng="0" ptsTypes="AA">
                                      <p:cBhvr>
                                        <p:cTn id="24" dur="500" fill="hold"/>
                                        <p:tgtEl>
                                          <p:spTgt spid="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2" grpId="0"/>
      <p:bldP spid="2" grpId="1"/>
      <p:bldP spid="3" grpId="0" animBg="1"/>
      <p:bldP spid="3"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noProof="0"/>
              <a:t>Integrated Vectorization—getting started</a:t>
            </a:r>
            <a:br>
              <a:rPr lang="en-US" noProof="0"/>
            </a:br>
            <a:r>
              <a:rPr lang="en-US" sz="2000" spc="0" noProof="0">
                <a:solidFill>
                  <a:schemeClr val="tx1"/>
                </a:solidFill>
              </a:rPr>
              <a:t>End-to-end data ingestion, Chunking, Vectorization, and Advanced Retrieval </a:t>
            </a:r>
          </a:p>
        </p:txBody>
      </p:sp>
      <p:pic>
        <p:nvPicPr>
          <p:cNvPr id="4" name="Picture 3">
            <a:extLst>
              <a:ext uri="{FF2B5EF4-FFF2-40B4-BE49-F238E27FC236}">
                <a16:creationId xmlns:a16="http://schemas.microsoft.com/office/drawing/2014/main" id="{9D70B579-759E-6EFC-17BA-BDFE0535883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6739" y="2154492"/>
            <a:ext cx="11018521" cy="2767811"/>
          </a:xfrm>
          <a:prstGeom prst="rect">
            <a:avLst/>
          </a:prstGeom>
          <a:ln w="19050" cap="rnd">
            <a:noFill/>
            <a:headEnd type="arrow" w="med" len="sm"/>
            <a:tailEnd type="arrow" w="med" len="sm"/>
          </a:ln>
          <a:effectLst>
            <a:outerShdw blurRad="63500" dist="63500" dir="3600000" algn="tl" rotWithShape="0">
              <a:prstClr val="black">
                <a:alpha val="20000"/>
              </a:prstClr>
            </a:outerShdw>
          </a:effectLst>
        </p:spPr>
      </p:pic>
      <p:sp>
        <p:nvSpPr>
          <p:cNvPr id="7" name="TextBox 6">
            <a:extLst>
              <a:ext uri="{FF2B5EF4-FFF2-40B4-BE49-F238E27FC236}">
                <a16:creationId xmlns:a16="http://schemas.microsoft.com/office/drawing/2014/main" id="{15E61E20-7630-56ED-A4DE-2EE4BB14B07E}"/>
              </a:ext>
            </a:extLst>
          </p:cNvPr>
          <p:cNvSpPr txBox="1"/>
          <p:nvPr/>
        </p:nvSpPr>
        <p:spPr>
          <a:xfrm>
            <a:off x="586739" y="1830388"/>
            <a:ext cx="5887409" cy="246221"/>
          </a:xfrm>
          <a:prstGeom prst="rect">
            <a:avLst/>
          </a:prstGeom>
          <a:noFill/>
          <a:ln>
            <a:noFill/>
          </a:ln>
        </p:spPr>
        <p:txBody>
          <a:bodyPr wrap="square" lIns="0" tIns="0" rIns="0" bIns="0" rtlCol="0">
            <a:spAutoFit/>
          </a:bodyPr>
          <a:lstStyle/>
          <a:p>
            <a:pPr algn="l"/>
            <a:r>
              <a:rPr lang="en-US" sz="1600" b="1" noProof="0">
                <a:solidFill>
                  <a:schemeClr val="tx2"/>
                </a:solidFill>
              </a:rPr>
              <a:t>Configuring Integrated Vectorization from Azure portal</a:t>
            </a:r>
          </a:p>
        </p:txBody>
      </p:sp>
    </p:spTree>
    <p:extLst>
      <p:ext uri="{BB962C8B-B14F-4D97-AF65-F5344CB8AC3E}">
        <p14:creationId xmlns:p14="http://schemas.microsoft.com/office/powerpoint/2010/main" val="35623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5957-C652-C9DE-39F9-20AD0B12F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285C53-507B-1F17-4761-E73A58D5A801}"/>
              </a:ext>
            </a:extLst>
          </p:cNvPr>
          <p:cNvSpPr>
            <a:spLocks noGrp="1"/>
          </p:cNvSpPr>
          <p:nvPr>
            <p:ph type="title"/>
          </p:nvPr>
        </p:nvSpPr>
        <p:spPr>
          <a:xfrm>
            <a:off x="588263" y="457200"/>
            <a:ext cx="4040887" cy="984885"/>
          </a:xfrm>
        </p:spPr>
        <p:txBody>
          <a:bodyPr vert="horz" wrap="square" lIns="0" tIns="0" rIns="0" bIns="0" rtlCol="0" anchor="t">
            <a:spAutoFit/>
          </a:bodyPr>
          <a:lstStyle/>
          <a:p>
            <a:r>
              <a:rPr lang="en-US" noProof="0"/>
              <a:t>Split skill (Fixed-size</a:t>
            </a:r>
            <a:br>
              <a:rPr lang="en-US" noProof="0"/>
            </a:br>
            <a:r>
              <a:rPr lang="en-US" noProof="0"/>
              <a:t>Chunking)</a:t>
            </a:r>
          </a:p>
        </p:txBody>
      </p:sp>
      <p:sp>
        <p:nvSpPr>
          <p:cNvPr id="3" name="Text Placeholder 2">
            <a:extLst>
              <a:ext uri="{FF2B5EF4-FFF2-40B4-BE49-F238E27FC236}">
                <a16:creationId xmlns:a16="http://schemas.microsoft.com/office/drawing/2014/main" id="{2110151D-B7A3-A07B-5AE4-1F984DAB8FEF}"/>
              </a:ext>
            </a:extLst>
          </p:cNvPr>
          <p:cNvSpPr>
            <a:spLocks noGrp="1"/>
          </p:cNvSpPr>
          <p:nvPr>
            <p:ph type="body" sz="quarter" idx="10"/>
          </p:nvPr>
        </p:nvSpPr>
        <p:spPr>
          <a:xfrm>
            <a:off x="588263" y="1868592"/>
            <a:ext cx="4040185" cy="3231654"/>
          </a:xfrm>
        </p:spPr>
        <p:txBody>
          <a:bodyPr/>
          <a:lstStyle/>
          <a:p>
            <a:r>
              <a:rPr lang="en-US" i="1" noProof="0"/>
              <a:t>I want to Chunk my documents with fixed-size strategy via the indexer orchestration pipeline</a:t>
            </a:r>
            <a:br>
              <a:rPr lang="en-US" i="1" noProof="0"/>
            </a:br>
            <a:r>
              <a:rPr lang="en-US" i="1" noProof="0"/>
              <a:t>with a built-in skill</a:t>
            </a:r>
          </a:p>
          <a:p>
            <a:endParaRPr lang="en-US" noProof="0"/>
          </a:p>
          <a:p>
            <a:r>
              <a:rPr lang="en-US" sz="2000" noProof="0"/>
              <a:t>This will be achieved by </a:t>
            </a:r>
            <a:r>
              <a:rPr lang="en-US" sz="1800" noProof="0">
                <a:hlinkClick r:id="rId3">
                  <a:extLst>
                    <a:ext uri="{A12FA001-AC4F-418D-AE19-62706E023703}">
                      <ahyp:hlinkClr xmlns:ahyp="http://schemas.microsoft.com/office/drawing/2018/hyperlinkcolor" val="tx"/>
                    </a:ext>
                  </a:extLst>
                </a:hlinkClick>
              </a:rPr>
              <a:t>Text split cognitive skill—Azure Cognitive Search | Microsoft Learn</a:t>
            </a:r>
            <a:endParaRPr lang="en-US" sz="1800" noProof="0"/>
          </a:p>
        </p:txBody>
      </p:sp>
      <p:sp>
        <p:nvSpPr>
          <p:cNvPr id="5" name="Text Placeholder 4">
            <a:extLst>
              <a:ext uri="{FF2B5EF4-FFF2-40B4-BE49-F238E27FC236}">
                <a16:creationId xmlns:a16="http://schemas.microsoft.com/office/drawing/2014/main" id="{5D836CB7-D970-49B0-BB9C-83DA046BB1CD}"/>
              </a:ext>
            </a:extLst>
          </p:cNvPr>
          <p:cNvSpPr>
            <a:spLocks noGrp="1"/>
          </p:cNvSpPr>
          <p:nvPr>
            <p:ph type="body" sz="quarter" idx="11"/>
          </p:nvPr>
        </p:nvSpPr>
        <p:spPr>
          <a:xfrm>
            <a:off x="5800725" y="709187"/>
            <a:ext cx="5801961" cy="5903154"/>
          </a:xfrm>
        </p:spPr>
        <p:txBody>
          <a:bodyPr/>
          <a:lstStyle/>
          <a:p>
            <a:r>
              <a:rPr lang="en-US" sz="1400" noProof="0"/>
              <a:t>{</a:t>
            </a:r>
          </a:p>
          <a:p>
            <a:r>
              <a:rPr lang="en-US" sz="1400" noProof="0"/>
              <a:t>  </a:t>
            </a:r>
            <a:r>
              <a:rPr lang="en-US" sz="1400" noProof="0">
                <a:solidFill>
                  <a:schemeClr val="accent5"/>
                </a:solidFill>
              </a:rPr>
              <a:t>"@odata.type"</a:t>
            </a:r>
            <a:r>
              <a:rPr lang="en-US" sz="1400" noProof="0"/>
              <a:t>: </a:t>
            </a:r>
            <a:r>
              <a:rPr lang="en-US" sz="1400" noProof="0">
                <a:solidFill>
                  <a:schemeClr val="accent1"/>
                </a:solidFill>
              </a:rPr>
              <a:t>"#Microsoft.Skills.Text.SplitSkill"</a:t>
            </a:r>
            <a:r>
              <a:rPr lang="en-US" sz="1400" noProof="0"/>
              <a:t>,</a:t>
            </a:r>
          </a:p>
          <a:p>
            <a:r>
              <a:rPr lang="en-US" sz="1400" noProof="0"/>
              <a:t>  </a:t>
            </a:r>
            <a:r>
              <a:rPr lang="en-US" sz="1400" noProof="0">
                <a:solidFill>
                  <a:schemeClr val="accent5"/>
                </a:solidFill>
              </a:rPr>
              <a:t>"description"</a:t>
            </a:r>
            <a:r>
              <a:rPr lang="en-US" sz="1400" noProof="0"/>
              <a:t>: </a:t>
            </a:r>
            <a:r>
              <a:rPr lang="en-US" sz="1400" noProof="0">
                <a:solidFill>
                  <a:schemeClr val="accent1"/>
                </a:solidFill>
              </a:rPr>
              <a:t>"split documents into Chunks"</a:t>
            </a:r>
            <a:r>
              <a:rPr lang="en-US" sz="1400" noProof="0"/>
              <a:t>,</a:t>
            </a:r>
          </a:p>
          <a:p>
            <a:r>
              <a:rPr lang="en-US" sz="1400" noProof="0"/>
              <a:t>  </a:t>
            </a:r>
            <a:r>
              <a:rPr lang="en-US" sz="1400" noProof="0">
                <a:solidFill>
                  <a:schemeClr val="accent5"/>
                </a:solidFill>
              </a:rPr>
              <a:t>"textSplitMode"</a:t>
            </a:r>
            <a:r>
              <a:rPr lang="en-US" sz="1400" noProof="0"/>
              <a:t>: </a:t>
            </a:r>
            <a:r>
              <a:rPr lang="en-US" sz="1400" noProof="0">
                <a:solidFill>
                  <a:schemeClr val="accent1"/>
                </a:solidFill>
              </a:rPr>
              <a:t>"pages"</a:t>
            </a:r>
            <a:r>
              <a:rPr lang="en-US" sz="1400" noProof="0"/>
              <a:t>,</a:t>
            </a:r>
          </a:p>
          <a:p>
            <a:r>
              <a:rPr lang="en-US" sz="1400" noProof="0"/>
              <a:t>  </a:t>
            </a:r>
            <a:r>
              <a:rPr lang="en-US" sz="1400" noProof="0">
                <a:solidFill>
                  <a:schemeClr val="accent5"/>
                </a:solidFill>
              </a:rPr>
              <a:t>"maximumPageLength"</a:t>
            </a:r>
            <a:r>
              <a:rPr lang="en-US" sz="1400" noProof="0"/>
              <a:t>: </a:t>
            </a:r>
            <a:r>
              <a:rPr lang="en-US" sz="1400" noProof="0">
                <a:solidFill>
                  <a:srgbClr val="07641D"/>
                </a:solidFill>
              </a:rPr>
              <a:t>500</a:t>
            </a:r>
            <a:r>
              <a:rPr lang="en-US" sz="1400" noProof="0"/>
              <a:t>,</a:t>
            </a:r>
          </a:p>
          <a:p>
            <a:r>
              <a:rPr lang="en-US" sz="1400" noProof="0"/>
              <a:t>  </a:t>
            </a:r>
            <a:r>
              <a:rPr lang="en-US" sz="1400" noProof="0">
                <a:solidFill>
                  <a:schemeClr val="accent5"/>
                </a:solidFill>
              </a:rPr>
              <a:t>"pageOverlapLength"</a:t>
            </a:r>
            <a:r>
              <a:rPr lang="en-US" sz="1400" noProof="0"/>
              <a:t>: </a:t>
            </a:r>
            <a:r>
              <a:rPr lang="en-US" sz="1400" noProof="0">
                <a:solidFill>
                  <a:srgbClr val="07641D"/>
                </a:solidFill>
              </a:rPr>
              <a:t>100</a:t>
            </a:r>
            <a:r>
              <a:rPr lang="en-US" sz="1400" noProof="0"/>
              <a:t>,</a:t>
            </a:r>
          </a:p>
          <a:p>
            <a:r>
              <a:rPr lang="en-US" sz="1400" noProof="0"/>
              <a:t>  </a:t>
            </a:r>
            <a:r>
              <a:rPr lang="en-US" sz="1400" noProof="0">
                <a:solidFill>
                  <a:schemeClr val="accent5"/>
                </a:solidFill>
              </a:rPr>
              <a:t>"context"</a:t>
            </a:r>
            <a:r>
              <a:rPr lang="en-US" sz="1400" noProof="0"/>
              <a:t>: </a:t>
            </a:r>
            <a:r>
              <a:rPr lang="en-US" sz="1400" noProof="0">
                <a:solidFill>
                  <a:schemeClr val="accent1"/>
                </a:solidFill>
              </a:rPr>
              <a:t>"/document"</a:t>
            </a:r>
            <a:r>
              <a:rPr lang="en-US" sz="1400" noProof="0"/>
              <a:t>,</a:t>
            </a:r>
          </a:p>
          <a:p>
            <a:r>
              <a:rPr lang="en-US" sz="1400" noProof="0"/>
              <a:t>  </a:t>
            </a:r>
            <a:r>
              <a:rPr lang="en-US" sz="1400" noProof="0">
                <a:solidFill>
                  <a:schemeClr val="accent5"/>
                </a:solidFill>
              </a:rPr>
              <a:t>"inputs"</a:t>
            </a:r>
            <a:r>
              <a:rPr lang="en-US" sz="1400" noProof="0"/>
              <a:t>: [</a:t>
            </a:r>
          </a:p>
          <a:p>
            <a:r>
              <a:rPr lang="en-US" sz="1400" noProof="0"/>
              <a:t>     {</a:t>
            </a:r>
          </a:p>
          <a:p>
            <a:r>
              <a:rPr lang="en-US" sz="1400" noProof="0"/>
              <a:t>       </a:t>
            </a:r>
            <a:r>
              <a:rPr lang="en-US" sz="1400" noProof="0">
                <a:solidFill>
                  <a:schemeClr val="accent5"/>
                </a:solidFill>
              </a:rPr>
              <a:t>"name"</a:t>
            </a:r>
            <a:r>
              <a:rPr lang="en-US" sz="1400" noProof="0"/>
              <a:t>: </a:t>
            </a:r>
            <a:r>
              <a:rPr lang="en-US" sz="1400" noProof="0">
                <a:solidFill>
                  <a:schemeClr val="accent1"/>
                </a:solidFill>
              </a:rPr>
              <a:t>"text"</a:t>
            </a:r>
            <a:r>
              <a:rPr lang="en-US" sz="1400" noProof="0"/>
              <a:t>,</a:t>
            </a:r>
          </a:p>
          <a:p>
            <a:r>
              <a:rPr lang="en-US" sz="1400" noProof="0"/>
              <a:t>       </a:t>
            </a:r>
            <a:r>
              <a:rPr lang="en-US" sz="1400" noProof="0">
                <a:solidFill>
                  <a:schemeClr val="accent5"/>
                </a:solidFill>
              </a:rPr>
              <a:t>"source"</a:t>
            </a:r>
            <a:r>
              <a:rPr lang="en-US" sz="1400" noProof="0"/>
              <a:t>: </a:t>
            </a:r>
            <a:r>
              <a:rPr lang="en-US" sz="1400" noProof="0">
                <a:solidFill>
                  <a:schemeClr val="accent1"/>
                </a:solidFill>
              </a:rPr>
              <a:t>"/document/mergedText"</a:t>
            </a:r>
          </a:p>
          <a:p>
            <a:r>
              <a:rPr lang="en-US" sz="1400" noProof="0"/>
              <a:t>     }</a:t>
            </a:r>
          </a:p>
          <a:p>
            <a:r>
              <a:rPr lang="en-US" sz="1400" noProof="0"/>
              <a:t>  ],</a:t>
            </a:r>
          </a:p>
          <a:p>
            <a:r>
              <a:rPr lang="en-US" sz="1400" noProof="0"/>
              <a:t>  </a:t>
            </a:r>
            <a:r>
              <a:rPr lang="en-US" sz="1400" noProof="0">
                <a:solidFill>
                  <a:schemeClr val="accent5"/>
                </a:solidFill>
              </a:rPr>
              <a:t>"outputs"</a:t>
            </a:r>
            <a:r>
              <a:rPr lang="en-US" sz="1400" noProof="0"/>
              <a:t>: [</a:t>
            </a:r>
          </a:p>
          <a:p>
            <a:r>
              <a:rPr lang="en-US" sz="1400" noProof="0"/>
              <a:t>     {</a:t>
            </a:r>
          </a:p>
          <a:p>
            <a:r>
              <a:rPr lang="en-US" sz="1400" noProof="0"/>
              <a:t>       </a:t>
            </a:r>
            <a:r>
              <a:rPr lang="en-US" sz="1400" noProof="0">
                <a:solidFill>
                  <a:schemeClr val="accent5"/>
                </a:solidFill>
              </a:rPr>
              <a:t>"name"</a:t>
            </a:r>
            <a:r>
              <a:rPr lang="en-US" sz="1400" noProof="0"/>
              <a:t>: </a:t>
            </a:r>
            <a:r>
              <a:rPr lang="en-US" sz="1400" noProof="0">
                <a:solidFill>
                  <a:schemeClr val="accent1"/>
                </a:solidFill>
              </a:rPr>
              <a:t>"textItems"</a:t>
            </a:r>
            <a:r>
              <a:rPr lang="en-US" sz="1400" noProof="0"/>
              <a:t>,</a:t>
            </a:r>
          </a:p>
          <a:p>
            <a:r>
              <a:rPr lang="en-US" sz="1400" noProof="0"/>
              <a:t>       </a:t>
            </a:r>
            <a:r>
              <a:rPr lang="en-US" sz="1400" noProof="0">
                <a:solidFill>
                  <a:schemeClr val="accent5"/>
                </a:solidFill>
              </a:rPr>
              <a:t>"targetName"</a:t>
            </a:r>
            <a:r>
              <a:rPr lang="en-US" sz="1400" noProof="0"/>
              <a:t>: </a:t>
            </a:r>
            <a:r>
              <a:rPr lang="en-US" sz="1400" noProof="0">
                <a:solidFill>
                  <a:schemeClr val="accent1"/>
                </a:solidFill>
              </a:rPr>
              <a:t>"pages"</a:t>
            </a:r>
          </a:p>
          <a:p>
            <a:r>
              <a:rPr lang="en-US" sz="1400" noProof="0"/>
              <a:t>     }</a:t>
            </a:r>
          </a:p>
          <a:p>
            <a:r>
              <a:rPr lang="en-US" sz="1400" noProof="0"/>
              <a:t>  ]</a:t>
            </a:r>
          </a:p>
          <a:p>
            <a:r>
              <a:rPr lang="en-US" sz="1400" noProof="0"/>
              <a:t>}</a:t>
            </a:r>
          </a:p>
          <a:p>
            <a:endParaRPr lang="en-US" sz="1400" noProof="0"/>
          </a:p>
          <a:p>
            <a:r>
              <a:rPr lang="en-US" sz="1200" noProof="0">
                <a:latin typeface="+mn-lt"/>
                <a:hlinkClick r:id="rId4"/>
              </a:rPr>
              <a:t>🔗 End-to-end code sample where split (Chunking) skill is defined</a:t>
            </a:r>
            <a:endParaRPr lang="en-US" sz="1200" noProof="0">
              <a:latin typeface="+mn-lt"/>
            </a:endParaRPr>
          </a:p>
          <a:p>
            <a:endParaRPr lang="en-US" sz="1400" noProof="0"/>
          </a:p>
        </p:txBody>
      </p:sp>
    </p:spTree>
    <p:extLst>
      <p:ext uri="{BB962C8B-B14F-4D97-AF65-F5344CB8AC3E}">
        <p14:creationId xmlns:p14="http://schemas.microsoft.com/office/powerpoint/2010/main" val="158951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EFAE0-95DA-E3C5-304A-AC0AE6DA0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EDABC-8691-8423-3726-3F90E894D293}"/>
              </a:ext>
            </a:extLst>
          </p:cNvPr>
          <p:cNvSpPr>
            <a:spLocks noGrp="1"/>
          </p:cNvSpPr>
          <p:nvPr>
            <p:ph type="title"/>
          </p:nvPr>
        </p:nvSpPr>
        <p:spPr>
          <a:xfrm>
            <a:off x="588263" y="457200"/>
            <a:ext cx="4040887" cy="1477328"/>
          </a:xfrm>
        </p:spPr>
        <p:txBody>
          <a:bodyPr vert="horz" wrap="square" lIns="0" tIns="0" rIns="0" bIns="0" rtlCol="0" anchor="t">
            <a:spAutoFit/>
          </a:bodyPr>
          <a:lstStyle/>
          <a:p>
            <a:r>
              <a:rPr lang="en-US" noProof="0"/>
              <a:t>Doc Layout skill (Structure-aware chunking)</a:t>
            </a:r>
          </a:p>
        </p:txBody>
      </p:sp>
      <p:sp>
        <p:nvSpPr>
          <p:cNvPr id="3" name="Text Placeholder 2">
            <a:extLst>
              <a:ext uri="{FF2B5EF4-FFF2-40B4-BE49-F238E27FC236}">
                <a16:creationId xmlns:a16="http://schemas.microsoft.com/office/drawing/2014/main" id="{5847E207-B552-3184-4CA5-3D0614637F2A}"/>
              </a:ext>
            </a:extLst>
          </p:cNvPr>
          <p:cNvSpPr>
            <a:spLocks noGrp="1"/>
          </p:cNvSpPr>
          <p:nvPr>
            <p:ph type="body" sz="quarter" idx="10"/>
          </p:nvPr>
        </p:nvSpPr>
        <p:spPr>
          <a:xfrm>
            <a:off x="648886" y="2166656"/>
            <a:ext cx="4040185" cy="4355038"/>
          </a:xfrm>
        </p:spPr>
        <p:txBody>
          <a:bodyPr/>
          <a:lstStyle/>
          <a:p>
            <a:r>
              <a:rPr lang="en-US" i="1" noProof="0"/>
              <a:t>I want to Chunk my documents preserving the structure via the indexer orchestration pipeline</a:t>
            </a:r>
            <a:br>
              <a:rPr lang="en-US" i="1" noProof="0"/>
            </a:br>
            <a:r>
              <a:rPr lang="en-US" i="1" noProof="0"/>
              <a:t>with a built-in skill</a:t>
            </a:r>
          </a:p>
          <a:p>
            <a:endParaRPr lang="en-US" noProof="0"/>
          </a:p>
          <a:p>
            <a:r>
              <a:rPr lang="en-US" sz="2000" noProof="0"/>
              <a:t>This will be achieved by using</a:t>
            </a:r>
          </a:p>
          <a:p>
            <a:r>
              <a:rPr lang="en-US" sz="2000" noProof="0">
                <a:hlinkClick r:id="rId3">
                  <a:extLst>
                    <a:ext uri="{A12FA001-AC4F-418D-AE19-62706E023703}">
                      <ahyp:hlinkClr xmlns:ahyp="http://schemas.microsoft.com/office/drawing/2018/hyperlinkcolor" val="tx"/>
                    </a:ext>
                  </a:extLst>
                </a:hlinkClick>
              </a:rPr>
              <a:t>Doc Layout skill</a:t>
            </a:r>
            <a:endParaRPr lang="en-US" sz="2000" noProof="0"/>
          </a:p>
          <a:p>
            <a:endParaRPr lang="en-US" sz="1800" noProof="0"/>
          </a:p>
          <a:p>
            <a:r>
              <a:rPr lang="en-US" sz="1400" b="1" noProof="0"/>
              <a:t>Note: </a:t>
            </a:r>
            <a:r>
              <a:rPr lang="en-US" sz="1400" noProof="0"/>
              <a:t>If the chunks generated by the document layout skill are too large for optimal LLM processing, they will be further split into fixed-size chunks during the preview phase.</a:t>
            </a:r>
          </a:p>
        </p:txBody>
      </p:sp>
      <p:sp>
        <p:nvSpPr>
          <p:cNvPr id="5" name="Text Placeholder 4">
            <a:extLst>
              <a:ext uri="{FF2B5EF4-FFF2-40B4-BE49-F238E27FC236}">
                <a16:creationId xmlns:a16="http://schemas.microsoft.com/office/drawing/2014/main" id="{5BFAC111-3F2C-E584-FA83-D2AA479DB9AA}"/>
              </a:ext>
            </a:extLst>
          </p:cNvPr>
          <p:cNvSpPr>
            <a:spLocks noGrp="1"/>
          </p:cNvSpPr>
          <p:nvPr>
            <p:ph type="body" sz="quarter" idx="11"/>
          </p:nvPr>
        </p:nvSpPr>
        <p:spPr>
          <a:xfrm>
            <a:off x="5800725" y="709187"/>
            <a:ext cx="5801961" cy="5343001"/>
          </a:xfrm>
        </p:spPr>
        <p:txBody>
          <a:bodyPr/>
          <a:lstStyle/>
          <a:p>
            <a:r>
              <a:rPr lang="en-US" sz="1400" noProof="0"/>
              <a:t>{ </a:t>
            </a:r>
          </a:p>
          <a:p>
            <a:r>
              <a:rPr lang="en-US" sz="1400" noProof="0">
                <a:solidFill>
                  <a:srgbClr val="FF0000"/>
                </a:solidFill>
              </a:rPr>
              <a:t>    "</a:t>
            </a:r>
            <a:r>
              <a:rPr lang="en-US" sz="1400" noProof="0">
                <a:solidFill>
                  <a:srgbClr val="FF0000"/>
                </a:solidFill>
                <a:hlinkClick r:id="rId4">
                  <a:extLst>
                    <a:ext uri="{A12FA001-AC4F-418D-AE19-62706E023703}">
                      <ahyp:hlinkClr xmlns:ahyp="http://schemas.microsoft.com/office/drawing/2018/hyperlinkcolor" val="tx"/>
                    </a:ext>
                  </a:extLst>
                </a:hlinkClick>
              </a:rPr>
              <a:t>@odata.type</a:t>
            </a:r>
            <a:r>
              <a:rPr lang="en-US" sz="1400" noProof="0">
                <a:solidFill>
                  <a:srgbClr val="FF0000"/>
                </a:solidFill>
              </a:rPr>
              <a:t>"</a:t>
            </a:r>
            <a:r>
              <a:rPr lang="en-US" sz="1400" noProof="0"/>
              <a:t>: </a:t>
            </a:r>
            <a:r>
              <a:rPr lang="en-US" sz="1400" noProof="0">
                <a:solidFill>
                  <a:schemeClr val="tx2"/>
                </a:solidFill>
              </a:rPr>
              <a:t>"#Microsoft.Skills.Util.DocumentLayoutAnalysisSkill"</a:t>
            </a:r>
            <a:r>
              <a:rPr lang="en-US" sz="1400" noProof="0"/>
              <a:t>, </a:t>
            </a:r>
          </a:p>
          <a:p>
            <a:r>
              <a:rPr lang="en-US" sz="1400" noProof="0">
                <a:solidFill>
                  <a:srgbClr val="FF0000"/>
                </a:solidFill>
              </a:rPr>
              <a:t>    "outputMode"</a:t>
            </a:r>
            <a:r>
              <a:rPr lang="en-US" sz="1400" noProof="0"/>
              <a:t>: </a:t>
            </a:r>
            <a:r>
              <a:rPr lang="en-US" sz="1400" noProof="0">
                <a:solidFill>
                  <a:schemeClr val="tx2"/>
                </a:solidFill>
              </a:rPr>
              <a:t>"oneToMany"</a:t>
            </a:r>
            <a:r>
              <a:rPr lang="en-US" sz="1400" noProof="0"/>
              <a:t>, </a:t>
            </a:r>
          </a:p>
          <a:p>
            <a:r>
              <a:rPr lang="en-US" sz="1400" noProof="0">
                <a:solidFill>
                  <a:srgbClr val="FF0000"/>
                </a:solidFill>
              </a:rPr>
              <a:t>    "markdownHeaderDepth"</a:t>
            </a:r>
            <a:r>
              <a:rPr lang="en-US" sz="1400" noProof="0"/>
              <a:t>: </a:t>
            </a:r>
            <a:r>
              <a:rPr lang="en-US" sz="1400" noProof="0">
                <a:solidFill>
                  <a:schemeClr val="tx2"/>
                </a:solidFill>
              </a:rPr>
              <a:t>"h3"</a:t>
            </a:r>
            <a:r>
              <a:rPr lang="en-US" sz="1400" noProof="0"/>
              <a:t>, </a:t>
            </a:r>
          </a:p>
          <a:p>
            <a:r>
              <a:rPr lang="en-US" sz="1400" noProof="0">
                <a:solidFill>
                  <a:srgbClr val="FF0000"/>
                </a:solidFill>
              </a:rPr>
              <a:t>    "oneToOneParsingStyle"</a:t>
            </a:r>
            <a:r>
              <a:rPr lang="en-US" sz="1400" noProof="0"/>
              <a:t>: </a:t>
            </a:r>
            <a:r>
              <a:rPr lang="en-US" sz="1400" noProof="0">
                <a:solidFill>
                  <a:schemeClr val="tx2"/>
                </a:solidFill>
              </a:rPr>
              <a:t>"includeHierarchy"</a:t>
            </a:r>
            <a:r>
              <a:rPr lang="en-US" sz="1400" noProof="0"/>
              <a:t>, </a:t>
            </a:r>
          </a:p>
          <a:p>
            <a:r>
              <a:rPr lang="en-US" sz="1400" noProof="0">
                <a:solidFill>
                  <a:srgbClr val="FF0000"/>
                </a:solidFill>
              </a:rPr>
              <a:t>    "context"</a:t>
            </a:r>
            <a:r>
              <a:rPr lang="en-US" sz="1400" noProof="0"/>
              <a:t>: </a:t>
            </a:r>
            <a:r>
              <a:rPr lang="en-US" sz="1400" noProof="0">
                <a:solidFill>
                  <a:schemeClr val="tx2"/>
                </a:solidFill>
              </a:rPr>
              <a:t>"/document"</a:t>
            </a:r>
            <a:r>
              <a:rPr lang="en-US" sz="1400" noProof="0"/>
              <a:t>, </a:t>
            </a:r>
          </a:p>
          <a:p>
            <a:r>
              <a:rPr lang="en-US" sz="1400" noProof="0">
                <a:solidFill>
                  <a:srgbClr val="FF0000"/>
                </a:solidFill>
              </a:rPr>
              <a:t>    "inputs"</a:t>
            </a:r>
            <a:r>
              <a:rPr lang="en-US" sz="1400" noProof="0"/>
              <a:t>: [ </a:t>
            </a:r>
          </a:p>
          <a:p>
            <a:r>
              <a:rPr lang="en-US" sz="1400" noProof="0"/>
              <a:t>        { </a:t>
            </a:r>
          </a:p>
          <a:p>
            <a:r>
              <a:rPr lang="en-US" sz="1400" noProof="0">
                <a:solidFill>
                  <a:srgbClr val="FF0000"/>
                </a:solidFill>
              </a:rPr>
              <a:t>            "name"</a:t>
            </a:r>
            <a:r>
              <a:rPr lang="en-US" sz="1400" noProof="0"/>
              <a:t>: </a:t>
            </a:r>
            <a:r>
              <a:rPr lang="en-US" sz="1400" noProof="0">
                <a:solidFill>
                  <a:schemeClr val="tx2"/>
                </a:solidFill>
              </a:rPr>
              <a:t>"file_data"</a:t>
            </a:r>
            <a:r>
              <a:rPr lang="en-US" sz="1400" noProof="0"/>
              <a:t>, </a:t>
            </a:r>
          </a:p>
          <a:p>
            <a:r>
              <a:rPr lang="en-US" sz="1400" noProof="0">
                <a:solidFill>
                  <a:srgbClr val="FF0000"/>
                </a:solidFill>
              </a:rPr>
              <a:t>            "source"</a:t>
            </a:r>
            <a:r>
              <a:rPr lang="en-US" sz="1400" noProof="0"/>
              <a:t>:</a:t>
            </a:r>
            <a:r>
              <a:rPr lang="en-US" sz="1400" noProof="0">
                <a:solidFill>
                  <a:schemeClr val="tx2"/>
                </a:solidFill>
              </a:rPr>
              <a:t> "/document/file_data"</a:t>
            </a:r>
            <a:r>
              <a:rPr lang="en-US" sz="1400" noProof="0"/>
              <a:t> </a:t>
            </a:r>
          </a:p>
          <a:p>
            <a:r>
              <a:rPr lang="en-US" sz="1400" noProof="0"/>
              <a:t>        } </a:t>
            </a:r>
          </a:p>
          <a:p>
            <a:r>
              <a:rPr lang="en-US" sz="1400" noProof="0"/>
              <a:t>    ], </a:t>
            </a:r>
          </a:p>
          <a:p>
            <a:r>
              <a:rPr lang="en-US" sz="1400" noProof="0">
                <a:solidFill>
                  <a:srgbClr val="FF0000"/>
                </a:solidFill>
              </a:rPr>
              <a:t>    "outputs"</a:t>
            </a:r>
            <a:r>
              <a:rPr lang="en-US" sz="1400" noProof="0"/>
              <a:t>: [ </a:t>
            </a:r>
          </a:p>
          <a:p>
            <a:r>
              <a:rPr lang="en-US" sz="1400" noProof="0"/>
              <a:t>        { </a:t>
            </a:r>
          </a:p>
          <a:p>
            <a:r>
              <a:rPr lang="en-US" sz="1400" noProof="0">
                <a:solidFill>
                  <a:srgbClr val="FF0000"/>
                </a:solidFill>
              </a:rPr>
              <a:t>            "name"</a:t>
            </a:r>
            <a:r>
              <a:rPr lang="en-US" sz="1400" noProof="0"/>
              <a:t>: </a:t>
            </a:r>
            <a:r>
              <a:rPr lang="en-US" sz="1400" noProof="0">
                <a:solidFill>
                  <a:schemeClr val="tx2"/>
                </a:solidFill>
              </a:rPr>
              <a:t>"markdown_document"</a:t>
            </a:r>
            <a:r>
              <a:rPr lang="en-US" sz="1400" noProof="0"/>
              <a:t>, </a:t>
            </a:r>
          </a:p>
          <a:p>
            <a:r>
              <a:rPr lang="en-US" sz="1400" noProof="0">
                <a:solidFill>
                  <a:srgbClr val="FF0000"/>
                </a:solidFill>
              </a:rPr>
              <a:t>            "targetName"</a:t>
            </a:r>
            <a:r>
              <a:rPr lang="en-US" sz="1400" noProof="0"/>
              <a:t>: </a:t>
            </a:r>
            <a:r>
              <a:rPr lang="en-US" sz="1400" noProof="0">
                <a:solidFill>
                  <a:schemeClr val="tx2"/>
                </a:solidFill>
              </a:rPr>
              <a:t>"markdown_document"</a:t>
            </a:r>
            <a:r>
              <a:rPr lang="en-US" sz="1400" noProof="0"/>
              <a:t> </a:t>
            </a:r>
          </a:p>
          <a:p>
            <a:r>
              <a:rPr lang="en-US" sz="1400" noProof="0"/>
              <a:t>        } </a:t>
            </a:r>
          </a:p>
          <a:p>
            <a:r>
              <a:rPr lang="en-US" sz="1400" noProof="0"/>
              <a:t>    ] </a:t>
            </a:r>
          </a:p>
          <a:p>
            <a:r>
              <a:rPr lang="en-US" sz="1400" noProof="0"/>
              <a:t>} </a:t>
            </a:r>
          </a:p>
          <a:p>
            <a:endParaRPr lang="en-US" sz="1400" noProof="0"/>
          </a:p>
        </p:txBody>
      </p:sp>
    </p:spTree>
    <p:extLst>
      <p:ext uri="{BB962C8B-B14F-4D97-AF65-F5344CB8AC3E}">
        <p14:creationId xmlns:p14="http://schemas.microsoft.com/office/powerpoint/2010/main" val="141886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FEA12-7869-AC48-6B2B-326CDB7F3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2E732D-7C17-7AFE-7DA7-7814ED6B2B9D}"/>
              </a:ext>
            </a:extLst>
          </p:cNvPr>
          <p:cNvSpPr>
            <a:spLocks noGrp="1"/>
          </p:cNvSpPr>
          <p:nvPr>
            <p:ph type="title"/>
          </p:nvPr>
        </p:nvSpPr>
        <p:spPr>
          <a:xfrm>
            <a:off x="588263" y="457200"/>
            <a:ext cx="4040887" cy="1477328"/>
          </a:xfrm>
        </p:spPr>
        <p:txBody>
          <a:bodyPr vert="horz" wrap="square" lIns="0" tIns="0" rIns="0" bIns="0" rtlCol="0" anchor="t">
            <a:spAutoFit/>
          </a:bodyPr>
          <a:lstStyle/>
          <a:p>
            <a:r>
              <a:rPr lang="en-US" noProof="0"/>
              <a:t>Markdown Parsing (Structure-aware chunking)</a:t>
            </a:r>
          </a:p>
        </p:txBody>
      </p:sp>
      <p:sp>
        <p:nvSpPr>
          <p:cNvPr id="3" name="Text Placeholder 2">
            <a:extLst>
              <a:ext uri="{FF2B5EF4-FFF2-40B4-BE49-F238E27FC236}">
                <a16:creationId xmlns:a16="http://schemas.microsoft.com/office/drawing/2014/main" id="{7359EE4E-D357-662A-4094-8D9DD425649A}"/>
              </a:ext>
            </a:extLst>
          </p:cNvPr>
          <p:cNvSpPr>
            <a:spLocks noGrp="1"/>
          </p:cNvSpPr>
          <p:nvPr>
            <p:ph type="body" sz="quarter" idx="10"/>
          </p:nvPr>
        </p:nvSpPr>
        <p:spPr>
          <a:xfrm>
            <a:off x="648886" y="2166656"/>
            <a:ext cx="4040185" cy="3431709"/>
          </a:xfrm>
        </p:spPr>
        <p:txBody>
          <a:bodyPr/>
          <a:lstStyle/>
          <a:p>
            <a:r>
              <a:rPr lang="en-US" i="1" noProof="0"/>
              <a:t>I want to Chunk my Markdown documents preserving the content structure via the indexer orchestration pipeline</a:t>
            </a:r>
            <a:br>
              <a:rPr lang="en-US" i="1" noProof="0"/>
            </a:br>
            <a:r>
              <a:rPr lang="en-US" i="1" noProof="0"/>
              <a:t>with a specific parsing mode</a:t>
            </a:r>
          </a:p>
          <a:p>
            <a:endParaRPr lang="en-US" noProof="0"/>
          </a:p>
          <a:p>
            <a:r>
              <a:rPr lang="en-US" sz="2000" noProof="0"/>
              <a:t>This will be achieved by using</a:t>
            </a:r>
          </a:p>
          <a:p>
            <a:r>
              <a:rPr lang="en-US" sz="2000" noProof="0">
                <a:hlinkClick r:id="rId3">
                  <a:extLst>
                    <a:ext uri="{A12FA001-AC4F-418D-AE19-62706E023703}">
                      <ahyp:hlinkClr xmlns:ahyp="http://schemas.microsoft.com/office/drawing/2018/hyperlinkcolor" val="tx"/>
                    </a:ext>
                  </a:extLst>
                </a:hlinkClick>
              </a:rPr>
              <a:t>markdown parsing mode</a:t>
            </a:r>
            <a:endParaRPr lang="en-US" sz="2000" noProof="0"/>
          </a:p>
        </p:txBody>
      </p:sp>
      <p:sp>
        <p:nvSpPr>
          <p:cNvPr id="5" name="Text Placeholder 4">
            <a:extLst>
              <a:ext uri="{FF2B5EF4-FFF2-40B4-BE49-F238E27FC236}">
                <a16:creationId xmlns:a16="http://schemas.microsoft.com/office/drawing/2014/main" id="{59B3A224-9E30-3521-635E-170BE41953B8}"/>
              </a:ext>
            </a:extLst>
          </p:cNvPr>
          <p:cNvSpPr>
            <a:spLocks noGrp="1"/>
          </p:cNvSpPr>
          <p:nvPr>
            <p:ph type="body" sz="quarter" idx="11"/>
          </p:nvPr>
        </p:nvSpPr>
        <p:spPr>
          <a:xfrm>
            <a:off x="5801776" y="310693"/>
            <a:ext cx="5801961" cy="6355586"/>
          </a:xfrm>
        </p:spPr>
        <p:txBody>
          <a:bodyPr/>
          <a:lstStyle/>
          <a:p>
            <a:pPr>
              <a:spcBef>
                <a:spcPts val="0"/>
              </a:spcBef>
            </a:pPr>
            <a:r>
              <a:rPr lang="en-US" sz="700" noProof="0"/>
              <a:t>{    </a:t>
            </a:r>
          </a:p>
          <a:p>
            <a:pPr>
              <a:spcBef>
                <a:spcPts val="0"/>
              </a:spcBef>
            </a:pPr>
            <a:endParaRPr lang="en-US" sz="700" noProof="0"/>
          </a:p>
          <a:p>
            <a:pPr>
              <a:spcBef>
                <a:spcPts val="0"/>
              </a:spcBef>
            </a:pPr>
            <a:r>
              <a:rPr lang="en-US" sz="700" noProof="0">
                <a:solidFill>
                  <a:srgbClr val="FF0000"/>
                </a:solidFill>
              </a:rPr>
              <a:t>"name" </a:t>
            </a:r>
            <a:r>
              <a:rPr lang="en-US" sz="700" noProof="0"/>
              <a:t>:</a:t>
            </a:r>
            <a:r>
              <a:rPr lang="en-US" sz="700" noProof="0">
                <a:solidFill>
                  <a:schemeClr val="tx2"/>
                </a:solidFill>
              </a:rPr>
              <a:t> "markdown-indexer"</a:t>
            </a:r>
            <a:r>
              <a:rPr lang="en-US" sz="700" noProof="0"/>
              <a:t>,   </a:t>
            </a:r>
          </a:p>
          <a:p>
            <a:pPr>
              <a:spcBef>
                <a:spcPts val="0"/>
              </a:spcBef>
            </a:pPr>
            <a:endParaRPr lang="en-US" sz="700" noProof="0"/>
          </a:p>
          <a:p>
            <a:pPr>
              <a:spcBef>
                <a:spcPts val="0"/>
              </a:spcBef>
            </a:pPr>
            <a:r>
              <a:rPr lang="en-US" sz="700" noProof="0">
                <a:solidFill>
                  <a:srgbClr val="FF0000"/>
                </a:solidFill>
              </a:rPr>
              <a:t>"dataSourceName"</a:t>
            </a:r>
            <a:r>
              <a:rPr lang="en-US" sz="700" noProof="0"/>
              <a:t> : </a:t>
            </a:r>
            <a:r>
              <a:rPr lang="en-US" sz="700" noProof="0">
                <a:solidFill>
                  <a:schemeClr val="tx2"/>
                </a:solidFill>
              </a:rPr>
              <a:t>"markdown-datasource"</a:t>
            </a:r>
            <a:r>
              <a:rPr lang="en-US" sz="700" noProof="0"/>
              <a:t>,    </a:t>
            </a:r>
          </a:p>
          <a:p>
            <a:pPr>
              <a:spcBef>
                <a:spcPts val="0"/>
              </a:spcBef>
            </a:pPr>
            <a:endParaRPr lang="en-US" sz="700" noProof="0"/>
          </a:p>
          <a:p>
            <a:pPr>
              <a:spcBef>
                <a:spcPts val="0"/>
              </a:spcBef>
            </a:pPr>
            <a:r>
              <a:rPr lang="en-US" sz="700" noProof="0">
                <a:solidFill>
                  <a:srgbClr val="FF0000"/>
                </a:solidFill>
              </a:rPr>
              <a:t>"targetIndexName"</a:t>
            </a:r>
            <a:r>
              <a:rPr lang="en-US" sz="700" noProof="0"/>
              <a:t> : </a:t>
            </a:r>
            <a:r>
              <a:rPr lang="en-US" sz="700" noProof="0">
                <a:solidFill>
                  <a:schemeClr val="tx2"/>
                </a:solidFill>
              </a:rPr>
              <a:t>"markdown-index"</a:t>
            </a:r>
            <a:r>
              <a:rPr lang="en-US" sz="700" noProof="0"/>
              <a:t>,    </a:t>
            </a:r>
          </a:p>
          <a:p>
            <a:pPr>
              <a:spcBef>
                <a:spcPts val="0"/>
              </a:spcBef>
            </a:pPr>
            <a:endParaRPr lang="en-US" sz="700" noProof="0"/>
          </a:p>
          <a:p>
            <a:pPr>
              <a:spcBef>
                <a:spcPts val="0"/>
              </a:spcBef>
            </a:pPr>
            <a:r>
              <a:rPr lang="en-US" sz="700" noProof="0">
                <a:solidFill>
                  <a:srgbClr val="FF0000"/>
                </a:solidFill>
              </a:rPr>
              <a:t>"parameters"</a:t>
            </a:r>
            <a:r>
              <a:rPr lang="en-US" sz="700" noProof="0"/>
              <a:t> : {  </a:t>
            </a:r>
          </a:p>
          <a:p>
            <a:pPr>
              <a:spcBef>
                <a:spcPts val="0"/>
              </a:spcBef>
            </a:pPr>
            <a:endParaRPr lang="en-US" sz="700" noProof="0"/>
          </a:p>
          <a:p>
            <a:pPr>
              <a:spcBef>
                <a:spcPts val="0"/>
              </a:spcBef>
            </a:pPr>
            <a:r>
              <a:rPr lang="en-US" sz="700" noProof="0">
                <a:solidFill>
                  <a:srgbClr val="FF0000"/>
                </a:solidFill>
              </a:rPr>
              <a:t>    "configuration"</a:t>
            </a:r>
            <a:r>
              <a:rPr lang="en-US" sz="700" noProof="0"/>
              <a:t> : {   </a:t>
            </a:r>
          </a:p>
          <a:p>
            <a:pPr>
              <a:spcBef>
                <a:spcPts val="0"/>
              </a:spcBef>
            </a:pPr>
            <a:endParaRPr lang="en-US" sz="700" noProof="0"/>
          </a:p>
          <a:p>
            <a:pPr>
              <a:spcBef>
                <a:spcPts val="0"/>
              </a:spcBef>
            </a:pPr>
            <a:r>
              <a:rPr lang="en-US" sz="700" noProof="0">
                <a:solidFill>
                  <a:srgbClr val="FF0000"/>
                </a:solidFill>
              </a:rPr>
              <a:t>        "parsingMode" </a:t>
            </a:r>
            <a:r>
              <a:rPr lang="en-US" sz="700" noProof="0"/>
              <a:t>: </a:t>
            </a:r>
            <a:r>
              <a:rPr lang="en-US" sz="700" noProof="0">
                <a:solidFill>
                  <a:schemeClr val="tx2"/>
                </a:solidFill>
              </a:rPr>
              <a:t>"markdown"</a:t>
            </a:r>
            <a:r>
              <a:rPr lang="en-US" sz="700" noProof="0"/>
              <a:t>, </a:t>
            </a:r>
          </a:p>
          <a:p>
            <a:pPr>
              <a:spcBef>
                <a:spcPts val="0"/>
              </a:spcBef>
            </a:pPr>
            <a:endParaRPr lang="en-US" sz="700" noProof="0"/>
          </a:p>
          <a:p>
            <a:pPr>
              <a:spcBef>
                <a:spcPts val="0"/>
              </a:spcBef>
            </a:pPr>
            <a:r>
              <a:rPr lang="en-US" sz="700" noProof="0">
                <a:solidFill>
                  <a:srgbClr val="FF0000"/>
                </a:solidFill>
              </a:rPr>
              <a:t>        "markdownParsingSubmode" </a:t>
            </a:r>
            <a:r>
              <a:rPr lang="en-US" sz="700" noProof="0"/>
              <a:t>: </a:t>
            </a:r>
            <a:r>
              <a:rPr lang="en-US" sz="700" noProof="0">
                <a:solidFill>
                  <a:schemeClr val="tx2"/>
                </a:solidFill>
              </a:rPr>
              <a:t>"oneToMany"</a:t>
            </a:r>
            <a:r>
              <a:rPr lang="en-US" sz="700" noProof="0"/>
              <a:t>, // optional (defaults to oneToMany) </a:t>
            </a:r>
          </a:p>
          <a:p>
            <a:pPr>
              <a:spcBef>
                <a:spcPts val="0"/>
              </a:spcBef>
            </a:pPr>
            <a:endParaRPr lang="en-US" sz="700" noProof="0"/>
          </a:p>
          <a:p>
            <a:pPr>
              <a:spcBef>
                <a:spcPts val="0"/>
              </a:spcBef>
            </a:pPr>
            <a:r>
              <a:rPr lang="en-US" sz="700" noProof="0">
                <a:solidFill>
                  <a:srgbClr val="FF0000"/>
                </a:solidFill>
              </a:rPr>
              <a:t>        "markdownHeaderDepth"</a:t>
            </a:r>
            <a:r>
              <a:rPr lang="en-US" sz="700" noProof="0"/>
              <a:t>: </a:t>
            </a:r>
            <a:r>
              <a:rPr lang="en-US" sz="700" noProof="0">
                <a:solidFill>
                  <a:schemeClr val="tx2"/>
                </a:solidFill>
              </a:rPr>
              <a:t>"h3"</a:t>
            </a:r>
            <a:r>
              <a:rPr lang="en-US" sz="700" noProof="0"/>
              <a:t>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solidFill>
                  <a:srgbClr val="FF0000"/>
                </a:solidFill>
              </a:rPr>
              <a:t>"fieldMappings"</a:t>
            </a: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solidFill>
                  <a:srgbClr val="FF0000"/>
                </a:solidFill>
              </a:rPr>
              <a:t>      "sourceFieldName"</a:t>
            </a:r>
            <a:r>
              <a:rPr lang="en-US" sz="700" noProof="0"/>
              <a:t>: </a:t>
            </a:r>
            <a:r>
              <a:rPr lang="en-US" sz="700" noProof="0">
                <a:solidFill>
                  <a:schemeClr val="tx2"/>
                </a:solidFill>
              </a:rPr>
              <a:t>"sections/h1"</a:t>
            </a:r>
            <a:r>
              <a:rPr lang="en-US" sz="700" noProof="0"/>
              <a:t>, </a:t>
            </a:r>
          </a:p>
          <a:p>
            <a:pPr>
              <a:spcBef>
                <a:spcPts val="0"/>
              </a:spcBef>
            </a:pPr>
            <a:endParaRPr lang="en-US" sz="700" noProof="0"/>
          </a:p>
          <a:p>
            <a:pPr>
              <a:spcBef>
                <a:spcPts val="0"/>
              </a:spcBef>
            </a:pPr>
            <a:r>
              <a:rPr lang="en-US" sz="700" noProof="0">
                <a:solidFill>
                  <a:srgbClr val="FF0000"/>
                </a:solidFill>
              </a:rPr>
              <a:t>      "targetFieldName"</a:t>
            </a:r>
            <a:r>
              <a:rPr lang="en-US" sz="700" noProof="0"/>
              <a:t>: </a:t>
            </a:r>
            <a:r>
              <a:rPr lang="en-US" sz="700" noProof="0">
                <a:solidFill>
                  <a:schemeClr val="tx2"/>
                </a:solidFill>
              </a:rPr>
              <a:t>"section_1"</a:t>
            </a:r>
            <a:r>
              <a:rPr lang="en-US" sz="700" noProof="0"/>
              <a:t>, </a:t>
            </a:r>
          </a:p>
          <a:p>
            <a:pPr>
              <a:spcBef>
                <a:spcPts val="0"/>
              </a:spcBef>
            </a:pPr>
            <a:endParaRPr lang="en-US" sz="700" noProof="0"/>
          </a:p>
          <a:p>
            <a:pPr>
              <a:spcBef>
                <a:spcPts val="0"/>
              </a:spcBef>
            </a:pPr>
            <a:r>
              <a:rPr lang="en-US" sz="700" noProof="0">
                <a:solidFill>
                  <a:srgbClr val="FF0000"/>
                </a:solidFill>
              </a:rPr>
              <a:t>      "mappingFunction"</a:t>
            </a:r>
            <a:r>
              <a:rPr lang="en-US" sz="700" noProof="0"/>
              <a:t>: </a:t>
            </a:r>
            <a:r>
              <a:rPr lang="en-US" sz="700" noProof="0">
                <a:solidFill>
                  <a:schemeClr val="tx2"/>
                </a:solidFill>
              </a:rPr>
              <a:t>null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solidFill>
                  <a:srgbClr val="FF0000"/>
                </a:solidFill>
              </a:rPr>
              <a:t>      "sourceFieldName"</a:t>
            </a:r>
            <a:r>
              <a:rPr lang="en-US" sz="700" noProof="0"/>
              <a:t>: "</a:t>
            </a:r>
            <a:r>
              <a:rPr lang="en-US" sz="700" noProof="0">
                <a:solidFill>
                  <a:schemeClr val="tx2"/>
                </a:solidFill>
              </a:rPr>
              <a:t>sections/h2"</a:t>
            </a:r>
            <a:r>
              <a:rPr lang="en-US" sz="700" noProof="0"/>
              <a:t>, </a:t>
            </a:r>
          </a:p>
          <a:p>
            <a:pPr>
              <a:spcBef>
                <a:spcPts val="0"/>
              </a:spcBef>
            </a:pPr>
            <a:endParaRPr lang="en-US" sz="700" noProof="0"/>
          </a:p>
          <a:p>
            <a:pPr>
              <a:spcBef>
                <a:spcPts val="0"/>
              </a:spcBef>
            </a:pPr>
            <a:r>
              <a:rPr lang="en-US" sz="700" noProof="0">
                <a:solidFill>
                  <a:srgbClr val="FF0000"/>
                </a:solidFill>
              </a:rPr>
              <a:t>      "targetFieldName"</a:t>
            </a:r>
            <a:r>
              <a:rPr lang="en-US" sz="700" noProof="0"/>
              <a:t>: "</a:t>
            </a:r>
            <a:r>
              <a:rPr lang="en-US" sz="700" noProof="0">
                <a:solidFill>
                  <a:schemeClr val="tx2"/>
                </a:solidFill>
              </a:rPr>
              <a:t>section_2</a:t>
            </a:r>
            <a:r>
              <a:rPr lang="en-US" sz="700" noProof="0"/>
              <a:t>", </a:t>
            </a:r>
          </a:p>
          <a:p>
            <a:pPr>
              <a:spcBef>
                <a:spcPts val="0"/>
              </a:spcBef>
            </a:pPr>
            <a:endParaRPr lang="en-US" sz="700" noProof="0"/>
          </a:p>
          <a:p>
            <a:pPr>
              <a:spcBef>
                <a:spcPts val="0"/>
              </a:spcBef>
            </a:pPr>
            <a:r>
              <a:rPr lang="en-US" sz="700" noProof="0">
                <a:solidFill>
                  <a:srgbClr val="FF0000"/>
                </a:solidFill>
              </a:rPr>
              <a:t>      "mappingFunction"</a:t>
            </a:r>
            <a:r>
              <a:rPr lang="en-US" sz="700" noProof="0"/>
              <a:t>: </a:t>
            </a:r>
            <a:r>
              <a:rPr lang="en-US" sz="700" noProof="0">
                <a:solidFill>
                  <a:schemeClr val="tx2"/>
                </a:solidFill>
              </a:rPr>
              <a:t>null</a:t>
            </a:r>
            <a:r>
              <a:rPr lang="en-US" sz="700" noProof="0"/>
              <a:t>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solidFill>
                  <a:srgbClr val="FF0000"/>
                </a:solidFill>
              </a:rPr>
              <a:t>      "sourceFieldName"</a:t>
            </a:r>
            <a:r>
              <a:rPr lang="en-US" sz="700" noProof="0"/>
              <a:t>: </a:t>
            </a:r>
            <a:r>
              <a:rPr lang="en-US" sz="700" noProof="0">
                <a:solidFill>
                  <a:schemeClr val="tx2"/>
                </a:solidFill>
              </a:rPr>
              <a:t>"sections/h3"</a:t>
            </a:r>
            <a:r>
              <a:rPr lang="en-US" sz="700" noProof="0"/>
              <a:t>, </a:t>
            </a:r>
          </a:p>
          <a:p>
            <a:pPr>
              <a:spcBef>
                <a:spcPts val="0"/>
              </a:spcBef>
            </a:pPr>
            <a:endParaRPr lang="en-US" sz="700" noProof="0"/>
          </a:p>
          <a:p>
            <a:pPr>
              <a:spcBef>
                <a:spcPts val="0"/>
              </a:spcBef>
            </a:pPr>
            <a:r>
              <a:rPr lang="en-US" sz="700" noProof="0">
                <a:solidFill>
                  <a:srgbClr val="FF0000"/>
                </a:solidFill>
              </a:rPr>
              <a:t>      "targetFieldName"</a:t>
            </a:r>
            <a:r>
              <a:rPr lang="en-US" sz="700" noProof="0"/>
              <a:t>: </a:t>
            </a:r>
            <a:r>
              <a:rPr lang="en-US" sz="700" noProof="0">
                <a:solidFill>
                  <a:schemeClr val="tx2"/>
                </a:solidFill>
              </a:rPr>
              <a:t>"section_3"</a:t>
            </a:r>
            <a:r>
              <a:rPr lang="en-US" sz="700" noProof="0"/>
              <a:t>, </a:t>
            </a:r>
          </a:p>
          <a:p>
            <a:pPr>
              <a:spcBef>
                <a:spcPts val="0"/>
              </a:spcBef>
            </a:pPr>
            <a:endParaRPr lang="en-US" sz="700" noProof="0"/>
          </a:p>
          <a:p>
            <a:pPr>
              <a:spcBef>
                <a:spcPts val="0"/>
              </a:spcBef>
            </a:pPr>
            <a:r>
              <a:rPr lang="en-US" sz="700" noProof="0">
                <a:solidFill>
                  <a:srgbClr val="FF0000"/>
                </a:solidFill>
              </a:rPr>
              <a:t>      "mappingFunction"</a:t>
            </a:r>
            <a:r>
              <a:rPr lang="en-US" sz="700" noProof="0"/>
              <a:t>: </a:t>
            </a:r>
            <a:r>
              <a:rPr lang="en-US" sz="700" noProof="0">
                <a:solidFill>
                  <a:schemeClr val="tx2"/>
                </a:solidFill>
              </a:rPr>
              <a:t>null</a:t>
            </a:r>
            <a:r>
              <a:rPr lang="en-US" sz="700" noProof="0"/>
              <a:t>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a:t>
            </a:r>
          </a:p>
          <a:p>
            <a:pPr>
              <a:spcBef>
                <a:spcPts val="0"/>
              </a:spcBef>
            </a:pPr>
            <a:endParaRPr lang="en-US" sz="700" noProof="0"/>
          </a:p>
          <a:p>
            <a:pPr>
              <a:spcBef>
                <a:spcPts val="0"/>
              </a:spcBef>
            </a:pPr>
            <a:r>
              <a:rPr lang="en-US" sz="700" noProof="0"/>
              <a:t> </a:t>
            </a:r>
          </a:p>
        </p:txBody>
      </p:sp>
    </p:spTree>
    <p:extLst>
      <p:ext uri="{BB962C8B-B14F-4D97-AF65-F5344CB8AC3E}">
        <p14:creationId xmlns:p14="http://schemas.microsoft.com/office/powerpoint/2010/main" val="228686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CB8403-53E1-4209-76F9-3BA1183B3A34}"/>
              </a:ext>
            </a:extLst>
          </p:cNvPr>
          <p:cNvSpPr>
            <a:spLocks noGrp="1"/>
          </p:cNvSpPr>
          <p:nvPr>
            <p:ph type="title"/>
          </p:nvPr>
        </p:nvSpPr>
        <p:spPr>
          <a:xfrm>
            <a:off x="588263" y="457200"/>
            <a:ext cx="4040887" cy="984885"/>
          </a:xfrm>
        </p:spPr>
        <p:txBody>
          <a:bodyPr/>
          <a:lstStyle/>
          <a:p>
            <a:r>
              <a:rPr lang="en-US" noProof="0"/>
              <a:t>Azure OpenAI embedding skill</a:t>
            </a:r>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830705"/>
            <a:ext cx="4040185" cy="1107996"/>
          </a:xfrm>
        </p:spPr>
        <p:txBody>
          <a:bodyPr/>
          <a:lstStyle/>
          <a:p>
            <a:r>
              <a:rPr lang="en-US" i="1" noProof="0"/>
              <a:t>I want to generate embeddings via my</a:t>
            </a:r>
            <a:br>
              <a:rPr lang="en-US" i="1" noProof="0"/>
            </a:br>
            <a:r>
              <a:rPr lang="en-US" i="1" noProof="0"/>
              <a:t>Azure OpenAI endpoint</a:t>
            </a:r>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800725" y="709187"/>
            <a:ext cx="5801961" cy="5863144"/>
          </a:xfrm>
        </p:spPr>
        <p:txBody>
          <a:bodyPr/>
          <a:lstStyle/>
          <a:p>
            <a:r>
              <a:rPr lang="en-US" sz="1300" noProof="0"/>
              <a:t>{</a:t>
            </a:r>
          </a:p>
          <a:p>
            <a:r>
              <a:rPr lang="en-US" sz="1300" noProof="0"/>
              <a:t>  </a:t>
            </a:r>
            <a:r>
              <a:rPr lang="en-US" sz="1300" noProof="0">
                <a:solidFill>
                  <a:schemeClr val="accent5"/>
                </a:solidFill>
              </a:rPr>
              <a:t>"@odata.type"</a:t>
            </a:r>
            <a:r>
              <a:rPr lang="en-US" sz="1300" noProof="0"/>
              <a:t>: </a:t>
            </a:r>
            <a:r>
              <a:rPr lang="en-US" sz="1300" noProof="0">
                <a:solidFill>
                  <a:schemeClr val="accent1"/>
                </a:solidFill>
              </a:rPr>
              <a:t>"#Microsoft.Skills.Text.AzureOpenAIEmbeddingSkill"</a:t>
            </a:r>
            <a:r>
              <a:rPr lang="en-US" sz="1300" noProof="0"/>
              <a:t>,</a:t>
            </a:r>
          </a:p>
          <a:p>
            <a:r>
              <a:rPr lang="en-US" sz="1300" noProof="0"/>
              <a:t>  </a:t>
            </a:r>
            <a:r>
              <a:rPr lang="en-US" sz="1300" noProof="0">
                <a:solidFill>
                  <a:schemeClr val="accent5"/>
                </a:solidFill>
              </a:rPr>
              <a:t>"description"</a:t>
            </a:r>
            <a:r>
              <a:rPr lang="en-US" sz="1300" noProof="0"/>
              <a:t>: </a:t>
            </a:r>
            <a:r>
              <a:rPr lang="en-US" sz="1300" noProof="0">
                <a:solidFill>
                  <a:schemeClr val="accent1"/>
                </a:solidFill>
              </a:rPr>
              <a:t>"Azure OpenAI Embedding Skill"</a:t>
            </a:r>
            <a:r>
              <a:rPr lang="en-US" sz="1300" noProof="0"/>
              <a:t>,</a:t>
            </a:r>
          </a:p>
          <a:p>
            <a:r>
              <a:rPr lang="en-US" sz="1300" noProof="0"/>
              <a:t>  </a:t>
            </a:r>
            <a:r>
              <a:rPr lang="en-US" sz="1300" noProof="0">
                <a:solidFill>
                  <a:schemeClr val="accent5"/>
                </a:solidFill>
              </a:rPr>
              <a:t>"context"</a:t>
            </a:r>
            <a:r>
              <a:rPr lang="en-US" sz="1300" noProof="0"/>
              <a:t>: </a:t>
            </a:r>
            <a:r>
              <a:rPr lang="en-US" sz="1300" noProof="0">
                <a:solidFill>
                  <a:schemeClr val="accent1"/>
                </a:solidFill>
              </a:rPr>
              <a:t>"/document/pages/*"</a:t>
            </a:r>
            <a:r>
              <a:rPr lang="en-US" sz="1300" noProof="0"/>
              <a:t>,</a:t>
            </a:r>
          </a:p>
          <a:p>
            <a:r>
              <a:rPr lang="en-US" sz="1300" noProof="0"/>
              <a:t>  </a:t>
            </a:r>
            <a:r>
              <a:rPr lang="en-US" sz="1300" noProof="0">
                <a:solidFill>
                  <a:schemeClr val="accent5"/>
                </a:solidFill>
              </a:rPr>
              <a:t>"</a:t>
            </a:r>
            <a:r>
              <a:rPr lang="en-US" sz="1300" noProof="0">
                <a:solidFill>
                  <a:schemeClr val="accent5"/>
                </a:solidFill>
                <a:highlight>
                  <a:srgbClr val="FFFF00"/>
                </a:highlight>
              </a:rPr>
              <a:t>resourceUri"</a:t>
            </a:r>
            <a:r>
              <a:rPr lang="en-US" sz="1300" noProof="0">
                <a:highlight>
                  <a:srgbClr val="FFFF00"/>
                </a:highlight>
              </a:rPr>
              <a:t>: </a:t>
            </a:r>
            <a:r>
              <a:rPr lang="en-US" sz="1300" noProof="0">
                <a:solidFill>
                  <a:schemeClr val="accent1"/>
                </a:solidFill>
                <a:highlight>
                  <a:srgbClr val="FFFF00"/>
                </a:highlight>
              </a:rPr>
              <a:t>"https://my-openai-service.openai.azure.com"</a:t>
            </a:r>
            <a:r>
              <a:rPr lang="en-US" sz="1300" noProof="0">
                <a:highlight>
                  <a:srgbClr val="FFFF00"/>
                </a:highlight>
              </a:rPr>
              <a:t>,</a:t>
            </a:r>
          </a:p>
          <a:p>
            <a:r>
              <a:rPr lang="en-US" sz="1300" noProof="0"/>
              <a:t>  </a:t>
            </a:r>
            <a:r>
              <a:rPr lang="en-US" sz="1300" noProof="0">
                <a:solidFill>
                  <a:schemeClr val="accent5"/>
                </a:solidFill>
              </a:rPr>
              <a:t>"apiKey"</a:t>
            </a:r>
            <a:r>
              <a:rPr lang="en-US" sz="1300" noProof="0"/>
              <a:t>: </a:t>
            </a:r>
            <a:r>
              <a:rPr lang="en-US" sz="1300" noProof="0">
                <a:solidFill>
                  <a:schemeClr val="accent1"/>
                </a:solidFill>
              </a:rPr>
              <a:t>“xxx"</a:t>
            </a:r>
            <a:r>
              <a:rPr lang="en-US" sz="1300" noProof="0"/>
              <a:t>,</a:t>
            </a:r>
          </a:p>
          <a:p>
            <a:r>
              <a:rPr lang="en-US" sz="1300" noProof="0"/>
              <a:t>  </a:t>
            </a:r>
            <a:r>
              <a:rPr lang="en-US" sz="1300" noProof="0">
                <a:solidFill>
                  <a:schemeClr val="accent5"/>
                </a:solidFill>
              </a:rPr>
              <a:t>"deploymentId"</a:t>
            </a:r>
            <a:r>
              <a:rPr lang="en-US" sz="1300" noProof="0"/>
              <a:t>: </a:t>
            </a:r>
            <a:r>
              <a:rPr lang="en-US" sz="1300" noProof="0">
                <a:solidFill>
                  <a:schemeClr val="accent1"/>
                </a:solidFill>
              </a:rPr>
              <a:t>"text-embedding-ada-002"</a:t>
            </a:r>
            <a:r>
              <a:rPr lang="en-US" sz="1300" noProof="0"/>
              <a:t>,</a:t>
            </a:r>
          </a:p>
          <a:p>
            <a:r>
              <a:rPr lang="en-US" sz="1300" noProof="0"/>
              <a:t>  </a:t>
            </a:r>
            <a:r>
              <a:rPr lang="en-US" sz="1300" noProof="0">
                <a:solidFill>
                  <a:schemeClr val="accent5"/>
                </a:solidFill>
              </a:rPr>
              <a:t>"inputs"</a:t>
            </a:r>
            <a:r>
              <a:rPr lang="en-US" sz="1300" noProof="0"/>
              <a:t>: [</a:t>
            </a:r>
          </a:p>
          <a:p>
            <a:r>
              <a:rPr lang="en-US" sz="1300" noProof="0"/>
              <a:t>     {</a:t>
            </a:r>
          </a:p>
          <a:p>
            <a:r>
              <a:rPr lang="en-US" sz="1300" noProof="0"/>
              <a:t>       </a:t>
            </a:r>
            <a:r>
              <a:rPr lang="en-US" sz="1300" noProof="0">
                <a:solidFill>
                  <a:schemeClr val="accent5"/>
                </a:solidFill>
              </a:rPr>
              <a:t>"name"</a:t>
            </a:r>
            <a:r>
              <a:rPr lang="en-US" sz="1300" noProof="0"/>
              <a:t>: </a:t>
            </a:r>
            <a:r>
              <a:rPr lang="en-US" sz="1300" noProof="0">
                <a:solidFill>
                  <a:schemeClr val="accent1"/>
                </a:solidFill>
              </a:rPr>
              <a:t>"text"</a:t>
            </a:r>
            <a:r>
              <a:rPr lang="en-US" sz="1300" noProof="0"/>
              <a:t>,</a:t>
            </a:r>
          </a:p>
          <a:p>
            <a:r>
              <a:rPr lang="en-US" sz="1300" noProof="0"/>
              <a:t>       </a:t>
            </a:r>
            <a:r>
              <a:rPr lang="en-US" sz="1300" noProof="0">
                <a:solidFill>
                  <a:schemeClr val="accent5"/>
                </a:solidFill>
              </a:rPr>
              <a:t>"source"</a:t>
            </a:r>
            <a:r>
              <a:rPr lang="en-US" sz="1300" noProof="0"/>
              <a:t>: </a:t>
            </a:r>
            <a:r>
              <a:rPr lang="en-US" sz="1300" noProof="0">
                <a:solidFill>
                  <a:schemeClr val="accent1"/>
                </a:solidFill>
              </a:rPr>
              <a:t>"/document/pages/*"</a:t>
            </a:r>
          </a:p>
          <a:p>
            <a:r>
              <a:rPr lang="en-US" sz="1300" noProof="0"/>
              <a:t>     }</a:t>
            </a:r>
          </a:p>
          <a:p>
            <a:r>
              <a:rPr lang="en-US" sz="1300" noProof="0"/>
              <a:t>  ],</a:t>
            </a:r>
          </a:p>
          <a:p>
            <a:r>
              <a:rPr lang="en-US" sz="1300" noProof="0"/>
              <a:t>  </a:t>
            </a:r>
            <a:r>
              <a:rPr lang="en-US" sz="1300" noProof="0">
                <a:solidFill>
                  <a:schemeClr val="accent5"/>
                </a:solidFill>
              </a:rPr>
              <a:t>"outputs"</a:t>
            </a:r>
            <a:r>
              <a:rPr lang="en-US" sz="1300" noProof="0"/>
              <a:t>: [</a:t>
            </a:r>
          </a:p>
          <a:p>
            <a:r>
              <a:rPr lang="en-US" sz="1300" noProof="0"/>
              <a:t>   {</a:t>
            </a:r>
          </a:p>
          <a:p>
            <a:r>
              <a:rPr lang="en-US" sz="1300" noProof="0"/>
              <a:t>     </a:t>
            </a:r>
            <a:r>
              <a:rPr lang="en-US" sz="1300" noProof="0">
                <a:solidFill>
                  <a:schemeClr val="accent5"/>
                </a:solidFill>
              </a:rPr>
              <a:t>"name"</a:t>
            </a:r>
            <a:r>
              <a:rPr lang="en-US" sz="1300" noProof="0"/>
              <a:t>: </a:t>
            </a:r>
            <a:r>
              <a:rPr lang="en-US" sz="1300" noProof="0">
                <a:solidFill>
                  <a:schemeClr val="accent1"/>
                </a:solidFill>
              </a:rPr>
              <a:t>"embedding"</a:t>
            </a:r>
            <a:r>
              <a:rPr lang="en-US" sz="1300" noProof="0"/>
              <a:t>,</a:t>
            </a:r>
          </a:p>
          <a:p>
            <a:r>
              <a:rPr lang="en-US" sz="1300" noProof="0"/>
              <a:t>     </a:t>
            </a:r>
            <a:r>
              <a:rPr lang="en-US" sz="1300" noProof="0">
                <a:solidFill>
                  <a:schemeClr val="accent5"/>
                </a:solidFill>
              </a:rPr>
              <a:t>"targetName"</a:t>
            </a:r>
            <a:r>
              <a:rPr lang="en-US" sz="1300" noProof="0"/>
              <a:t>: </a:t>
            </a:r>
            <a:r>
              <a:rPr lang="en-US" sz="1300" noProof="0">
                <a:solidFill>
                  <a:schemeClr val="accent1"/>
                </a:solidFill>
              </a:rPr>
              <a:t>"vector"</a:t>
            </a:r>
          </a:p>
          <a:p>
            <a:r>
              <a:rPr lang="en-US" sz="1300" noProof="0"/>
              <a:t>   }</a:t>
            </a:r>
          </a:p>
          <a:p>
            <a:r>
              <a:rPr lang="en-US" sz="1300" noProof="0"/>
              <a:t>  ]</a:t>
            </a:r>
          </a:p>
          <a:p>
            <a:r>
              <a:rPr lang="en-US" sz="1300" noProof="0"/>
              <a:t>}</a:t>
            </a:r>
          </a:p>
          <a:p>
            <a:endParaRPr lang="en-US" sz="1300" noProof="0"/>
          </a:p>
          <a:p>
            <a:r>
              <a:rPr lang="en-US" sz="1200" noProof="0">
                <a:latin typeface="+mn-lt"/>
                <a:hlinkClick r:id="rId4"/>
              </a:rPr>
              <a:t>🔗 End-to-end code sample where Azure OpenAI embedding skill is defined</a:t>
            </a:r>
            <a:endParaRPr lang="en-US" sz="1200" noProof="0">
              <a:latin typeface="+mn-lt"/>
            </a:endParaRPr>
          </a:p>
          <a:p>
            <a:endParaRPr lang="en-US" sz="1300" noProof="0"/>
          </a:p>
        </p:txBody>
      </p:sp>
    </p:spTree>
    <p:extLst>
      <p:ext uri="{BB962C8B-B14F-4D97-AF65-F5344CB8AC3E}">
        <p14:creationId xmlns:p14="http://schemas.microsoft.com/office/powerpoint/2010/main" val="341076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C618D-FCB1-B558-2681-266AE69AF2A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D5881EB-20B6-423B-0D10-80E4DD861F2B}"/>
              </a:ext>
            </a:extLst>
          </p:cNvPr>
          <p:cNvSpPr txBox="1">
            <a:spLocks noGrp="1"/>
          </p:cNvSpPr>
          <p:nvPr>
            <p:ph type="title" idx="4294967295"/>
          </p:nvPr>
        </p:nvSpPr>
        <p:spPr>
          <a:xfrm>
            <a:off x="584200" y="1147465"/>
            <a:ext cx="3983038" cy="1108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chemeClr val="tx1"/>
                </a:solidFill>
                <a:effectLst/>
                <a:uLnTx/>
                <a:uFillTx/>
                <a:latin typeface="+mj-lt"/>
                <a:ea typeface="+mn-ea"/>
                <a:cs typeface="Segoe UI" pitchFamily="34" charset="0"/>
              </a:rPr>
              <a:t>Powering RAG</a:t>
            </a:r>
            <a:br>
              <a:rPr kumimoji="0" lang="en-US" sz="3600" b="1" i="0" u="none" strike="noStrike" kern="1200" cap="none" spc="-50" normalizeH="0" baseline="0" noProof="0">
                <a:ln w="3175">
                  <a:noFill/>
                </a:ln>
                <a:solidFill>
                  <a:schemeClr val="tx1"/>
                </a:solidFill>
                <a:effectLst/>
                <a:uLnTx/>
                <a:uFillTx/>
                <a:latin typeface="+mj-lt"/>
                <a:ea typeface="+mn-ea"/>
                <a:cs typeface="Segoe UI" pitchFamily="34" charset="0"/>
              </a:rPr>
            </a:br>
            <a:r>
              <a:rPr kumimoji="0" lang="en-US" sz="3600" b="1" i="0" u="none" strike="noStrike" kern="1200" cap="none" spc="-50" normalizeH="0" baseline="0" noProof="0">
                <a:ln w="3175">
                  <a:noFill/>
                </a:ln>
                <a:solidFill>
                  <a:schemeClr val="tx1"/>
                </a:solidFill>
                <a:effectLst/>
                <a:uLnTx/>
                <a:uFillTx/>
                <a:latin typeface="+mj-lt"/>
                <a:ea typeface="+mn-ea"/>
                <a:cs typeface="Segoe UI" pitchFamily="34" charset="0"/>
              </a:rPr>
              <a:t>in GitHub Models</a:t>
            </a:r>
          </a:p>
        </p:txBody>
      </p:sp>
      <p:sp>
        <p:nvSpPr>
          <p:cNvPr id="5" name="TextBox 4">
            <a:extLst>
              <a:ext uri="{FF2B5EF4-FFF2-40B4-BE49-F238E27FC236}">
                <a16:creationId xmlns:a16="http://schemas.microsoft.com/office/drawing/2014/main" id="{70103E01-6949-359B-CF4E-38A392F4946C}"/>
              </a:ext>
            </a:extLst>
          </p:cNvPr>
          <p:cNvSpPr txBox="1"/>
          <p:nvPr/>
        </p:nvSpPr>
        <p:spPr>
          <a:xfrm>
            <a:off x="636772" y="2451942"/>
            <a:ext cx="3762332" cy="307777"/>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l" defTabSz="1371600" rtl="0" eaLnBrk="1" fontAlgn="auto" latinLnBrk="0" hangingPunct="1">
              <a:lnSpc>
                <a:spcPct val="100000"/>
              </a:lnSpc>
              <a:spcBef>
                <a:spcPts val="0"/>
              </a:spcBef>
              <a:spcAft>
                <a:spcPts val="0"/>
              </a:spcAft>
              <a:buClrTx/>
              <a:buSzTx/>
              <a:buFontTx/>
              <a:buNone/>
              <a:tabLst>
                <a:tab pos="1371600" algn="l"/>
              </a:tabLst>
              <a:defRPr/>
            </a:pPr>
            <a:r>
              <a:rPr lang="en-US" sz="2000" b="1" noProof="0">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rPr>
              <a:t>aka.ms/rag-in-github-signup</a:t>
            </a:r>
          </a:p>
        </p:txBody>
      </p:sp>
      <p:sp>
        <p:nvSpPr>
          <p:cNvPr id="7" name="TextBox 6">
            <a:extLst>
              <a:ext uri="{FF2B5EF4-FFF2-40B4-BE49-F238E27FC236}">
                <a16:creationId xmlns:a16="http://schemas.microsoft.com/office/drawing/2014/main" id="{B3A96008-B175-AAE8-F974-1AB0C906EEDB}"/>
              </a:ext>
            </a:extLst>
          </p:cNvPr>
          <p:cNvSpPr txBox="1"/>
          <p:nvPr/>
        </p:nvSpPr>
        <p:spPr>
          <a:xfrm>
            <a:off x="584200" y="3263900"/>
            <a:ext cx="4318000" cy="2462213"/>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a:ea typeface="+mn-ea"/>
                <a:cs typeface="Segoe UI" pitchFamily="34" charset="0"/>
              </a:rPr>
              <a:t>Easy access glide path from playground to 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w="3175">
                <a:noFill/>
              </a:ln>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a:ea typeface="+mn-ea"/>
                <a:cs typeface="Segoe UI" pitchFamily="34" charset="0"/>
              </a:rPr>
              <a:t>Free AI Search service created automatically, without having to switch screens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w="3175">
                <a:noFill/>
              </a:ln>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a:ea typeface="+mn-ea"/>
                <a:cs typeface="Segoe UI" pitchFamily="34" charset="0"/>
              </a:rPr>
              <a:t>Full-featured retrieval: use hybrid search, reranking, query rewriting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w="3175">
                <a:noFill/>
              </a:ln>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a:ea typeface="+mn-ea"/>
                <a:cs typeface="Segoe UI" pitchFamily="34" charset="0"/>
              </a:rPr>
              <a:t>From code, test out and modify various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pic>
        <p:nvPicPr>
          <p:cNvPr id="8" name="Picture 7">
            <a:extLst>
              <a:ext uri="{FF2B5EF4-FFF2-40B4-BE49-F238E27FC236}">
                <a16:creationId xmlns:a16="http://schemas.microsoft.com/office/drawing/2014/main" id="{AAD2C49E-DF0F-F382-7BF2-E66075EA3B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32502" y="1555587"/>
            <a:ext cx="6661024" cy="3746825"/>
          </a:xfrm>
          <a:prstGeom prst="roundRect">
            <a:avLst>
              <a:gd name="adj" fmla="val 6208"/>
            </a:avLst>
          </a:prstGeom>
          <a:noFill/>
          <a:ln w="19050">
            <a:solidFill>
              <a:srgbClr val="3A4953"/>
            </a:solidFill>
          </a:ln>
          <a:effectLst>
            <a:softEdge rad="0"/>
          </a:effectLst>
        </p:spPr>
      </p:pic>
    </p:spTree>
    <p:extLst>
      <p:ext uri="{BB962C8B-B14F-4D97-AF65-F5344CB8AC3E}">
        <p14:creationId xmlns:p14="http://schemas.microsoft.com/office/powerpoint/2010/main" val="286609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45833E-6 3.7037E-6 L 1.45833E-6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54167E-6 3.33333E-6 L -3.54167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2.77556E-17 -4.07407E-6 L 2.77556E-17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300"/>
                                  </p:stCondLst>
                                  <p:childTnLst>
                                    <p:animMotion origin="layout" path="M 0 -4.07407E-6 L 0 0.03542 " pathEditMode="relative" rAng="0" ptsTypes="AA">
                                      <p:cBhvr>
                                        <p:cTn id="2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7" grpId="0"/>
      <p:bldP spid="7"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CB8403-53E1-4209-76F9-3BA1183B3A34}"/>
              </a:ext>
            </a:extLst>
          </p:cNvPr>
          <p:cNvSpPr>
            <a:spLocks noGrp="1"/>
          </p:cNvSpPr>
          <p:nvPr>
            <p:ph type="title"/>
          </p:nvPr>
        </p:nvSpPr>
        <p:spPr>
          <a:xfrm>
            <a:off x="588263" y="457200"/>
            <a:ext cx="4040887" cy="984885"/>
          </a:xfrm>
        </p:spPr>
        <p:txBody>
          <a:bodyPr/>
          <a:lstStyle/>
          <a:p>
            <a:r>
              <a:rPr lang="en-US" noProof="0"/>
              <a:t>Azure AI Vision Embeddings skill</a:t>
            </a:r>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830705"/>
            <a:ext cx="4040185" cy="1846659"/>
          </a:xfrm>
        </p:spPr>
        <p:txBody>
          <a:bodyPr/>
          <a:lstStyle/>
          <a:p>
            <a:r>
              <a:rPr lang="en-US" i="1" noProof="0"/>
              <a:t>I want to generate embeddings via my </a:t>
            </a:r>
            <a:br>
              <a:rPr lang="en-US" i="1" noProof="0"/>
            </a:br>
            <a:r>
              <a:rPr lang="en-US" i="1" noProof="0"/>
              <a:t>Azure AI Services using AI Vision Multimodal Embeddings</a:t>
            </a:r>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800725" y="709187"/>
            <a:ext cx="5801961" cy="5724644"/>
          </a:xfrm>
        </p:spPr>
        <p:txBody>
          <a:bodyPr/>
          <a:lstStyle/>
          <a:p>
            <a:r>
              <a:rPr lang="en-US" sz="1400" b="0" noProof="0">
                <a:solidFill>
                  <a:srgbClr val="000000"/>
                </a:solidFill>
                <a:effectLst/>
                <a:highlight>
                  <a:srgbClr val="FFFFFF"/>
                </a:highlight>
              </a:rPr>
              <a:t> {</a:t>
            </a:r>
          </a:p>
          <a:p>
            <a:r>
              <a:rPr lang="en-US" sz="1400" b="0" noProof="0">
                <a:solidFill>
                  <a:srgbClr val="000000"/>
                </a:solidFill>
                <a:effectLst/>
                <a:highlight>
                  <a:srgbClr val="FFFFFF"/>
                </a:highlight>
              </a:rPr>
              <a:t>            </a:t>
            </a:r>
            <a:r>
              <a:rPr lang="en-US" sz="1300" noProof="0">
                <a:solidFill>
                  <a:srgbClr val="FF0000"/>
                </a:solidFill>
              </a:rPr>
              <a:t>"@odata.type"</a:t>
            </a:r>
            <a:r>
              <a:rPr lang="en-US" sz="1300" noProof="0">
                <a:solidFill>
                  <a:schemeClr val="tx1"/>
                </a:solidFill>
              </a:rPr>
              <a:t>:</a:t>
            </a:r>
            <a:r>
              <a:rPr lang="en-US" sz="1300" noProof="0">
                <a:solidFill>
                  <a:srgbClr val="FF0000"/>
                </a:solidFill>
              </a:rPr>
              <a:t> </a:t>
            </a:r>
            <a:r>
              <a:rPr lang="en-US" sz="1400" b="0" noProof="0">
                <a:solidFill>
                  <a:srgbClr val="0451A5"/>
                </a:solidFill>
                <a:effectLst/>
                <a:highlight>
                  <a:srgbClr val="FFFFFF"/>
                </a:highlight>
              </a:rPr>
              <a:t>"#Microsoft.Skills.Vision.VectorizeSkill"</a:t>
            </a:r>
            <a:r>
              <a:rPr lang="en-US" sz="1400" b="0" noProof="0">
                <a:solidFill>
                  <a:srgbClr val="000000"/>
                </a:solidFill>
                <a:effectLst/>
                <a:highlight>
                  <a:srgbClr val="FFFFFF"/>
                </a:highlight>
              </a:rPr>
              <a:t>,</a:t>
            </a:r>
          </a:p>
          <a:p>
            <a:r>
              <a:rPr lang="en-US" sz="1400" b="0" noProof="0">
                <a:solidFill>
                  <a:srgbClr val="000000"/>
                </a:solidFill>
                <a:effectLst/>
                <a:highlight>
                  <a:srgbClr val="FFFFFF"/>
                </a:highlight>
              </a:rPr>
              <a:t>            </a:t>
            </a:r>
            <a:r>
              <a:rPr lang="en-US" sz="1400" b="0" noProof="0">
                <a:solidFill>
                  <a:srgbClr val="FF0000"/>
                </a:solidFill>
                <a:effectLst/>
                <a:highlight>
                  <a:srgbClr val="FFFFFF"/>
                </a:highlight>
              </a:rPr>
              <a:t>"context"</a:t>
            </a:r>
            <a:r>
              <a:rPr lang="en-US" sz="1400" b="0" noProof="0">
                <a:solidFill>
                  <a:srgbClr val="000000"/>
                </a:solidFill>
                <a:effectLst/>
                <a:highlight>
                  <a:srgbClr val="FFFFFF"/>
                </a:highlight>
              </a:rPr>
              <a:t>: </a:t>
            </a:r>
            <a:r>
              <a:rPr lang="en-US" sz="1400" b="0" noProof="0">
                <a:solidFill>
                  <a:srgbClr val="0451A5"/>
                </a:solidFill>
                <a:effectLst/>
                <a:highlight>
                  <a:srgbClr val="FFFFFF"/>
                </a:highlight>
              </a:rPr>
              <a:t>"/document/pages/*"</a:t>
            </a:r>
            <a:r>
              <a:rPr lang="en-US" sz="1400" b="0" noProof="0">
                <a:solidFill>
                  <a:srgbClr val="000000"/>
                </a:solidFill>
                <a:effectLst/>
                <a:highlight>
                  <a:srgbClr val="FFFFFF"/>
                </a:highlight>
              </a:rPr>
              <a:t>,</a:t>
            </a:r>
          </a:p>
          <a:p>
            <a:r>
              <a:rPr lang="en-US" sz="1400" b="0" noProof="0">
                <a:solidFill>
                  <a:srgbClr val="000000"/>
                </a:solidFill>
                <a:effectLst/>
                <a:highlight>
                  <a:srgbClr val="FFFFFF"/>
                </a:highlight>
              </a:rPr>
              <a:t>            </a:t>
            </a:r>
            <a:r>
              <a:rPr lang="en-US" sz="1400" b="0" noProof="0">
                <a:solidFill>
                  <a:srgbClr val="FF0000"/>
                </a:solidFill>
                <a:effectLst/>
                <a:highlight>
                  <a:srgbClr val="FFFFFF"/>
                </a:highlight>
              </a:rPr>
              <a:t>"</a:t>
            </a:r>
            <a:r>
              <a:rPr lang="en-US" sz="1400" noProof="0">
                <a:solidFill>
                  <a:srgbClr val="FF0000"/>
                </a:solidFill>
                <a:highlight>
                  <a:srgbClr val="FFFFFF"/>
                </a:highlight>
              </a:rPr>
              <a:t>modelVersion"</a:t>
            </a:r>
            <a:r>
              <a:rPr lang="en-US" sz="1400" noProof="0">
                <a:solidFill>
                  <a:schemeClr val="tx1"/>
                </a:solidFill>
                <a:highlight>
                  <a:srgbClr val="FFFFFF"/>
                </a:highlight>
              </a:rPr>
              <a:t>:</a:t>
            </a:r>
            <a:r>
              <a:rPr lang="en-US" sz="1400" noProof="0">
                <a:solidFill>
                  <a:srgbClr val="FF0000"/>
                </a:solidFill>
                <a:highlight>
                  <a:srgbClr val="FFFFFF"/>
                </a:highlight>
              </a:rPr>
              <a:t> </a:t>
            </a:r>
            <a:r>
              <a:rPr lang="en-US" sz="1400" b="0" noProof="0">
                <a:solidFill>
                  <a:srgbClr val="0451A5"/>
                </a:solidFill>
                <a:effectLst/>
                <a:highlight>
                  <a:srgbClr val="FFFFFF"/>
                </a:highlight>
              </a:rPr>
              <a:t>"2023-04-15"</a:t>
            </a:r>
            <a:r>
              <a:rPr lang="en-US" sz="1400" b="0" noProof="0">
                <a:solidFill>
                  <a:srgbClr val="000000"/>
                </a:solidFill>
                <a:effectLst/>
                <a:highlight>
                  <a:srgbClr val="FFFFFF"/>
                </a:highlight>
              </a:rPr>
              <a:t>,</a:t>
            </a:r>
          </a:p>
          <a:p>
            <a:r>
              <a:rPr lang="en-US" sz="1400" b="0" noProof="0">
                <a:solidFill>
                  <a:srgbClr val="000000"/>
                </a:solidFill>
                <a:effectLst/>
                <a:highlight>
                  <a:srgbClr val="FFFFFF"/>
                </a:highlight>
              </a:rPr>
              <a:t>            </a:t>
            </a:r>
            <a:r>
              <a:rPr lang="en-US" sz="1400" b="0" noProof="0">
                <a:solidFill>
                  <a:srgbClr val="FF0000"/>
                </a:solidFill>
                <a:effectLst/>
                <a:highlight>
                  <a:srgbClr val="FFFFFF"/>
                </a:highlight>
              </a:rPr>
              <a:t>"inputs"</a:t>
            </a:r>
            <a:r>
              <a:rPr lang="en-US" sz="1400" b="0" noProof="0">
                <a:solidFill>
                  <a:srgbClr val="000000"/>
                </a:solidFill>
                <a:effectLst/>
                <a:highlight>
                  <a:srgbClr val="FFFFFF"/>
                </a:highlight>
              </a:rPr>
              <a:t>: [</a:t>
            </a:r>
          </a:p>
          <a:p>
            <a:r>
              <a:rPr lang="en-US" sz="1400" b="0" noProof="0">
                <a:solidFill>
                  <a:srgbClr val="000000"/>
                </a:solidFill>
                <a:effectLst/>
                <a:highlight>
                  <a:srgbClr val="FFFFFF"/>
                </a:highlight>
              </a:rPr>
              <a:t>                {</a:t>
            </a:r>
          </a:p>
          <a:p>
            <a:r>
              <a:rPr lang="en-US" sz="1400" b="0" noProof="0">
                <a:solidFill>
                  <a:srgbClr val="000000"/>
                </a:solidFill>
                <a:effectLst/>
                <a:highlight>
                  <a:srgbClr val="FFFFFF"/>
                </a:highlight>
              </a:rPr>
              <a:t>                    </a:t>
            </a:r>
            <a:r>
              <a:rPr lang="en-US" sz="1400" b="0" noProof="0">
                <a:solidFill>
                  <a:srgbClr val="FF0000"/>
                </a:solidFill>
                <a:effectLst/>
                <a:highlight>
                  <a:srgbClr val="FFFFFF"/>
                </a:highlight>
              </a:rPr>
              <a:t>"name"</a:t>
            </a:r>
            <a:r>
              <a:rPr lang="en-US" sz="1400" b="0" noProof="0">
                <a:solidFill>
                  <a:schemeClr val="tx1"/>
                </a:solidFill>
                <a:effectLst/>
                <a:highlight>
                  <a:srgbClr val="FFFFFF"/>
                </a:highlight>
              </a:rPr>
              <a:t>:</a:t>
            </a:r>
            <a:r>
              <a:rPr lang="en-US" sz="1400" b="0" noProof="0">
                <a:solidFill>
                  <a:srgbClr val="FF0000"/>
                </a:solidFill>
                <a:effectLst/>
                <a:highlight>
                  <a:srgbClr val="FFFFFF"/>
                </a:highlight>
              </a:rPr>
              <a:t> </a:t>
            </a:r>
            <a:r>
              <a:rPr lang="en-US" sz="1400" b="0" noProof="0">
                <a:solidFill>
                  <a:srgbClr val="0451A5"/>
                </a:solidFill>
                <a:effectLst/>
                <a:highlight>
                  <a:srgbClr val="FFFFFF"/>
                </a:highlight>
              </a:rPr>
              <a:t>"text"</a:t>
            </a:r>
            <a:r>
              <a:rPr lang="en-US" sz="1400" b="0" noProof="0">
                <a:solidFill>
                  <a:srgbClr val="000000"/>
                </a:solidFill>
                <a:effectLst/>
                <a:highlight>
                  <a:srgbClr val="FFFFFF"/>
                </a:highlight>
              </a:rPr>
              <a:t>,</a:t>
            </a:r>
          </a:p>
          <a:p>
            <a:r>
              <a:rPr lang="en-US" sz="1400" b="0" noProof="0">
                <a:solidFill>
                  <a:srgbClr val="FF0000"/>
                </a:solidFill>
                <a:effectLst/>
                <a:highlight>
                  <a:srgbClr val="FFFFFF"/>
                </a:highlight>
              </a:rPr>
              <a:t>                    "source"</a:t>
            </a:r>
            <a:r>
              <a:rPr lang="en-US" sz="1400" b="0" noProof="0">
                <a:solidFill>
                  <a:schemeClr val="tx1"/>
                </a:solidFill>
                <a:effectLst/>
                <a:highlight>
                  <a:srgbClr val="FFFFFF"/>
                </a:highlight>
              </a:rPr>
              <a:t>:</a:t>
            </a:r>
            <a:r>
              <a:rPr lang="en-US" sz="1400" b="0" noProof="0">
                <a:solidFill>
                  <a:srgbClr val="FF0000"/>
                </a:solidFill>
                <a:effectLst/>
                <a:highlight>
                  <a:srgbClr val="FFFFFF"/>
                </a:highlight>
              </a:rPr>
              <a:t> </a:t>
            </a:r>
            <a:r>
              <a:rPr lang="en-US" sz="1400" b="0" noProof="0">
                <a:solidFill>
                  <a:srgbClr val="0451A5"/>
                </a:solidFill>
                <a:effectLst/>
                <a:highlight>
                  <a:srgbClr val="FFFFFF"/>
                </a:highlight>
              </a:rPr>
              <a:t>"/document/pages/*"</a:t>
            </a:r>
            <a:endParaRPr lang="en-US" sz="1400" b="0" noProof="0">
              <a:solidFill>
                <a:srgbClr val="000000"/>
              </a:solidFill>
              <a:effectLst/>
              <a:highlight>
                <a:srgbClr val="FFFFFF"/>
              </a:highlight>
            </a:endParaRPr>
          </a:p>
          <a:p>
            <a:r>
              <a:rPr lang="en-US" sz="1400" b="0" noProof="0">
                <a:solidFill>
                  <a:srgbClr val="000000"/>
                </a:solidFill>
                <a:effectLst/>
                <a:highlight>
                  <a:srgbClr val="FFFFFF"/>
                </a:highlight>
              </a:rPr>
              <a:t>                }</a:t>
            </a:r>
          </a:p>
          <a:p>
            <a:r>
              <a:rPr lang="en-US" sz="1400" b="0" noProof="0">
                <a:solidFill>
                  <a:srgbClr val="000000"/>
                </a:solidFill>
                <a:effectLst/>
                <a:highlight>
                  <a:srgbClr val="FFFFFF"/>
                </a:highlight>
              </a:rPr>
              <a:t>            ],</a:t>
            </a:r>
          </a:p>
          <a:p>
            <a:r>
              <a:rPr lang="en-US" sz="1400" b="0" noProof="0">
                <a:solidFill>
                  <a:srgbClr val="000000"/>
                </a:solidFill>
                <a:effectLst/>
                <a:highlight>
                  <a:srgbClr val="FFFFFF"/>
                </a:highlight>
              </a:rPr>
              <a:t>            </a:t>
            </a:r>
            <a:r>
              <a:rPr lang="en-US" sz="1400" b="0" noProof="0">
                <a:solidFill>
                  <a:srgbClr val="FF0000"/>
                </a:solidFill>
                <a:effectLst/>
                <a:highlight>
                  <a:srgbClr val="FFFFFF"/>
                </a:highlight>
              </a:rPr>
              <a:t>"outputs"</a:t>
            </a:r>
            <a:r>
              <a:rPr lang="en-US" sz="1400" b="0" noProof="0">
                <a:solidFill>
                  <a:schemeClr val="tx1"/>
                </a:solidFill>
                <a:effectLst/>
                <a:highlight>
                  <a:srgbClr val="FFFFFF"/>
                </a:highlight>
              </a:rPr>
              <a:t>:</a:t>
            </a:r>
            <a:r>
              <a:rPr lang="en-US" sz="1400" b="0" noProof="0">
                <a:solidFill>
                  <a:srgbClr val="FF0000"/>
                </a:solidFill>
                <a:effectLst/>
                <a:highlight>
                  <a:srgbClr val="FFFFFF"/>
                </a:highlight>
              </a:rPr>
              <a:t> </a:t>
            </a:r>
            <a:r>
              <a:rPr lang="en-US" sz="1400" b="0" noProof="0">
                <a:solidFill>
                  <a:srgbClr val="000000"/>
                </a:solidFill>
                <a:effectLst/>
                <a:highlight>
                  <a:srgbClr val="FFFFFF"/>
                </a:highlight>
              </a:rPr>
              <a:t>[</a:t>
            </a:r>
          </a:p>
          <a:p>
            <a:r>
              <a:rPr lang="en-US" sz="1400" b="0" noProof="0">
                <a:solidFill>
                  <a:srgbClr val="000000"/>
                </a:solidFill>
                <a:effectLst/>
                <a:highlight>
                  <a:srgbClr val="FFFFFF"/>
                </a:highlight>
              </a:rPr>
              <a:t>                {</a:t>
            </a:r>
          </a:p>
          <a:p>
            <a:r>
              <a:rPr lang="en-US" sz="1400" b="0" noProof="0">
                <a:solidFill>
                  <a:srgbClr val="000000"/>
                </a:solidFill>
                <a:effectLst/>
                <a:highlight>
                  <a:srgbClr val="FFFFFF"/>
                </a:highlight>
              </a:rPr>
              <a:t>                    </a:t>
            </a:r>
            <a:r>
              <a:rPr lang="en-US" sz="1400" b="0" noProof="0">
                <a:solidFill>
                  <a:srgbClr val="FF0000"/>
                </a:solidFill>
                <a:effectLst/>
                <a:highlight>
                  <a:srgbClr val="FFFFFF"/>
                </a:highlight>
              </a:rPr>
              <a:t>"name</a:t>
            </a:r>
            <a:r>
              <a:rPr lang="en-US" sz="1400" b="0" noProof="0">
                <a:solidFill>
                  <a:schemeClr val="tx1"/>
                </a:solidFill>
                <a:effectLst/>
                <a:highlight>
                  <a:srgbClr val="FFFFFF"/>
                </a:highlight>
              </a:rPr>
              <a:t>":</a:t>
            </a:r>
            <a:r>
              <a:rPr lang="en-US" sz="1400" b="0" noProof="0">
                <a:solidFill>
                  <a:srgbClr val="FF0000"/>
                </a:solidFill>
                <a:effectLst/>
                <a:highlight>
                  <a:srgbClr val="FFFFFF"/>
                </a:highlight>
              </a:rPr>
              <a:t> </a:t>
            </a:r>
            <a:r>
              <a:rPr lang="en-US" sz="1400" b="0" noProof="0">
                <a:solidFill>
                  <a:srgbClr val="0451A5"/>
                </a:solidFill>
                <a:effectLst/>
                <a:highlight>
                  <a:srgbClr val="FFFFFF"/>
                </a:highlight>
              </a:rPr>
              <a:t>"vector"</a:t>
            </a:r>
            <a:r>
              <a:rPr lang="en-US" sz="1400" b="0" noProof="0">
                <a:solidFill>
                  <a:srgbClr val="000000"/>
                </a:solidFill>
                <a:effectLst/>
                <a:highlight>
                  <a:srgbClr val="FFFFFF"/>
                </a:highlight>
              </a:rPr>
              <a:t>,</a:t>
            </a:r>
          </a:p>
          <a:p>
            <a:r>
              <a:rPr lang="en-US" sz="1400" b="0" noProof="0">
                <a:solidFill>
                  <a:srgbClr val="FF0000"/>
                </a:solidFill>
                <a:effectLst/>
                <a:highlight>
                  <a:srgbClr val="FFFFFF"/>
                </a:highlight>
              </a:rPr>
              <a:t>                    "targetName"</a:t>
            </a:r>
            <a:r>
              <a:rPr lang="en-US" sz="1400" b="0" noProof="0">
                <a:solidFill>
                  <a:schemeClr val="tx1"/>
                </a:solidFill>
                <a:effectLst/>
                <a:highlight>
                  <a:srgbClr val="FFFFFF"/>
                </a:highlight>
              </a:rPr>
              <a:t>:</a:t>
            </a:r>
            <a:r>
              <a:rPr lang="en-US" sz="1400" b="0" noProof="0">
                <a:solidFill>
                  <a:srgbClr val="FF0000"/>
                </a:solidFill>
                <a:effectLst/>
                <a:highlight>
                  <a:srgbClr val="FFFFFF"/>
                </a:highlight>
              </a:rPr>
              <a:t> </a:t>
            </a:r>
            <a:r>
              <a:rPr lang="en-US" sz="1400" b="0" noProof="0">
                <a:solidFill>
                  <a:srgbClr val="0451A5"/>
                </a:solidFill>
                <a:effectLst/>
                <a:highlight>
                  <a:srgbClr val="FFFFFF"/>
                </a:highlight>
              </a:rPr>
              <a:t>"aiServicesVision_text_vector"</a:t>
            </a:r>
            <a:endParaRPr lang="en-US" sz="1400" b="0" noProof="0">
              <a:solidFill>
                <a:srgbClr val="000000"/>
              </a:solidFill>
              <a:effectLst/>
              <a:highlight>
                <a:srgbClr val="FFFFFF"/>
              </a:highlight>
            </a:endParaRPr>
          </a:p>
          <a:p>
            <a:r>
              <a:rPr lang="en-US" sz="1400" b="0" noProof="0">
                <a:solidFill>
                  <a:srgbClr val="000000"/>
                </a:solidFill>
                <a:effectLst/>
                <a:highlight>
                  <a:srgbClr val="FFFFFF"/>
                </a:highlight>
              </a:rPr>
              <a:t>                }</a:t>
            </a:r>
          </a:p>
          <a:p>
            <a:r>
              <a:rPr lang="en-US" sz="1400" b="0" noProof="0">
                <a:solidFill>
                  <a:srgbClr val="000000"/>
                </a:solidFill>
                <a:effectLst/>
                <a:highlight>
                  <a:srgbClr val="FFFFFF"/>
                </a:highlight>
              </a:rPr>
              <a:t>            ]</a:t>
            </a:r>
          </a:p>
          <a:p>
            <a:r>
              <a:rPr lang="en-US" sz="1400" b="0" noProof="0">
                <a:solidFill>
                  <a:srgbClr val="000000"/>
                </a:solidFill>
                <a:effectLst/>
                <a:highlight>
                  <a:srgbClr val="FFFFFF"/>
                </a:highlight>
              </a:rPr>
              <a:t> }</a:t>
            </a:r>
          </a:p>
          <a:p>
            <a:endParaRPr lang="en-US" sz="1300" noProof="0"/>
          </a:p>
          <a:p>
            <a:endParaRPr lang="en-US" sz="1300" noProof="0"/>
          </a:p>
          <a:p>
            <a:r>
              <a:rPr lang="en-US" sz="1200" noProof="0">
                <a:latin typeface="+mn-lt"/>
                <a:hlinkClick r:id="rId3"/>
              </a:rPr>
              <a:t>🔗 End-to-end code sample where Azure OpenAI embedding skill is defined</a:t>
            </a:r>
            <a:endParaRPr lang="en-US" sz="1200" noProof="0">
              <a:latin typeface="+mn-lt"/>
            </a:endParaRPr>
          </a:p>
          <a:p>
            <a:endParaRPr lang="en-US" sz="1300" noProof="0"/>
          </a:p>
        </p:txBody>
      </p:sp>
    </p:spTree>
    <p:extLst>
      <p:ext uri="{BB962C8B-B14F-4D97-AF65-F5344CB8AC3E}">
        <p14:creationId xmlns:p14="http://schemas.microsoft.com/office/powerpoint/2010/main" val="28299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CB8403-53E1-4209-76F9-3BA1183B3A34}"/>
              </a:ext>
            </a:extLst>
          </p:cNvPr>
          <p:cNvSpPr>
            <a:spLocks noGrp="1"/>
          </p:cNvSpPr>
          <p:nvPr>
            <p:ph type="title"/>
          </p:nvPr>
        </p:nvSpPr>
        <p:spPr>
          <a:xfrm>
            <a:off x="588263" y="457200"/>
            <a:ext cx="4040887" cy="492443"/>
          </a:xfrm>
        </p:spPr>
        <p:txBody>
          <a:bodyPr/>
          <a:lstStyle/>
          <a:p>
            <a:r>
              <a:rPr lang="en-US" noProof="0"/>
              <a:t>AML Skill</a:t>
            </a:r>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830705"/>
            <a:ext cx="4040185" cy="1846659"/>
          </a:xfrm>
        </p:spPr>
        <p:txBody>
          <a:bodyPr/>
          <a:lstStyle/>
          <a:p>
            <a:r>
              <a:rPr lang="en-US" i="1" noProof="0"/>
              <a:t>I want to generate embeddings via my</a:t>
            </a:r>
            <a:br>
              <a:rPr lang="en-US" i="1" noProof="0"/>
            </a:br>
            <a:r>
              <a:rPr lang="en-US" i="1" noProof="0"/>
              <a:t>embedding model deployment in Azure AI Foundry model catalog</a:t>
            </a:r>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801074" y="247754"/>
            <a:ext cx="5801961" cy="6444841"/>
          </a:xfrm>
        </p:spPr>
        <p:txBody>
          <a:bodyPr/>
          <a:lstStyle/>
          <a:p>
            <a:r>
              <a:rPr lang="en-US" sz="1200" b="0" noProof="0">
                <a:solidFill>
                  <a:schemeClr val="tx1"/>
                </a:solidFill>
                <a:effectLst/>
                <a:highlight>
                  <a:srgbClr val="FFFFFF"/>
                </a:highlight>
                <a:latin typeface="IBMPlexMono"/>
              </a:rPr>
              <a:t> {</a:t>
            </a:r>
          </a:p>
          <a:p>
            <a:r>
              <a:rPr lang="en-US" sz="1200" b="0" noProof="0">
                <a:solidFill>
                  <a:schemeClr val="tx1"/>
                </a:solidFill>
                <a:effectLst/>
                <a:highlight>
                  <a:srgbClr val="FFFFFF"/>
                </a:highlight>
                <a:latin typeface="IBMPlexMono"/>
              </a:rPr>
              <a:t>            "@odata.type": "#Microsoft.Skills.Custom.AmlSkill",</a:t>
            </a:r>
          </a:p>
          <a:p>
            <a:r>
              <a:rPr lang="en-US" sz="1200" b="0" noProof="0">
                <a:solidFill>
                  <a:schemeClr val="tx1"/>
                </a:solidFill>
                <a:effectLst/>
                <a:highlight>
                  <a:srgbClr val="FFFFFF"/>
                </a:highlight>
                <a:latin typeface="IBMPlexMono"/>
              </a:rPr>
              <a:t>            "description": </a:t>
            </a:r>
            <a:r>
              <a:rPr lang="en-US" sz="1200" b="1" noProof="0">
                <a:solidFill>
                  <a:schemeClr val="tx1"/>
                </a:solidFill>
                <a:effectLst/>
                <a:highlight>
                  <a:srgbClr val="FFFFFF"/>
                </a:highlight>
                <a:latin typeface="IBMPlexMono"/>
              </a:rPr>
              <a:t>null</a:t>
            </a:r>
            <a:r>
              <a:rPr lang="en-US" sz="1200" b="0" noProof="0">
                <a:solidFill>
                  <a:schemeClr val="tx1"/>
                </a:solidFill>
                <a:effectLst/>
                <a:highlight>
                  <a:srgbClr val="FFFFFF"/>
                </a:highlight>
                <a:latin typeface="IBMPlexMono"/>
              </a:rPr>
              <a:t>,</a:t>
            </a:r>
          </a:p>
          <a:p>
            <a:r>
              <a:rPr lang="en-US" sz="1200" b="0" noProof="0">
                <a:solidFill>
                  <a:schemeClr val="tx1"/>
                </a:solidFill>
                <a:effectLst/>
                <a:highlight>
                  <a:srgbClr val="FFFFFF"/>
                </a:highlight>
                <a:latin typeface="IBMPlexMono"/>
              </a:rPr>
              <a:t>            "context": "/document/normalized_images/*",</a:t>
            </a:r>
          </a:p>
          <a:p>
            <a:r>
              <a:rPr lang="en-US" sz="1200" b="0" noProof="0">
                <a:solidFill>
                  <a:schemeClr val="tx1"/>
                </a:solidFill>
                <a:effectLst/>
                <a:highlight>
                  <a:srgbClr val="FFFFFF"/>
                </a:highlight>
                <a:latin typeface="IBMPlexMono"/>
              </a:rPr>
              <a:t>            "uri": "</a:t>
            </a:r>
            <a:r>
              <a:rPr lang="en-US" sz="1200" b="0" i="1" noProof="0">
                <a:solidFill>
                  <a:schemeClr val="tx1"/>
                </a:solidFill>
                <a:effectLst/>
                <a:highlight>
                  <a:srgbClr val="FFFFFF"/>
                </a:highlight>
                <a:latin typeface="IBMPlexMono"/>
              </a:rPr>
              <a:t>{{amlUri}}</a:t>
            </a:r>
            <a:r>
              <a:rPr lang="en-US" sz="1200" b="0" noProof="0">
                <a:solidFill>
                  <a:schemeClr val="tx1"/>
                </a:solidFill>
                <a:effectLst/>
                <a:highlight>
                  <a:srgbClr val="FFFFFF"/>
                </a:highlight>
                <a:latin typeface="IBMPlexMono"/>
              </a:rPr>
              <a:t>",</a:t>
            </a:r>
          </a:p>
          <a:p>
            <a:r>
              <a:rPr lang="en-US" sz="1200" b="0" noProof="0">
                <a:solidFill>
                  <a:schemeClr val="tx1"/>
                </a:solidFill>
                <a:effectLst/>
                <a:highlight>
                  <a:srgbClr val="FFFFFF"/>
                </a:highlight>
                <a:latin typeface="IBMPlexMono"/>
              </a:rPr>
              <a:t>            "key": "</a:t>
            </a:r>
            <a:r>
              <a:rPr lang="en-US" sz="1200" b="0" i="1" noProof="0">
                <a:solidFill>
                  <a:schemeClr val="tx1"/>
                </a:solidFill>
                <a:effectLst/>
                <a:highlight>
                  <a:srgbClr val="FFFFFF"/>
                </a:highlight>
                <a:latin typeface="IBMPlexMono"/>
              </a:rPr>
              <a:t>{{amlKey}}</a:t>
            </a:r>
            <a:r>
              <a:rPr lang="en-US" sz="1200" b="0" noProof="0">
                <a:solidFill>
                  <a:schemeClr val="tx1"/>
                </a:solidFill>
                <a:effectLst/>
                <a:highlight>
                  <a:srgbClr val="FFFFFF"/>
                </a:highlight>
                <a:latin typeface="IBMPlexMono"/>
              </a:rPr>
              <a:t>",</a:t>
            </a:r>
          </a:p>
          <a:p>
            <a:r>
              <a:rPr lang="en-US" sz="1200" b="0" noProof="0">
                <a:solidFill>
                  <a:schemeClr val="tx1"/>
                </a:solidFill>
                <a:effectLst/>
                <a:highlight>
                  <a:srgbClr val="FFFFFF"/>
                </a:highlight>
                <a:latin typeface="IBMPlexMono"/>
              </a:rPr>
              <a:t>            "inputs": [</a:t>
            </a:r>
          </a:p>
          <a:p>
            <a:r>
              <a:rPr lang="en-US" sz="1200" b="0" noProof="0">
                <a:solidFill>
                  <a:schemeClr val="tx1"/>
                </a:solidFill>
                <a:effectLst/>
                <a:highlight>
                  <a:srgbClr val="FFFFFF"/>
                </a:highlight>
                <a:latin typeface="IBMPlexMono"/>
              </a:rPr>
              <a:t>                {</a:t>
            </a:r>
          </a:p>
          <a:p>
            <a:r>
              <a:rPr lang="en-US" sz="1200" b="0" noProof="0">
                <a:solidFill>
                  <a:schemeClr val="tx1"/>
                </a:solidFill>
                <a:effectLst/>
                <a:highlight>
                  <a:srgbClr val="FFFFFF"/>
                </a:highlight>
                <a:latin typeface="IBMPlexMono"/>
              </a:rPr>
              <a:t>                    "name": "input_data",</a:t>
            </a:r>
          </a:p>
          <a:p>
            <a:r>
              <a:rPr lang="en-US" sz="1200" b="0" noProof="0">
                <a:solidFill>
                  <a:schemeClr val="tx1"/>
                </a:solidFill>
                <a:effectLst/>
                <a:highlight>
                  <a:srgbClr val="FFFFFF"/>
                </a:highlight>
                <a:latin typeface="IBMPlexMono"/>
              </a:rPr>
              <a:t>                    "sourceContext": "/document/normalized_images/*",</a:t>
            </a:r>
          </a:p>
          <a:p>
            <a:r>
              <a:rPr lang="en-US" sz="1200" b="0" noProof="0">
                <a:solidFill>
                  <a:schemeClr val="tx1"/>
                </a:solidFill>
                <a:effectLst/>
                <a:highlight>
                  <a:srgbClr val="FFFFFF"/>
                </a:highlight>
                <a:latin typeface="IBMPlexMono"/>
              </a:rPr>
              <a:t>                    "inputs": [</a:t>
            </a:r>
          </a:p>
          <a:p>
            <a:r>
              <a:rPr lang="en-US" sz="1200" b="0" noProof="0">
                <a:solidFill>
                  <a:schemeClr val="tx1"/>
                </a:solidFill>
                <a:effectLst/>
                <a:highlight>
                  <a:srgbClr val="FFFFFF"/>
                </a:highlight>
                <a:latin typeface="IBMPlexMono"/>
              </a:rPr>
              <a:t>                        {</a:t>
            </a:r>
          </a:p>
          <a:p>
            <a:r>
              <a:rPr lang="en-US" sz="1200" b="0" noProof="0">
                <a:solidFill>
                  <a:schemeClr val="tx1"/>
                </a:solidFill>
                <a:effectLst/>
                <a:highlight>
                  <a:srgbClr val="FFFFFF"/>
                </a:highlight>
                <a:latin typeface="IBMPlexMono"/>
              </a:rPr>
              <a:t>                            "name": "columns",</a:t>
            </a:r>
          </a:p>
          <a:p>
            <a:r>
              <a:rPr lang="en-US" sz="1200" b="0" noProof="0">
                <a:solidFill>
                  <a:schemeClr val="tx1"/>
                </a:solidFill>
                <a:effectLst/>
                <a:highlight>
                  <a:srgbClr val="FFFFFF"/>
                </a:highlight>
                <a:latin typeface="IBMPlexMono"/>
              </a:rPr>
              <a:t>                            "source": "=['image', 'text']"</a:t>
            </a:r>
          </a:p>
          <a:p>
            <a:r>
              <a:rPr lang="en-US" sz="1200" b="0" noProof="0">
                <a:solidFill>
                  <a:schemeClr val="tx1"/>
                </a:solidFill>
                <a:effectLst/>
                <a:highlight>
                  <a:srgbClr val="FFFFFF"/>
                </a:highlight>
                <a:latin typeface="IBMPlexMono"/>
              </a:rPr>
              <a:t>                        },</a:t>
            </a:r>
          </a:p>
          <a:p>
            <a:r>
              <a:rPr lang="en-US" sz="1200" b="0" noProof="0">
                <a:solidFill>
                  <a:schemeClr val="tx1"/>
                </a:solidFill>
                <a:effectLst/>
                <a:highlight>
                  <a:srgbClr val="FFFFFF"/>
                </a:highlight>
                <a:latin typeface="IBMPlexMono"/>
              </a:rPr>
              <a:t>                        {</a:t>
            </a:r>
          </a:p>
          <a:p>
            <a:r>
              <a:rPr lang="en-US" sz="1200" b="0" noProof="0">
                <a:solidFill>
                  <a:schemeClr val="tx1"/>
                </a:solidFill>
                <a:effectLst/>
                <a:highlight>
                  <a:srgbClr val="FFFFFF"/>
                </a:highlight>
                <a:latin typeface="IBMPlexMono"/>
              </a:rPr>
              <a:t>                            "name": "index",</a:t>
            </a:r>
          </a:p>
          <a:p>
            <a:r>
              <a:rPr lang="en-US" sz="1200" b="0" noProof="0">
                <a:solidFill>
                  <a:schemeClr val="tx1"/>
                </a:solidFill>
                <a:effectLst/>
                <a:highlight>
                  <a:srgbClr val="FFFFFF"/>
                </a:highlight>
                <a:latin typeface="IBMPlexMono"/>
              </a:rPr>
              <a:t>                            "source": "=[0]"</a:t>
            </a:r>
          </a:p>
          <a:p>
            <a:r>
              <a:rPr lang="en-US" sz="1200" b="0" noProof="0">
                <a:solidFill>
                  <a:schemeClr val="tx1"/>
                </a:solidFill>
                <a:effectLst/>
                <a:highlight>
                  <a:srgbClr val="FFFFFF"/>
                </a:highlight>
                <a:latin typeface="IBMPlexMono"/>
              </a:rPr>
              <a:t>                        },</a:t>
            </a:r>
          </a:p>
          <a:p>
            <a:r>
              <a:rPr lang="en-US" sz="1200" b="0" noProof="0">
                <a:solidFill>
                  <a:schemeClr val="tx1"/>
                </a:solidFill>
                <a:effectLst/>
                <a:highlight>
                  <a:srgbClr val="FFFFFF"/>
                </a:highlight>
                <a:latin typeface="IBMPlexMono"/>
              </a:rPr>
              <a:t>                        {</a:t>
            </a:r>
          </a:p>
          <a:p>
            <a:r>
              <a:rPr lang="en-US" sz="1200" b="0" noProof="0">
                <a:solidFill>
                  <a:schemeClr val="tx1"/>
                </a:solidFill>
                <a:effectLst/>
                <a:highlight>
                  <a:srgbClr val="FFFFFF"/>
                </a:highlight>
                <a:latin typeface="IBMPlexMono"/>
              </a:rPr>
              <a:t>                            "name": "data",</a:t>
            </a:r>
          </a:p>
          <a:p>
            <a:r>
              <a:rPr lang="en-US" sz="1200" b="0" noProof="0">
                <a:solidFill>
                  <a:schemeClr val="tx1"/>
                </a:solidFill>
                <a:effectLst/>
                <a:highlight>
                  <a:srgbClr val="FFFFFF"/>
                </a:highlight>
                <a:latin typeface="IBMPlexMono"/>
              </a:rPr>
              <a:t>                            "source": "=[[$(/document/normalized_images/*/data), '']]"</a:t>
            </a:r>
          </a:p>
          <a:p>
            <a:r>
              <a:rPr lang="en-US" sz="1200" b="0" noProof="0">
                <a:solidFill>
                  <a:schemeClr val="tx1"/>
                </a:solidFill>
                <a:effectLst/>
                <a:highlight>
                  <a:srgbClr val="FFFFFF"/>
                </a:highlight>
                <a:latin typeface="IBMPlexMono"/>
              </a:rPr>
              <a:t>                        }</a:t>
            </a:r>
          </a:p>
          <a:p>
            <a:r>
              <a:rPr lang="en-US" sz="1200" b="0" noProof="0">
                <a:solidFill>
                  <a:schemeClr val="tx1"/>
                </a:solidFill>
                <a:effectLst/>
                <a:highlight>
                  <a:srgbClr val="FFFFFF"/>
                </a:highlight>
                <a:latin typeface="IBMPlexMono"/>
              </a:rPr>
              <a:t>                    ]</a:t>
            </a:r>
          </a:p>
          <a:p>
            <a:r>
              <a:rPr lang="en-US" sz="1200" b="0" noProof="0">
                <a:solidFill>
                  <a:schemeClr val="tx1"/>
                </a:solidFill>
                <a:effectLst/>
                <a:highlight>
                  <a:srgbClr val="FFFFFF"/>
                </a:highlight>
                <a:latin typeface="IBMPlexMono"/>
              </a:rPr>
              <a:t>                }</a:t>
            </a:r>
          </a:p>
          <a:p>
            <a:r>
              <a:rPr lang="en-US" sz="1400" noProof="0">
                <a:solidFill>
                  <a:schemeClr val="tx1"/>
                </a:solidFill>
              </a:rPr>
              <a:t>}</a:t>
            </a:r>
          </a:p>
          <a:p>
            <a:endParaRPr lang="en-US" sz="1300" noProof="0">
              <a:solidFill>
                <a:schemeClr val="tx1"/>
              </a:solidFill>
            </a:endParaRPr>
          </a:p>
          <a:p>
            <a:r>
              <a:rPr lang="en-US" sz="1200" noProof="0">
                <a:solidFill>
                  <a:schemeClr val="tx1"/>
                </a:solidFill>
                <a:latin typeface="+mn-lt"/>
                <a:hlinkClick r:id="rId3">
                  <a:extLst>
                    <a:ext uri="{A12FA001-AC4F-418D-AE19-62706E023703}">
                      <ahyp:hlinkClr xmlns:ahyp="http://schemas.microsoft.com/office/drawing/2018/hyperlinkcolor" val="tx"/>
                    </a:ext>
                  </a:extLst>
                </a:hlinkClick>
              </a:rPr>
              <a:t>🔗 End-to-end code sample where Azure OpenAI embedding skill is defined</a:t>
            </a:r>
            <a:endParaRPr lang="en-US" sz="1200" noProof="0">
              <a:solidFill>
                <a:schemeClr val="tx1"/>
              </a:solidFill>
              <a:latin typeface="+mn-lt"/>
            </a:endParaRPr>
          </a:p>
          <a:p>
            <a:endParaRPr lang="en-US" sz="1300" noProof="0">
              <a:solidFill>
                <a:schemeClr val="tx1"/>
              </a:solidFill>
            </a:endParaRPr>
          </a:p>
        </p:txBody>
      </p:sp>
    </p:spTree>
    <p:extLst>
      <p:ext uri="{BB962C8B-B14F-4D97-AF65-F5344CB8AC3E}">
        <p14:creationId xmlns:p14="http://schemas.microsoft.com/office/powerpoint/2010/main" val="24968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7E20-4CAD-28EC-D2D6-206514A9ECFB}"/>
              </a:ext>
            </a:extLst>
          </p:cNvPr>
          <p:cNvSpPr>
            <a:spLocks noGrp="1"/>
          </p:cNvSpPr>
          <p:nvPr>
            <p:ph type="title"/>
          </p:nvPr>
        </p:nvSpPr>
        <p:spPr>
          <a:xfrm>
            <a:off x="588263" y="457200"/>
            <a:ext cx="4040887" cy="492443"/>
          </a:xfrm>
        </p:spPr>
        <p:txBody>
          <a:bodyPr vert="horz" wrap="square" lIns="0" tIns="0" rIns="0" bIns="0" rtlCol="0" anchor="t">
            <a:spAutoFit/>
          </a:bodyPr>
          <a:lstStyle/>
          <a:p>
            <a:r>
              <a:rPr lang="en-US" noProof="0"/>
              <a:t>Custom web API skill</a:t>
            </a:r>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338139"/>
            <a:ext cx="4040185" cy="4616648"/>
          </a:xfrm>
        </p:spPr>
        <p:txBody>
          <a:bodyPr vert="horz" wrap="square" lIns="0" tIns="0" rIns="0" bIns="0" rtlCol="0" anchor="t">
            <a:spAutoFit/>
          </a:bodyPr>
          <a:lstStyle/>
          <a:p>
            <a:r>
              <a:rPr lang="en-US" i="1" noProof="0">
                <a:latin typeface="Segoe Sans Text"/>
                <a:cs typeface="Segoe Sans Text"/>
              </a:rPr>
              <a:t>Use this if you</a:t>
            </a:r>
            <a:br>
              <a:rPr lang="en-US" i="1" noProof="0"/>
            </a:br>
            <a:r>
              <a:rPr lang="en-US" i="1" noProof="0">
                <a:latin typeface="Segoe Sans Text"/>
                <a:cs typeface="Segoe Sans Text"/>
              </a:rPr>
              <a:t>prefer to build a custom</a:t>
            </a:r>
            <a:br>
              <a:rPr lang="en-US" i="1" noProof="0"/>
            </a:br>
            <a:r>
              <a:rPr lang="en-US" i="1" noProof="0">
                <a:latin typeface="Segoe Sans Text"/>
                <a:cs typeface="Segoe Sans Text"/>
              </a:rPr>
              <a:t>Web API for your own logic processing and vectorization</a:t>
            </a:r>
          </a:p>
          <a:p>
            <a:endParaRPr lang="en-US" i="1" noProof="0">
              <a:latin typeface="Segoe Sans Text"/>
              <a:cs typeface="Segoe Sans Text"/>
            </a:endParaRPr>
          </a:p>
          <a:p>
            <a:endParaRPr lang="en-US" i="1" noProof="0">
              <a:latin typeface="Segoe Sans Text"/>
              <a:cs typeface="Segoe Sans Text"/>
            </a:endParaRPr>
          </a:p>
          <a:p>
            <a:r>
              <a:rPr lang="en-US" i="1" noProof="0">
                <a:latin typeface="Segoe Sans Text"/>
                <a:cs typeface="Segoe Sans Text"/>
              </a:rPr>
              <a:t>Here's a repo with samples for how to implement this skill: </a:t>
            </a:r>
            <a:r>
              <a:rPr lang="en-US" sz="1600" noProof="0">
                <a:latin typeface="Segoe Sans Text"/>
                <a:cs typeface="Segoe Sans Text"/>
                <a:hlinkClick r:id="rId3"/>
              </a:rPr>
              <a:t>🔗https://github.com/Azure-Samples/azure-search-power-skills/</a:t>
            </a:r>
            <a:endParaRPr lang="en-US" sz="1600" noProof="0">
              <a:latin typeface="Segoe Sans Text"/>
              <a:cs typeface="Segoe Sans Text"/>
            </a:endParaRPr>
          </a:p>
          <a:p>
            <a:endParaRPr lang="en-US" noProof="0">
              <a:latin typeface="Segoe Sans Text"/>
              <a:cs typeface="Segoe Sans Text"/>
            </a:endParaRPr>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732340" y="337957"/>
            <a:ext cx="5801961" cy="5626156"/>
          </a:xfrm>
        </p:spPr>
        <p:txBody>
          <a:bodyPr/>
          <a:lstStyle/>
          <a:p>
            <a:r>
              <a:rPr lang="en-US" sz="1400" noProof="0"/>
              <a:t>{</a:t>
            </a:r>
          </a:p>
          <a:p>
            <a:r>
              <a:rPr lang="en-US" sz="1400" noProof="0"/>
              <a:t>  </a:t>
            </a:r>
            <a:r>
              <a:rPr lang="en-US" sz="1400" noProof="0">
                <a:solidFill>
                  <a:schemeClr val="accent5"/>
                </a:solidFill>
              </a:rPr>
              <a:t>"@odata.type"</a:t>
            </a:r>
            <a:r>
              <a:rPr lang="en-US" sz="1400" noProof="0">
                <a:solidFill>
                  <a:schemeClr val="tx1"/>
                </a:solidFill>
              </a:rPr>
              <a:t>:</a:t>
            </a:r>
            <a:r>
              <a:rPr lang="en-US" sz="1400" noProof="0">
                <a:solidFill>
                  <a:schemeClr val="accent5"/>
                </a:solidFill>
              </a:rPr>
              <a:t> </a:t>
            </a:r>
            <a:r>
              <a:rPr lang="en-US" sz="1400" noProof="0">
                <a:solidFill>
                  <a:schemeClr val="accent1"/>
                </a:solidFill>
              </a:rPr>
              <a:t>"#Microsoft.Skills.Custom.WebApiSkill"</a:t>
            </a:r>
            <a:r>
              <a:rPr lang="en-US" sz="1400" noProof="0"/>
              <a:t>,</a:t>
            </a:r>
          </a:p>
          <a:p>
            <a:r>
              <a:rPr lang="en-US" sz="1400" noProof="0"/>
              <a:t>  </a:t>
            </a:r>
            <a:r>
              <a:rPr lang="en-US" sz="1400" noProof="0">
                <a:solidFill>
                  <a:schemeClr val="accent5"/>
                </a:solidFill>
              </a:rPr>
              <a:t>"description"</a:t>
            </a:r>
            <a:r>
              <a:rPr lang="en-US" sz="1400" noProof="0"/>
              <a:t>:</a:t>
            </a:r>
            <a:r>
              <a:rPr lang="en-US" sz="1400" noProof="0">
                <a:solidFill>
                  <a:schemeClr val="accent5"/>
                </a:solidFill>
              </a:rPr>
              <a:t> </a:t>
            </a:r>
            <a:r>
              <a:rPr lang="en-US" sz="1400" noProof="0">
                <a:solidFill>
                  <a:schemeClr val="accent1"/>
                </a:solidFill>
              </a:rPr>
              <a:t>"Custom API Embedding Skill"</a:t>
            </a:r>
            <a:r>
              <a:rPr lang="en-US" sz="1400" noProof="0"/>
              <a:t>,</a:t>
            </a:r>
          </a:p>
          <a:p>
            <a:r>
              <a:rPr lang="en-US" sz="1400" noProof="0"/>
              <a:t>  </a:t>
            </a:r>
            <a:r>
              <a:rPr lang="en-US" sz="1400" noProof="0">
                <a:solidFill>
                  <a:schemeClr val="accent5"/>
                </a:solidFill>
              </a:rPr>
              <a:t>"context"</a:t>
            </a:r>
            <a:r>
              <a:rPr lang="en-US" sz="1400" noProof="0"/>
              <a:t>: </a:t>
            </a:r>
            <a:r>
              <a:rPr lang="en-US" sz="1400" noProof="0">
                <a:solidFill>
                  <a:schemeClr val="accent1"/>
                </a:solidFill>
              </a:rPr>
              <a:t>"/document"</a:t>
            </a:r>
            <a:r>
              <a:rPr lang="en-US" sz="1400" noProof="0"/>
              <a:t>,</a:t>
            </a:r>
          </a:p>
          <a:p>
            <a:r>
              <a:rPr lang="en-US" sz="1400" noProof="0"/>
              <a:t>  </a:t>
            </a:r>
            <a:r>
              <a:rPr lang="en-US" sz="1400" noProof="0">
                <a:solidFill>
                  <a:schemeClr val="accent5"/>
                </a:solidFill>
              </a:rPr>
              <a:t>"uri"</a:t>
            </a:r>
            <a:r>
              <a:rPr lang="en-US" sz="1400" noProof="0"/>
              <a:t>: </a:t>
            </a:r>
            <a:r>
              <a:rPr lang="en-US" sz="1400" noProof="0">
                <a:solidFill>
                  <a:schemeClr val="accent1"/>
                </a:solidFill>
              </a:rPr>
              <a:t>"https://byoe.azurewebsites.net/api/embedding?code=YOUR-FUNCTION-KEY-HERE</a:t>
            </a:r>
          </a:p>
          <a:p>
            <a:r>
              <a:rPr lang="en-US" sz="1400" noProof="0"/>
              <a:t>  </a:t>
            </a:r>
            <a:r>
              <a:rPr lang="en-US" sz="1400" noProof="0">
                <a:solidFill>
                  <a:schemeClr val="accent5"/>
                </a:solidFill>
              </a:rPr>
              <a:t>"inputs"</a:t>
            </a:r>
            <a:r>
              <a:rPr lang="en-US" sz="1400" noProof="0"/>
              <a:t>: [</a:t>
            </a:r>
          </a:p>
          <a:p>
            <a:r>
              <a:rPr lang="en-US" sz="1400" noProof="0"/>
              <a:t>     {</a:t>
            </a:r>
          </a:p>
          <a:p>
            <a:r>
              <a:rPr lang="en-US" sz="1400" noProof="0"/>
              <a:t>       </a:t>
            </a:r>
            <a:r>
              <a:rPr lang="en-US" sz="1400" noProof="0">
                <a:solidFill>
                  <a:schemeClr val="accent5"/>
                </a:solidFill>
              </a:rPr>
              <a:t>"name"</a:t>
            </a:r>
            <a:r>
              <a:rPr lang="en-US" sz="1400" noProof="0"/>
              <a:t>: </a:t>
            </a:r>
            <a:r>
              <a:rPr lang="en-US" sz="1400" noProof="0">
                <a:solidFill>
                  <a:schemeClr val="accent1"/>
                </a:solidFill>
              </a:rPr>
              <a:t>"text"</a:t>
            </a:r>
            <a:r>
              <a:rPr lang="en-US" sz="1400" noProof="0"/>
              <a:t>,</a:t>
            </a:r>
          </a:p>
          <a:p>
            <a:r>
              <a:rPr lang="en-US" sz="1400" noProof="0"/>
              <a:t>       </a:t>
            </a:r>
            <a:r>
              <a:rPr lang="en-US" sz="1400" noProof="0">
                <a:solidFill>
                  <a:schemeClr val="accent5"/>
                </a:solidFill>
              </a:rPr>
              <a:t>"source"</a:t>
            </a:r>
            <a:r>
              <a:rPr lang="en-US" sz="1400" noProof="0"/>
              <a:t>: </a:t>
            </a:r>
            <a:r>
              <a:rPr lang="en-US" sz="1400" noProof="0">
                <a:solidFill>
                  <a:schemeClr val="accent1"/>
                </a:solidFill>
              </a:rPr>
              <a:t>"/document/text"</a:t>
            </a:r>
          </a:p>
          <a:p>
            <a:r>
              <a:rPr lang="en-US" sz="1400" noProof="0"/>
              <a:t>     }</a:t>
            </a:r>
          </a:p>
          <a:p>
            <a:r>
              <a:rPr lang="en-US" sz="1400" noProof="0"/>
              <a:t>   ],</a:t>
            </a:r>
          </a:p>
          <a:p>
            <a:r>
              <a:rPr lang="en-US" sz="1400" noProof="0"/>
              <a:t>   </a:t>
            </a:r>
            <a:r>
              <a:rPr lang="en-US" sz="1400" noProof="0">
                <a:solidFill>
                  <a:schemeClr val="accent5"/>
                </a:solidFill>
              </a:rPr>
              <a:t>"outputs"</a:t>
            </a:r>
            <a:r>
              <a:rPr lang="en-US" sz="1400" noProof="0"/>
              <a:t>: [</a:t>
            </a:r>
          </a:p>
          <a:p>
            <a:r>
              <a:rPr lang="en-US" sz="1400" noProof="0"/>
              <a:t>     {</a:t>
            </a:r>
          </a:p>
          <a:p>
            <a:r>
              <a:rPr lang="en-US" sz="1400" noProof="0"/>
              <a:t>       </a:t>
            </a:r>
            <a:r>
              <a:rPr lang="en-US" sz="1400" noProof="0">
                <a:solidFill>
                  <a:schemeClr val="accent5"/>
                </a:solidFill>
              </a:rPr>
              <a:t>"name"</a:t>
            </a:r>
            <a:r>
              <a:rPr lang="en-US" sz="1400" noProof="0"/>
              <a:t>: </a:t>
            </a:r>
            <a:r>
              <a:rPr lang="en-US" sz="1400" noProof="0">
                <a:solidFill>
                  <a:schemeClr val="accent1"/>
                </a:solidFill>
              </a:rPr>
              <a:t>"vector"</a:t>
            </a:r>
            <a:r>
              <a:rPr lang="en-US" sz="1400" noProof="0"/>
              <a:t>,</a:t>
            </a:r>
          </a:p>
          <a:p>
            <a:r>
              <a:rPr lang="en-US" sz="1400" noProof="0"/>
              <a:t>       </a:t>
            </a:r>
            <a:r>
              <a:rPr lang="en-US" sz="1400" noProof="0">
                <a:solidFill>
                  <a:schemeClr val="accent5"/>
                </a:solidFill>
              </a:rPr>
              <a:t>"targetName"</a:t>
            </a:r>
            <a:r>
              <a:rPr lang="en-US" sz="1400" noProof="0"/>
              <a:t>: </a:t>
            </a:r>
            <a:r>
              <a:rPr lang="en-US" sz="1400" noProof="0">
                <a:solidFill>
                  <a:schemeClr val="accent1"/>
                </a:solidFill>
              </a:rPr>
              <a:t>"vector"</a:t>
            </a:r>
          </a:p>
          <a:p>
            <a:r>
              <a:rPr lang="en-US" sz="1400" noProof="0"/>
              <a:t>     }</a:t>
            </a:r>
          </a:p>
          <a:p>
            <a:r>
              <a:rPr lang="en-US" sz="1400" noProof="0"/>
              <a:t>   ]</a:t>
            </a:r>
          </a:p>
          <a:p>
            <a:r>
              <a:rPr lang="en-US" sz="1400" noProof="0"/>
              <a:t>}</a:t>
            </a:r>
          </a:p>
          <a:p>
            <a:endParaRPr lang="en-US" sz="1400" noProof="0"/>
          </a:p>
          <a:p>
            <a:r>
              <a:rPr lang="en-US" sz="1200" noProof="0">
                <a:latin typeface="+mn-lt"/>
                <a:hlinkClick r:id="rId4"/>
              </a:rPr>
              <a:t>🔗 Custom skill sample to use a custom model (such as one from HuggingFace vs. Azure OpenAI embedding model)</a:t>
            </a:r>
            <a:endParaRPr lang="en-US" sz="1200" noProof="0">
              <a:latin typeface="+mn-lt"/>
            </a:endParaRPr>
          </a:p>
        </p:txBody>
      </p:sp>
    </p:spTree>
    <p:extLst>
      <p:ext uri="{BB962C8B-B14F-4D97-AF65-F5344CB8AC3E}">
        <p14:creationId xmlns:p14="http://schemas.microsoft.com/office/powerpoint/2010/main" val="18962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56DC-4BE0-86B6-6742-2D8C195BB437}"/>
              </a:ext>
            </a:extLst>
          </p:cNvPr>
          <p:cNvSpPr>
            <a:spLocks noGrp="1"/>
          </p:cNvSpPr>
          <p:nvPr>
            <p:ph type="title"/>
          </p:nvPr>
        </p:nvSpPr>
        <p:spPr>
          <a:xfrm>
            <a:off x="585216" y="2918853"/>
            <a:ext cx="9144000" cy="615553"/>
          </a:xfrm>
        </p:spPr>
        <p:txBody>
          <a:bodyPr/>
          <a:lstStyle/>
          <a:p>
            <a:r>
              <a:rPr lang="en-US" noProof="0"/>
              <a:t>Vectorizers</a:t>
            </a:r>
          </a:p>
        </p:txBody>
      </p:sp>
    </p:spTree>
    <p:extLst>
      <p:ext uri="{BB962C8B-B14F-4D97-AF65-F5344CB8AC3E}">
        <p14:creationId xmlns:p14="http://schemas.microsoft.com/office/powerpoint/2010/main" val="16620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lang="en-US" noProof="0"/>
              <a:t>Vectorizers</a:t>
            </a:r>
            <a:endParaRPr lang="en-US" sz="2800" noProof="0">
              <a:solidFill>
                <a:schemeClr val="accent2"/>
              </a:solidFill>
              <a:latin typeface="Segoe Sans Text Semibold"/>
            </a:endParaRPr>
          </a:p>
        </p:txBody>
      </p:sp>
      <p:sp>
        <p:nvSpPr>
          <p:cNvPr id="4" name="Rectangle: Rounded Corners 3">
            <a:extLst>
              <a:ext uri="{FF2B5EF4-FFF2-40B4-BE49-F238E27FC236}">
                <a16:creationId xmlns:a16="http://schemas.microsoft.com/office/drawing/2014/main" id="{7E941BCF-83AD-B156-1C26-5B5EAAB70B1E}"/>
              </a:ext>
            </a:extLst>
          </p:cNvPr>
          <p:cNvSpPr/>
          <p:nvPr/>
        </p:nvSpPr>
        <p:spPr>
          <a:xfrm>
            <a:off x="571499" y="1320800"/>
            <a:ext cx="11035283" cy="450479"/>
          </a:xfrm>
          <a:prstGeom prst="roundRect">
            <a:avLst>
              <a:gd name="adj" fmla="val 50000"/>
            </a:avLst>
          </a:prstGeom>
          <a:gradFill flip="none" rotWithShape="1">
            <a:gsLst>
              <a:gs pos="82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Vectorizer</a:t>
            </a:r>
          </a:p>
        </p:txBody>
      </p:sp>
      <p:sp>
        <p:nvSpPr>
          <p:cNvPr id="6" name="Freeform: Shape 5">
            <a:extLst>
              <a:ext uri="{FF2B5EF4-FFF2-40B4-BE49-F238E27FC236}">
                <a16:creationId xmlns:a16="http://schemas.microsoft.com/office/drawing/2014/main" id="{4FF717FA-61CA-3508-EBAD-96D8A203E70A}"/>
              </a:ext>
            </a:extLst>
          </p:cNvPr>
          <p:cNvSpPr/>
          <p:nvPr/>
        </p:nvSpPr>
        <p:spPr>
          <a:xfrm>
            <a:off x="571499" y="1771279"/>
            <a:ext cx="11035283" cy="742660"/>
          </a:xfrm>
          <a:custGeom>
            <a:avLst/>
            <a:gdLst>
              <a:gd name="connsiteX0" fmla="*/ 0 w 11035283"/>
              <a:gd name="connsiteY0" fmla="*/ 0 h 678960"/>
              <a:gd name="connsiteX1" fmla="*/ 11035283 w 11035283"/>
              <a:gd name="connsiteY1" fmla="*/ 0 h 678960"/>
              <a:gd name="connsiteX2" fmla="*/ 11035283 w 11035283"/>
              <a:gd name="connsiteY2" fmla="*/ 678960 h 678960"/>
              <a:gd name="connsiteX3" fmla="*/ 0 w 11035283"/>
              <a:gd name="connsiteY3" fmla="*/ 678960 h 678960"/>
              <a:gd name="connsiteX4" fmla="*/ 0 w 11035283"/>
              <a:gd name="connsiteY4" fmla="*/ 0 h 67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5283" h="678960">
                <a:moveTo>
                  <a:pt x="0" y="0"/>
                </a:moveTo>
                <a:lnTo>
                  <a:pt x="11035283" y="0"/>
                </a:lnTo>
                <a:lnTo>
                  <a:pt x="11035283" y="678960"/>
                </a:lnTo>
                <a:lnTo>
                  <a:pt x="0" y="678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5400" rIns="142240" bIns="25400" numCol="1" spcCol="1270" anchor="t" anchorCtr="0">
            <a:noAutofit/>
          </a:bodyPr>
          <a:lstStyle/>
          <a:p>
            <a:pPr marL="171450" lvl="1" indent="-171450" defTabSz="711200">
              <a:lnSpc>
                <a:spcPct val="90000"/>
              </a:lnSpc>
              <a:spcBef>
                <a:spcPct val="0"/>
              </a:spcBef>
              <a:spcAft>
                <a:spcPct val="20000"/>
              </a:spcAft>
              <a:buChar char="•"/>
            </a:pPr>
            <a:r>
              <a:rPr lang="en-US" sz="1400" noProof="0"/>
              <a:t>A component of a search index specifying a Vectorization agent</a:t>
            </a:r>
          </a:p>
          <a:p>
            <a:pPr marL="171450" lvl="1" indent="-171450" defTabSz="711200">
              <a:lnSpc>
                <a:spcPct val="90000"/>
              </a:lnSpc>
              <a:spcBef>
                <a:spcPct val="0"/>
              </a:spcBef>
              <a:spcAft>
                <a:spcPct val="20000"/>
              </a:spcAft>
              <a:buChar char="•"/>
            </a:pPr>
            <a:r>
              <a:rPr lang="en-US" sz="1400" noProof="0"/>
              <a:t>Used for queries to convert a text query to vectors</a:t>
            </a:r>
          </a:p>
          <a:p>
            <a:pPr marL="171450" lvl="1" indent="-171450" defTabSz="711200">
              <a:lnSpc>
                <a:spcPct val="90000"/>
              </a:lnSpc>
              <a:spcBef>
                <a:spcPct val="0"/>
              </a:spcBef>
              <a:spcAft>
                <a:spcPct val="20000"/>
              </a:spcAft>
              <a:buChar char="•"/>
            </a:pPr>
            <a:r>
              <a:rPr lang="en-US" sz="1400" noProof="0"/>
              <a:t>Can be defined once and then referenced in the vector profile assigned to a vector field</a:t>
            </a:r>
          </a:p>
        </p:txBody>
      </p:sp>
      <p:sp>
        <p:nvSpPr>
          <p:cNvPr id="7" name="Rectangle: Rounded Corners 6">
            <a:extLst>
              <a:ext uri="{FF2B5EF4-FFF2-40B4-BE49-F238E27FC236}">
                <a16:creationId xmlns:a16="http://schemas.microsoft.com/office/drawing/2014/main" id="{5F2A5516-33B6-6BB3-1CFA-256AB5629970}"/>
              </a:ext>
            </a:extLst>
          </p:cNvPr>
          <p:cNvSpPr/>
          <p:nvPr/>
        </p:nvSpPr>
        <p:spPr>
          <a:xfrm>
            <a:off x="571499" y="2513939"/>
            <a:ext cx="11035283" cy="450479"/>
          </a:xfrm>
          <a:prstGeom prst="roundRect">
            <a:avLst>
              <a:gd name="adj" fmla="val 50000"/>
            </a:avLst>
          </a:prstGeom>
          <a:gradFill flip="none" rotWithShape="1">
            <a:gsLst>
              <a:gs pos="82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Prerequisites for defining a Vectorizer</a:t>
            </a:r>
          </a:p>
        </p:txBody>
      </p:sp>
      <p:sp>
        <p:nvSpPr>
          <p:cNvPr id="8" name="Freeform: Shape 7">
            <a:extLst>
              <a:ext uri="{FF2B5EF4-FFF2-40B4-BE49-F238E27FC236}">
                <a16:creationId xmlns:a16="http://schemas.microsoft.com/office/drawing/2014/main" id="{0C608D4F-4CE0-FDBF-9C72-08745C92A1C8}"/>
              </a:ext>
            </a:extLst>
          </p:cNvPr>
          <p:cNvSpPr/>
          <p:nvPr/>
        </p:nvSpPr>
        <p:spPr>
          <a:xfrm>
            <a:off x="571499" y="2964418"/>
            <a:ext cx="11035283" cy="978138"/>
          </a:xfrm>
          <a:custGeom>
            <a:avLst/>
            <a:gdLst>
              <a:gd name="connsiteX0" fmla="*/ 0 w 11035283"/>
              <a:gd name="connsiteY0" fmla="*/ 0 h 894240"/>
              <a:gd name="connsiteX1" fmla="*/ 11035283 w 11035283"/>
              <a:gd name="connsiteY1" fmla="*/ 0 h 894240"/>
              <a:gd name="connsiteX2" fmla="*/ 11035283 w 11035283"/>
              <a:gd name="connsiteY2" fmla="*/ 894240 h 894240"/>
              <a:gd name="connsiteX3" fmla="*/ 0 w 11035283"/>
              <a:gd name="connsiteY3" fmla="*/ 894240 h 894240"/>
              <a:gd name="connsiteX4" fmla="*/ 0 w 11035283"/>
              <a:gd name="connsiteY4" fmla="*/ 0 h 894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5283" h="894240">
                <a:moveTo>
                  <a:pt x="0" y="0"/>
                </a:moveTo>
                <a:lnTo>
                  <a:pt x="11035283" y="0"/>
                </a:lnTo>
                <a:lnTo>
                  <a:pt x="11035283" y="894240"/>
                </a:lnTo>
                <a:lnTo>
                  <a:pt x="0" y="8942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5400" rIns="142240" bIns="25400" numCol="1" spcCol="1270" anchor="t" anchorCtr="0">
            <a:noAutofit/>
          </a:bodyPr>
          <a:lstStyle/>
          <a:p>
            <a:pPr marL="171450" lvl="1" indent="-171450" defTabSz="711200">
              <a:lnSpc>
                <a:spcPct val="90000"/>
              </a:lnSpc>
              <a:spcBef>
                <a:spcPct val="0"/>
              </a:spcBef>
              <a:spcAft>
                <a:spcPct val="20000"/>
              </a:spcAft>
              <a:buChar char="•"/>
            </a:pPr>
            <a:r>
              <a:rPr lang="en-US" sz="1400" noProof="0"/>
              <a:t>A deployed embedding model on Azure OpenAI, Azure Vision, supported on Azure AI Foundry or a custom skill wrapping an embedding model</a:t>
            </a:r>
          </a:p>
          <a:p>
            <a:pPr marL="171450" lvl="1" indent="-171450" defTabSz="711200">
              <a:lnSpc>
                <a:spcPct val="90000"/>
              </a:lnSpc>
              <a:spcBef>
                <a:spcPct val="0"/>
              </a:spcBef>
              <a:spcAft>
                <a:spcPct val="20000"/>
              </a:spcAft>
              <a:buChar char="•"/>
            </a:pPr>
            <a:r>
              <a:rPr lang="en-US" sz="1400" noProof="0"/>
              <a:t>Permissions to upload a payload to the embedding model</a:t>
            </a:r>
          </a:p>
          <a:p>
            <a:pPr marL="171450" lvl="1" indent="-171450" defTabSz="711200">
              <a:lnSpc>
                <a:spcPct val="90000"/>
              </a:lnSpc>
              <a:spcBef>
                <a:spcPct val="0"/>
              </a:spcBef>
              <a:spcAft>
                <a:spcPct val="20000"/>
              </a:spcAft>
              <a:buChar char="•"/>
            </a:pPr>
            <a:r>
              <a:rPr lang="en-US" sz="1400" noProof="0"/>
              <a:t>A supported data source and a data source definition for your indexer</a:t>
            </a:r>
          </a:p>
          <a:p>
            <a:pPr marL="171450" lvl="1" indent="-171450" defTabSz="711200">
              <a:lnSpc>
                <a:spcPct val="90000"/>
              </a:lnSpc>
              <a:spcBef>
                <a:spcPct val="0"/>
              </a:spcBef>
              <a:spcAft>
                <a:spcPct val="20000"/>
              </a:spcAft>
              <a:buChar char="•"/>
            </a:pPr>
            <a:r>
              <a:rPr lang="en-US" sz="1400" noProof="0"/>
              <a:t>A skillset for data Chunking and Vectorization</a:t>
            </a:r>
          </a:p>
        </p:txBody>
      </p:sp>
      <p:sp>
        <p:nvSpPr>
          <p:cNvPr id="9" name="Rectangle: Rounded Corners 8">
            <a:extLst>
              <a:ext uri="{FF2B5EF4-FFF2-40B4-BE49-F238E27FC236}">
                <a16:creationId xmlns:a16="http://schemas.microsoft.com/office/drawing/2014/main" id="{F155370A-71E1-010D-43CA-D2EABF8DB292}"/>
              </a:ext>
            </a:extLst>
          </p:cNvPr>
          <p:cNvSpPr/>
          <p:nvPr/>
        </p:nvSpPr>
        <p:spPr>
          <a:xfrm>
            <a:off x="575732" y="4120354"/>
            <a:ext cx="11035283" cy="450479"/>
          </a:xfrm>
          <a:prstGeom prst="roundRect">
            <a:avLst>
              <a:gd name="adj" fmla="val 50000"/>
            </a:avLst>
          </a:prstGeom>
          <a:gradFill flip="none" rotWithShape="1">
            <a:gsLst>
              <a:gs pos="82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Defining a Vectorizer</a:t>
            </a:r>
          </a:p>
        </p:txBody>
      </p:sp>
      <p:sp>
        <p:nvSpPr>
          <p:cNvPr id="10" name="Freeform: Shape 9">
            <a:extLst>
              <a:ext uri="{FF2B5EF4-FFF2-40B4-BE49-F238E27FC236}">
                <a16:creationId xmlns:a16="http://schemas.microsoft.com/office/drawing/2014/main" id="{178A772C-F7A2-5444-64B0-3B6446704865}"/>
              </a:ext>
            </a:extLst>
          </p:cNvPr>
          <p:cNvSpPr/>
          <p:nvPr/>
        </p:nvSpPr>
        <p:spPr>
          <a:xfrm>
            <a:off x="575732" y="4570834"/>
            <a:ext cx="11035283" cy="489069"/>
          </a:xfrm>
          <a:custGeom>
            <a:avLst/>
            <a:gdLst>
              <a:gd name="connsiteX0" fmla="*/ 0 w 11035283"/>
              <a:gd name="connsiteY0" fmla="*/ 0 h 447120"/>
              <a:gd name="connsiteX1" fmla="*/ 11035283 w 11035283"/>
              <a:gd name="connsiteY1" fmla="*/ 0 h 447120"/>
              <a:gd name="connsiteX2" fmla="*/ 11035283 w 11035283"/>
              <a:gd name="connsiteY2" fmla="*/ 447120 h 447120"/>
              <a:gd name="connsiteX3" fmla="*/ 0 w 11035283"/>
              <a:gd name="connsiteY3" fmla="*/ 447120 h 447120"/>
              <a:gd name="connsiteX4" fmla="*/ 0 w 11035283"/>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5283" h="447120">
                <a:moveTo>
                  <a:pt x="0" y="0"/>
                </a:moveTo>
                <a:lnTo>
                  <a:pt x="11035283" y="0"/>
                </a:lnTo>
                <a:lnTo>
                  <a:pt x="11035283"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5400" rIns="142240" bIns="25400" numCol="1" spcCol="1270" anchor="t" anchorCtr="0">
            <a:noAutofit/>
          </a:bodyPr>
          <a:lstStyle/>
          <a:p>
            <a:pPr marL="171450" lvl="1" indent="-171450" defTabSz="711200">
              <a:lnSpc>
                <a:spcPct val="90000"/>
              </a:lnSpc>
              <a:spcBef>
                <a:spcPct val="0"/>
              </a:spcBef>
              <a:spcAft>
                <a:spcPct val="20000"/>
              </a:spcAft>
              <a:buChar char="•"/>
            </a:pPr>
            <a:r>
              <a:rPr lang="en-US" sz="1400" noProof="0"/>
              <a:t>Use Create or Update Index to add a Vectorizer</a:t>
            </a:r>
          </a:p>
          <a:p>
            <a:pPr marL="171450" lvl="1" indent="-171450" defTabSz="711200">
              <a:lnSpc>
                <a:spcPct val="90000"/>
              </a:lnSpc>
              <a:spcBef>
                <a:spcPct val="0"/>
              </a:spcBef>
              <a:spcAft>
                <a:spcPct val="20000"/>
              </a:spcAft>
              <a:buChar char="•"/>
            </a:pPr>
            <a:r>
              <a:rPr lang="en-US" sz="1400" noProof="0"/>
              <a:t>Provide valid values and remove any properties not needed</a:t>
            </a:r>
          </a:p>
        </p:txBody>
      </p:sp>
      <p:sp>
        <p:nvSpPr>
          <p:cNvPr id="11" name="Rectangle: Rounded Corners 10">
            <a:extLst>
              <a:ext uri="{FF2B5EF4-FFF2-40B4-BE49-F238E27FC236}">
                <a16:creationId xmlns:a16="http://schemas.microsoft.com/office/drawing/2014/main" id="{3C642B32-8116-6B71-4A1C-AABE89A29290}"/>
              </a:ext>
            </a:extLst>
          </p:cNvPr>
          <p:cNvSpPr/>
          <p:nvPr/>
        </p:nvSpPr>
        <p:spPr>
          <a:xfrm>
            <a:off x="575732" y="5038883"/>
            <a:ext cx="11035283" cy="450479"/>
          </a:xfrm>
          <a:prstGeom prst="roundRect">
            <a:avLst>
              <a:gd name="adj" fmla="val 50000"/>
            </a:avLst>
          </a:prstGeom>
          <a:gradFill flip="none" rotWithShape="1">
            <a:gsLst>
              <a:gs pos="82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Defining a profile with a Vectorizer</a:t>
            </a:r>
          </a:p>
        </p:txBody>
      </p:sp>
      <p:sp>
        <p:nvSpPr>
          <p:cNvPr id="12" name="Freeform: Shape 11">
            <a:extLst>
              <a:ext uri="{FF2B5EF4-FFF2-40B4-BE49-F238E27FC236}">
                <a16:creationId xmlns:a16="http://schemas.microsoft.com/office/drawing/2014/main" id="{EF408D7B-4C90-6F4D-2C43-3B2F3CE67508}"/>
              </a:ext>
            </a:extLst>
          </p:cNvPr>
          <p:cNvSpPr/>
          <p:nvPr/>
        </p:nvSpPr>
        <p:spPr>
          <a:xfrm>
            <a:off x="575732" y="5489362"/>
            <a:ext cx="11035283" cy="289819"/>
          </a:xfrm>
          <a:custGeom>
            <a:avLst/>
            <a:gdLst>
              <a:gd name="connsiteX0" fmla="*/ 0 w 11035283"/>
              <a:gd name="connsiteY0" fmla="*/ 0 h 264960"/>
              <a:gd name="connsiteX1" fmla="*/ 11035283 w 11035283"/>
              <a:gd name="connsiteY1" fmla="*/ 0 h 264960"/>
              <a:gd name="connsiteX2" fmla="*/ 11035283 w 11035283"/>
              <a:gd name="connsiteY2" fmla="*/ 264960 h 264960"/>
              <a:gd name="connsiteX3" fmla="*/ 0 w 11035283"/>
              <a:gd name="connsiteY3" fmla="*/ 264960 h 264960"/>
              <a:gd name="connsiteX4" fmla="*/ 0 w 11035283"/>
              <a:gd name="connsiteY4" fmla="*/ 0 h 2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5283" h="264960">
                <a:moveTo>
                  <a:pt x="0" y="0"/>
                </a:moveTo>
                <a:lnTo>
                  <a:pt x="11035283" y="0"/>
                </a:lnTo>
                <a:lnTo>
                  <a:pt x="11035283" y="264960"/>
                </a:lnTo>
                <a:lnTo>
                  <a:pt x="0" y="264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5400" rIns="142240" bIns="25400" numCol="1" spcCol="1270" anchor="t" anchorCtr="0">
            <a:noAutofit/>
          </a:bodyPr>
          <a:lstStyle/>
          <a:p>
            <a:pPr marL="171450" lvl="1" indent="-171450" defTabSz="711200">
              <a:lnSpc>
                <a:spcPct val="90000"/>
              </a:lnSpc>
              <a:spcBef>
                <a:spcPct val="0"/>
              </a:spcBef>
              <a:spcAft>
                <a:spcPct val="20000"/>
              </a:spcAft>
              <a:buChar char="•"/>
            </a:pPr>
            <a:r>
              <a:rPr lang="en-US" sz="1400" noProof="0"/>
              <a:t>Add a profiles section specifying combinations of algorithms and Vectorizers</a:t>
            </a:r>
          </a:p>
        </p:txBody>
      </p:sp>
      <p:sp>
        <p:nvSpPr>
          <p:cNvPr id="13" name="Rectangle: Rounded Corners 12">
            <a:extLst>
              <a:ext uri="{FF2B5EF4-FFF2-40B4-BE49-F238E27FC236}">
                <a16:creationId xmlns:a16="http://schemas.microsoft.com/office/drawing/2014/main" id="{74A46156-D900-D029-367A-D06FE2768606}"/>
              </a:ext>
            </a:extLst>
          </p:cNvPr>
          <p:cNvSpPr/>
          <p:nvPr/>
        </p:nvSpPr>
        <p:spPr>
          <a:xfrm>
            <a:off x="575732" y="5800200"/>
            <a:ext cx="11035283" cy="450479"/>
          </a:xfrm>
          <a:prstGeom prst="roundRect">
            <a:avLst>
              <a:gd name="adj" fmla="val 50000"/>
            </a:avLst>
          </a:prstGeom>
          <a:gradFill flip="none" rotWithShape="1">
            <a:gsLst>
              <a:gs pos="82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Assigning a vector profile to a field</a:t>
            </a:r>
          </a:p>
        </p:txBody>
      </p:sp>
      <p:sp>
        <p:nvSpPr>
          <p:cNvPr id="14" name="Freeform: Shape 13">
            <a:extLst>
              <a:ext uri="{FF2B5EF4-FFF2-40B4-BE49-F238E27FC236}">
                <a16:creationId xmlns:a16="http://schemas.microsoft.com/office/drawing/2014/main" id="{9916D453-5FB0-4020-D8CD-D6C6719018B9}"/>
              </a:ext>
            </a:extLst>
          </p:cNvPr>
          <p:cNvSpPr/>
          <p:nvPr/>
        </p:nvSpPr>
        <p:spPr>
          <a:xfrm>
            <a:off x="575732" y="6250679"/>
            <a:ext cx="11035283" cy="289819"/>
          </a:xfrm>
          <a:custGeom>
            <a:avLst/>
            <a:gdLst>
              <a:gd name="connsiteX0" fmla="*/ 0 w 11035283"/>
              <a:gd name="connsiteY0" fmla="*/ 0 h 264960"/>
              <a:gd name="connsiteX1" fmla="*/ 11035283 w 11035283"/>
              <a:gd name="connsiteY1" fmla="*/ 0 h 264960"/>
              <a:gd name="connsiteX2" fmla="*/ 11035283 w 11035283"/>
              <a:gd name="connsiteY2" fmla="*/ 264960 h 264960"/>
              <a:gd name="connsiteX3" fmla="*/ 0 w 11035283"/>
              <a:gd name="connsiteY3" fmla="*/ 264960 h 264960"/>
              <a:gd name="connsiteX4" fmla="*/ 0 w 11035283"/>
              <a:gd name="connsiteY4" fmla="*/ 0 h 26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5283" h="264960">
                <a:moveTo>
                  <a:pt x="0" y="0"/>
                </a:moveTo>
                <a:lnTo>
                  <a:pt x="11035283" y="0"/>
                </a:lnTo>
                <a:lnTo>
                  <a:pt x="11035283" y="264960"/>
                </a:lnTo>
                <a:lnTo>
                  <a:pt x="0" y="264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5400" rIns="142240" bIns="25400" numCol="1" spcCol="1270" anchor="t" anchorCtr="0">
            <a:noAutofit/>
          </a:bodyPr>
          <a:lstStyle/>
          <a:p>
            <a:pPr marL="171450" lvl="1" indent="-171450" defTabSz="711200">
              <a:lnSpc>
                <a:spcPct val="90000"/>
              </a:lnSpc>
              <a:spcBef>
                <a:spcPct val="0"/>
              </a:spcBef>
              <a:spcAft>
                <a:spcPct val="20000"/>
              </a:spcAft>
              <a:buChar char="•"/>
            </a:pPr>
            <a:r>
              <a:rPr lang="en-US" sz="1400" noProof="0"/>
              <a:t>For each vector field in the fields collection, assign a profile</a:t>
            </a:r>
          </a:p>
        </p:txBody>
      </p:sp>
    </p:spTree>
    <p:extLst>
      <p:ext uri="{BB962C8B-B14F-4D97-AF65-F5344CB8AC3E}">
        <p14:creationId xmlns:p14="http://schemas.microsoft.com/office/powerpoint/2010/main" val="153450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7E20-4CAD-28EC-D2D6-206514A9ECFB}"/>
              </a:ext>
            </a:extLst>
          </p:cNvPr>
          <p:cNvSpPr>
            <a:spLocks noGrp="1"/>
          </p:cNvSpPr>
          <p:nvPr>
            <p:ph type="title"/>
          </p:nvPr>
        </p:nvSpPr>
        <p:spPr>
          <a:xfrm>
            <a:off x="588263" y="457200"/>
            <a:ext cx="4267516" cy="984885"/>
          </a:xfrm>
        </p:spPr>
        <p:txBody>
          <a:bodyPr vert="horz" wrap="square" lIns="0" tIns="0" rIns="0" bIns="0" rtlCol="0" anchor="t">
            <a:spAutoFit/>
          </a:bodyPr>
          <a:lstStyle/>
          <a:p>
            <a:r>
              <a:rPr lang="en-US" noProof="0"/>
              <a:t>Azure OpenAI Embeddings Vectorizer</a:t>
            </a:r>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690207"/>
            <a:ext cx="4040185" cy="5016758"/>
          </a:xfrm>
        </p:spPr>
        <p:txBody>
          <a:bodyPr/>
          <a:lstStyle/>
          <a:p>
            <a:r>
              <a:rPr lang="en-US" i="1" noProof="0"/>
              <a:t>If you need to have a Vectorizer to be used at query time to avoid including this in your orchestrator, this is part of Integrated Vectorization feature. It converts text to embeddings to query vectors.</a:t>
            </a:r>
          </a:p>
          <a:p>
            <a:endParaRPr lang="en-US" i="1" noProof="0"/>
          </a:p>
          <a:p>
            <a:r>
              <a:rPr lang="en-US" i="1" noProof="0"/>
              <a:t>This is part of the AI Search index definition.</a:t>
            </a:r>
          </a:p>
          <a:p>
            <a:endParaRPr lang="en-US" sz="1800" noProof="0"/>
          </a:p>
          <a:p>
            <a:endParaRPr lang="en-US" i="1" noProof="0"/>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658919" y="259322"/>
            <a:ext cx="5801961" cy="6749540"/>
          </a:xfrm>
        </p:spPr>
        <p:txBody>
          <a:bodyPr/>
          <a:lstStyle/>
          <a:p>
            <a:r>
              <a:rPr lang="en-US" sz="600" noProof="0"/>
              <a:t>Create Vectorizer</a:t>
            </a:r>
          </a:p>
          <a:p>
            <a:endParaRPr lang="en-US" sz="600" noProof="0"/>
          </a:p>
          <a:p>
            <a:r>
              <a:rPr lang="en-US" sz="600" noProof="0"/>
              <a:t>"Vectorizers": [</a:t>
            </a:r>
          </a:p>
          <a:p>
            <a:r>
              <a:rPr lang="en-US" sz="600" noProof="0"/>
              <a:t>    {</a:t>
            </a:r>
          </a:p>
          <a:p>
            <a:r>
              <a:rPr lang="en-US" sz="600" noProof="0"/>
              <a:t>      "name": "my_open_ai_Vectorizer",</a:t>
            </a:r>
          </a:p>
          <a:p>
            <a:r>
              <a:rPr lang="en-US" sz="600" noProof="0"/>
              <a:t>      "kind": "azureOpenAI",</a:t>
            </a:r>
          </a:p>
          <a:p>
            <a:r>
              <a:rPr lang="en-US" sz="600" noProof="0"/>
              <a:t>      "azureOpenAIParameters": {</a:t>
            </a:r>
          </a:p>
          <a:p>
            <a:r>
              <a:rPr lang="en-US" sz="600" noProof="0"/>
              <a:t>        "resourceUri": "https://url.openai.azure.com",</a:t>
            </a:r>
          </a:p>
          <a:p>
            <a:r>
              <a:rPr lang="en-US" sz="600" noProof="0"/>
              <a:t>        "deploymentId": "text-embedding-ada-002",</a:t>
            </a:r>
          </a:p>
          <a:p>
            <a:r>
              <a:rPr lang="en-US" sz="600" noProof="0"/>
              <a:t>        "apiKey": "mytopsecretkey"</a:t>
            </a:r>
          </a:p>
          <a:p>
            <a:r>
              <a:rPr lang="en-US" sz="600" noProof="0"/>
              <a:t>      }</a:t>
            </a:r>
          </a:p>
          <a:p>
            <a:r>
              <a:rPr lang="en-US" sz="600" noProof="0"/>
              <a:t>    }</a:t>
            </a:r>
          </a:p>
          <a:p>
            <a:r>
              <a:rPr lang="en-US" sz="600" noProof="0"/>
              <a:t>]</a:t>
            </a:r>
          </a:p>
          <a:p>
            <a:endParaRPr lang="en-US" sz="600" noProof="0"/>
          </a:p>
          <a:p>
            <a:r>
              <a:rPr lang="en-US" sz="600" noProof="0"/>
              <a:t>Create a Vectorizer profile:</a:t>
            </a:r>
          </a:p>
          <a:p>
            <a:r>
              <a:rPr lang="en-US" sz="600" noProof="0"/>
              <a:t>"profiles": [ </a:t>
            </a:r>
          </a:p>
          <a:p>
            <a:r>
              <a:rPr lang="en-US" sz="600" noProof="0"/>
              <a:t>    { </a:t>
            </a:r>
          </a:p>
          <a:p>
            <a:r>
              <a:rPr lang="en-US" sz="600" noProof="0"/>
              <a:t>        "name": "my_open_ai_profile", </a:t>
            </a:r>
          </a:p>
          <a:p>
            <a:r>
              <a:rPr lang="en-US" sz="600" noProof="0"/>
              <a:t>        "algorithm": "my_hnsw_algorithm", </a:t>
            </a:r>
          </a:p>
          <a:p>
            <a:r>
              <a:rPr lang="en-US" sz="600" noProof="0"/>
              <a:t>        "Vectorizer":"my_open_ai_Vectorizer" </a:t>
            </a:r>
          </a:p>
          <a:p>
            <a:r>
              <a:rPr lang="en-US" sz="600" noProof="0"/>
              <a:t>    }</a:t>
            </a:r>
          </a:p>
          <a:p>
            <a:r>
              <a:rPr lang="en-US" sz="600" noProof="0"/>
              <a:t>]</a:t>
            </a:r>
          </a:p>
          <a:p>
            <a:endParaRPr lang="en-US" sz="1050" noProof="0"/>
          </a:p>
          <a:p>
            <a:r>
              <a:rPr lang="en-US" sz="700" noProof="0"/>
              <a:t>Assign to a field:</a:t>
            </a:r>
          </a:p>
          <a:p>
            <a:endParaRPr lang="en-US" sz="700" noProof="0"/>
          </a:p>
          <a:p>
            <a:r>
              <a:rPr lang="en-US" sz="600" noProof="0"/>
              <a:t>"fields": [ </a:t>
            </a:r>
          </a:p>
          <a:p>
            <a:r>
              <a:rPr lang="en-US" sz="600" noProof="0"/>
              <a:t>        { </a:t>
            </a:r>
          </a:p>
          <a:p>
            <a:r>
              <a:rPr lang="en-US" sz="600" noProof="0"/>
              <a:t>            "name": "ID", </a:t>
            </a:r>
          </a:p>
          <a:p>
            <a:r>
              <a:rPr lang="en-US" sz="600" noProof="0"/>
              <a:t>            "type": "Edm.String", </a:t>
            </a:r>
          </a:p>
          <a:p>
            <a:r>
              <a:rPr lang="en-US" sz="600" noProof="0"/>
              <a:t>            "key": true, </a:t>
            </a:r>
          </a:p>
          <a:p>
            <a:r>
              <a:rPr lang="en-US" sz="600" noProof="0"/>
              <a:t>            "sortable": true, </a:t>
            </a:r>
          </a:p>
          <a:p>
            <a:r>
              <a:rPr lang="en-US" sz="600" noProof="0"/>
              <a:t>            "analyzer": "keyword" </a:t>
            </a:r>
          </a:p>
          <a:p>
            <a:r>
              <a:rPr lang="en-US" sz="600" noProof="0"/>
              <a:t>        }, </a:t>
            </a:r>
          </a:p>
          <a:p>
            <a:r>
              <a:rPr lang="en-US" sz="600" noProof="0"/>
              <a:t>        { </a:t>
            </a:r>
          </a:p>
          <a:p>
            <a:r>
              <a:rPr lang="en-US" sz="600" noProof="0"/>
              <a:t>            "name": "title", </a:t>
            </a:r>
          </a:p>
          <a:p>
            <a:r>
              <a:rPr lang="en-US" sz="600" noProof="0"/>
              <a:t>            "type": "Edm.String"</a:t>
            </a:r>
          </a:p>
          <a:p>
            <a:r>
              <a:rPr lang="en-US" sz="600" noProof="0"/>
              <a:t>        }, </a:t>
            </a:r>
          </a:p>
          <a:p>
            <a:r>
              <a:rPr lang="en-US" sz="600" noProof="0"/>
              <a:t>        { </a:t>
            </a:r>
          </a:p>
          <a:p>
            <a:r>
              <a:rPr lang="en-US" sz="600" noProof="0"/>
              <a:t>            "name": "synopsis", </a:t>
            </a:r>
          </a:p>
          <a:p>
            <a:r>
              <a:rPr lang="en-US" sz="600" noProof="0"/>
              <a:t>            "type": "Collection(Edm.Single)", </a:t>
            </a:r>
          </a:p>
          <a:p>
            <a:r>
              <a:rPr lang="en-US" sz="600" noProof="0"/>
              <a:t>            "dimensions": 1536, </a:t>
            </a:r>
          </a:p>
          <a:p>
            <a:r>
              <a:rPr lang="en-US" sz="600" noProof="0"/>
              <a:t>            "vectorSearchProfile": "my_open_ai_profile", </a:t>
            </a:r>
          </a:p>
          <a:p>
            <a:r>
              <a:rPr lang="en-US" sz="600" noProof="0"/>
              <a:t>            "searchable": true, </a:t>
            </a:r>
          </a:p>
          <a:p>
            <a:r>
              <a:rPr lang="en-US" sz="600" noProof="0"/>
              <a:t>            "retrievable": true, </a:t>
            </a:r>
          </a:p>
          <a:p>
            <a:r>
              <a:rPr lang="en-US" sz="600" noProof="0"/>
              <a:t>            "filterable": false, </a:t>
            </a:r>
          </a:p>
          <a:p>
            <a:r>
              <a:rPr lang="en-US" sz="600" noProof="0"/>
              <a:t>            "sortable": false, </a:t>
            </a:r>
          </a:p>
          <a:p>
            <a:r>
              <a:rPr lang="en-US" sz="600" noProof="0"/>
              <a:t>            "facetable": false </a:t>
            </a:r>
          </a:p>
          <a:p>
            <a:r>
              <a:rPr lang="en-US" sz="600" noProof="0"/>
              <a:t>        }, </a:t>
            </a:r>
          </a:p>
          <a:p>
            <a:r>
              <a:rPr lang="en-US" sz="600" noProof="0"/>
              <a:t>        { </a:t>
            </a:r>
          </a:p>
          <a:p>
            <a:r>
              <a:rPr lang="en-US" sz="600" noProof="0"/>
              <a:t>            "name": "reviews", </a:t>
            </a:r>
          </a:p>
          <a:p>
            <a:r>
              <a:rPr lang="en-US" sz="600" noProof="0"/>
              <a:t>            "type": "Collection(Edm.Single)", </a:t>
            </a:r>
          </a:p>
          <a:p>
            <a:r>
              <a:rPr lang="en-US" sz="600" noProof="0"/>
              <a:t>            "dimensions": 1024, </a:t>
            </a:r>
          </a:p>
          <a:p>
            <a:r>
              <a:rPr lang="en-US" sz="600" noProof="0"/>
              <a:t>            "vectorSearchProfile": "my_custom_profile", </a:t>
            </a:r>
          </a:p>
          <a:p>
            <a:r>
              <a:rPr lang="en-US" sz="600" noProof="0"/>
              <a:t>            "searchable": true, </a:t>
            </a:r>
          </a:p>
          <a:p>
            <a:r>
              <a:rPr lang="en-US" sz="600" noProof="0"/>
              <a:t>            "retrievable": true, </a:t>
            </a:r>
          </a:p>
          <a:p>
            <a:r>
              <a:rPr lang="en-US" sz="600" noProof="0"/>
              <a:t>            "filterable": false, </a:t>
            </a:r>
          </a:p>
          <a:p>
            <a:r>
              <a:rPr lang="en-US" sz="600" noProof="0"/>
              <a:t>            "sortable": false, </a:t>
            </a:r>
          </a:p>
          <a:p>
            <a:r>
              <a:rPr lang="en-US" sz="600" noProof="0"/>
              <a:t>            "facetable": false </a:t>
            </a:r>
          </a:p>
          <a:p>
            <a:r>
              <a:rPr lang="en-US" sz="600" noProof="0"/>
              <a:t>        } </a:t>
            </a:r>
          </a:p>
          <a:p>
            <a:r>
              <a:rPr lang="en-US" sz="600" noProof="0"/>
              <a:t>]</a:t>
            </a:r>
            <a:endParaRPr lang="en-US" sz="1000" noProof="0"/>
          </a:p>
        </p:txBody>
      </p:sp>
    </p:spTree>
    <p:extLst>
      <p:ext uri="{BB962C8B-B14F-4D97-AF65-F5344CB8AC3E}">
        <p14:creationId xmlns:p14="http://schemas.microsoft.com/office/powerpoint/2010/main" val="342413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7E20-4CAD-28EC-D2D6-206514A9ECFB}"/>
              </a:ext>
            </a:extLst>
          </p:cNvPr>
          <p:cNvSpPr>
            <a:spLocks noGrp="1"/>
          </p:cNvSpPr>
          <p:nvPr>
            <p:ph type="title"/>
          </p:nvPr>
        </p:nvSpPr>
        <p:spPr>
          <a:xfrm>
            <a:off x="588263" y="457200"/>
            <a:ext cx="4267516" cy="984885"/>
          </a:xfrm>
        </p:spPr>
        <p:txBody>
          <a:bodyPr vert="horz" wrap="square" lIns="0" tIns="0" rIns="0" bIns="0" rtlCol="0" anchor="t">
            <a:spAutoFit/>
          </a:bodyPr>
          <a:lstStyle/>
          <a:p>
            <a:r>
              <a:rPr lang="en-US" noProof="0">
                <a:cs typeface="Segoe Sans Text"/>
              </a:rPr>
              <a:t>Azure AI Vision Vectorizer (Preview)</a:t>
            </a:r>
            <a:endParaRPr lang="en-US" noProof="0"/>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690207"/>
            <a:ext cx="4040185" cy="5955476"/>
          </a:xfrm>
        </p:spPr>
        <p:txBody>
          <a:bodyPr/>
          <a:lstStyle/>
          <a:p>
            <a:r>
              <a:rPr lang="en-US" sz="2000" i="1" noProof="0"/>
              <a:t>This vectorizer allows for multimodal embeddings support to enable image/text query vectorization.</a:t>
            </a:r>
          </a:p>
          <a:p>
            <a:endParaRPr lang="en-US" sz="2000" i="1" noProof="0"/>
          </a:p>
          <a:p>
            <a:r>
              <a:rPr lang="en-US" sz="2000" i="1" noProof="0"/>
              <a:t>If you need to have a Vectorizer to be used at query time to avoid including this in your orchestrator, this is part of Integrated Vectorization feature. It converts text  or images to embeddings to query vectors.</a:t>
            </a:r>
          </a:p>
          <a:p>
            <a:endParaRPr lang="en-US" sz="2000" i="1" noProof="0"/>
          </a:p>
          <a:p>
            <a:r>
              <a:rPr lang="en-US" sz="2000" i="1" noProof="0"/>
              <a:t>This is part of the AI Search index definition.</a:t>
            </a:r>
          </a:p>
          <a:p>
            <a:endParaRPr lang="en-US" sz="1600" noProof="0"/>
          </a:p>
          <a:p>
            <a:endParaRPr lang="en-US" sz="1600" noProof="0"/>
          </a:p>
          <a:p>
            <a:endParaRPr lang="en-US" sz="2000" i="1" noProof="0"/>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658919" y="259322"/>
            <a:ext cx="5801961" cy="7192738"/>
          </a:xfrm>
        </p:spPr>
        <p:txBody>
          <a:bodyPr/>
          <a:lstStyle/>
          <a:p>
            <a:r>
              <a:rPr lang="en-US" sz="600" noProof="0"/>
              <a:t>Create Vectorizer</a:t>
            </a:r>
          </a:p>
          <a:p>
            <a:endParaRPr lang="en-US" sz="600" noProof="0"/>
          </a:p>
          <a:p>
            <a:r>
              <a:rPr lang="en-US" sz="600" noProof="0"/>
              <a:t>"Vectorizers": [</a:t>
            </a:r>
          </a:p>
          <a:p>
            <a:r>
              <a:rPr lang="en-US" sz="600" noProof="0"/>
              <a:t>       {   </a:t>
            </a:r>
          </a:p>
          <a:p>
            <a:r>
              <a:rPr lang="en-US" sz="600" noProof="0"/>
              <a:t>            "name": “aivisionvectorizer",   </a:t>
            </a:r>
          </a:p>
          <a:p>
            <a:r>
              <a:rPr lang="en-US" sz="600" noProof="0"/>
              <a:t>            "kind": "aiServicesVision",   </a:t>
            </a:r>
          </a:p>
          <a:p>
            <a:r>
              <a:rPr lang="en-US" sz="600" noProof="0"/>
              <a:t>            "aiServicesVisionParameters": {   </a:t>
            </a:r>
          </a:p>
          <a:p>
            <a:r>
              <a:rPr lang="en-US" sz="600" noProof="0"/>
              <a:t>                "modelVersion": "2023-04-15",   </a:t>
            </a:r>
          </a:p>
          <a:p>
            <a:r>
              <a:rPr lang="en-US" sz="600" noProof="0"/>
              <a:t>                "apiKey": "&lt;ai services api key&gt;", </a:t>
            </a:r>
          </a:p>
          <a:p>
            <a:r>
              <a:rPr lang="en-US" sz="600" noProof="0"/>
              <a:t>                "resourceUri": "https://example.api.cognitive.microsoft.com/", </a:t>
            </a:r>
          </a:p>
          <a:p>
            <a:r>
              <a:rPr lang="en-US" sz="600" noProof="0"/>
              <a:t>                "authIdentity": </a:t>
            </a:r>
          </a:p>
          <a:p>
            <a:r>
              <a:rPr lang="en-US" sz="600" noProof="0"/>
              <a:t>                    "@odata.type": "Microsoft.Azure.Search.DataAssignedUserIdentity", </a:t>
            </a:r>
          </a:p>
          <a:p>
            <a:r>
              <a:rPr lang="en-US" sz="600" noProof="0"/>
              <a:t>                    "userAssignedIdentity": "&lt;user assigned identity resource id for managed identity" </a:t>
            </a:r>
          </a:p>
          <a:p>
            <a:r>
              <a:rPr lang="en-US" sz="600" noProof="0"/>
              <a:t>                } </a:t>
            </a:r>
          </a:p>
          <a:p>
            <a:r>
              <a:rPr lang="en-US" sz="600" noProof="0"/>
              <a:t>            }   </a:t>
            </a:r>
          </a:p>
          <a:p>
            <a:r>
              <a:rPr lang="en-US" sz="600" noProof="0"/>
              <a:t>        }   </a:t>
            </a:r>
          </a:p>
          <a:p>
            <a:r>
              <a:rPr lang="en-US" sz="600" noProof="0"/>
              <a:t>]</a:t>
            </a:r>
          </a:p>
          <a:p>
            <a:endParaRPr lang="en-US" sz="600" noProof="0"/>
          </a:p>
          <a:p>
            <a:r>
              <a:rPr lang="en-US" sz="600" noProof="0"/>
              <a:t>Create a Vectorizer profile:</a:t>
            </a:r>
          </a:p>
          <a:p>
            <a:r>
              <a:rPr lang="en-US" sz="600" noProof="0"/>
              <a:t>"profiles": [ </a:t>
            </a:r>
          </a:p>
          <a:p>
            <a:r>
              <a:rPr lang="en-US" sz="600" noProof="0"/>
              <a:t>    { </a:t>
            </a:r>
          </a:p>
          <a:p>
            <a:r>
              <a:rPr lang="en-US" sz="600" noProof="0"/>
              <a:t>        "name": "aiServicesVision-profile", </a:t>
            </a:r>
          </a:p>
          <a:p>
            <a:r>
              <a:rPr lang="en-US" sz="600" noProof="0"/>
              <a:t>        "algorithm": "my_hnsw_algorithm", </a:t>
            </a:r>
          </a:p>
          <a:p>
            <a:r>
              <a:rPr lang="en-US" sz="600" noProof="0"/>
              <a:t>        "Vectorizer":" aivisionvectorizer" </a:t>
            </a:r>
          </a:p>
          <a:p>
            <a:r>
              <a:rPr lang="en-US" sz="600" noProof="0"/>
              <a:t>    }</a:t>
            </a:r>
          </a:p>
          <a:p>
            <a:r>
              <a:rPr lang="en-US" sz="600" noProof="0"/>
              <a:t>]</a:t>
            </a:r>
          </a:p>
          <a:p>
            <a:endParaRPr lang="en-US" sz="1050" noProof="0"/>
          </a:p>
          <a:p>
            <a:r>
              <a:rPr lang="en-US" sz="700" noProof="0"/>
              <a:t>Assign to a field:</a:t>
            </a:r>
          </a:p>
          <a:p>
            <a:endParaRPr lang="en-US" sz="700" noProof="0"/>
          </a:p>
          <a:p>
            <a:r>
              <a:rPr lang="en-US" sz="600" noProof="0"/>
              <a:t>"fields": [ </a:t>
            </a:r>
          </a:p>
          <a:p>
            <a:r>
              <a:rPr lang="en-US" sz="600" noProof="0"/>
              <a:t>        { </a:t>
            </a:r>
          </a:p>
          <a:p>
            <a:r>
              <a:rPr lang="en-US" sz="600" noProof="0"/>
              <a:t>            "name": "ID", </a:t>
            </a:r>
          </a:p>
          <a:p>
            <a:r>
              <a:rPr lang="en-US" sz="600" noProof="0"/>
              <a:t>            "type": "Edm.String", </a:t>
            </a:r>
          </a:p>
          <a:p>
            <a:r>
              <a:rPr lang="en-US" sz="600" noProof="0"/>
              <a:t>            "key": true, </a:t>
            </a:r>
          </a:p>
          <a:p>
            <a:r>
              <a:rPr lang="en-US" sz="600" noProof="0"/>
              <a:t>            "sortable": true, </a:t>
            </a:r>
          </a:p>
          <a:p>
            <a:r>
              <a:rPr lang="en-US" sz="600" noProof="0"/>
              <a:t>            "analyzer": "keyword" </a:t>
            </a:r>
          </a:p>
          <a:p>
            <a:r>
              <a:rPr lang="en-US" sz="600" noProof="0"/>
              <a:t>        }, </a:t>
            </a:r>
          </a:p>
          <a:p>
            <a:r>
              <a:rPr lang="en-US" sz="600" noProof="0"/>
              <a:t>        { </a:t>
            </a:r>
          </a:p>
          <a:p>
            <a:r>
              <a:rPr lang="en-US" sz="600" noProof="0"/>
              <a:t>            "name": "title", </a:t>
            </a:r>
          </a:p>
          <a:p>
            <a:r>
              <a:rPr lang="en-US" sz="600" noProof="0"/>
              <a:t>            "type": "Edm.String"</a:t>
            </a:r>
          </a:p>
          <a:p>
            <a:r>
              <a:rPr lang="en-US" sz="600" noProof="0"/>
              <a:t>        }, </a:t>
            </a:r>
          </a:p>
          <a:p>
            <a:r>
              <a:rPr lang="en-US" sz="600" noProof="0"/>
              <a:t>        { </a:t>
            </a:r>
          </a:p>
          <a:p>
            <a:r>
              <a:rPr lang="en-US" sz="600" noProof="0"/>
              <a:t>            "name": "synopsis", </a:t>
            </a:r>
          </a:p>
          <a:p>
            <a:r>
              <a:rPr lang="en-US" sz="600" noProof="0"/>
              <a:t>            "type": "Collection(Edm.Single)", </a:t>
            </a:r>
          </a:p>
          <a:p>
            <a:r>
              <a:rPr lang="en-US" sz="600" noProof="0"/>
              <a:t>            "dimensions":1024, </a:t>
            </a:r>
          </a:p>
          <a:p>
            <a:r>
              <a:rPr lang="en-US" sz="600" noProof="0"/>
              <a:t>            "vectorSearchProfile": "aiServicesVision-profile", </a:t>
            </a:r>
          </a:p>
          <a:p>
            <a:r>
              <a:rPr lang="en-US" sz="600" noProof="0"/>
              <a:t>            "searchable": true, </a:t>
            </a:r>
          </a:p>
          <a:p>
            <a:r>
              <a:rPr lang="en-US" sz="600" noProof="0"/>
              <a:t>            "retrievable": true, </a:t>
            </a:r>
          </a:p>
          <a:p>
            <a:r>
              <a:rPr lang="en-US" sz="600" noProof="0"/>
              <a:t>            "filterable": false, </a:t>
            </a:r>
          </a:p>
          <a:p>
            <a:r>
              <a:rPr lang="en-US" sz="600" noProof="0"/>
              <a:t>            "sortable": false, </a:t>
            </a:r>
          </a:p>
          <a:p>
            <a:r>
              <a:rPr lang="en-US" sz="600" noProof="0"/>
              <a:t>            "facetable": false </a:t>
            </a:r>
          </a:p>
          <a:p>
            <a:r>
              <a:rPr lang="en-US" sz="600" noProof="0"/>
              <a:t>        }, </a:t>
            </a:r>
          </a:p>
          <a:p>
            <a:r>
              <a:rPr lang="en-US" sz="600" noProof="0"/>
              <a:t>        { </a:t>
            </a:r>
          </a:p>
          <a:p>
            <a:r>
              <a:rPr lang="en-US" sz="600" noProof="0"/>
              <a:t>            "name": "reviews", </a:t>
            </a:r>
          </a:p>
          <a:p>
            <a:r>
              <a:rPr lang="en-US" sz="600" noProof="0"/>
              <a:t>            "type": "Collection(Edm.Single)", </a:t>
            </a:r>
          </a:p>
          <a:p>
            <a:r>
              <a:rPr lang="en-US" sz="600" noProof="0"/>
              <a:t>            "dimensions": 1024, </a:t>
            </a:r>
          </a:p>
          <a:p>
            <a:r>
              <a:rPr lang="en-US" sz="600" noProof="0"/>
              <a:t>            "vectorSearchProfile": "my_custom_profile", </a:t>
            </a:r>
          </a:p>
          <a:p>
            <a:r>
              <a:rPr lang="en-US" sz="600" noProof="0"/>
              <a:t>            "searchable": true, </a:t>
            </a:r>
          </a:p>
          <a:p>
            <a:r>
              <a:rPr lang="en-US" sz="600" noProof="0"/>
              <a:t>            "retrievable": true, </a:t>
            </a:r>
          </a:p>
          <a:p>
            <a:r>
              <a:rPr lang="en-US" sz="600" noProof="0"/>
              <a:t>            "filterable": false, </a:t>
            </a:r>
          </a:p>
          <a:p>
            <a:r>
              <a:rPr lang="en-US" sz="600" noProof="0"/>
              <a:t>            "sortable": false, </a:t>
            </a:r>
          </a:p>
          <a:p>
            <a:r>
              <a:rPr lang="en-US" sz="600" noProof="0"/>
              <a:t>            "facetable": false </a:t>
            </a:r>
          </a:p>
          <a:p>
            <a:r>
              <a:rPr lang="en-US" sz="600" noProof="0"/>
              <a:t>        } </a:t>
            </a:r>
          </a:p>
          <a:p>
            <a:r>
              <a:rPr lang="en-US" sz="600" noProof="0"/>
              <a:t>]</a:t>
            </a:r>
            <a:endParaRPr lang="en-US" sz="1000" noProof="0"/>
          </a:p>
        </p:txBody>
      </p:sp>
    </p:spTree>
    <p:extLst>
      <p:ext uri="{BB962C8B-B14F-4D97-AF65-F5344CB8AC3E}">
        <p14:creationId xmlns:p14="http://schemas.microsoft.com/office/powerpoint/2010/main" val="302340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7E20-4CAD-28EC-D2D6-206514A9ECFB}"/>
              </a:ext>
            </a:extLst>
          </p:cNvPr>
          <p:cNvSpPr>
            <a:spLocks noGrp="1"/>
          </p:cNvSpPr>
          <p:nvPr>
            <p:ph type="title"/>
          </p:nvPr>
        </p:nvSpPr>
        <p:spPr>
          <a:xfrm>
            <a:off x="588263" y="457200"/>
            <a:ext cx="4267516" cy="984885"/>
          </a:xfrm>
        </p:spPr>
        <p:txBody>
          <a:bodyPr vert="horz" wrap="square" lIns="0" tIns="0" rIns="0" bIns="0" rtlCol="0" anchor="t">
            <a:spAutoFit/>
          </a:bodyPr>
          <a:lstStyle/>
          <a:p>
            <a:r>
              <a:rPr lang="en-US" noProof="0">
                <a:cs typeface="Segoe Sans Text"/>
              </a:rPr>
              <a:t>AML Vectorizer (Preview)</a:t>
            </a:r>
            <a:endParaRPr lang="en-US" noProof="0"/>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619319" y="1588040"/>
            <a:ext cx="4056397" cy="5146195"/>
          </a:xfrm>
        </p:spPr>
        <p:txBody>
          <a:bodyPr/>
          <a:lstStyle/>
          <a:p>
            <a:r>
              <a:rPr lang="en-US" sz="2000" i="1" noProof="0"/>
              <a:t>This vectorizer enables support for embedding models in the Azure AI Foundry Model Catalog.</a:t>
            </a:r>
          </a:p>
          <a:p>
            <a:endParaRPr lang="en-US" sz="2000" i="1" noProof="0"/>
          </a:p>
          <a:p>
            <a:r>
              <a:rPr lang="en-US" sz="2000" i="1" noProof="0"/>
              <a:t>If you need to have a Vectorizer to be used at query time to avoid including this in your orchestrator, this is part of Integrated Vectorization feature. It converts text to embeddings to query vectors.</a:t>
            </a:r>
          </a:p>
          <a:p>
            <a:endParaRPr lang="en-US" sz="2000" i="1" noProof="0"/>
          </a:p>
          <a:p>
            <a:r>
              <a:rPr lang="en-US" sz="2000" i="1" noProof="0"/>
              <a:t>This is part of the AI Search index definition.</a:t>
            </a:r>
          </a:p>
          <a:p>
            <a:endParaRPr lang="en-US" sz="1600" noProof="0"/>
          </a:p>
          <a:p>
            <a:endParaRPr lang="en-US" sz="2000" i="1" noProof="0"/>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658919" y="259322"/>
            <a:ext cx="5801961" cy="6897273"/>
          </a:xfrm>
        </p:spPr>
        <p:txBody>
          <a:bodyPr/>
          <a:lstStyle/>
          <a:p>
            <a:r>
              <a:rPr lang="en-US" sz="600" noProof="0"/>
              <a:t>Create Vectorizer</a:t>
            </a:r>
          </a:p>
          <a:p>
            <a:endParaRPr lang="en-US" sz="600" noProof="0"/>
          </a:p>
          <a:p>
            <a:r>
              <a:rPr lang="en-US" sz="600" noProof="0"/>
              <a:t>"Vectorizers": [</a:t>
            </a:r>
          </a:p>
          <a:p>
            <a:r>
              <a:rPr lang="en-US" sz="600" noProof="0"/>
              <a:t>        {</a:t>
            </a:r>
          </a:p>
          <a:p>
            <a:r>
              <a:rPr lang="en-US" sz="600" noProof="0"/>
              <a:t>                "name": "amlvectorizer",</a:t>
            </a:r>
          </a:p>
          <a:p>
            <a:r>
              <a:rPr lang="en-US" sz="600" noProof="0"/>
              <a:t>                "kind": "aml",</a:t>
            </a:r>
          </a:p>
          <a:p>
            <a:r>
              <a:rPr lang="en-US" sz="600" noProof="0"/>
              <a:t>                "amlParameters": {</a:t>
            </a:r>
          </a:p>
          <a:p>
            <a:r>
              <a:rPr lang="en-US" sz="600" noProof="0"/>
              <a:t>                    "uri": "https://amlendpoint.region.inference.ml.azure.com/score",</a:t>
            </a:r>
          </a:p>
          <a:p>
            <a:r>
              <a:rPr lang="en-US" sz="600" noProof="0"/>
              <a:t>                    "key": "{{amlKey}}",</a:t>
            </a:r>
          </a:p>
          <a:p>
            <a:r>
              <a:rPr lang="en-US" sz="600" noProof="0"/>
              <a:t>                    "modelName": "OpenAI-CLIP-Image-Text-Embeddings-vit-base-patch32"</a:t>
            </a:r>
          </a:p>
          <a:p>
            <a:r>
              <a:rPr lang="en-US" sz="600" noProof="0"/>
              <a:t>                }</a:t>
            </a:r>
          </a:p>
          <a:p>
            <a:r>
              <a:rPr lang="en-US" sz="600" noProof="0"/>
              <a:t>            }</a:t>
            </a:r>
          </a:p>
          <a:p>
            <a:r>
              <a:rPr lang="en-US" sz="600" noProof="0"/>
              <a:t>]</a:t>
            </a:r>
          </a:p>
          <a:p>
            <a:endParaRPr lang="en-US" sz="600" noProof="0"/>
          </a:p>
          <a:p>
            <a:r>
              <a:rPr lang="en-US" sz="600" noProof="0"/>
              <a:t>Create a Vectorizer profile:</a:t>
            </a:r>
          </a:p>
          <a:p>
            <a:r>
              <a:rPr lang="en-US" sz="600" noProof="0"/>
              <a:t>"profiles": [ </a:t>
            </a:r>
          </a:p>
          <a:p>
            <a:r>
              <a:rPr lang="en-US" sz="600" noProof="0"/>
              <a:t>    { </a:t>
            </a:r>
          </a:p>
          <a:p>
            <a:r>
              <a:rPr lang="en-US" sz="600" noProof="0"/>
              <a:t>        "name": "aml-profile", </a:t>
            </a:r>
          </a:p>
          <a:p>
            <a:r>
              <a:rPr lang="en-US" sz="600" noProof="0"/>
              <a:t>        "algorithm": "my_hnsw_algorithm", </a:t>
            </a:r>
          </a:p>
          <a:p>
            <a:r>
              <a:rPr lang="en-US" sz="600" noProof="0"/>
              <a:t>        "Vectorizer":"amlvectorizer" </a:t>
            </a:r>
          </a:p>
          <a:p>
            <a:r>
              <a:rPr lang="en-US" sz="600" noProof="0"/>
              <a:t>    }</a:t>
            </a:r>
          </a:p>
          <a:p>
            <a:r>
              <a:rPr lang="en-US" sz="600" noProof="0"/>
              <a:t>]</a:t>
            </a:r>
          </a:p>
          <a:p>
            <a:endParaRPr lang="en-US" sz="1050" noProof="0"/>
          </a:p>
          <a:p>
            <a:r>
              <a:rPr lang="en-US" sz="700" noProof="0"/>
              <a:t>Assign to a field:</a:t>
            </a:r>
          </a:p>
          <a:p>
            <a:endParaRPr lang="en-US" sz="700" noProof="0"/>
          </a:p>
          <a:p>
            <a:r>
              <a:rPr lang="en-US" sz="600" noProof="0"/>
              <a:t>"fields": [ </a:t>
            </a:r>
          </a:p>
          <a:p>
            <a:r>
              <a:rPr lang="en-US" sz="600" noProof="0"/>
              <a:t>        { </a:t>
            </a:r>
          </a:p>
          <a:p>
            <a:r>
              <a:rPr lang="en-US" sz="600" noProof="0"/>
              <a:t>            "name": "ID", </a:t>
            </a:r>
          </a:p>
          <a:p>
            <a:r>
              <a:rPr lang="en-US" sz="600" noProof="0"/>
              <a:t>            "type": "Edm.String", </a:t>
            </a:r>
          </a:p>
          <a:p>
            <a:r>
              <a:rPr lang="en-US" sz="600" noProof="0"/>
              <a:t>            "key": true, </a:t>
            </a:r>
          </a:p>
          <a:p>
            <a:r>
              <a:rPr lang="en-US" sz="600" noProof="0"/>
              <a:t>            "sortable": true, </a:t>
            </a:r>
          </a:p>
          <a:p>
            <a:r>
              <a:rPr lang="en-US" sz="600" noProof="0"/>
              <a:t>            "analyzer": "keyword" </a:t>
            </a:r>
          </a:p>
          <a:p>
            <a:r>
              <a:rPr lang="en-US" sz="600" noProof="0"/>
              <a:t>        }, </a:t>
            </a:r>
          </a:p>
          <a:p>
            <a:r>
              <a:rPr lang="en-US" sz="600" noProof="0"/>
              <a:t>        { </a:t>
            </a:r>
          </a:p>
          <a:p>
            <a:r>
              <a:rPr lang="en-US" sz="600" noProof="0"/>
              <a:t>            "name": "title", </a:t>
            </a:r>
          </a:p>
          <a:p>
            <a:r>
              <a:rPr lang="en-US" sz="600" noProof="0"/>
              <a:t>            "type": "Edm.String"</a:t>
            </a:r>
          </a:p>
          <a:p>
            <a:r>
              <a:rPr lang="en-US" sz="600" noProof="0"/>
              <a:t>        }, </a:t>
            </a:r>
          </a:p>
          <a:p>
            <a:r>
              <a:rPr lang="en-US" sz="600" noProof="0"/>
              <a:t>        { </a:t>
            </a:r>
          </a:p>
          <a:p>
            <a:r>
              <a:rPr lang="en-US" sz="600" noProof="0"/>
              <a:t>            "name": "synopsis", </a:t>
            </a:r>
          </a:p>
          <a:p>
            <a:r>
              <a:rPr lang="en-US" sz="600" noProof="0"/>
              <a:t>            "type": "Collection(Edm.Single)", </a:t>
            </a:r>
          </a:p>
          <a:p>
            <a:r>
              <a:rPr lang="en-US" sz="600" noProof="0"/>
              <a:t>            "dimensions": 512, </a:t>
            </a:r>
          </a:p>
          <a:p>
            <a:r>
              <a:rPr lang="en-US" sz="600" noProof="0"/>
              <a:t>            "vectorSearchProfile": "aml-profile", </a:t>
            </a:r>
          </a:p>
          <a:p>
            <a:r>
              <a:rPr lang="en-US" sz="600" noProof="0"/>
              <a:t>            "searchable": true, </a:t>
            </a:r>
          </a:p>
          <a:p>
            <a:r>
              <a:rPr lang="en-US" sz="600" noProof="0"/>
              <a:t>            "retrievable": true, </a:t>
            </a:r>
          </a:p>
          <a:p>
            <a:r>
              <a:rPr lang="en-US" sz="600" noProof="0"/>
              <a:t>            "filterable": false, </a:t>
            </a:r>
          </a:p>
          <a:p>
            <a:r>
              <a:rPr lang="en-US" sz="600" noProof="0"/>
              <a:t>            "sortable": false, </a:t>
            </a:r>
          </a:p>
          <a:p>
            <a:r>
              <a:rPr lang="en-US" sz="600" noProof="0"/>
              <a:t>            "facetable": false </a:t>
            </a:r>
          </a:p>
          <a:p>
            <a:r>
              <a:rPr lang="en-US" sz="600" noProof="0"/>
              <a:t>        }, </a:t>
            </a:r>
          </a:p>
          <a:p>
            <a:r>
              <a:rPr lang="en-US" sz="600" noProof="0"/>
              <a:t>        { </a:t>
            </a:r>
          </a:p>
          <a:p>
            <a:r>
              <a:rPr lang="en-US" sz="600" noProof="0"/>
              <a:t>            "name": "reviews", </a:t>
            </a:r>
          </a:p>
          <a:p>
            <a:r>
              <a:rPr lang="en-US" sz="600" noProof="0"/>
              <a:t>            "type": "Collection(Edm.Single)", </a:t>
            </a:r>
          </a:p>
          <a:p>
            <a:r>
              <a:rPr lang="en-US" sz="600" noProof="0"/>
              <a:t>            "dimensions": 1024, </a:t>
            </a:r>
          </a:p>
          <a:p>
            <a:r>
              <a:rPr lang="en-US" sz="600" noProof="0"/>
              <a:t>            "vectorSearchProfile": "my_custom_profile", </a:t>
            </a:r>
          </a:p>
          <a:p>
            <a:r>
              <a:rPr lang="en-US" sz="600" noProof="0"/>
              <a:t>            "searchable": true, </a:t>
            </a:r>
          </a:p>
          <a:p>
            <a:r>
              <a:rPr lang="en-US" sz="600" noProof="0"/>
              <a:t>            "retrievable": true, </a:t>
            </a:r>
          </a:p>
          <a:p>
            <a:r>
              <a:rPr lang="en-US" sz="600" noProof="0"/>
              <a:t>            "filterable": false, </a:t>
            </a:r>
          </a:p>
          <a:p>
            <a:r>
              <a:rPr lang="en-US" sz="600" noProof="0"/>
              <a:t>            "sortable": false, </a:t>
            </a:r>
          </a:p>
          <a:p>
            <a:r>
              <a:rPr lang="en-US" sz="600" noProof="0"/>
              <a:t>            "facetable": false </a:t>
            </a:r>
          </a:p>
          <a:p>
            <a:r>
              <a:rPr lang="en-US" sz="600" noProof="0"/>
              <a:t>        } </a:t>
            </a:r>
          </a:p>
          <a:p>
            <a:r>
              <a:rPr lang="en-US" sz="600" noProof="0"/>
              <a:t>]</a:t>
            </a:r>
            <a:endParaRPr lang="en-US" sz="1000" noProof="0"/>
          </a:p>
        </p:txBody>
      </p:sp>
    </p:spTree>
    <p:extLst>
      <p:ext uri="{BB962C8B-B14F-4D97-AF65-F5344CB8AC3E}">
        <p14:creationId xmlns:p14="http://schemas.microsoft.com/office/powerpoint/2010/main" val="5842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5957-C652-C9DE-39F9-20AD0B12F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285C53-507B-1F17-4761-E73A58D5A801}"/>
              </a:ext>
            </a:extLst>
          </p:cNvPr>
          <p:cNvSpPr>
            <a:spLocks noGrp="1"/>
          </p:cNvSpPr>
          <p:nvPr>
            <p:ph type="title"/>
          </p:nvPr>
        </p:nvSpPr>
        <p:spPr>
          <a:xfrm>
            <a:off x="588263" y="457200"/>
            <a:ext cx="4040887" cy="984885"/>
          </a:xfrm>
        </p:spPr>
        <p:txBody>
          <a:bodyPr vert="horz" wrap="square" lIns="0" tIns="0" rIns="0" bIns="0" rtlCol="0" anchor="t">
            <a:spAutoFit/>
          </a:bodyPr>
          <a:lstStyle/>
          <a:p>
            <a:r>
              <a:rPr lang="en-US" noProof="0"/>
              <a:t>Split skill (Fixed-size</a:t>
            </a:r>
            <a:br>
              <a:rPr lang="en-US" noProof="0"/>
            </a:br>
            <a:r>
              <a:rPr lang="en-US" noProof="0"/>
              <a:t>Chunking)</a:t>
            </a:r>
          </a:p>
        </p:txBody>
      </p:sp>
      <p:sp>
        <p:nvSpPr>
          <p:cNvPr id="3" name="Text Placeholder 2">
            <a:extLst>
              <a:ext uri="{FF2B5EF4-FFF2-40B4-BE49-F238E27FC236}">
                <a16:creationId xmlns:a16="http://schemas.microsoft.com/office/drawing/2014/main" id="{2110151D-B7A3-A07B-5AE4-1F984DAB8FEF}"/>
              </a:ext>
            </a:extLst>
          </p:cNvPr>
          <p:cNvSpPr>
            <a:spLocks noGrp="1"/>
          </p:cNvSpPr>
          <p:nvPr>
            <p:ph type="body" sz="quarter" idx="10"/>
          </p:nvPr>
        </p:nvSpPr>
        <p:spPr>
          <a:xfrm>
            <a:off x="588263" y="1868592"/>
            <a:ext cx="4040185" cy="3231654"/>
          </a:xfrm>
        </p:spPr>
        <p:txBody>
          <a:bodyPr/>
          <a:lstStyle/>
          <a:p>
            <a:r>
              <a:rPr lang="en-US" i="1" noProof="0"/>
              <a:t>I want to Chunk my documents with fixed-size strategy via the indexer orchestration pipeline</a:t>
            </a:r>
            <a:br>
              <a:rPr lang="en-US" i="1" noProof="0"/>
            </a:br>
            <a:r>
              <a:rPr lang="en-US" i="1" noProof="0"/>
              <a:t>with a built-in skill</a:t>
            </a:r>
          </a:p>
          <a:p>
            <a:endParaRPr lang="en-US" noProof="0"/>
          </a:p>
          <a:p>
            <a:r>
              <a:rPr lang="en-US" sz="2000" noProof="0"/>
              <a:t>This will be achieved by </a:t>
            </a:r>
            <a:r>
              <a:rPr lang="en-US" sz="1800" noProof="0">
                <a:hlinkClick r:id="rId3">
                  <a:extLst>
                    <a:ext uri="{A12FA001-AC4F-418D-AE19-62706E023703}">
                      <ahyp:hlinkClr xmlns:ahyp="http://schemas.microsoft.com/office/drawing/2018/hyperlinkcolor" val="tx"/>
                    </a:ext>
                  </a:extLst>
                </a:hlinkClick>
              </a:rPr>
              <a:t>Text split cognitive skill—Azure Cognitive Search | Microsoft Learn</a:t>
            </a:r>
            <a:endParaRPr lang="en-US" sz="1800" noProof="0"/>
          </a:p>
        </p:txBody>
      </p:sp>
      <p:sp>
        <p:nvSpPr>
          <p:cNvPr id="5" name="Text Placeholder 4">
            <a:extLst>
              <a:ext uri="{FF2B5EF4-FFF2-40B4-BE49-F238E27FC236}">
                <a16:creationId xmlns:a16="http://schemas.microsoft.com/office/drawing/2014/main" id="{5D836CB7-D970-49B0-BB9C-83DA046BB1CD}"/>
              </a:ext>
            </a:extLst>
          </p:cNvPr>
          <p:cNvSpPr>
            <a:spLocks noGrp="1"/>
          </p:cNvSpPr>
          <p:nvPr>
            <p:ph type="body" sz="quarter" idx="11"/>
          </p:nvPr>
        </p:nvSpPr>
        <p:spPr>
          <a:xfrm>
            <a:off x="5800725" y="709187"/>
            <a:ext cx="5801961" cy="5903154"/>
          </a:xfrm>
        </p:spPr>
        <p:txBody>
          <a:bodyPr/>
          <a:lstStyle/>
          <a:p>
            <a:r>
              <a:rPr lang="en-US" sz="1400" noProof="0"/>
              <a:t>{</a:t>
            </a:r>
          </a:p>
          <a:p>
            <a:r>
              <a:rPr lang="en-US" sz="1400" noProof="0"/>
              <a:t>  </a:t>
            </a:r>
            <a:r>
              <a:rPr lang="en-US" sz="1400" noProof="0">
                <a:solidFill>
                  <a:schemeClr val="accent5"/>
                </a:solidFill>
              </a:rPr>
              <a:t>"@odata.type"</a:t>
            </a:r>
            <a:r>
              <a:rPr lang="en-US" sz="1400" noProof="0"/>
              <a:t>: </a:t>
            </a:r>
            <a:r>
              <a:rPr lang="en-US" sz="1400" noProof="0">
                <a:solidFill>
                  <a:schemeClr val="accent1"/>
                </a:solidFill>
              </a:rPr>
              <a:t>"#Microsoft.Skills.Text.SplitSkill"</a:t>
            </a:r>
            <a:r>
              <a:rPr lang="en-US" sz="1400" noProof="0"/>
              <a:t>,</a:t>
            </a:r>
          </a:p>
          <a:p>
            <a:r>
              <a:rPr lang="en-US" sz="1400" noProof="0"/>
              <a:t>  </a:t>
            </a:r>
            <a:r>
              <a:rPr lang="en-US" sz="1400" noProof="0">
                <a:solidFill>
                  <a:schemeClr val="accent5"/>
                </a:solidFill>
              </a:rPr>
              <a:t>"description"</a:t>
            </a:r>
            <a:r>
              <a:rPr lang="en-US" sz="1400" noProof="0"/>
              <a:t>: </a:t>
            </a:r>
            <a:r>
              <a:rPr lang="en-US" sz="1400" noProof="0">
                <a:solidFill>
                  <a:schemeClr val="accent1"/>
                </a:solidFill>
              </a:rPr>
              <a:t>"split documents into Chunks"</a:t>
            </a:r>
            <a:r>
              <a:rPr lang="en-US" sz="1400" noProof="0"/>
              <a:t>,</a:t>
            </a:r>
          </a:p>
          <a:p>
            <a:r>
              <a:rPr lang="en-US" sz="1400" noProof="0"/>
              <a:t>  </a:t>
            </a:r>
            <a:r>
              <a:rPr lang="en-US" sz="1400" noProof="0">
                <a:solidFill>
                  <a:schemeClr val="accent5"/>
                </a:solidFill>
              </a:rPr>
              <a:t>"textSplitMode"</a:t>
            </a:r>
            <a:r>
              <a:rPr lang="en-US" sz="1400" noProof="0"/>
              <a:t>: </a:t>
            </a:r>
            <a:r>
              <a:rPr lang="en-US" sz="1400" noProof="0">
                <a:solidFill>
                  <a:schemeClr val="accent1"/>
                </a:solidFill>
              </a:rPr>
              <a:t>"pages"</a:t>
            </a:r>
            <a:r>
              <a:rPr lang="en-US" sz="1400" noProof="0"/>
              <a:t>,</a:t>
            </a:r>
          </a:p>
          <a:p>
            <a:r>
              <a:rPr lang="en-US" sz="1400" noProof="0"/>
              <a:t>  </a:t>
            </a:r>
            <a:r>
              <a:rPr lang="en-US" sz="1400" noProof="0">
                <a:solidFill>
                  <a:schemeClr val="accent5"/>
                </a:solidFill>
              </a:rPr>
              <a:t>"maximumPageLength"</a:t>
            </a:r>
            <a:r>
              <a:rPr lang="en-US" sz="1400" noProof="0"/>
              <a:t>: </a:t>
            </a:r>
            <a:r>
              <a:rPr lang="en-US" sz="1400" noProof="0">
                <a:solidFill>
                  <a:srgbClr val="07641D"/>
                </a:solidFill>
              </a:rPr>
              <a:t>500</a:t>
            </a:r>
            <a:r>
              <a:rPr lang="en-US" sz="1400" noProof="0"/>
              <a:t>,</a:t>
            </a:r>
          </a:p>
          <a:p>
            <a:r>
              <a:rPr lang="en-US" sz="1400" noProof="0"/>
              <a:t>  </a:t>
            </a:r>
            <a:r>
              <a:rPr lang="en-US" sz="1400" noProof="0">
                <a:solidFill>
                  <a:schemeClr val="accent5"/>
                </a:solidFill>
              </a:rPr>
              <a:t>"pageOverlapLength"</a:t>
            </a:r>
            <a:r>
              <a:rPr lang="en-US" sz="1400" noProof="0"/>
              <a:t>: </a:t>
            </a:r>
            <a:r>
              <a:rPr lang="en-US" sz="1400" noProof="0">
                <a:solidFill>
                  <a:srgbClr val="07641D"/>
                </a:solidFill>
              </a:rPr>
              <a:t>100</a:t>
            </a:r>
            <a:r>
              <a:rPr lang="en-US" sz="1400" noProof="0"/>
              <a:t>,</a:t>
            </a:r>
          </a:p>
          <a:p>
            <a:r>
              <a:rPr lang="en-US" sz="1400" noProof="0"/>
              <a:t>  </a:t>
            </a:r>
            <a:r>
              <a:rPr lang="en-US" sz="1400" noProof="0">
                <a:solidFill>
                  <a:schemeClr val="accent5"/>
                </a:solidFill>
              </a:rPr>
              <a:t>"context"</a:t>
            </a:r>
            <a:r>
              <a:rPr lang="en-US" sz="1400" noProof="0"/>
              <a:t>: </a:t>
            </a:r>
            <a:r>
              <a:rPr lang="en-US" sz="1400" noProof="0">
                <a:solidFill>
                  <a:schemeClr val="accent1"/>
                </a:solidFill>
              </a:rPr>
              <a:t>"/document"</a:t>
            </a:r>
            <a:r>
              <a:rPr lang="en-US" sz="1400" noProof="0"/>
              <a:t>,</a:t>
            </a:r>
          </a:p>
          <a:p>
            <a:r>
              <a:rPr lang="en-US" sz="1400" noProof="0"/>
              <a:t>  </a:t>
            </a:r>
            <a:r>
              <a:rPr lang="en-US" sz="1400" noProof="0">
                <a:solidFill>
                  <a:schemeClr val="accent5"/>
                </a:solidFill>
              </a:rPr>
              <a:t>"inputs"</a:t>
            </a:r>
            <a:r>
              <a:rPr lang="en-US" sz="1400" noProof="0"/>
              <a:t>: [</a:t>
            </a:r>
          </a:p>
          <a:p>
            <a:r>
              <a:rPr lang="en-US" sz="1400" noProof="0"/>
              <a:t>     {</a:t>
            </a:r>
          </a:p>
          <a:p>
            <a:r>
              <a:rPr lang="en-US" sz="1400" noProof="0"/>
              <a:t>       </a:t>
            </a:r>
            <a:r>
              <a:rPr lang="en-US" sz="1400" noProof="0">
                <a:solidFill>
                  <a:schemeClr val="accent5"/>
                </a:solidFill>
              </a:rPr>
              <a:t>"name"</a:t>
            </a:r>
            <a:r>
              <a:rPr lang="en-US" sz="1400" noProof="0"/>
              <a:t>: </a:t>
            </a:r>
            <a:r>
              <a:rPr lang="en-US" sz="1400" noProof="0">
                <a:solidFill>
                  <a:schemeClr val="accent1"/>
                </a:solidFill>
              </a:rPr>
              <a:t>"text"</a:t>
            </a:r>
            <a:r>
              <a:rPr lang="en-US" sz="1400" noProof="0"/>
              <a:t>,</a:t>
            </a:r>
          </a:p>
          <a:p>
            <a:r>
              <a:rPr lang="en-US" sz="1400" noProof="0"/>
              <a:t>       </a:t>
            </a:r>
            <a:r>
              <a:rPr lang="en-US" sz="1400" noProof="0">
                <a:solidFill>
                  <a:schemeClr val="accent5"/>
                </a:solidFill>
              </a:rPr>
              <a:t>"source"</a:t>
            </a:r>
            <a:r>
              <a:rPr lang="en-US" sz="1400" noProof="0"/>
              <a:t>: </a:t>
            </a:r>
            <a:r>
              <a:rPr lang="en-US" sz="1400" noProof="0">
                <a:solidFill>
                  <a:schemeClr val="accent1"/>
                </a:solidFill>
              </a:rPr>
              <a:t>"/document/mergedText"</a:t>
            </a:r>
          </a:p>
          <a:p>
            <a:r>
              <a:rPr lang="en-US" sz="1400" noProof="0"/>
              <a:t>     }</a:t>
            </a:r>
          </a:p>
          <a:p>
            <a:r>
              <a:rPr lang="en-US" sz="1400" noProof="0"/>
              <a:t>  ],</a:t>
            </a:r>
          </a:p>
          <a:p>
            <a:r>
              <a:rPr lang="en-US" sz="1400" noProof="0"/>
              <a:t>  </a:t>
            </a:r>
            <a:r>
              <a:rPr lang="en-US" sz="1400" noProof="0">
                <a:solidFill>
                  <a:schemeClr val="accent5"/>
                </a:solidFill>
              </a:rPr>
              <a:t>"outputs"</a:t>
            </a:r>
            <a:r>
              <a:rPr lang="en-US" sz="1400" noProof="0"/>
              <a:t>: [</a:t>
            </a:r>
          </a:p>
          <a:p>
            <a:r>
              <a:rPr lang="en-US" sz="1400" noProof="0"/>
              <a:t>     {</a:t>
            </a:r>
          </a:p>
          <a:p>
            <a:r>
              <a:rPr lang="en-US" sz="1400" noProof="0"/>
              <a:t>       </a:t>
            </a:r>
            <a:r>
              <a:rPr lang="en-US" sz="1400" noProof="0">
                <a:solidFill>
                  <a:schemeClr val="accent5"/>
                </a:solidFill>
              </a:rPr>
              <a:t>"name"</a:t>
            </a:r>
            <a:r>
              <a:rPr lang="en-US" sz="1400" noProof="0"/>
              <a:t>: </a:t>
            </a:r>
            <a:r>
              <a:rPr lang="en-US" sz="1400" noProof="0">
                <a:solidFill>
                  <a:schemeClr val="accent1"/>
                </a:solidFill>
              </a:rPr>
              <a:t>"textItems"</a:t>
            </a:r>
            <a:r>
              <a:rPr lang="en-US" sz="1400" noProof="0"/>
              <a:t>,</a:t>
            </a:r>
          </a:p>
          <a:p>
            <a:r>
              <a:rPr lang="en-US" sz="1400" noProof="0"/>
              <a:t>       </a:t>
            </a:r>
            <a:r>
              <a:rPr lang="en-US" sz="1400" noProof="0">
                <a:solidFill>
                  <a:schemeClr val="accent5"/>
                </a:solidFill>
              </a:rPr>
              <a:t>"targetName"</a:t>
            </a:r>
            <a:r>
              <a:rPr lang="en-US" sz="1400" noProof="0"/>
              <a:t>: </a:t>
            </a:r>
            <a:r>
              <a:rPr lang="en-US" sz="1400" noProof="0">
                <a:solidFill>
                  <a:schemeClr val="accent1"/>
                </a:solidFill>
              </a:rPr>
              <a:t>"pages"</a:t>
            </a:r>
          </a:p>
          <a:p>
            <a:r>
              <a:rPr lang="en-US" sz="1400" noProof="0"/>
              <a:t>     }</a:t>
            </a:r>
          </a:p>
          <a:p>
            <a:r>
              <a:rPr lang="en-US" sz="1400" noProof="0"/>
              <a:t>  ]</a:t>
            </a:r>
          </a:p>
          <a:p>
            <a:r>
              <a:rPr lang="en-US" sz="1400" noProof="0"/>
              <a:t>}</a:t>
            </a:r>
          </a:p>
          <a:p>
            <a:endParaRPr lang="en-US" sz="1400" noProof="0"/>
          </a:p>
          <a:p>
            <a:r>
              <a:rPr lang="en-US" sz="1200" noProof="0">
                <a:latin typeface="+mn-lt"/>
                <a:hlinkClick r:id="rId4"/>
              </a:rPr>
              <a:t>🔗 End-to-end code sample where split (Chunking) skill is defined</a:t>
            </a:r>
            <a:endParaRPr lang="en-US" sz="1200" noProof="0">
              <a:latin typeface="+mn-lt"/>
            </a:endParaRPr>
          </a:p>
          <a:p>
            <a:endParaRPr lang="en-US" sz="1400" noProof="0"/>
          </a:p>
        </p:txBody>
      </p:sp>
    </p:spTree>
    <p:extLst>
      <p:ext uri="{BB962C8B-B14F-4D97-AF65-F5344CB8AC3E}">
        <p14:creationId xmlns:p14="http://schemas.microsoft.com/office/powerpoint/2010/main" val="222918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EFAE0-95DA-E3C5-304A-AC0AE6DA0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EDABC-8691-8423-3726-3F90E894D293}"/>
              </a:ext>
            </a:extLst>
          </p:cNvPr>
          <p:cNvSpPr>
            <a:spLocks noGrp="1"/>
          </p:cNvSpPr>
          <p:nvPr>
            <p:ph type="title"/>
          </p:nvPr>
        </p:nvSpPr>
        <p:spPr>
          <a:xfrm>
            <a:off x="588263" y="457200"/>
            <a:ext cx="4040887" cy="1477328"/>
          </a:xfrm>
        </p:spPr>
        <p:txBody>
          <a:bodyPr vert="horz" wrap="square" lIns="0" tIns="0" rIns="0" bIns="0" rtlCol="0" anchor="t">
            <a:spAutoFit/>
          </a:bodyPr>
          <a:lstStyle/>
          <a:p>
            <a:r>
              <a:rPr lang="en-US" noProof="0"/>
              <a:t>Doc Layout skill (Structure-aware chunking)</a:t>
            </a:r>
          </a:p>
        </p:txBody>
      </p:sp>
      <p:sp>
        <p:nvSpPr>
          <p:cNvPr id="3" name="Text Placeholder 2">
            <a:extLst>
              <a:ext uri="{FF2B5EF4-FFF2-40B4-BE49-F238E27FC236}">
                <a16:creationId xmlns:a16="http://schemas.microsoft.com/office/drawing/2014/main" id="{5847E207-B552-3184-4CA5-3D0614637F2A}"/>
              </a:ext>
            </a:extLst>
          </p:cNvPr>
          <p:cNvSpPr>
            <a:spLocks noGrp="1"/>
          </p:cNvSpPr>
          <p:nvPr>
            <p:ph type="body" sz="quarter" idx="10"/>
          </p:nvPr>
        </p:nvSpPr>
        <p:spPr>
          <a:xfrm>
            <a:off x="648886" y="2166656"/>
            <a:ext cx="4040185" cy="4355038"/>
          </a:xfrm>
        </p:spPr>
        <p:txBody>
          <a:bodyPr/>
          <a:lstStyle/>
          <a:p>
            <a:r>
              <a:rPr lang="en-US" i="1" noProof="0"/>
              <a:t>I want to Chunk my documents preserving the structure via the indexer orchestration pipeline</a:t>
            </a:r>
            <a:br>
              <a:rPr lang="en-US" i="1" noProof="0"/>
            </a:br>
            <a:r>
              <a:rPr lang="en-US" i="1" noProof="0"/>
              <a:t>with a built-in skill</a:t>
            </a:r>
          </a:p>
          <a:p>
            <a:endParaRPr lang="en-US" noProof="0"/>
          </a:p>
          <a:p>
            <a:r>
              <a:rPr lang="en-US" sz="2000" noProof="0"/>
              <a:t>This will be achieved by using</a:t>
            </a:r>
          </a:p>
          <a:p>
            <a:r>
              <a:rPr lang="en-US" sz="2000" noProof="0">
                <a:hlinkClick r:id="rId3">
                  <a:extLst>
                    <a:ext uri="{A12FA001-AC4F-418D-AE19-62706E023703}">
                      <ahyp:hlinkClr xmlns:ahyp="http://schemas.microsoft.com/office/drawing/2018/hyperlinkcolor" val="tx"/>
                    </a:ext>
                  </a:extLst>
                </a:hlinkClick>
              </a:rPr>
              <a:t>Doc Layout skill</a:t>
            </a:r>
            <a:endParaRPr lang="en-US" sz="2000" noProof="0"/>
          </a:p>
          <a:p>
            <a:endParaRPr lang="en-US" sz="1800" noProof="0"/>
          </a:p>
          <a:p>
            <a:r>
              <a:rPr lang="en-US" sz="1400" b="1" noProof="0"/>
              <a:t>Note: </a:t>
            </a:r>
            <a:r>
              <a:rPr lang="en-US" sz="1400" noProof="0"/>
              <a:t>If the chunks generated by the document layout skill are too large for optimal LLM processing, they will be further split into fixed-size chunks during the preview phase.</a:t>
            </a:r>
          </a:p>
        </p:txBody>
      </p:sp>
      <p:sp>
        <p:nvSpPr>
          <p:cNvPr id="5" name="Text Placeholder 4">
            <a:extLst>
              <a:ext uri="{FF2B5EF4-FFF2-40B4-BE49-F238E27FC236}">
                <a16:creationId xmlns:a16="http://schemas.microsoft.com/office/drawing/2014/main" id="{5BFAC111-3F2C-E584-FA83-D2AA479DB9AA}"/>
              </a:ext>
            </a:extLst>
          </p:cNvPr>
          <p:cNvSpPr>
            <a:spLocks noGrp="1"/>
          </p:cNvSpPr>
          <p:nvPr>
            <p:ph type="body" sz="quarter" idx="11"/>
          </p:nvPr>
        </p:nvSpPr>
        <p:spPr>
          <a:xfrm>
            <a:off x="5800725" y="709187"/>
            <a:ext cx="5801961" cy="5343001"/>
          </a:xfrm>
        </p:spPr>
        <p:txBody>
          <a:bodyPr/>
          <a:lstStyle/>
          <a:p>
            <a:r>
              <a:rPr lang="en-US" sz="1400" noProof="0"/>
              <a:t>{ </a:t>
            </a:r>
          </a:p>
          <a:p>
            <a:r>
              <a:rPr lang="en-US" sz="1400" noProof="0">
                <a:solidFill>
                  <a:srgbClr val="FF0000"/>
                </a:solidFill>
              </a:rPr>
              <a:t>    "</a:t>
            </a:r>
            <a:r>
              <a:rPr lang="en-US" sz="1400" noProof="0">
                <a:solidFill>
                  <a:srgbClr val="FF0000"/>
                </a:solidFill>
                <a:hlinkClick r:id="rId4">
                  <a:extLst>
                    <a:ext uri="{A12FA001-AC4F-418D-AE19-62706E023703}">
                      <ahyp:hlinkClr xmlns:ahyp="http://schemas.microsoft.com/office/drawing/2018/hyperlinkcolor" val="tx"/>
                    </a:ext>
                  </a:extLst>
                </a:hlinkClick>
              </a:rPr>
              <a:t>@odata.type</a:t>
            </a:r>
            <a:r>
              <a:rPr lang="en-US" sz="1400" noProof="0">
                <a:solidFill>
                  <a:srgbClr val="FF0000"/>
                </a:solidFill>
              </a:rPr>
              <a:t>"</a:t>
            </a:r>
            <a:r>
              <a:rPr lang="en-US" sz="1400" noProof="0"/>
              <a:t>: </a:t>
            </a:r>
            <a:r>
              <a:rPr lang="en-US" sz="1400" noProof="0">
                <a:solidFill>
                  <a:schemeClr val="tx2"/>
                </a:solidFill>
              </a:rPr>
              <a:t>"#Microsoft.Skills.Util.DocumentLayoutAnalysisSkill"</a:t>
            </a:r>
            <a:r>
              <a:rPr lang="en-US" sz="1400" noProof="0"/>
              <a:t>, </a:t>
            </a:r>
          </a:p>
          <a:p>
            <a:r>
              <a:rPr lang="en-US" sz="1400" noProof="0">
                <a:solidFill>
                  <a:srgbClr val="FF0000"/>
                </a:solidFill>
              </a:rPr>
              <a:t>    "outputMode"</a:t>
            </a:r>
            <a:r>
              <a:rPr lang="en-US" sz="1400" noProof="0"/>
              <a:t>: </a:t>
            </a:r>
            <a:r>
              <a:rPr lang="en-US" sz="1400" noProof="0">
                <a:solidFill>
                  <a:schemeClr val="tx2"/>
                </a:solidFill>
              </a:rPr>
              <a:t>"oneToMany"</a:t>
            </a:r>
            <a:r>
              <a:rPr lang="en-US" sz="1400" noProof="0"/>
              <a:t>, </a:t>
            </a:r>
          </a:p>
          <a:p>
            <a:r>
              <a:rPr lang="en-US" sz="1400" noProof="0">
                <a:solidFill>
                  <a:srgbClr val="FF0000"/>
                </a:solidFill>
              </a:rPr>
              <a:t>    "markdownHeaderDepth"</a:t>
            </a:r>
            <a:r>
              <a:rPr lang="en-US" sz="1400" noProof="0"/>
              <a:t>: </a:t>
            </a:r>
            <a:r>
              <a:rPr lang="en-US" sz="1400" noProof="0">
                <a:solidFill>
                  <a:schemeClr val="tx2"/>
                </a:solidFill>
              </a:rPr>
              <a:t>"h3"</a:t>
            </a:r>
            <a:r>
              <a:rPr lang="en-US" sz="1400" noProof="0"/>
              <a:t>, </a:t>
            </a:r>
          </a:p>
          <a:p>
            <a:r>
              <a:rPr lang="en-US" sz="1400" noProof="0">
                <a:solidFill>
                  <a:srgbClr val="FF0000"/>
                </a:solidFill>
              </a:rPr>
              <a:t>    "oneToOneParsingStyle"</a:t>
            </a:r>
            <a:r>
              <a:rPr lang="en-US" sz="1400" noProof="0"/>
              <a:t>: </a:t>
            </a:r>
            <a:r>
              <a:rPr lang="en-US" sz="1400" noProof="0">
                <a:solidFill>
                  <a:schemeClr val="tx2"/>
                </a:solidFill>
              </a:rPr>
              <a:t>"includeHierarchy"</a:t>
            </a:r>
            <a:r>
              <a:rPr lang="en-US" sz="1400" noProof="0"/>
              <a:t>, </a:t>
            </a:r>
          </a:p>
          <a:p>
            <a:r>
              <a:rPr lang="en-US" sz="1400" noProof="0">
                <a:solidFill>
                  <a:srgbClr val="FF0000"/>
                </a:solidFill>
              </a:rPr>
              <a:t>    "context"</a:t>
            </a:r>
            <a:r>
              <a:rPr lang="en-US" sz="1400" noProof="0"/>
              <a:t>: </a:t>
            </a:r>
            <a:r>
              <a:rPr lang="en-US" sz="1400" noProof="0">
                <a:solidFill>
                  <a:schemeClr val="tx2"/>
                </a:solidFill>
              </a:rPr>
              <a:t>"/document"</a:t>
            </a:r>
            <a:r>
              <a:rPr lang="en-US" sz="1400" noProof="0"/>
              <a:t>, </a:t>
            </a:r>
          </a:p>
          <a:p>
            <a:r>
              <a:rPr lang="en-US" sz="1400" noProof="0">
                <a:solidFill>
                  <a:srgbClr val="FF0000"/>
                </a:solidFill>
              </a:rPr>
              <a:t>    "inputs"</a:t>
            </a:r>
            <a:r>
              <a:rPr lang="en-US" sz="1400" noProof="0"/>
              <a:t>: [ </a:t>
            </a:r>
          </a:p>
          <a:p>
            <a:r>
              <a:rPr lang="en-US" sz="1400" noProof="0"/>
              <a:t>        { </a:t>
            </a:r>
          </a:p>
          <a:p>
            <a:r>
              <a:rPr lang="en-US" sz="1400" noProof="0">
                <a:solidFill>
                  <a:srgbClr val="FF0000"/>
                </a:solidFill>
              </a:rPr>
              <a:t>            "name"</a:t>
            </a:r>
            <a:r>
              <a:rPr lang="en-US" sz="1400" noProof="0"/>
              <a:t>: </a:t>
            </a:r>
            <a:r>
              <a:rPr lang="en-US" sz="1400" noProof="0">
                <a:solidFill>
                  <a:schemeClr val="tx2"/>
                </a:solidFill>
              </a:rPr>
              <a:t>"file_data"</a:t>
            </a:r>
            <a:r>
              <a:rPr lang="en-US" sz="1400" noProof="0"/>
              <a:t>, </a:t>
            </a:r>
          </a:p>
          <a:p>
            <a:r>
              <a:rPr lang="en-US" sz="1400" noProof="0">
                <a:solidFill>
                  <a:srgbClr val="FF0000"/>
                </a:solidFill>
              </a:rPr>
              <a:t>            "source"</a:t>
            </a:r>
            <a:r>
              <a:rPr lang="en-US" sz="1400" noProof="0"/>
              <a:t>:</a:t>
            </a:r>
            <a:r>
              <a:rPr lang="en-US" sz="1400" noProof="0">
                <a:solidFill>
                  <a:schemeClr val="tx2"/>
                </a:solidFill>
              </a:rPr>
              <a:t> "/document/file_data"</a:t>
            </a:r>
            <a:r>
              <a:rPr lang="en-US" sz="1400" noProof="0"/>
              <a:t> </a:t>
            </a:r>
          </a:p>
          <a:p>
            <a:r>
              <a:rPr lang="en-US" sz="1400" noProof="0"/>
              <a:t>        } </a:t>
            </a:r>
          </a:p>
          <a:p>
            <a:r>
              <a:rPr lang="en-US" sz="1400" noProof="0"/>
              <a:t>    ], </a:t>
            </a:r>
          </a:p>
          <a:p>
            <a:r>
              <a:rPr lang="en-US" sz="1400" noProof="0">
                <a:solidFill>
                  <a:srgbClr val="FF0000"/>
                </a:solidFill>
              </a:rPr>
              <a:t>    "outputs"</a:t>
            </a:r>
            <a:r>
              <a:rPr lang="en-US" sz="1400" noProof="0"/>
              <a:t>: [ </a:t>
            </a:r>
          </a:p>
          <a:p>
            <a:r>
              <a:rPr lang="en-US" sz="1400" noProof="0"/>
              <a:t>        { </a:t>
            </a:r>
          </a:p>
          <a:p>
            <a:r>
              <a:rPr lang="en-US" sz="1400" noProof="0">
                <a:solidFill>
                  <a:srgbClr val="FF0000"/>
                </a:solidFill>
              </a:rPr>
              <a:t>            "name"</a:t>
            </a:r>
            <a:r>
              <a:rPr lang="en-US" sz="1400" noProof="0"/>
              <a:t>: </a:t>
            </a:r>
            <a:r>
              <a:rPr lang="en-US" sz="1400" noProof="0">
                <a:solidFill>
                  <a:schemeClr val="tx2"/>
                </a:solidFill>
              </a:rPr>
              <a:t>"markdown_document"</a:t>
            </a:r>
            <a:r>
              <a:rPr lang="en-US" sz="1400" noProof="0"/>
              <a:t>, </a:t>
            </a:r>
          </a:p>
          <a:p>
            <a:r>
              <a:rPr lang="en-US" sz="1400" noProof="0">
                <a:solidFill>
                  <a:srgbClr val="FF0000"/>
                </a:solidFill>
              </a:rPr>
              <a:t>            "targetName"</a:t>
            </a:r>
            <a:r>
              <a:rPr lang="en-US" sz="1400" noProof="0"/>
              <a:t>: </a:t>
            </a:r>
            <a:r>
              <a:rPr lang="en-US" sz="1400" noProof="0">
                <a:solidFill>
                  <a:schemeClr val="tx2"/>
                </a:solidFill>
              </a:rPr>
              <a:t>"markdown_document"</a:t>
            </a:r>
            <a:r>
              <a:rPr lang="en-US" sz="1400" noProof="0"/>
              <a:t> </a:t>
            </a:r>
          </a:p>
          <a:p>
            <a:r>
              <a:rPr lang="en-US" sz="1400" noProof="0"/>
              <a:t>        } </a:t>
            </a:r>
          </a:p>
          <a:p>
            <a:r>
              <a:rPr lang="en-US" sz="1400" noProof="0"/>
              <a:t>    ] </a:t>
            </a:r>
          </a:p>
          <a:p>
            <a:r>
              <a:rPr lang="en-US" sz="1400" noProof="0"/>
              <a:t>} </a:t>
            </a:r>
          </a:p>
          <a:p>
            <a:endParaRPr lang="en-US" sz="1400" noProof="0"/>
          </a:p>
        </p:txBody>
      </p:sp>
    </p:spTree>
    <p:extLst>
      <p:ext uri="{BB962C8B-B14F-4D97-AF65-F5344CB8AC3E}">
        <p14:creationId xmlns:p14="http://schemas.microsoft.com/office/powerpoint/2010/main" val="36511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F039D-E639-6E22-0AE5-0F43C205C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0F740-5356-5A8E-8913-6762D3D77E0B}"/>
              </a:ext>
            </a:extLst>
          </p:cNvPr>
          <p:cNvSpPr>
            <a:spLocks noGrp="1"/>
          </p:cNvSpPr>
          <p:nvPr>
            <p:ph type="title" idx="4294967295"/>
          </p:nvPr>
        </p:nvSpPr>
        <p:spPr>
          <a:xfrm>
            <a:off x="582613" y="981213"/>
            <a:ext cx="5507038" cy="1106488"/>
          </a:xfrm>
        </p:spPr>
        <p:txBody>
          <a:bodyPr/>
          <a:lstStyle/>
          <a:p>
            <a:r>
              <a:rPr lang="en-US" noProof="0"/>
              <a:t>Knowledge Tool in Azure AI Agent Service</a:t>
            </a:r>
          </a:p>
        </p:txBody>
      </p:sp>
      <p:sp>
        <p:nvSpPr>
          <p:cNvPr id="4" name="TextBox 3">
            <a:extLst>
              <a:ext uri="{FF2B5EF4-FFF2-40B4-BE49-F238E27FC236}">
                <a16:creationId xmlns:a16="http://schemas.microsoft.com/office/drawing/2014/main" id="{0036DC54-B4E3-E9FF-838A-F129B1705FA1}"/>
              </a:ext>
            </a:extLst>
          </p:cNvPr>
          <p:cNvSpPr txBox="1"/>
          <p:nvPr/>
        </p:nvSpPr>
        <p:spPr>
          <a:xfrm>
            <a:off x="591068" y="2359855"/>
            <a:ext cx="3762332" cy="615553"/>
          </a:xfrm>
          <a:prstGeom prst="rect">
            <a:avLst/>
          </a:prstGeom>
          <a:noFill/>
        </p:spPr>
        <p:txBody>
          <a:bodyPr wrap="square" lIns="0" tIns="0" rIns="0" bIns="0" anchor="t">
            <a:spAutoFit/>
          </a:bodyPr>
          <a:lstStyle/>
          <a:p>
            <a:pPr defTabSz="1371600">
              <a:tabLst>
                <a:tab pos="1371600" algn="l"/>
              </a:tabLst>
              <a:defRPr/>
            </a:pPr>
            <a:r>
              <a:rPr lang="en-US" sz="2000" b="1"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cs typeface="Segoe UI" panose="020B0502040204020203" pitchFamily="34" charset="0"/>
              </a:rPr>
              <a:t>Introducing Azure AI Search as a Knowledge Tool</a:t>
            </a:r>
          </a:p>
        </p:txBody>
      </p:sp>
      <p:cxnSp>
        <p:nvCxnSpPr>
          <p:cNvPr id="25" name="Straight Connector 24">
            <a:extLst>
              <a:ext uri="{FF2B5EF4-FFF2-40B4-BE49-F238E27FC236}">
                <a16:creationId xmlns:a16="http://schemas.microsoft.com/office/drawing/2014/main" id="{91907EC9-7DD8-80B0-6F20-5070B1CA237F}"/>
              </a:ext>
              <a:ext uri="{C183D7F6-B498-43B3-948B-1728B52AA6E4}">
                <adec:decorative xmlns:adec="http://schemas.microsoft.com/office/drawing/2017/decorative" val="1"/>
              </a:ext>
            </a:extLst>
          </p:cNvPr>
          <p:cNvCxnSpPr>
            <a:cxnSpLocks/>
          </p:cNvCxnSpPr>
          <p:nvPr/>
        </p:nvCxnSpPr>
        <p:spPr>
          <a:xfrm>
            <a:off x="584200" y="3247563"/>
            <a:ext cx="343665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96FFAA-D668-9549-3483-BED7857FF31F}"/>
              </a:ext>
            </a:extLst>
          </p:cNvPr>
          <p:cNvSpPr txBox="1"/>
          <p:nvPr/>
        </p:nvSpPr>
        <p:spPr>
          <a:xfrm>
            <a:off x="584200" y="3429000"/>
            <a:ext cx="4075482" cy="1969770"/>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effectLst/>
                <a:uLnTx/>
                <a:uFillTx/>
                <a:latin typeface="Segoe UI Semibold"/>
                <a:ea typeface="+mn-ea"/>
                <a:cs typeface="Segoe UI" pitchFamily="34" charset="0"/>
              </a:rPr>
              <a:t>Build agents with deeper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effectLst/>
                <a:uLnTx/>
                <a:uFillTx/>
                <a:latin typeface="Segoe UI Semibold"/>
                <a:ea typeface="+mn-ea"/>
                <a:cs typeface="Segoe UI" pitchFamily="34" charset="0"/>
              </a:rPr>
              <a:t>Bring your own Azure AI Search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w="3175">
                  <a:noFill/>
                </a:ln>
                <a:effectLst/>
                <a:uLnTx/>
                <a:uFillTx/>
                <a:latin typeface="Segoe UI Semibold"/>
                <a:ea typeface="+mn-ea"/>
                <a:cs typeface="Segoe UI" pitchFamily="34" charset="0"/>
              </a:rPr>
              <a:t>Ground agents with your own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w="3175">
                <a:noFill/>
              </a:ln>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pic>
        <p:nvPicPr>
          <p:cNvPr id="1026" name="Picture 2">
            <a:extLst>
              <a:ext uri="{FF2B5EF4-FFF2-40B4-BE49-F238E27FC236}">
                <a16:creationId xmlns:a16="http://schemas.microsoft.com/office/drawing/2014/main" id="{C8ED3B97-0CFD-1B60-26EA-5538E6C7BF5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12" y="1575148"/>
            <a:ext cx="6015558" cy="370770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810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6 -3.7037E-7 L 4.16667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200"/>
                                  </p:stCondLst>
                                  <p:childTnLst>
                                    <p:animMotion origin="layout" path="M -2.08333E-6 1.48148E-6 L -2.08333E-6 0.03542 " pathEditMode="relative" rAng="0" ptsTypes="AA">
                                      <p:cBhvr>
                                        <p:cTn id="19" dur="700" spd="-100000" fill="hold"/>
                                        <p:tgtEl>
                                          <p:spTgt spid="2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200"/>
                                  </p:stCondLst>
                                  <p:childTnLst>
                                    <p:animMotion origin="layout" path="M 0 2.22222E-6 L 0 0.03541 " pathEditMode="relative" rAng="0" ptsTypes="AA">
                                      <p:cBhvr>
                                        <p:cTn id="24"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P spid="6"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FEA12-7869-AC48-6B2B-326CDB7F3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2E732D-7C17-7AFE-7DA7-7814ED6B2B9D}"/>
              </a:ext>
            </a:extLst>
          </p:cNvPr>
          <p:cNvSpPr>
            <a:spLocks noGrp="1"/>
          </p:cNvSpPr>
          <p:nvPr>
            <p:ph type="title"/>
          </p:nvPr>
        </p:nvSpPr>
        <p:spPr>
          <a:xfrm>
            <a:off x="588263" y="457200"/>
            <a:ext cx="4040887" cy="1477328"/>
          </a:xfrm>
        </p:spPr>
        <p:txBody>
          <a:bodyPr vert="horz" wrap="square" lIns="0" tIns="0" rIns="0" bIns="0" rtlCol="0" anchor="t">
            <a:spAutoFit/>
          </a:bodyPr>
          <a:lstStyle/>
          <a:p>
            <a:r>
              <a:rPr lang="en-US" noProof="0"/>
              <a:t>Markdown Parsing (Structure-aware chunking)</a:t>
            </a:r>
          </a:p>
        </p:txBody>
      </p:sp>
      <p:sp>
        <p:nvSpPr>
          <p:cNvPr id="3" name="Text Placeholder 2">
            <a:extLst>
              <a:ext uri="{FF2B5EF4-FFF2-40B4-BE49-F238E27FC236}">
                <a16:creationId xmlns:a16="http://schemas.microsoft.com/office/drawing/2014/main" id="{7359EE4E-D357-662A-4094-8D9DD425649A}"/>
              </a:ext>
            </a:extLst>
          </p:cNvPr>
          <p:cNvSpPr>
            <a:spLocks noGrp="1"/>
          </p:cNvSpPr>
          <p:nvPr>
            <p:ph type="body" sz="quarter" idx="10"/>
          </p:nvPr>
        </p:nvSpPr>
        <p:spPr>
          <a:xfrm>
            <a:off x="648886" y="2166656"/>
            <a:ext cx="4040185" cy="3431709"/>
          </a:xfrm>
        </p:spPr>
        <p:txBody>
          <a:bodyPr/>
          <a:lstStyle/>
          <a:p>
            <a:r>
              <a:rPr lang="en-US" i="1" noProof="0"/>
              <a:t>I want to Chunk my Markdown documents preserving the content structure via the indexer orchestration pipeline</a:t>
            </a:r>
            <a:br>
              <a:rPr lang="en-US" i="1" noProof="0"/>
            </a:br>
            <a:r>
              <a:rPr lang="en-US" i="1" noProof="0"/>
              <a:t>with a specific parsing mode</a:t>
            </a:r>
          </a:p>
          <a:p>
            <a:endParaRPr lang="en-US" noProof="0"/>
          </a:p>
          <a:p>
            <a:r>
              <a:rPr lang="en-US" sz="2000" noProof="0"/>
              <a:t>This will be achieved by using</a:t>
            </a:r>
          </a:p>
          <a:p>
            <a:r>
              <a:rPr lang="en-US" sz="2000" noProof="0">
                <a:hlinkClick r:id="rId3">
                  <a:extLst>
                    <a:ext uri="{A12FA001-AC4F-418D-AE19-62706E023703}">
                      <ahyp:hlinkClr xmlns:ahyp="http://schemas.microsoft.com/office/drawing/2018/hyperlinkcolor" val="tx"/>
                    </a:ext>
                  </a:extLst>
                </a:hlinkClick>
              </a:rPr>
              <a:t>markdown parsing mode</a:t>
            </a:r>
            <a:endParaRPr lang="en-US" sz="2000" noProof="0"/>
          </a:p>
        </p:txBody>
      </p:sp>
      <p:sp>
        <p:nvSpPr>
          <p:cNvPr id="5" name="Text Placeholder 4">
            <a:extLst>
              <a:ext uri="{FF2B5EF4-FFF2-40B4-BE49-F238E27FC236}">
                <a16:creationId xmlns:a16="http://schemas.microsoft.com/office/drawing/2014/main" id="{59B3A224-9E30-3521-635E-170BE41953B8}"/>
              </a:ext>
            </a:extLst>
          </p:cNvPr>
          <p:cNvSpPr>
            <a:spLocks noGrp="1"/>
          </p:cNvSpPr>
          <p:nvPr>
            <p:ph type="body" sz="quarter" idx="11"/>
          </p:nvPr>
        </p:nvSpPr>
        <p:spPr>
          <a:xfrm>
            <a:off x="5801776" y="310693"/>
            <a:ext cx="5801961" cy="6355586"/>
          </a:xfrm>
        </p:spPr>
        <p:txBody>
          <a:bodyPr/>
          <a:lstStyle/>
          <a:p>
            <a:pPr>
              <a:spcBef>
                <a:spcPts val="0"/>
              </a:spcBef>
            </a:pPr>
            <a:r>
              <a:rPr lang="en-US" sz="700" noProof="0"/>
              <a:t>{    </a:t>
            </a:r>
          </a:p>
          <a:p>
            <a:pPr>
              <a:spcBef>
                <a:spcPts val="0"/>
              </a:spcBef>
            </a:pPr>
            <a:endParaRPr lang="en-US" sz="700" noProof="0"/>
          </a:p>
          <a:p>
            <a:pPr>
              <a:spcBef>
                <a:spcPts val="0"/>
              </a:spcBef>
            </a:pPr>
            <a:r>
              <a:rPr lang="en-US" sz="700" noProof="0">
                <a:solidFill>
                  <a:srgbClr val="FF0000"/>
                </a:solidFill>
              </a:rPr>
              <a:t>"name" </a:t>
            </a:r>
            <a:r>
              <a:rPr lang="en-US" sz="700" noProof="0"/>
              <a:t>:</a:t>
            </a:r>
            <a:r>
              <a:rPr lang="en-US" sz="700" noProof="0">
                <a:solidFill>
                  <a:schemeClr val="tx2"/>
                </a:solidFill>
              </a:rPr>
              <a:t> "markdown-indexer"</a:t>
            </a:r>
            <a:r>
              <a:rPr lang="en-US" sz="700" noProof="0"/>
              <a:t>,   </a:t>
            </a:r>
          </a:p>
          <a:p>
            <a:pPr>
              <a:spcBef>
                <a:spcPts val="0"/>
              </a:spcBef>
            </a:pPr>
            <a:endParaRPr lang="en-US" sz="700" noProof="0"/>
          </a:p>
          <a:p>
            <a:pPr>
              <a:spcBef>
                <a:spcPts val="0"/>
              </a:spcBef>
            </a:pPr>
            <a:r>
              <a:rPr lang="en-US" sz="700" noProof="0">
                <a:solidFill>
                  <a:srgbClr val="FF0000"/>
                </a:solidFill>
              </a:rPr>
              <a:t>"dataSourceName"</a:t>
            </a:r>
            <a:r>
              <a:rPr lang="en-US" sz="700" noProof="0"/>
              <a:t> : </a:t>
            </a:r>
            <a:r>
              <a:rPr lang="en-US" sz="700" noProof="0">
                <a:solidFill>
                  <a:schemeClr val="tx2"/>
                </a:solidFill>
              </a:rPr>
              <a:t>"markdown-datasource"</a:t>
            </a:r>
            <a:r>
              <a:rPr lang="en-US" sz="700" noProof="0"/>
              <a:t>,    </a:t>
            </a:r>
          </a:p>
          <a:p>
            <a:pPr>
              <a:spcBef>
                <a:spcPts val="0"/>
              </a:spcBef>
            </a:pPr>
            <a:endParaRPr lang="en-US" sz="700" noProof="0"/>
          </a:p>
          <a:p>
            <a:pPr>
              <a:spcBef>
                <a:spcPts val="0"/>
              </a:spcBef>
            </a:pPr>
            <a:r>
              <a:rPr lang="en-US" sz="700" noProof="0">
                <a:solidFill>
                  <a:srgbClr val="FF0000"/>
                </a:solidFill>
              </a:rPr>
              <a:t>"targetIndexName"</a:t>
            </a:r>
            <a:r>
              <a:rPr lang="en-US" sz="700" noProof="0"/>
              <a:t> : </a:t>
            </a:r>
            <a:r>
              <a:rPr lang="en-US" sz="700" noProof="0">
                <a:solidFill>
                  <a:schemeClr val="tx2"/>
                </a:solidFill>
              </a:rPr>
              <a:t>"markdown-index"</a:t>
            </a:r>
            <a:r>
              <a:rPr lang="en-US" sz="700" noProof="0"/>
              <a:t>,    </a:t>
            </a:r>
          </a:p>
          <a:p>
            <a:pPr>
              <a:spcBef>
                <a:spcPts val="0"/>
              </a:spcBef>
            </a:pPr>
            <a:endParaRPr lang="en-US" sz="700" noProof="0"/>
          </a:p>
          <a:p>
            <a:pPr>
              <a:spcBef>
                <a:spcPts val="0"/>
              </a:spcBef>
            </a:pPr>
            <a:r>
              <a:rPr lang="en-US" sz="700" noProof="0">
                <a:solidFill>
                  <a:srgbClr val="FF0000"/>
                </a:solidFill>
              </a:rPr>
              <a:t>"parameters"</a:t>
            </a:r>
            <a:r>
              <a:rPr lang="en-US" sz="700" noProof="0"/>
              <a:t> : {  </a:t>
            </a:r>
          </a:p>
          <a:p>
            <a:pPr>
              <a:spcBef>
                <a:spcPts val="0"/>
              </a:spcBef>
            </a:pPr>
            <a:endParaRPr lang="en-US" sz="700" noProof="0"/>
          </a:p>
          <a:p>
            <a:pPr>
              <a:spcBef>
                <a:spcPts val="0"/>
              </a:spcBef>
            </a:pPr>
            <a:r>
              <a:rPr lang="en-US" sz="700" noProof="0">
                <a:solidFill>
                  <a:srgbClr val="FF0000"/>
                </a:solidFill>
              </a:rPr>
              <a:t>    "configuration"</a:t>
            </a:r>
            <a:r>
              <a:rPr lang="en-US" sz="700" noProof="0"/>
              <a:t> : {   </a:t>
            </a:r>
          </a:p>
          <a:p>
            <a:pPr>
              <a:spcBef>
                <a:spcPts val="0"/>
              </a:spcBef>
            </a:pPr>
            <a:endParaRPr lang="en-US" sz="700" noProof="0"/>
          </a:p>
          <a:p>
            <a:pPr>
              <a:spcBef>
                <a:spcPts val="0"/>
              </a:spcBef>
            </a:pPr>
            <a:r>
              <a:rPr lang="en-US" sz="700" noProof="0">
                <a:solidFill>
                  <a:srgbClr val="FF0000"/>
                </a:solidFill>
              </a:rPr>
              <a:t>        "parsingMode" </a:t>
            </a:r>
            <a:r>
              <a:rPr lang="en-US" sz="700" noProof="0"/>
              <a:t>: </a:t>
            </a:r>
            <a:r>
              <a:rPr lang="en-US" sz="700" noProof="0">
                <a:solidFill>
                  <a:schemeClr val="tx2"/>
                </a:solidFill>
              </a:rPr>
              <a:t>"markdown"</a:t>
            </a:r>
            <a:r>
              <a:rPr lang="en-US" sz="700" noProof="0"/>
              <a:t>, </a:t>
            </a:r>
          </a:p>
          <a:p>
            <a:pPr>
              <a:spcBef>
                <a:spcPts val="0"/>
              </a:spcBef>
            </a:pPr>
            <a:endParaRPr lang="en-US" sz="700" noProof="0"/>
          </a:p>
          <a:p>
            <a:pPr>
              <a:spcBef>
                <a:spcPts val="0"/>
              </a:spcBef>
            </a:pPr>
            <a:r>
              <a:rPr lang="en-US" sz="700" noProof="0">
                <a:solidFill>
                  <a:srgbClr val="FF0000"/>
                </a:solidFill>
              </a:rPr>
              <a:t>        "markdownParsingSubmode" </a:t>
            </a:r>
            <a:r>
              <a:rPr lang="en-US" sz="700" noProof="0"/>
              <a:t>: </a:t>
            </a:r>
            <a:r>
              <a:rPr lang="en-US" sz="700" noProof="0">
                <a:solidFill>
                  <a:schemeClr val="tx2"/>
                </a:solidFill>
              </a:rPr>
              <a:t>"oneToMany"</a:t>
            </a:r>
            <a:r>
              <a:rPr lang="en-US" sz="700" noProof="0"/>
              <a:t>, // optional (defaults to oneToMany) </a:t>
            </a:r>
          </a:p>
          <a:p>
            <a:pPr>
              <a:spcBef>
                <a:spcPts val="0"/>
              </a:spcBef>
            </a:pPr>
            <a:endParaRPr lang="en-US" sz="700" noProof="0"/>
          </a:p>
          <a:p>
            <a:pPr>
              <a:spcBef>
                <a:spcPts val="0"/>
              </a:spcBef>
            </a:pPr>
            <a:r>
              <a:rPr lang="en-US" sz="700" noProof="0">
                <a:solidFill>
                  <a:srgbClr val="FF0000"/>
                </a:solidFill>
              </a:rPr>
              <a:t>        "markdownHeaderDepth"</a:t>
            </a:r>
            <a:r>
              <a:rPr lang="en-US" sz="700" noProof="0"/>
              <a:t>: </a:t>
            </a:r>
            <a:r>
              <a:rPr lang="en-US" sz="700" noProof="0">
                <a:solidFill>
                  <a:schemeClr val="tx2"/>
                </a:solidFill>
              </a:rPr>
              <a:t>"h3"</a:t>
            </a:r>
            <a:r>
              <a:rPr lang="en-US" sz="700" noProof="0"/>
              <a:t>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solidFill>
                  <a:srgbClr val="FF0000"/>
                </a:solidFill>
              </a:rPr>
              <a:t>"fieldMappings"</a:t>
            </a: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solidFill>
                  <a:srgbClr val="FF0000"/>
                </a:solidFill>
              </a:rPr>
              <a:t>      "sourceFieldName"</a:t>
            </a:r>
            <a:r>
              <a:rPr lang="en-US" sz="700" noProof="0"/>
              <a:t>: </a:t>
            </a:r>
            <a:r>
              <a:rPr lang="en-US" sz="700" noProof="0">
                <a:solidFill>
                  <a:schemeClr val="tx2"/>
                </a:solidFill>
              </a:rPr>
              <a:t>"sections/h1"</a:t>
            </a:r>
            <a:r>
              <a:rPr lang="en-US" sz="700" noProof="0"/>
              <a:t>, </a:t>
            </a:r>
          </a:p>
          <a:p>
            <a:pPr>
              <a:spcBef>
                <a:spcPts val="0"/>
              </a:spcBef>
            </a:pPr>
            <a:endParaRPr lang="en-US" sz="700" noProof="0"/>
          </a:p>
          <a:p>
            <a:pPr>
              <a:spcBef>
                <a:spcPts val="0"/>
              </a:spcBef>
            </a:pPr>
            <a:r>
              <a:rPr lang="en-US" sz="700" noProof="0">
                <a:solidFill>
                  <a:srgbClr val="FF0000"/>
                </a:solidFill>
              </a:rPr>
              <a:t>      "targetFieldName"</a:t>
            </a:r>
            <a:r>
              <a:rPr lang="en-US" sz="700" noProof="0"/>
              <a:t>: </a:t>
            </a:r>
            <a:r>
              <a:rPr lang="en-US" sz="700" noProof="0">
                <a:solidFill>
                  <a:schemeClr val="tx2"/>
                </a:solidFill>
              </a:rPr>
              <a:t>"section_1"</a:t>
            </a:r>
            <a:r>
              <a:rPr lang="en-US" sz="700" noProof="0"/>
              <a:t>, </a:t>
            </a:r>
          </a:p>
          <a:p>
            <a:pPr>
              <a:spcBef>
                <a:spcPts val="0"/>
              </a:spcBef>
            </a:pPr>
            <a:endParaRPr lang="en-US" sz="700" noProof="0"/>
          </a:p>
          <a:p>
            <a:pPr>
              <a:spcBef>
                <a:spcPts val="0"/>
              </a:spcBef>
            </a:pPr>
            <a:r>
              <a:rPr lang="en-US" sz="700" noProof="0">
                <a:solidFill>
                  <a:srgbClr val="FF0000"/>
                </a:solidFill>
              </a:rPr>
              <a:t>      "mappingFunction"</a:t>
            </a:r>
            <a:r>
              <a:rPr lang="en-US" sz="700" noProof="0"/>
              <a:t>: </a:t>
            </a:r>
            <a:r>
              <a:rPr lang="en-US" sz="700" noProof="0">
                <a:solidFill>
                  <a:schemeClr val="tx2"/>
                </a:solidFill>
              </a:rPr>
              <a:t>null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solidFill>
                  <a:srgbClr val="FF0000"/>
                </a:solidFill>
              </a:rPr>
              <a:t>      "sourceFieldName"</a:t>
            </a:r>
            <a:r>
              <a:rPr lang="en-US" sz="700" noProof="0"/>
              <a:t>: "</a:t>
            </a:r>
            <a:r>
              <a:rPr lang="en-US" sz="700" noProof="0">
                <a:solidFill>
                  <a:schemeClr val="tx2"/>
                </a:solidFill>
              </a:rPr>
              <a:t>sections/h2"</a:t>
            </a:r>
            <a:r>
              <a:rPr lang="en-US" sz="700" noProof="0"/>
              <a:t>, </a:t>
            </a:r>
          </a:p>
          <a:p>
            <a:pPr>
              <a:spcBef>
                <a:spcPts val="0"/>
              </a:spcBef>
            </a:pPr>
            <a:endParaRPr lang="en-US" sz="700" noProof="0"/>
          </a:p>
          <a:p>
            <a:pPr>
              <a:spcBef>
                <a:spcPts val="0"/>
              </a:spcBef>
            </a:pPr>
            <a:r>
              <a:rPr lang="en-US" sz="700" noProof="0">
                <a:solidFill>
                  <a:srgbClr val="FF0000"/>
                </a:solidFill>
              </a:rPr>
              <a:t>      "targetFieldName"</a:t>
            </a:r>
            <a:r>
              <a:rPr lang="en-US" sz="700" noProof="0"/>
              <a:t>: "</a:t>
            </a:r>
            <a:r>
              <a:rPr lang="en-US" sz="700" noProof="0">
                <a:solidFill>
                  <a:schemeClr val="tx2"/>
                </a:solidFill>
              </a:rPr>
              <a:t>section_2</a:t>
            </a:r>
            <a:r>
              <a:rPr lang="en-US" sz="700" noProof="0"/>
              <a:t>", </a:t>
            </a:r>
          </a:p>
          <a:p>
            <a:pPr>
              <a:spcBef>
                <a:spcPts val="0"/>
              </a:spcBef>
            </a:pPr>
            <a:endParaRPr lang="en-US" sz="700" noProof="0"/>
          </a:p>
          <a:p>
            <a:pPr>
              <a:spcBef>
                <a:spcPts val="0"/>
              </a:spcBef>
            </a:pPr>
            <a:r>
              <a:rPr lang="en-US" sz="700" noProof="0">
                <a:solidFill>
                  <a:srgbClr val="FF0000"/>
                </a:solidFill>
              </a:rPr>
              <a:t>      "mappingFunction"</a:t>
            </a:r>
            <a:r>
              <a:rPr lang="en-US" sz="700" noProof="0"/>
              <a:t>: </a:t>
            </a:r>
            <a:r>
              <a:rPr lang="en-US" sz="700" noProof="0">
                <a:solidFill>
                  <a:schemeClr val="tx2"/>
                </a:solidFill>
              </a:rPr>
              <a:t>null</a:t>
            </a:r>
            <a:r>
              <a:rPr lang="en-US" sz="700" noProof="0"/>
              <a:t>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solidFill>
                  <a:srgbClr val="FF0000"/>
                </a:solidFill>
              </a:rPr>
              <a:t>      "sourceFieldName"</a:t>
            </a:r>
            <a:r>
              <a:rPr lang="en-US" sz="700" noProof="0"/>
              <a:t>: </a:t>
            </a:r>
            <a:r>
              <a:rPr lang="en-US" sz="700" noProof="0">
                <a:solidFill>
                  <a:schemeClr val="tx2"/>
                </a:solidFill>
              </a:rPr>
              <a:t>"sections/h3"</a:t>
            </a:r>
            <a:r>
              <a:rPr lang="en-US" sz="700" noProof="0"/>
              <a:t>, </a:t>
            </a:r>
          </a:p>
          <a:p>
            <a:pPr>
              <a:spcBef>
                <a:spcPts val="0"/>
              </a:spcBef>
            </a:pPr>
            <a:endParaRPr lang="en-US" sz="700" noProof="0"/>
          </a:p>
          <a:p>
            <a:pPr>
              <a:spcBef>
                <a:spcPts val="0"/>
              </a:spcBef>
            </a:pPr>
            <a:r>
              <a:rPr lang="en-US" sz="700" noProof="0">
                <a:solidFill>
                  <a:srgbClr val="FF0000"/>
                </a:solidFill>
              </a:rPr>
              <a:t>      "targetFieldName"</a:t>
            </a:r>
            <a:r>
              <a:rPr lang="en-US" sz="700" noProof="0"/>
              <a:t>: </a:t>
            </a:r>
            <a:r>
              <a:rPr lang="en-US" sz="700" noProof="0">
                <a:solidFill>
                  <a:schemeClr val="tx2"/>
                </a:solidFill>
              </a:rPr>
              <a:t>"section_3"</a:t>
            </a:r>
            <a:r>
              <a:rPr lang="en-US" sz="700" noProof="0"/>
              <a:t>, </a:t>
            </a:r>
          </a:p>
          <a:p>
            <a:pPr>
              <a:spcBef>
                <a:spcPts val="0"/>
              </a:spcBef>
            </a:pPr>
            <a:endParaRPr lang="en-US" sz="700" noProof="0"/>
          </a:p>
          <a:p>
            <a:pPr>
              <a:spcBef>
                <a:spcPts val="0"/>
              </a:spcBef>
            </a:pPr>
            <a:r>
              <a:rPr lang="en-US" sz="700" noProof="0">
                <a:solidFill>
                  <a:srgbClr val="FF0000"/>
                </a:solidFill>
              </a:rPr>
              <a:t>      "mappingFunction"</a:t>
            </a:r>
            <a:r>
              <a:rPr lang="en-US" sz="700" noProof="0"/>
              <a:t>: </a:t>
            </a:r>
            <a:r>
              <a:rPr lang="en-US" sz="700" noProof="0">
                <a:solidFill>
                  <a:schemeClr val="tx2"/>
                </a:solidFill>
              </a:rPr>
              <a:t>null</a:t>
            </a:r>
            <a:r>
              <a:rPr lang="en-US" sz="700" noProof="0"/>
              <a:t>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 </a:t>
            </a:r>
          </a:p>
          <a:p>
            <a:pPr>
              <a:spcBef>
                <a:spcPts val="0"/>
              </a:spcBef>
            </a:pPr>
            <a:endParaRPr lang="en-US" sz="700" noProof="0"/>
          </a:p>
          <a:p>
            <a:pPr>
              <a:spcBef>
                <a:spcPts val="0"/>
              </a:spcBef>
            </a:pPr>
            <a:r>
              <a:rPr lang="en-US" sz="700" noProof="0"/>
              <a:t>} </a:t>
            </a:r>
          </a:p>
          <a:p>
            <a:pPr>
              <a:spcBef>
                <a:spcPts val="0"/>
              </a:spcBef>
            </a:pPr>
            <a:endParaRPr lang="en-US" sz="700" noProof="0"/>
          </a:p>
          <a:p>
            <a:pPr>
              <a:spcBef>
                <a:spcPts val="0"/>
              </a:spcBef>
            </a:pPr>
            <a:r>
              <a:rPr lang="en-US" sz="700" noProof="0"/>
              <a:t> </a:t>
            </a:r>
          </a:p>
        </p:txBody>
      </p:sp>
    </p:spTree>
    <p:extLst>
      <p:ext uri="{BB962C8B-B14F-4D97-AF65-F5344CB8AC3E}">
        <p14:creationId xmlns:p14="http://schemas.microsoft.com/office/powerpoint/2010/main" val="8351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CB8403-53E1-4209-76F9-3BA1183B3A34}"/>
              </a:ext>
            </a:extLst>
          </p:cNvPr>
          <p:cNvSpPr>
            <a:spLocks noGrp="1"/>
          </p:cNvSpPr>
          <p:nvPr>
            <p:ph type="title"/>
          </p:nvPr>
        </p:nvSpPr>
        <p:spPr>
          <a:xfrm>
            <a:off x="588263" y="457200"/>
            <a:ext cx="4040887" cy="984885"/>
          </a:xfrm>
        </p:spPr>
        <p:txBody>
          <a:bodyPr/>
          <a:lstStyle/>
          <a:p>
            <a:r>
              <a:rPr lang="en-US" noProof="0"/>
              <a:t>Azure OpenAI embedding skill</a:t>
            </a:r>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830705"/>
            <a:ext cx="4040185" cy="1107996"/>
          </a:xfrm>
        </p:spPr>
        <p:txBody>
          <a:bodyPr/>
          <a:lstStyle/>
          <a:p>
            <a:r>
              <a:rPr lang="en-US" i="1" noProof="0"/>
              <a:t>I want to generate embeddings via my</a:t>
            </a:r>
            <a:br>
              <a:rPr lang="en-US" i="1" noProof="0"/>
            </a:br>
            <a:r>
              <a:rPr lang="en-US" i="1" noProof="0"/>
              <a:t>Azure OpenAI endpoint</a:t>
            </a:r>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800725" y="709187"/>
            <a:ext cx="5801961" cy="5863144"/>
          </a:xfrm>
        </p:spPr>
        <p:txBody>
          <a:bodyPr/>
          <a:lstStyle/>
          <a:p>
            <a:r>
              <a:rPr lang="en-US" sz="1300" noProof="0"/>
              <a:t>{</a:t>
            </a:r>
          </a:p>
          <a:p>
            <a:r>
              <a:rPr lang="en-US" sz="1300" noProof="0"/>
              <a:t>  </a:t>
            </a:r>
            <a:r>
              <a:rPr lang="en-US" sz="1300" noProof="0">
                <a:solidFill>
                  <a:schemeClr val="accent5"/>
                </a:solidFill>
              </a:rPr>
              <a:t>"@odata.type"</a:t>
            </a:r>
            <a:r>
              <a:rPr lang="en-US" sz="1300" noProof="0"/>
              <a:t>: </a:t>
            </a:r>
            <a:r>
              <a:rPr lang="en-US" sz="1300" noProof="0">
                <a:solidFill>
                  <a:schemeClr val="accent1"/>
                </a:solidFill>
              </a:rPr>
              <a:t>"#Microsoft.Skills.Text.AzureOpenAIEmbeddingSkill"</a:t>
            </a:r>
            <a:r>
              <a:rPr lang="en-US" sz="1300" noProof="0"/>
              <a:t>,</a:t>
            </a:r>
          </a:p>
          <a:p>
            <a:r>
              <a:rPr lang="en-US" sz="1300" noProof="0"/>
              <a:t>  </a:t>
            </a:r>
            <a:r>
              <a:rPr lang="en-US" sz="1300" noProof="0">
                <a:solidFill>
                  <a:schemeClr val="accent5"/>
                </a:solidFill>
              </a:rPr>
              <a:t>"description"</a:t>
            </a:r>
            <a:r>
              <a:rPr lang="en-US" sz="1300" noProof="0"/>
              <a:t>: </a:t>
            </a:r>
            <a:r>
              <a:rPr lang="en-US" sz="1300" noProof="0">
                <a:solidFill>
                  <a:schemeClr val="accent1"/>
                </a:solidFill>
              </a:rPr>
              <a:t>"Azure OpenAI Embedding Skill"</a:t>
            </a:r>
            <a:r>
              <a:rPr lang="en-US" sz="1300" noProof="0"/>
              <a:t>,</a:t>
            </a:r>
          </a:p>
          <a:p>
            <a:r>
              <a:rPr lang="en-US" sz="1300" noProof="0"/>
              <a:t>  </a:t>
            </a:r>
            <a:r>
              <a:rPr lang="en-US" sz="1300" noProof="0">
                <a:solidFill>
                  <a:schemeClr val="accent5"/>
                </a:solidFill>
              </a:rPr>
              <a:t>"context"</a:t>
            </a:r>
            <a:r>
              <a:rPr lang="en-US" sz="1300" noProof="0"/>
              <a:t>: </a:t>
            </a:r>
            <a:r>
              <a:rPr lang="en-US" sz="1300" noProof="0">
                <a:solidFill>
                  <a:schemeClr val="accent1"/>
                </a:solidFill>
              </a:rPr>
              <a:t>"/document/pages/*"</a:t>
            </a:r>
            <a:r>
              <a:rPr lang="en-US" sz="1300" noProof="0"/>
              <a:t>,</a:t>
            </a:r>
          </a:p>
          <a:p>
            <a:r>
              <a:rPr lang="en-US" sz="1300" noProof="0"/>
              <a:t>  </a:t>
            </a:r>
            <a:r>
              <a:rPr lang="en-US" sz="1300" noProof="0">
                <a:solidFill>
                  <a:schemeClr val="accent5"/>
                </a:solidFill>
              </a:rPr>
              <a:t>"</a:t>
            </a:r>
            <a:r>
              <a:rPr lang="en-US" sz="1300" noProof="0">
                <a:solidFill>
                  <a:schemeClr val="accent5"/>
                </a:solidFill>
                <a:highlight>
                  <a:srgbClr val="FFFF00"/>
                </a:highlight>
              </a:rPr>
              <a:t>resourceUri"</a:t>
            </a:r>
            <a:r>
              <a:rPr lang="en-US" sz="1300" noProof="0">
                <a:highlight>
                  <a:srgbClr val="FFFF00"/>
                </a:highlight>
              </a:rPr>
              <a:t>: </a:t>
            </a:r>
            <a:r>
              <a:rPr lang="en-US" sz="1300" noProof="0">
                <a:solidFill>
                  <a:schemeClr val="accent1"/>
                </a:solidFill>
                <a:highlight>
                  <a:srgbClr val="FFFF00"/>
                </a:highlight>
              </a:rPr>
              <a:t>"https://my-openai-service.openai.azure.com"</a:t>
            </a:r>
            <a:r>
              <a:rPr lang="en-US" sz="1300" noProof="0">
                <a:highlight>
                  <a:srgbClr val="FFFF00"/>
                </a:highlight>
              </a:rPr>
              <a:t>,</a:t>
            </a:r>
          </a:p>
          <a:p>
            <a:r>
              <a:rPr lang="en-US" sz="1300" noProof="0"/>
              <a:t>  </a:t>
            </a:r>
            <a:r>
              <a:rPr lang="en-US" sz="1300" noProof="0">
                <a:solidFill>
                  <a:schemeClr val="accent5"/>
                </a:solidFill>
              </a:rPr>
              <a:t>"apiKey"</a:t>
            </a:r>
            <a:r>
              <a:rPr lang="en-US" sz="1300" noProof="0"/>
              <a:t>: </a:t>
            </a:r>
            <a:r>
              <a:rPr lang="en-US" sz="1300" noProof="0">
                <a:solidFill>
                  <a:schemeClr val="accent1"/>
                </a:solidFill>
              </a:rPr>
              <a:t>“xxx"</a:t>
            </a:r>
            <a:r>
              <a:rPr lang="en-US" sz="1300" noProof="0"/>
              <a:t>,</a:t>
            </a:r>
          </a:p>
          <a:p>
            <a:r>
              <a:rPr lang="en-US" sz="1300" noProof="0"/>
              <a:t>  </a:t>
            </a:r>
            <a:r>
              <a:rPr lang="en-US" sz="1300" noProof="0">
                <a:solidFill>
                  <a:schemeClr val="accent5"/>
                </a:solidFill>
              </a:rPr>
              <a:t>"deploymentId"</a:t>
            </a:r>
            <a:r>
              <a:rPr lang="en-US" sz="1300" noProof="0"/>
              <a:t>: </a:t>
            </a:r>
            <a:r>
              <a:rPr lang="en-US" sz="1300" noProof="0">
                <a:solidFill>
                  <a:schemeClr val="accent1"/>
                </a:solidFill>
              </a:rPr>
              <a:t>"text-embedding-ada-002"</a:t>
            </a:r>
            <a:r>
              <a:rPr lang="en-US" sz="1300" noProof="0"/>
              <a:t>,</a:t>
            </a:r>
          </a:p>
          <a:p>
            <a:r>
              <a:rPr lang="en-US" sz="1300" noProof="0"/>
              <a:t>  </a:t>
            </a:r>
            <a:r>
              <a:rPr lang="en-US" sz="1300" noProof="0">
                <a:solidFill>
                  <a:schemeClr val="accent5"/>
                </a:solidFill>
              </a:rPr>
              <a:t>"inputs"</a:t>
            </a:r>
            <a:r>
              <a:rPr lang="en-US" sz="1300" noProof="0"/>
              <a:t>: [</a:t>
            </a:r>
          </a:p>
          <a:p>
            <a:r>
              <a:rPr lang="en-US" sz="1300" noProof="0"/>
              <a:t>     {</a:t>
            </a:r>
          </a:p>
          <a:p>
            <a:r>
              <a:rPr lang="en-US" sz="1300" noProof="0"/>
              <a:t>       </a:t>
            </a:r>
            <a:r>
              <a:rPr lang="en-US" sz="1300" noProof="0">
                <a:solidFill>
                  <a:schemeClr val="accent5"/>
                </a:solidFill>
              </a:rPr>
              <a:t>"name"</a:t>
            </a:r>
            <a:r>
              <a:rPr lang="en-US" sz="1300" noProof="0"/>
              <a:t>: </a:t>
            </a:r>
            <a:r>
              <a:rPr lang="en-US" sz="1300" noProof="0">
                <a:solidFill>
                  <a:schemeClr val="accent1"/>
                </a:solidFill>
              </a:rPr>
              <a:t>"text"</a:t>
            </a:r>
            <a:r>
              <a:rPr lang="en-US" sz="1300" noProof="0"/>
              <a:t>,</a:t>
            </a:r>
          </a:p>
          <a:p>
            <a:r>
              <a:rPr lang="en-US" sz="1300" noProof="0"/>
              <a:t>       </a:t>
            </a:r>
            <a:r>
              <a:rPr lang="en-US" sz="1300" noProof="0">
                <a:solidFill>
                  <a:schemeClr val="accent5"/>
                </a:solidFill>
              </a:rPr>
              <a:t>"source"</a:t>
            </a:r>
            <a:r>
              <a:rPr lang="en-US" sz="1300" noProof="0"/>
              <a:t>: </a:t>
            </a:r>
            <a:r>
              <a:rPr lang="en-US" sz="1300" noProof="0">
                <a:solidFill>
                  <a:schemeClr val="accent1"/>
                </a:solidFill>
              </a:rPr>
              <a:t>"/document/pages/*"</a:t>
            </a:r>
          </a:p>
          <a:p>
            <a:r>
              <a:rPr lang="en-US" sz="1300" noProof="0"/>
              <a:t>     }</a:t>
            </a:r>
          </a:p>
          <a:p>
            <a:r>
              <a:rPr lang="en-US" sz="1300" noProof="0"/>
              <a:t>  ],</a:t>
            </a:r>
          </a:p>
          <a:p>
            <a:r>
              <a:rPr lang="en-US" sz="1300" noProof="0"/>
              <a:t>  </a:t>
            </a:r>
            <a:r>
              <a:rPr lang="en-US" sz="1300" noProof="0">
                <a:solidFill>
                  <a:schemeClr val="accent5"/>
                </a:solidFill>
              </a:rPr>
              <a:t>"outputs"</a:t>
            </a:r>
            <a:r>
              <a:rPr lang="en-US" sz="1300" noProof="0"/>
              <a:t>: [</a:t>
            </a:r>
          </a:p>
          <a:p>
            <a:r>
              <a:rPr lang="en-US" sz="1300" noProof="0"/>
              <a:t>   {</a:t>
            </a:r>
          </a:p>
          <a:p>
            <a:r>
              <a:rPr lang="en-US" sz="1300" noProof="0"/>
              <a:t>     </a:t>
            </a:r>
            <a:r>
              <a:rPr lang="en-US" sz="1300" noProof="0">
                <a:solidFill>
                  <a:schemeClr val="accent5"/>
                </a:solidFill>
              </a:rPr>
              <a:t>"name"</a:t>
            </a:r>
            <a:r>
              <a:rPr lang="en-US" sz="1300" noProof="0"/>
              <a:t>: </a:t>
            </a:r>
            <a:r>
              <a:rPr lang="en-US" sz="1300" noProof="0">
                <a:solidFill>
                  <a:schemeClr val="accent1"/>
                </a:solidFill>
              </a:rPr>
              <a:t>"embedding"</a:t>
            </a:r>
            <a:r>
              <a:rPr lang="en-US" sz="1300" noProof="0"/>
              <a:t>,</a:t>
            </a:r>
          </a:p>
          <a:p>
            <a:r>
              <a:rPr lang="en-US" sz="1300" noProof="0"/>
              <a:t>     </a:t>
            </a:r>
            <a:r>
              <a:rPr lang="en-US" sz="1300" noProof="0">
                <a:solidFill>
                  <a:schemeClr val="accent5"/>
                </a:solidFill>
              </a:rPr>
              <a:t>"targetName"</a:t>
            </a:r>
            <a:r>
              <a:rPr lang="en-US" sz="1300" noProof="0"/>
              <a:t>: </a:t>
            </a:r>
            <a:r>
              <a:rPr lang="en-US" sz="1300" noProof="0">
                <a:solidFill>
                  <a:schemeClr val="accent1"/>
                </a:solidFill>
              </a:rPr>
              <a:t>"vector"</a:t>
            </a:r>
          </a:p>
          <a:p>
            <a:r>
              <a:rPr lang="en-US" sz="1300" noProof="0"/>
              <a:t>   }</a:t>
            </a:r>
          </a:p>
          <a:p>
            <a:r>
              <a:rPr lang="en-US" sz="1300" noProof="0"/>
              <a:t>  ]</a:t>
            </a:r>
          </a:p>
          <a:p>
            <a:r>
              <a:rPr lang="en-US" sz="1300" noProof="0"/>
              <a:t>}</a:t>
            </a:r>
          </a:p>
          <a:p>
            <a:endParaRPr lang="en-US" sz="1300" noProof="0"/>
          </a:p>
          <a:p>
            <a:r>
              <a:rPr lang="en-US" sz="1200" noProof="0">
                <a:latin typeface="+mn-lt"/>
                <a:hlinkClick r:id="rId4"/>
              </a:rPr>
              <a:t>🔗 End-to-end code sample where Azure OpenAI embedding skill is defined</a:t>
            </a:r>
            <a:endParaRPr lang="en-US" sz="1200" noProof="0">
              <a:latin typeface="+mn-lt"/>
            </a:endParaRPr>
          </a:p>
          <a:p>
            <a:endParaRPr lang="en-US" sz="1300" noProof="0"/>
          </a:p>
        </p:txBody>
      </p:sp>
    </p:spTree>
    <p:extLst>
      <p:ext uri="{BB962C8B-B14F-4D97-AF65-F5344CB8AC3E}">
        <p14:creationId xmlns:p14="http://schemas.microsoft.com/office/powerpoint/2010/main" val="204857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7E20-4CAD-28EC-D2D6-206514A9ECFB}"/>
              </a:ext>
            </a:extLst>
          </p:cNvPr>
          <p:cNvSpPr>
            <a:spLocks noGrp="1"/>
          </p:cNvSpPr>
          <p:nvPr>
            <p:ph type="title"/>
          </p:nvPr>
        </p:nvSpPr>
        <p:spPr>
          <a:xfrm>
            <a:off x="588263" y="457200"/>
            <a:ext cx="4040887" cy="492443"/>
          </a:xfrm>
        </p:spPr>
        <p:txBody>
          <a:bodyPr vert="horz" wrap="square" lIns="0" tIns="0" rIns="0" bIns="0" rtlCol="0" anchor="t">
            <a:spAutoFit/>
          </a:bodyPr>
          <a:lstStyle/>
          <a:p>
            <a:r>
              <a:rPr lang="en-US" noProof="0"/>
              <a:t>Custom web API skill</a:t>
            </a:r>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338139"/>
            <a:ext cx="4040185" cy="4616648"/>
          </a:xfrm>
        </p:spPr>
        <p:txBody>
          <a:bodyPr vert="horz" wrap="square" lIns="0" tIns="0" rIns="0" bIns="0" rtlCol="0" anchor="t">
            <a:spAutoFit/>
          </a:bodyPr>
          <a:lstStyle/>
          <a:p>
            <a:r>
              <a:rPr lang="en-US" i="1" noProof="0">
                <a:latin typeface="Segoe Sans Text"/>
                <a:cs typeface="Segoe Sans Text"/>
              </a:rPr>
              <a:t>Use this if you</a:t>
            </a:r>
            <a:br>
              <a:rPr lang="en-US" i="1" noProof="0"/>
            </a:br>
            <a:r>
              <a:rPr lang="en-US" i="1" noProof="0">
                <a:latin typeface="Segoe Sans Text"/>
                <a:cs typeface="Segoe Sans Text"/>
              </a:rPr>
              <a:t>prefer to build a custom</a:t>
            </a:r>
            <a:br>
              <a:rPr lang="en-US" i="1" noProof="0"/>
            </a:br>
            <a:r>
              <a:rPr lang="en-US" i="1" noProof="0">
                <a:latin typeface="Segoe Sans Text"/>
                <a:cs typeface="Segoe Sans Text"/>
              </a:rPr>
              <a:t>Web API for your own logic processing and vectorization</a:t>
            </a:r>
          </a:p>
          <a:p>
            <a:endParaRPr lang="en-US" i="1" noProof="0">
              <a:latin typeface="Segoe Sans Text"/>
              <a:cs typeface="Segoe Sans Text"/>
            </a:endParaRPr>
          </a:p>
          <a:p>
            <a:endParaRPr lang="en-US" i="1" noProof="0">
              <a:latin typeface="Segoe Sans Text"/>
              <a:cs typeface="Segoe Sans Text"/>
            </a:endParaRPr>
          </a:p>
          <a:p>
            <a:r>
              <a:rPr lang="en-US" i="1" noProof="0">
                <a:latin typeface="Segoe Sans Text"/>
                <a:cs typeface="Segoe Sans Text"/>
              </a:rPr>
              <a:t>Here's a repo with samples for how to implement this skill: </a:t>
            </a:r>
            <a:r>
              <a:rPr lang="en-US" sz="1600" noProof="0">
                <a:latin typeface="Segoe Sans Text"/>
                <a:cs typeface="Segoe Sans Text"/>
                <a:hlinkClick r:id="rId3"/>
              </a:rPr>
              <a:t>🔗https://github.com/Azure-Samples/azure-search-power-skills/</a:t>
            </a:r>
            <a:endParaRPr lang="en-US" sz="1600" noProof="0">
              <a:latin typeface="Segoe Sans Text"/>
              <a:cs typeface="Segoe Sans Text"/>
            </a:endParaRPr>
          </a:p>
          <a:p>
            <a:endParaRPr lang="en-US" noProof="0">
              <a:latin typeface="Segoe Sans Text"/>
              <a:cs typeface="Segoe Sans Text"/>
            </a:endParaRPr>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732340" y="337957"/>
            <a:ext cx="5801961" cy="5626156"/>
          </a:xfrm>
        </p:spPr>
        <p:txBody>
          <a:bodyPr/>
          <a:lstStyle/>
          <a:p>
            <a:r>
              <a:rPr lang="en-US" sz="1400" noProof="0"/>
              <a:t>{</a:t>
            </a:r>
          </a:p>
          <a:p>
            <a:r>
              <a:rPr lang="en-US" sz="1400" noProof="0"/>
              <a:t>  </a:t>
            </a:r>
            <a:r>
              <a:rPr lang="en-US" sz="1400" noProof="0">
                <a:solidFill>
                  <a:schemeClr val="accent5"/>
                </a:solidFill>
              </a:rPr>
              <a:t>"@odata.type"</a:t>
            </a:r>
            <a:r>
              <a:rPr lang="en-US" sz="1400" noProof="0">
                <a:solidFill>
                  <a:schemeClr val="tx1"/>
                </a:solidFill>
              </a:rPr>
              <a:t>:</a:t>
            </a:r>
            <a:r>
              <a:rPr lang="en-US" sz="1400" noProof="0">
                <a:solidFill>
                  <a:schemeClr val="accent5"/>
                </a:solidFill>
              </a:rPr>
              <a:t> </a:t>
            </a:r>
            <a:r>
              <a:rPr lang="en-US" sz="1400" noProof="0">
                <a:solidFill>
                  <a:schemeClr val="accent1"/>
                </a:solidFill>
              </a:rPr>
              <a:t>"#Microsoft.Skills.Custom.WebApiSkill"</a:t>
            </a:r>
            <a:r>
              <a:rPr lang="en-US" sz="1400" noProof="0"/>
              <a:t>,</a:t>
            </a:r>
          </a:p>
          <a:p>
            <a:r>
              <a:rPr lang="en-US" sz="1400" noProof="0"/>
              <a:t>  </a:t>
            </a:r>
            <a:r>
              <a:rPr lang="en-US" sz="1400" noProof="0">
                <a:solidFill>
                  <a:schemeClr val="accent5"/>
                </a:solidFill>
              </a:rPr>
              <a:t>"description"</a:t>
            </a:r>
            <a:r>
              <a:rPr lang="en-US" sz="1400" noProof="0"/>
              <a:t>:</a:t>
            </a:r>
            <a:r>
              <a:rPr lang="en-US" sz="1400" noProof="0">
                <a:solidFill>
                  <a:schemeClr val="accent5"/>
                </a:solidFill>
              </a:rPr>
              <a:t> </a:t>
            </a:r>
            <a:r>
              <a:rPr lang="en-US" sz="1400" noProof="0">
                <a:solidFill>
                  <a:schemeClr val="accent1"/>
                </a:solidFill>
              </a:rPr>
              <a:t>"Custom API Embedding Skill"</a:t>
            </a:r>
            <a:r>
              <a:rPr lang="en-US" sz="1400" noProof="0"/>
              <a:t>,</a:t>
            </a:r>
          </a:p>
          <a:p>
            <a:r>
              <a:rPr lang="en-US" sz="1400" noProof="0"/>
              <a:t>  </a:t>
            </a:r>
            <a:r>
              <a:rPr lang="en-US" sz="1400" noProof="0">
                <a:solidFill>
                  <a:schemeClr val="accent5"/>
                </a:solidFill>
              </a:rPr>
              <a:t>"context"</a:t>
            </a:r>
            <a:r>
              <a:rPr lang="en-US" sz="1400" noProof="0"/>
              <a:t>: </a:t>
            </a:r>
            <a:r>
              <a:rPr lang="en-US" sz="1400" noProof="0">
                <a:solidFill>
                  <a:schemeClr val="accent1"/>
                </a:solidFill>
              </a:rPr>
              <a:t>"/document"</a:t>
            </a:r>
            <a:r>
              <a:rPr lang="en-US" sz="1400" noProof="0"/>
              <a:t>,</a:t>
            </a:r>
          </a:p>
          <a:p>
            <a:r>
              <a:rPr lang="en-US" sz="1400" noProof="0"/>
              <a:t>  </a:t>
            </a:r>
            <a:r>
              <a:rPr lang="en-US" sz="1400" noProof="0">
                <a:solidFill>
                  <a:schemeClr val="accent5"/>
                </a:solidFill>
              </a:rPr>
              <a:t>"uri"</a:t>
            </a:r>
            <a:r>
              <a:rPr lang="en-US" sz="1400" noProof="0"/>
              <a:t>: </a:t>
            </a:r>
            <a:r>
              <a:rPr lang="en-US" sz="1400" noProof="0">
                <a:solidFill>
                  <a:schemeClr val="accent1"/>
                </a:solidFill>
              </a:rPr>
              <a:t>"https://byoe.azurewebsites.net/api/embedding?code=YOUR-FUNCTION-KEY-HERE</a:t>
            </a:r>
          </a:p>
          <a:p>
            <a:r>
              <a:rPr lang="en-US" sz="1400" noProof="0"/>
              <a:t>  </a:t>
            </a:r>
            <a:r>
              <a:rPr lang="en-US" sz="1400" noProof="0">
                <a:solidFill>
                  <a:schemeClr val="accent5"/>
                </a:solidFill>
              </a:rPr>
              <a:t>"inputs"</a:t>
            </a:r>
            <a:r>
              <a:rPr lang="en-US" sz="1400" noProof="0"/>
              <a:t>: [</a:t>
            </a:r>
          </a:p>
          <a:p>
            <a:r>
              <a:rPr lang="en-US" sz="1400" noProof="0"/>
              <a:t>     {</a:t>
            </a:r>
          </a:p>
          <a:p>
            <a:r>
              <a:rPr lang="en-US" sz="1400" noProof="0"/>
              <a:t>       </a:t>
            </a:r>
            <a:r>
              <a:rPr lang="en-US" sz="1400" noProof="0">
                <a:solidFill>
                  <a:schemeClr val="accent5"/>
                </a:solidFill>
              </a:rPr>
              <a:t>"name"</a:t>
            </a:r>
            <a:r>
              <a:rPr lang="en-US" sz="1400" noProof="0"/>
              <a:t>: </a:t>
            </a:r>
            <a:r>
              <a:rPr lang="en-US" sz="1400" noProof="0">
                <a:solidFill>
                  <a:schemeClr val="accent1"/>
                </a:solidFill>
              </a:rPr>
              <a:t>"text"</a:t>
            </a:r>
            <a:r>
              <a:rPr lang="en-US" sz="1400" noProof="0"/>
              <a:t>,</a:t>
            </a:r>
          </a:p>
          <a:p>
            <a:r>
              <a:rPr lang="en-US" sz="1400" noProof="0"/>
              <a:t>       </a:t>
            </a:r>
            <a:r>
              <a:rPr lang="en-US" sz="1400" noProof="0">
                <a:solidFill>
                  <a:schemeClr val="accent5"/>
                </a:solidFill>
              </a:rPr>
              <a:t>"source"</a:t>
            </a:r>
            <a:r>
              <a:rPr lang="en-US" sz="1400" noProof="0"/>
              <a:t>: </a:t>
            </a:r>
            <a:r>
              <a:rPr lang="en-US" sz="1400" noProof="0">
                <a:solidFill>
                  <a:schemeClr val="accent1"/>
                </a:solidFill>
              </a:rPr>
              <a:t>"/document/text"</a:t>
            </a:r>
          </a:p>
          <a:p>
            <a:r>
              <a:rPr lang="en-US" sz="1400" noProof="0"/>
              <a:t>     }</a:t>
            </a:r>
          </a:p>
          <a:p>
            <a:r>
              <a:rPr lang="en-US" sz="1400" noProof="0"/>
              <a:t>   ],</a:t>
            </a:r>
          </a:p>
          <a:p>
            <a:r>
              <a:rPr lang="en-US" sz="1400" noProof="0"/>
              <a:t>   </a:t>
            </a:r>
            <a:r>
              <a:rPr lang="en-US" sz="1400" noProof="0">
                <a:solidFill>
                  <a:schemeClr val="accent5"/>
                </a:solidFill>
              </a:rPr>
              <a:t>"outputs"</a:t>
            </a:r>
            <a:r>
              <a:rPr lang="en-US" sz="1400" noProof="0"/>
              <a:t>: [</a:t>
            </a:r>
          </a:p>
          <a:p>
            <a:r>
              <a:rPr lang="en-US" sz="1400" noProof="0"/>
              <a:t>     {</a:t>
            </a:r>
          </a:p>
          <a:p>
            <a:r>
              <a:rPr lang="en-US" sz="1400" noProof="0"/>
              <a:t>       </a:t>
            </a:r>
            <a:r>
              <a:rPr lang="en-US" sz="1400" noProof="0">
                <a:solidFill>
                  <a:schemeClr val="accent5"/>
                </a:solidFill>
              </a:rPr>
              <a:t>"name"</a:t>
            </a:r>
            <a:r>
              <a:rPr lang="en-US" sz="1400" noProof="0"/>
              <a:t>: </a:t>
            </a:r>
            <a:r>
              <a:rPr lang="en-US" sz="1400" noProof="0">
                <a:solidFill>
                  <a:schemeClr val="accent1"/>
                </a:solidFill>
              </a:rPr>
              <a:t>"vector"</a:t>
            </a:r>
            <a:r>
              <a:rPr lang="en-US" sz="1400" noProof="0"/>
              <a:t>,</a:t>
            </a:r>
          </a:p>
          <a:p>
            <a:r>
              <a:rPr lang="en-US" sz="1400" noProof="0"/>
              <a:t>       </a:t>
            </a:r>
            <a:r>
              <a:rPr lang="en-US" sz="1400" noProof="0">
                <a:solidFill>
                  <a:schemeClr val="accent5"/>
                </a:solidFill>
              </a:rPr>
              <a:t>"targetName"</a:t>
            </a:r>
            <a:r>
              <a:rPr lang="en-US" sz="1400" noProof="0"/>
              <a:t>: </a:t>
            </a:r>
            <a:r>
              <a:rPr lang="en-US" sz="1400" noProof="0">
                <a:solidFill>
                  <a:schemeClr val="accent1"/>
                </a:solidFill>
              </a:rPr>
              <a:t>"vector"</a:t>
            </a:r>
          </a:p>
          <a:p>
            <a:r>
              <a:rPr lang="en-US" sz="1400" noProof="0"/>
              <a:t>     }</a:t>
            </a:r>
          </a:p>
          <a:p>
            <a:r>
              <a:rPr lang="en-US" sz="1400" noProof="0"/>
              <a:t>   ]</a:t>
            </a:r>
          </a:p>
          <a:p>
            <a:r>
              <a:rPr lang="en-US" sz="1400" noProof="0"/>
              <a:t>}</a:t>
            </a:r>
          </a:p>
          <a:p>
            <a:endParaRPr lang="en-US" sz="1400" noProof="0"/>
          </a:p>
          <a:p>
            <a:r>
              <a:rPr lang="en-US" sz="1200" noProof="0">
                <a:latin typeface="+mn-lt"/>
                <a:hlinkClick r:id="rId4"/>
              </a:rPr>
              <a:t>🔗 Custom skill sample to use a custom model (such as one from HuggingFace vs. Azure OpenAI embedding model)</a:t>
            </a:r>
            <a:endParaRPr lang="en-US" sz="1200" noProof="0">
              <a:latin typeface="+mn-lt"/>
            </a:endParaRPr>
          </a:p>
        </p:txBody>
      </p:sp>
    </p:spTree>
    <p:extLst>
      <p:ext uri="{BB962C8B-B14F-4D97-AF65-F5344CB8AC3E}">
        <p14:creationId xmlns:p14="http://schemas.microsoft.com/office/powerpoint/2010/main" val="105690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5754B-C132-5BD6-43F7-726F028BB7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38E56-2602-A492-0447-532F386F8E2D}"/>
              </a:ext>
            </a:extLst>
          </p:cNvPr>
          <p:cNvSpPr>
            <a:spLocks noGrp="1"/>
          </p:cNvSpPr>
          <p:nvPr>
            <p:ph type="title"/>
          </p:nvPr>
        </p:nvSpPr>
        <p:spPr>
          <a:xfrm>
            <a:off x="585216" y="2918853"/>
            <a:ext cx="9144000" cy="615553"/>
          </a:xfrm>
        </p:spPr>
        <p:txBody>
          <a:bodyPr/>
          <a:lstStyle/>
          <a:p>
            <a:r>
              <a:rPr lang="en-US" noProof="0">
                <a:solidFill>
                  <a:schemeClr val="tx1"/>
                </a:solidFill>
              </a:rPr>
              <a:t>Index Structure</a:t>
            </a:r>
          </a:p>
        </p:txBody>
      </p:sp>
    </p:spTree>
    <p:extLst>
      <p:ext uri="{BB962C8B-B14F-4D97-AF65-F5344CB8AC3E}">
        <p14:creationId xmlns:p14="http://schemas.microsoft.com/office/powerpoint/2010/main" val="25731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lang="en-US" noProof="0"/>
              <a:t>Index projections</a:t>
            </a:r>
          </a:p>
        </p:txBody>
      </p:sp>
      <p:sp>
        <p:nvSpPr>
          <p:cNvPr id="5" name="Rectangle: Rounded Corners 4">
            <a:extLst>
              <a:ext uri="{FF2B5EF4-FFF2-40B4-BE49-F238E27FC236}">
                <a16:creationId xmlns:a16="http://schemas.microsoft.com/office/drawing/2014/main" id="{05EE38B9-3B8B-1D65-F2AF-C8CD207C8C15}"/>
              </a:ext>
            </a:extLst>
          </p:cNvPr>
          <p:cNvSpPr/>
          <p:nvPr/>
        </p:nvSpPr>
        <p:spPr>
          <a:xfrm>
            <a:off x="588263" y="1477762"/>
            <a:ext cx="11018520" cy="514800"/>
          </a:xfrm>
          <a:prstGeom prst="roundRect">
            <a:avLst>
              <a:gd name="adj" fmla="val 50000"/>
            </a:avLst>
          </a:prstGeom>
          <a:gradFill flip="none" rotWithShape="1">
            <a:gsLst>
              <a:gs pos="7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Index projections</a:t>
            </a:r>
          </a:p>
        </p:txBody>
      </p:sp>
      <p:sp>
        <p:nvSpPr>
          <p:cNvPr id="6" name="Freeform: Shape 5">
            <a:extLst>
              <a:ext uri="{FF2B5EF4-FFF2-40B4-BE49-F238E27FC236}">
                <a16:creationId xmlns:a16="http://schemas.microsoft.com/office/drawing/2014/main" id="{E20701BD-8B4B-569E-D466-5AA0B11C8553}"/>
              </a:ext>
            </a:extLst>
          </p:cNvPr>
          <p:cNvSpPr/>
          <p:nvPr/>
        </p:nvSpPr>
        <p:spPr>
          <a:xfrm>
            <a:off x="588263" y="1992562"/>
            <a:ext cx="11018520" cy="890100"/>
          </a:xfrm>
          <a:custGeom>
            <a:avLst/>
            <a:gdLst>
              <a:gd name="connsiteX0" fmla="*/ 0 w 11018520"/>
              <a:gd name="connsiteY0" fmla="*/ 0 h 890100"/>
              <a:gd name="connsiteX1" fmla="*/ 11018520 w 11018520"/>
              <a:gd name="connsiteY1" fmla="*/ 0 h 890100"/>
              <a:gd name="connsiteX2" fmla="*/ 11018520 w 11018520"/>
              <a:gd name="connsiteY2" fmla="*/ 890100 h 890100"/>
              <a:gd name="connsiteX3" fmla="*/ 0 w 11018520"/>
              <a:gd name="connsiteY3" fmla="*/ 890100 h 890100"/>
              <a:gd name="connsiteX4" fmla="*/ 0 w 11018520"/>
              <a:gd name="connsiteY4" fmla="*/ 0 h 89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20" h="890100">
                <a:moveTo>
                  <a:pt x="0" y="0"/>
                </a:moveTo>
                <a:lnTo>
                  <a:pt x="11018520" y="0"/>
                </a:lnTo>
                <a:lnTo>
                  <a:pt x="11018520" y="890100"/>
                </a:lnTo>
                <a:lnTo>
                  <a:pt x="0" y="8901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noProof="0"/>
              <a:t>Supports a one-to-many index pattern</a:t>
            </a:r>
          </a:p>
          <a:p>
            <a:pPr marL="171450" lvl="1" indent="-171450" algn="l" defTabSz="711200">
              <a:lnSpc>
                <a:spcPct val="90000"/>
              </a:lnSpc>
              <a:spcBef>
                <a:spcPct val="0"/>
              </a:spcBef>
              <a:spcAft>
                <a:spcPct val="20000"/>
              </a:spcAft>
              <a:buChar char="•"/>
            </a:pPr>
            <a:r>
              <a:rPr lang="en-US" sz="1600" kern="1200" noProof="0"/>
              <a:t>Allows content from an enrichment pipeline to target a parent and a child index</a:t>
            </a:r>
          </a:p>
          <a:p>
            <a:pPr marL="171450" lvl="1" indent="-171450" algn="l" defTabSz="711200">
              <a:lnSpc>
                <a:spcPct val="90000"/>
              </a:lnSpc>
              <a:spcBef>
                <a:spcPct val="0"/>
              </a:spcBef>
              <a:spcAft>
                <a:spcPct val="20000"/>
              </a:spcAft>
              <a:buChar char="•"/>
            </a:pPr>
            <a:r>
              <a:rPr lang="en-US" sz="1600" kern="1200" noProof="0"/>
              <a:t>Facilitates “one-to-many</a:t>
            </a:r>
            <a:r>
              <a:rPr lang="en-US" sz="1600" noProof="0"/>
              <a:t>”</a:t>
            </a:r>
            <a:r>
              <a:rPr lang="en-US" sz="1600" kern="1200" noProof="0"/>
              <a:t> indexing, useful for data Chunking scenarios</a:t>
            </a:r>
          </a:p>
        </p:txBody>
      </p:sp>
      <p:sp>
        <p:nvSpPr>
          <p:cNvPr id="7" name="Rectangle: Rounded Corners 6">
            <a:extLst>
              <a:ext uri="{FF2B5EF4-FFF2-40B4-BE49-F238E27FC236}">
                <a16:creationId xmlns:a16="http://schemas.microsoft.com/office/drawing/2014/main" id="{BEE91A0E-059B-73EE-4C4D-AB1CFC078639}"/>
              </a:ext>
            </a:extLst>
          </p:cNvPr>
          <p:cNvSpPr/>
          <p:nvPr/>
        </p:nvSpPr>
        <p:spPr>
          <a:xfrm>
            <a:off x="588263" y="2882663"/>
            <a:ext cx="11018520" cy="514800"/>
          </a:xfrm>
          <a:prstGeom prst="roundRect">
            <a:avLst>
              <a:gd name="adj" fmla="val 50000"/>
            </a:avLst>
          </a:prstGeom>
          <a:gradFill flip="none" rotWithShape="1">
            <a:gsLst>
              <a:gs pos="7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Index projections definition</a:t>
            </a:r>
          </a:p>
        </p:txBody>
      </p:sp>
      <p:sp>
        <p:nvSpPr>
          <p:cNvPr id="8" name="Freeform: Shape 7">
            <a:extLst>
              <a:ext uri="{FF2B5EF4-FFF2-40B4-BE49-F238E27FC236}">
                <a16:creationId xmlns:a16="http://schemas.microsoft.com/office/drawing/2014/main" id="{9FE63381-2FAC-7F54-033F-1A8DFA431CBF}"/>
              </a:ext>
            </a:extLst>
          </p:cNvPr>
          <p:cNvSpPr/>
          <p:nvPr/>
        </p:nvSpPr>
        <p:spPr>
          <a:xfrm>
            <a:off x="588263" y="3397463"/>
            <a:ext cx="11018520" cy="600300"/>
          </a:xfrm>
          <a:custGeom>
            <a:avLst/>
            <a:gdLst>
              <a:gd name="connsiteX0" fmla="*/ 0 w 11018520"/>
              <a:gd name="connsiteY0" fmla="*/ 0 h 600300"/>
              <a:gd name="connsiteX1" fmla="*/ 11018520 w 11018520"/>
              <a:gd name="connsiteY1" fmla="*/ 0 h 600300"/>
              <a:gd name="connsiteX2" fmla="*/ 11018520 w 11018520"/>
              <a:gd name="connsiteY2" fmla="*/ 600300 h 600300"/>
              <a:gd name="connsiteX3" fmla="*/ 0 w 11018520"/>
              <a:gd name="connsiteY3" fmla="*/ 600300 h 600300"/>
              <a:gd name="connsiteX4" fmla="*/ 0 w 11018520"/>
              <a:gd name="connsiteY4" fmla="*/ 0 h 6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20" h="600300">
                <a:moveTo>
                  <a:pt x="0" y="0"/>
                </a:moveTo>
                <a:lnTo>
                  <a:pt x="11018520" y="0"/>
                </a:lnTo>
                <a:lnTo>
                  <a:pt x="11018520" y="600300"/>
                </a:lnTo>
                <a:lnTo>
                  <a:pt x="0" y="6003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noProof="0"/>
              <a:t>Defined within a skillset</a:t>
            </a:r>
          </a:p>
          <a:p>
            <a:pPr marL="171450" lvl="1" indent="-171450" algn="l" defTabSz="711200">
              <a:lnSpc>
                <a:spcPct val="90000"/>
              </a:lnSpc>
              <a:spcBef>
                <a:spcPct val="0"/>
              </a:spcBef>
              <a:spcAft>
                <a:spcPct val="20000"/>
              </a:spcAft>
              <a:buChar char="•"/>
            </a:pPr>
            <a:r>
              <a:rPr lang="en-US" sz="1600" kern="1200" noProof="0"/>
              <a:t>Comprises an array of selectors, each corresponding to a different target index</a:t>
            </a:r>
          </a:p>
        </p:txBody>
      </p:sp>
      <p:sp>
        <p:nvSpPr>
          <p:cNvPr id="9" name="Rectangle: Rounded Corners 8">
            <a:extLst>
              <a:ext uri="{FF2B5EF4-FFF2-40B4-BE49-F238E27FC236}">
                <a16:creationId xmlns:a16="http://schemas.microsoft.com/office/drawing/2014/main" id="{0559793A-B559-9081-63AD-BA0944CA719A}"/>
              </a:ext>
            </a:extLst>
          </p:cNvPr>
          <p:cNvSpPr/>
          <p:nvPr/>
        </p:nvSpPr>
        <p:spPr>
          <a:xfrm>
            <a:off x="588263" y="3997763"/>
            <a:ext cx="11018520" cy="514800"/>
          </a:xfrm>
          <a:prstGeom prst="roundRect">
            <a:avLst>
              <a:gd name="adj" fmla="val 50000"/>
            </a:avLst>
          </a:prstGeom>
          <a:gradFill flip="none" rotWithShape="1">
            <a:gsLst>
              <a:gs pos="7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Handling parent documents</a:t>
            </a:r>
          </a:p>
        </p:txBody>
      </p:sp>
      <p:sp>
        <p:nvSpPr>
          <p:cNvPr id="10" name="Freeform: Shape 9">
            <a:extLst>
              <a:ext uri="{FF2B5EF4-FFF2-40B4-BE49-F238E27FC236}">
                <a16:creationId xmlns:a16="http://schemas.microsoft.com/office/drawing/2014/main" id="{63EF5C81-A6BE-353B-7F63-D8650BB8F2FA}"/>
              </a:ext>
            </a:extLst>
          </p:cNvPr>
          <p:cNvSpPr/>
          <p:nvPr/>
        </p:nvSpPr>
        <p:spPr>
          <a:xfrm>
            <a:off x="588263" y="4512563"/>
            <a:ext cx="11018520" cy="600300"/>
          </a:xfrm>
          <a:custGeom>
            <a:avLst/>
            <a:gdLst>
              <a:gd name="connsiteX0" fmla="*/ 0 w 11018520"/>
              <a:gd name="connsiteY0" fmla="*/ 0 h 600300"/>
              <a:gd name="connsiteX1" fmla="*/ 11018520 w 11018520"/>
              <a:gd name="connsiteY1" fmla="*/ 0 h 600300"/>
              <a:gd name="connsiteX2" fmla="*/ 11018520 w 11018520"/>
              <a:gd name="connsiteY2" fmla="*/ 600300 h 600300"/>
              <a:gd name="connsiteX3" fmla="*/ 0 w 11018520"/>
              <a:gd name="connsiteY3" fmla="*/ 600300 h 600300"/>
              <a:gd name="connsiteX4" fmla="*/ 0 w 11018520"/>
              <a:gd name="connsiteY4" fmla="*/ 0 h 6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20" h="600300">
                <a:moveTo>
                  <a:pt x="0" y="0"/>
                </a:moveTo>
                <a:lnTo>
                  <a:pt x="11018520" y="0"/>
                </a:lnTo>
                <a:lnTo>
                  <a:pt x="11018520" y="600300"/>
                </a:lnTo>
                <a:lnTo>
                  <a:pt x="0" y="6003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noProof="0"/>
              <a:t>Parent and child documents can be kept in separate indexes or indexed into the same index</a:t>
            </a:r>
          </a:p>
          <a:p>
            <a:pPr marL="171450" lvl="1" indent="-171450" algn="l" defTabSz="711200">
              <a:lnSpc>
                <a:spcPct val="90000"/>
              </a:lnSpc>
              <a:spcBef>
                <a:spcPct val="0"/>
              </a:spcBef>
              <a:spcAft>
                <a:spcPct val="20000"/>
              </a:spcAft>
              <a:buChar char="•"/>
            </a:pPr>
            <a:r>
              <a:rPr lang="en-US" sz="1600" kern="1200" noProof="0"/>
              <a:t>Parent documents can also be ignored, indexing only child documents</a:t>
            </a:r>
          </a:p>
        </p:txBody>
      </p:sp>
      <p:sp>
        <p:nvSpPr>
          <p:cNvPr id="11" name="Rectangle: Rounded Corners 10">
            <a:extLst>
              <a:ext uri="{FF2B5EF4-FFF2-40B4-BE49-F238E27FC236}">
                <a16:creationId xmlns:a16="http://schemas.microsoft.com/office/drawing/2014/main" id="{C212589B-0AA9-6246-9069-98EB9E003376}"/>
              </a:ext>
            </a:extLst>
          </p:cNvPr>
          <p:cNvSpPr/>
          <p:nvPr/>
        </p:nvSpPr>
        <p:spPr>
          <a:xfrm>
            <a:off x="588263" y="5112863"/>
            <a:ext cx="11018520" cy="514800"/>
          </a:xfrm>
          <a:prstGeom prst="roundRect">
            <a:avLst>
              <a:gd name="adj" fmla="val 50000"/>
            </a:avLst>
          </a:prstGeom>
          <a:gradFill flip="none" rotWithShape="1">
            <a:gsLst>
              <a:gs pos="7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Content lifecycle</a:t>
            </a:r>
          </a:p>
        </p:txBody>
      </p:sp>
      <p:sp>
        <p:nvSpPr>
          <p:cNvPr id="12" name="Freeform: Shape 11">
            <a:extLst>
              <a:ext uri="{FF2B5EF4-FFF2-40B4-BE49-F238E27FC236}">
                <a16:creationId xmlns:a16="http://schemas.microsoft.com/office/drawing/2014/main" id="{8EC39E05-F0B5-0AD9-6596-83469AB8A90D}"/>
              </a:ext>
            </a:extLst>
          </p:cNvPr>
          <p:cNvSpPr/>
          <p:nvPr/>
        </p:nvSpPr>
        <p:spPr>
          <a:xfrm>
            <a:off x="588263" y="5627663"/>
            <a:ext cx="11018520" cy="600300"/>
          </a:xfrm>
          <a:custGeom>
            <a:avLst/>
            <a:gdLst>
              <a:gd name="connsiteX0" fmla="*/ 0 w 11018520"/>
              <a:gd name="connsiteY0" fmla="*/ 0 h 600300"/>
              <a:gd name="connsiteX1" fmla="*/ 11018520 w 11018520"/>
              <a:gd name="connsiteY1" fmla="*/ 0 h 600300"/>
              <a:gd name="connsiteX2" fmla="*/ 11018520 w 11018520"/>
              <a:gd name="connsiteY2" fmla="*/ 600300 h 600300"/>
              <a:gd name="connsiteX3" fmla="*/ 0 w 11018520"/>
              <a:gd name="connsiteY3" fmla="*/ 600300 h 600300"/>
              <a:gd name="connsiteX4" fmla="*/ 0 w 11018520"/>
              <a:gd name="connsiteY4" fmla="*/ 0 h 6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20" h="600300">
                <a:moveTo>
                  <a:pt x="0" y="0"/>
                </a:moveTo>
                <a:lnTo>
                  <a:pt x="11018520" y="0"/>
                </a:lnTo>
                <a:lnTo>
                  <a:pt x="11018520" y="600300"/>
                </a:lnTo>
                <a:lnTo>
                  <a:pt x="0" y="6003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noProof="0"/>
              <a:t>Index projections are updated each time the indexer and skillset are run</a:t>
            </a:r>
          </a:p>
          <a:p>
            <a:pPr marL="171450" lvl="1" indent="-171450" algn="l" defTabSz="711200">
              <a:lnSpc>
                <a:spcPct val="90000"/>
              </a:lnSpc>
              <a:spcBef>
                <a:spcPct val="0"/>
              </a:spcBef>
              <a:spcAft>
                <a:spcPct val="20000"/>
              </a:spcAft>
              <a:buChar char="•"/>
            </a:pPr>
            <a:r>
              <a:rPr lang="en-US" sz="1600" kern="1200" noProof="0"/>
              <a:t>Changes picked up by the indexer are propagated through the enrichment process to the projections in the index</a:t>
            </a:r>
          </a:p>
        </p:txBody>
      </p:sp>
    </p:spTree>
    <p:extLst>
      <p:ext uri="{BB962C8B-B14F-4D97-AF65-F5344CB8AC3E}">
        <p14:creationId xmlns:p14="http://schemas.microsoft.com/office/powerpoint/2010/main" val="194417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7E20-4CAD-28EC-D2D6-206514A9ECFB}"/>
              </a:ext>
            </a:extLst>
          </p:cNvPr>
          <p:cNvSpPr>
            <a:spLocks noGrp="1"/>
          </p:cNvSpPr>
          <p:nvPr>
            <p:ph type="title"/>
          </p:nvPr>
        </p:nvSpPr>
        <p:spPr>
          <a:xfrm>
            <a:off x="588263" y="457200"/>
            <a:ext cx="4500898" cy="492443"/>
          </a:xfrm>
        </p:spPr>
        <p:txBody>
          <a:bodyPr vert="horz" wrap="square" lIns="0" tIns="0" rIns="0" bIns="0" rtlCol="0" anchor="t">
            <a:spAutoFit/>
          </a:bodyPr>
          <a:lstStyle/>
          <a:p>
            <a:r>
              <a:rPr lang="en-US" noProof="0"/>
              <a:t>Define index projections</a:t>
            </a:r>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338139"/>
            <a:ext cx="3881435" cy="2954655"/>
          </a:xfrm>
        </p:spPr>
        <p:txBody>
          <a:bodyPr/>
          <a:lstStyle/>
          <a:p>
            <a:r>
              <a:rPr lang="en-US" i="1" noProof="0"/>
              <a:t>If you need to map any fields to each of your Chunks and in order to allow the system to map 1 document you provide to many Chunks in a Chunked index, you need index projections</a:t>
            </a:r>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800725" y="709187"/>
            <a:ext cx="5801961" cy="4869025"/>
          </a:xfrm>
        </p:spPr>
        <p:txBody>
          <a:bodyPr/>
          <a:lstStyle/>
          <a:p>
            <a:r>
              <a:rPr lang="en-US" sz="1400" noProof="0"/>
              <a:t>"indexProjections": {</a:t>
            </a:r>
          </a:p>
          <a:p>
            <a:r>
              <a:rPr lang="en-US" sz="1400" noProof="0"/>
              <a:t>    "selectors": [</a:t>
            </a:r>
          </a:p>
          <a:p>
            <a:r>
              <a:rPr lang="en-US" sz="1400" noProof="0"/>
              <a:t>        {</a:t>
            </a:r>
          </a:p>
          <a:p>
            <a:r>
              <a:rPr lang="en-US" sz="1400" noProof="0"/>
              <a:t>            "targetIndexName": "myTargetIndex",</a:t>
            </a:r>
          </a:p>
          <a:p>
            <a:r>
              <a:rPr lang="en-US" sz="1400" noProof="0"/>
              <a:t>            "parentKeyFieldName": "ParentKey",</a:t>
            </a:r>
          </a:p>
          <a:p>
            <a:r>
              <a:rPr lang="en-US" sz="1400" noProof="0"/>
              <a:t>            "sourceContext": "/document/pages/*",</a:t>
            </a:r>
          </a:p>
          <a:p>
            <a:r>
              <a:rPr lang="en-US" sz="1400" noProof="0"/>
              <a:t>            "mappings": [</a:t>
            </a:r>
          </a:p>
          <a:p>
            <a:r>
              <a:rPr lang="en-US" sz="1400" noProof="0"/>
              <a:t>                {</a:t>
            </a:r>
          </a:p>
          <a:p>
            <a:r>
              <a:rPr lang="en-US" sz="1400" noProof="0"/>
              <a:t>                    "name": "Chunk",</a:t>
            </a:r>
          </a:p>
          <a:p>
            <a:r>
              <a:rPr lang="en-US" sz="1400" noProof="0"/>
              <a:t>                    "source": "/document/pages/*"</a:t>
            </a:r>
          </a:p>
          <a:p>
            <a:r>
              <a:rPr lang="en-US" sz="1400" noProof="0"/>
              <a:t>                }</a:t>
            </a:r>
          </a:p>
          <a:p>
            <a:r>
              <a:rPr lang="en-US" sz="1400" noProof="0"/>
              <a:t>            ]</a:t>
            </a:r>
          </a:p>
          <a:p>
            <a:r>
              <a:rPr lang="en-US" sz="1400" noProof="0"/>
              <a:t>        }</a:t>
            </a:r>
          </a:p>
          <a:p>
            <a:r>
              <a:rPr lang="en-US" sz="1400" noProof="0"/>
              <a:t>    ]</a:t>
            </a:r>
          </a:p>
          <a:p>
            <a:r>
              <a:rPr lang="en-US" sz="1400" noProof="0"/>
              <a:t>}</a:t>
            </a:r>
          </a:p>
          <a:p>
            <a:endParaRPr lang="en-US" sz="1400" noProof="0"/>
          </a:p>
          <a:p>
            <a:endParaRPr lang="en-US" sz="1400" noProof="0"/>
          </a:p>
          <a:p>
            <a:r>
              <a:rPr lang="en-US" sz="1200" noProof="0">
                <a:latin typeface="+mn-lt"/>
                <a:hlinkClick r:id="rId3"/>
              </a:rPr>
              <a:t>🔗 End-to-end code sample where index projections are defined</a:t>
            </a:r>
            <a:endParaRPr lang="en-US" sz="1200" noProof="0">
              <a:latin typeface="+mn-lt"/>
            </a:endParaRPr>
          </a:p>
          <a:p>
            <a:endParaRPr lang="en-US" sz="1400" noProof="0"/>
          </a:p>
        </p:txBody>
      </p:sp>
    </p:spTree>
    <p:extLst>
      <p:ext uri="{BB962C8B-B14F-4D97-AF65-F5344CB8AC3E}">
        <p14:creationId xmlns:p14="http://schemas.microsoft.com/office/powerpoint/2010/main" val="263964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8C37B-56E6-EB2F-4A36-EE528C014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05649-D44C-F24A-09E9-44E29BA75649}"/>
              </a:ext>
            </a:extLst>
          </p:cNvPr>
          <p:cNvSpPr>
            <a:spLocks noGrp="1"/>
          </p:cNvSpPr>
          <p:nvPr>
            <p:ph type="title"/>
          </p:nvPr>
        </p:nvSpPr>
        <p:spPr/>
        <p:txBody>
          <a:bodyPr/>
          <a:lstStyle/>
          <a:p>
            <a:r>
              <a:rPr lang="en-US" noProof="0"/>
              <a:t>L400</a:t>
            </a:r>
          </a:p>
        </p:txBody>
      </p:sp>
      <p:sp>
        <p:nvSpPr>
          <p:cNvPr id="3" name="Subtitle 2">
            <a:extLst>
              <a:ext uri="{FF2B5EF4-FFF2-40B4-BE49-F238E27FC236}">
                <a16:creationId xmlns:a16="http://schemas.microsoft.com/office/drawing/2014/main" id="{F0AB56C8-9ACD-8B19-EDAB-9AFEEE29C8DA}"/>
              </a:ext>
            </a:extLst>
          </p:cNvPr>
          <p:cNvSpPr>
            <a:spLocks noGrp="1"/>
          </p:cNvSpPr>
          <p:nvPr>
            <p:ph type="subTitle" idx="4294967295"/>
          </p:nvPr>
        </p:nvSpPr>
        <p:spPr>
          <a:xfrm>
            <a:off x="585216" y="3609595"/>
            <a:ext cx="9144000" cy="369887"/>
          </a:xfrm>
        </p:spPr>
        <p:txBody>
          <a:bodyPr/>
          <a:lstStyle/>
          <a:p>
            <a:r>
              <a:rPr lang="en-US" noProof="0"/>
              <a:t>Index structure updates</a:t>
            </a:r>
          </a:p>
        </p:txBody>
      </p:sp>
      <p:sp>
        <p:nvSpPr>
          <p:cNvPr id="4" name="TextBox 3">
            <a:extLst>
              <a:ext uri="{FF2B5EF4-FFF2-40B4-BE49-F238E27FC236}">
                <a16:creationId xmlns:a16="http://schemas.microsoft.com/office/drawing/2014/main" id="{5D109BA3-0FA2-D29D-FA91-E33CF22CEB62}"/>
              </a:ext>
            </a:extLst>
          </p:cNvPr>
          <p:cNvSpPr txBox="1"/>
          <p:nvPr/>
        </p:nvSpPr>
        <p:spPr>
          <a:xfrm>
            <a:off x="497883" y="5349875"/>
            <a:ext cx="6094708" cy="923330"/>
          </a:xfrm>
          <a:prstGeom prst="rect">
            <a:avLst/>
          </a:prstGeom>
          <a:noFill/>
        </p:spPr>
        <p:txBody>
          <a:bodyPr wrap="square">
            <a:spAutoFit/>
          </a:bodyPr>
          <a:lstStyle/>
          <a:p>
            <a:r>
              <a:rPr lang="en-US" i="1" noProof="0">
                <a:highlight>
                  <a:srgbClr val="FFFF00"/>
                </a:highlight>
              </a:rPr>
              <a:t>From Gia for Build update – </a:t>
            </a:r>
          </a:p>
          <a:p>
            <a:r>
              <a:rPr lang="en-US" i="1" noProof="0">
                <a:highlight>
                  <a:srgbClr val="FFFF00"/>
                </a:highlight>
              </a:rPr>
              <a:t>Remove this slide after added to the right part of the WIP L400 deck, before publishing.</a:t>
            </a:r>
          </a:p>
        </p:txBody>
      </p:sp>
    </p:spTree>
    <p:extLst>
      <p:ext uri="{BB962C8B-B14F-4D97-AF65-F5344CB8AC3E}">
        <p14:creationId xmlns:p14="http://schemas.microsoft.com/office/powerpoint/2010/main" val="201536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E6FE9-8416-7855-FBA1-3A04266CB9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FA1D22-3B41-DF0E-6517-108392E99113}"/>
              </a:ext>
            </a:extLst>
          </p:cNvPr>
          <p:cNvSpPr>
            <a:spLocks noGrp="1"/>
          </p:cNvSpPr>
          <p:nvPr>
            <p:ph type="title"/>
          </p:nvPr>
        </p:nvSpPr>
        <p:spPr>
          <a:xfrm>
            <a:off x="525401" y="457200"/>
            <a:ext cx="11623173" cy="553998"/>
          </a:xfrm>
        </p:spPr>
        <p:txBody>
          <a:bodyPr/>
          <a:lstStyle/>
          <a:p>
            <a:r>
              <a:rPr lang="en-US" noProof="0"/>
              <a:t>Multi-vector field support</a:t>
            </a:r>
            <a:endParaRPr lang="en-US" sz="2800" noProof="0"/>
          </a:p>
        </p:txBody>
      </p:sp>
      <p:sp>
        <p:nvSpPr>
          <p:cNvPr id="4" name="Rounded Rectangle 16">
            <a:extLst>
              <a:ext uri="{FF2B5EF4-FFF2-40B4-BE49-F238E27FC236}">
                <a16:creationId xmlns:a16="http://schemas.microsoft.com/office/drawing/2014/main" id="{0804ED94-F2EC-68A6-ABCF-0A58EDB0D080}"/>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Preview</a:t>
            </a:r>
          </a:p>
        </p:txBody>
      </p:sp>
      <p:sp>
        <p:nvSpPr>
          <p:cNvPr id="3" name="TextBox 2">
            <a:extLst>
              <a:ext uri="{FF2B5EF4-FFF2-40B4-BE49-F238E27FC236}">
                <a16:creationId xmlns:a16="http://schemas.microsoft.com/office/drawing/2014/main" id="{259FEDF6-0FD8-237F-D415-ECB92DF67C65}"/>
              </a:ext>
            </a:extLst>
          </p:cNvPr>
          <p:cNvSpPr txBox="1"/>
          <p:nvPr/>
        </p:nvSpPr>
        <p:spPr>
          <a:xfrm>
            <a:off x="642135" y="1515437"/>
            <a:ext cx="11245065" cy="3385542"/>
          </a:xfrm>
          <a:prstGeom prst="rect">
            <a:avLst/>
          </a:prstGeom>
          <a:noFill/>
        </p:spPr>
        <p:txBody>
          <a:bodyPr wrap="square" lIns="0" tIns="0" rIns="0" bIns="0" rtlCol="0">
            <a:spAutoFit/>
          </a:bodyPr>
          <a:lstStyle/>
          <a:p>
            <a:pPr algn="l"/>
            <a:r>
              <a:rPr lang="en-US" sz="2000" noProof="0"/>
              <a:t>• Lets you store multiple child vectors inside one document field (nested 1-level deep) – up to 100 vectors per doc</a:t>
            </a:r>
          </a:p>
          <a:p>
            <a:pPr algn="l"/>
            <a:endParaRPr lang="en-US" sz="2000" noProof="0"/>
          </a:p>
          <a:p>
            <a:pPr algn="l"/>
            <a:r>
              <a:rPr lang="en-US" sz="2000" b="1" noProof="0"/>
              <a:t>Why it matters</a:t>
            </a:r>
          </a:p>
          <a:p>
            <a:pPr algn="l"/>
            <a:r>
              <a:rPr lang="en-US" sz="2000" noProof="0"/>
              <a:t>• Long-form text: embed every chunk without splitting into separate docs</a:t>
            </a:r>
          </a:p>
          <a:p>
            <a:pPr algn="l"/>
            <a:r>
              <a:rPr lang="en-US" sz="2000" noProof="0"/>
              <a:t>• Multimodal: keep text + image embeddings side-by-side, tied to the same scene / page</a:t>
            </a:r>
          </a:p>
          <a:p>
            <a:pPr algn="l"/>
            <a:r>
              <a:rPr lang="en-US" sz="2000" noProof="0"/>
              <a:t>• Retrieval: search picks the </a:t>
            </a:r>
            <a:r>
              <a:rPr lang="en-US" sz="2000" b="1" noProof="0"/>
              <a:t>highest-scoring vector</a:t>
            </a:r>
            <a:r>
              <a:rPr lang="en-US" sz="2000" noProof="0"/>
              <a:t> → no dilution from less-relevant chunks</a:t>
            </a:r>
          </a:p>
          <a:p>
            <a:pPr algn="l"/>
            <a:endParaRPr lang="en-US" sz="2000" noProof="0"/>
          </a:p>
          <a:p>
            <a:pPr algn="l"/>
            <a:r>
              <a:rPr lang="en-US" sz="2000" b="1" noProof="0"/>
              <a:t>Value in scenarios examples</a:t>
            </a:r>
          </a:p>
          <a:p>
            <a:pPr algn="l"/>
            <a:r>
              <a:rPr lang="en-US" sz="2000" noProof="0"/>
              <a:t>• Tech Support PDFs – match a single diagram inside a document spec</a:t>
            </a:r>
          </a:p>
          <a:p>
            <a:pPr algn="l"/>
            <a:r>
              <a:rPr lang="en-US" sz="2000" noProof="0"/>
              <a:t>• RAG / copilots – return just the paragraph or image that triggered the hit, with full metadata</a:t>
            </a:r>
          </a:p>
        </p:txBody>
      </p:sp>
    </p:spTree>
    <p:extLst>
      <p:ext uri="{BB962C8B-B14F-4D97-AF65-F5344CB8AC3E}">
        <p14:creationId xmlns:p14="http://schemas.microsoft.com/office/powerpoint/2010/main" val="134360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DDCC5-243C-4434-ACC5-054556994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B038C2-C72B-B356-5EEB-EBE84DAA3246}"/>
              </a:ext>
            </a:extLst>
          </p:cNvPr>
          <p:cNvSpPr>
            <a:spLocks noGrp="1"/>
          </p:cNvSpPr>
          <p:nvPr>
            <p:ph type="title"/>
          </p:nvPr>
        </p:nvSpPr>
        <p:spPr>
          <a:xfrm>
            <a:off x="588263" y="457200"/>
            <a:ext cx="4040887" cy="984885"/>
          </a:xfrm>
        </p:spPr>
        <p:txBody>
          <a:bodyPr vert="horz" wrap="square" lIns="0" tIns="0" rIns="0" bIns="0" rtlCol="0" anchor="t">
            <a:spAutoFit/>
          </a:bodyPr>
          <a:lstStyle/>
          <a:p>
            <a:r>
              <a:rPr lang="en-US" noProof="0"/>
              <a:t>Multi-vector field support</a:t>
            </a:r>
          </a:p>
        </p:txBody>
      </p:sp>
      <p:sp>
        <p:nvSpPr>
          <p:cNvPr id="3" name="Text Placeholder 2">
            <a:extLst>
              <a:ext uri="{FF2B5EF4-FFF2-40B4-BE49-F238E27FC236}">
                <a16:creationId xmlns:a16="http://schemas.microsoft.com/office/drawing/2014/main" id="{202E319B-50BD-62E9-79B7-697884B785FF}"/>
              </a:ext>
            </a:extLst>
          </p:cNvPr>
          <p:cNvSpPr>
            <a:spLocks noGrp="1"/>
          </p:cNvSpPr>
          <p:nvPr>
            <p:ph type="body" sz="quarter" idx="10"/>
          </p:nvPr>
        </p:nvSpPr>
        <p:spPr>
          <a:xfrm>
            <a:off x="588965" y="1721772"/>
            <a:ext cx="4040185" cy="1938992"/>
          </a:xfrm>
        </p:spPr>
        <p:txBody>
          <a:bodyPr/>
          <a:lstStyle/>
          <a:p>
            <a:r>
              <a:rPr lang="en-US" i="1" noProof="0"/>
              <a:t>I need to be able to add specific structures represented in multiple nested vectors under a single index document.</a:t>
            </a:r>
          </a:p>
        </p:txBody>
      </p:sp>
      <p:sp>
        <p:nvSpPr>
          <p:cNvPr id="5" name="Text Placeholder 4">
            <a:extLst>
              <a:ext uri="{FF2B5EF4-FFF2-40B4-BE49-F238E27FC236}">
                <a16:creationId xmlns:a16="http://schemas.microsoft.com/office/drawing/2014/main" id="{C3797BDC-D423-576F-AAB7-9A33DDAF9CEC}"/>
              </a:ext>
            </a:extLst>
          </p:cNvPr>
          <p:cNvSpPr>
            <a:spLocks noGrp="1"/>
          </p:cNvSpPr>
          <p:nvPr>
            <p:ph type="body" sz="quarter" idx="11"/>
          </p:nvPr>
        </p:nvSpPr>
        <p:spPr>
          <a:xfrm>
            <a:off x="5800725" y="709187"/>
            <a:ext cx="5801961" cy="5903154"/>
          </a:xfrm>
        </p:spPr>
        <p:txBody>
          <a:bodyPr>
            <a:normAutofit fontScale="85000" lnSpcReduction="20000"/>
          </a:bodyPr>
          <a:lstStyle/>
          <a:p>
            <a:r>
              <a:rPr lang="en-US" sz="1400" noProof="0"/>
              <a:t>Index definition (excerpt)</a:t>
            </a:r>
          </a:p>
          <a:p>
            <a:r>
              <a:rPr lang="en-US" sz="1400" noProof="0"/>
              <a:t>{</a:t>
            </a:r>
          </a:p>
          <a:p>
            <a:r>
              <a:rPr lang="en-US" sz="1400" noProof="0"/>
              <a:t>  "fields": [</a:t>
            </a:r>
          </a:p>
          <a:p>
            <a:r>
              <a:rPr lang="en-US" sz="1400" noProof="0"/>
              <a:t>    { "name":"id", "type":"Edm.String", "key":true },</a:t>
            </a:r>
          </a:p>
          <a:p>
            <a:r>
              <a:rPr lang="en-US" sz="1400" noProof="0"/>
              <a:t>    { "</a:t>
            </a:r>
            <a:r>
              <a:rPr lang="en-US" sz="1400" noProof="0" err="1"/>
              <a:t>name":"descriptionEmbedding</a:t>
            </a:r>
            <a:r>
              <a:rPr lang="en-US" sz="1400" noProof="0"/>
              <a:t>", "</a:t>
            </a:r>
            <a:r>
              <a:rPr lang="en-US" sz="1400" noProof="0" err="1"/>
              <a:t>type":"Collection</a:t>
            </a:r>
            <a:r>
              <a:rPr lang="en-US" sz="1400" noProof="0"/>
              <a:t>(Edm.Single)", "dimensions":1536 },</a:t>
            </a:r>
          </a:p>
          <a:p>
            <a:r>
              <a:rPr lang="en-US" sz="1400" noProof="0"/>
              <a:t>    { "name":"scenes",</a:t>
            </a:r>
            <a:r>
              <a:rPr lang="en-US" sz="1400" b="1" noProof="0"/>
              <a:t> "type":"Collection(Edm.ComplexType)", </a:t>
            </a:r>
          </a:p>
          <a:p>
            <a:r>
              <a:rPr lang="en-US" sz="1400" noProof="0"/>
              <a:t>      "fields":[</a:t>
            </a:r>
          </a:p>
          <a:p>
            <a:r>
              <a:rPr lang="en-US" sz="1400" b="1" noProof="0"/>
              <a:t>        { "name":"embedding",  "type":"Collection(Edm.Single)", "dimensions":1536 },</a:t>
            </a:r>
          </a:p>
          <a:p>
            <a:r>
              <a:rPr lang="en-US" sz="1400" noProof="0"/>
              <a:t>        { "name":"timestamp",  "type":"Edm.Int32" },</a:t>
            </a:r>
          </a:p>
          <a:p>
            <a:r>
              <a:rPr lang="en-US" sz="1400" noProof="0"/>
              <a:t>        { "name":"description","type":"Edm.String" },</a:t>
            </a:r>
          </a:p>
          <a:p>
            <a:r>
              <a:rPr lang="en-US" sz="1400" noProof="0"/>
              <a:t>        { "</a:t>
            </a:r>
            <a:r>
              <a:rPr lang="en-US" sz="1400" noProof="0" err="1"/>
              <a:t>name":"framePath</a:t>
            </a:r>
            <a:r>
              <a:rPr lang="en-US" sz="1400" noProof="0"/>
              <a:t>",  "type":"</a:t>
            </a:r>
            <a:r>
              <a:rPr lang="en-US" sz="1400" noProof="0" err="1"/>
              <a:t>Edm.String</a:t>
            </a:r>
            <a:r>
              <a:rPr lang="en-US" sz="1400" noProof="0"/>
              <a:t>" }</a:t>
            </a:r>
          </a:p>
          <a:p>
            <a:r>
              <a:rPr lang="en-US" sz="1400" noProof="0"/>
              <a:t>    ]}</a:t>
            </a:r>
          </a:p>
          <a:p>
            <a:r>
              <a:rPr lang="en-US" sz="1400" noProof="0"/>
              <a:t>  ]</a:t>
            </a:r>
          </a:p>
          <a:p>
            <a:r>
              <a:rPr lang="en-US" sz="1400" noProof="0"/>
              <a:t>}</a:t>
            </a:r>
          </a:p>
          <a:p>
            <a:endParaRPr lang="en-US" sz="1400" noProof="0"/>
          </a:p>
          <a:p>
            <a:r>
              <a:rPr lang="en-US" sz="1400" noProof="0"/>
              <a:t>Ingest document (simplified)</a:t>
            </a:r>
          </a:p>
          <a:p>
            <a:r>
              <a:rPr lang="en-US" sz="1400" noProof="0"/>
              <a:t>{</a:t>
            </a:r>
          </a:p>
          <a:p>
            <a:r>
              <a:rPr lang="en-US" sz="1400" noProof="0"/>
              <a:t>  "id":"123",</a:t>
            </a:r>
          </a:p>
          <a:p>
            <a:r>
              <a:rPr lang="en-US" sz="1400" noProof="0"/>
              <a:t>  "title":"Fictional Movie",</a:t>
            </a:r>
          </a:p>
          <a:p>
            <a:r>
              <a:rPr lang="en-US" sz="1400" noProof="0"/>
              <a:t>  "descriptionEmbedding":[…1536 floats…],</a:t>
            </a:r>
          </a:p>
          <a:p>
            <a:r>
              <a:rPr lang="en-US" sz="1400" noProof="0"/>
              <a:t>  "scenes":[</a:t>
            </a:r>
          </a:p>
          <a:p>
            <a:r>
              <a:rPr lang="en-US" sz="1400" noProof="0"/>
              <a:t>    { "embedding":[…], "timestamp":120,  "description":"Intro scene", "framePath":"scene2.png" },</a:t>
            </a:r>
          </a:p>
          <a:p>
            <a:r>
              <a:rPr lang="en-US" sz="1400" noProof="0"/>
              <a:t>    { "embedding":[…], "timestamp":2400, "description":"Climax",      "framePath":"scene50.png" }</a:t>
            </a:r>
          </a:p>
          <a:p>
            <a:r>
              <a:rPr lang="en-US" sz="1400" noProof="0"/>
              <a:t>  ]</a:t>
            </a:r>
          </a:p>
          <a:p>
            <a:r>
              <a:rPr lang="en-US" sz="1400" noProof="0"/>
              <a:t>}</a:t>
            </a:r>
          </a:p>
          <a:p>
            <a:r>
              <a:rPr lang="en-US" sz="1400" noProof="0"/>
              <a:t>• One document, many vectors – each *scene* has its own embedding + metadata</a:t>
            </a:r>
          </a:p>
        </p:txBody>
      </p:sp>
      <p:sp>
        <p:nvSpPr>
          <p:cNvPr id="6" name="Rounded Rectangle 16">
            <a:extLst>
              <a:ext uri="{FF2B5EF4-FFF2-40B4-BE49-F238E27FC236}">
                <a16:creationId xmlns:a16="http://schemas.microsoft.com/office/drawing/2014/main" id="{00391E51-BAE0-1048-B1BD-A27CE84E64EA}"/>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Preview</a:t>
            </a:r>
          </a:p>
        </p:txBody>
      </p:sp>
    </p:spTree>
    <p:extLst>
      <p:ext uri="{BB962C8B-B14F-4D97-AF65-F5344CB8AC3E}">
        <p14:creationId xmlns:p14="http://schemas.microsoft.com/office/powerpoint/2010/main" val="134211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093A5-3D58-0E67-BE52-A58E4A87A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353103-862A-2FDD-3B51-B9454293C254}"/>
              </a:ext>
            </a:extLst>
          </p:cNvPr>
          <p:cNvSpPr>
            <a:spLocks noGrp="1"/>
          </p:cNvSpPr>
          <p:nvPr>
            <p:ph type="title"/>
          </p:nvPr>
        </p:nvSpPr>
        <p:spPr>
          <a:xfrm>
            <a:off x="588263" y="457200"/>
            <a:ext cx="4040887" cy="984885"/>
          </a:xfrm>
        </p:spPr>
        <p:txBody>
          <a:bodyPr vert="horz" wrap="square" lIns="0" tIns="0" rIns="0" bIns="0" rtlCol="0" anchor="t">
            <a:spAutoFit/>
          </a:bodyPr>
          <a:lstStyle/>
          <a:p>
            <a:r>
              <a:rPr lang="en-US" noProof="0"/>
              <a:t>Multi-vector field debugging</a:t>
            </a:r>
          </a:p>
        </p:txBody>
      </p:sp>
      <p:sp>
        <p:nvSpPr>
          <p:cNvPr id="3" name="Text Placeholder 2">
            <a:extLst>
              <a:ext uri="{FF2B5EF4-FFF2-40B4-BE49-F238E27FC236}">
                <a16:creationId xmlns:a16="http://schemas.microsoft.com/office/drawing/2014/main" id="{C4E900E7-3AFC-BC32-9456-76A2D6A30EF6}"/>
              </a:ext>
            </a:extLst>
          </p:cNvPr>
          <p:cNvSpPr>
            <a:spLocks noGrp="1"/>
          </p:cNvSpPr>
          <p:nvPr>
            <p:ph type="body" sz="quarter" idx="10"/>
          </p:nvPr>
        </p:nvSpPr>
        <p:spPr>
          <a:xfrm>
            <a:off x="588263" y="1814231"/>
            <a:ext cx="4040185" cy="461665"/>
          </a:xfrm>
        </p:spPr>
        <p:txBody>
          <a:bodyPr/>
          <a:lstStyle/>
          <a:p>
            <a:endParaRPr lang="en-US" i="1" noProof="0"/>
          </a:p>
        </p:txBody>
      </p:sp>
      <p:sp>
        <p:nvSpPr>
          <p:cNvPr id="5" name="Text Placeholder 4">
            <a:extLst>
              <a:ext uri="{FF2B5EF4-FFF2-40B4-BE49-F238E27FC236}">
                <a16:creationId xmlns:a16="http://schemas.microsoft.com/office/drawing/2014/main" id="{6975739D-7DE6-AAC0-7308-A6C71482F173}"/>
              </a:ext>
            </a:extLst>
          </p:cNvPr>
          <p:cNvSpPr>
            <a:spLocks noGrp="1"/>
          </p:cNvSpPr>
          <p:nvPr>
            <p:ph type="body" sz="quarter" idx="11"/>
          </p:nvPr>
        </p:nvSpPr>
        <p:spPr>
          <a:xfrm>
            <a:off x="5560770" y="615955"/>
            <a:ext cx="5801961" cy="5903154"/>
          </a:xfrm>
        </p:spPr>
        <p:txBody>
          <a:bodyPr>
            <a:noAutofit/>
          </a:bodyPr>
          <a:lstStyle/>
          <a:p>
            <a:r>
              <a:rPr lang="en-US" sz="1200" noProof="0"/>
              <a:t>Example vector search</a:t>
            </a:r>
          </a:p>
          <a:p>
            <a:r>
              <a:rPr lang="en-US" sz="1200" noProof="0"/>
              <a:t>POST /docs/search?api-version=2025-05-01-preview</a:t>
            </a:r>
          </a:p>
          <a:p>
            <a:r>
              <a:rPr lang="en-US" sz="1200" noProof="0"/>
              <a:t>{</a:t>
            </a:r>
          </a:p>
          <a:p>
            <a:r>
              <a:rPr lang="en-US" sz="1200" noProof="0"/>
              <a:t>  "vectorQueries":[</a:t>
            </a:r>
          </a:p>
          <a:p>
            <a:r>
              <a:rPr lang="en-US" sz="1200" noProof="0"/>
              <a:t>    { "kind":"text",</a:t>
            </a:r>
          </a:p>
          <a:p>
            <a:r>
              <a:rPr lang="en-US" sz="1200" noProof="0"/>
              <a:t>      "text":"whales swimming",</a:t>
            </a:r>
          </a:p>
          <a:p>
            <a:r>
              <a:rPr lang="en-US" sz="1200" noProof="0"/>
              <a:t>      "K":50,</a:t>
            </a:r>
          </a:p>
          <a:p>
            <a:r>
              <a:rPr lang="en-US" sz="1200" noProof="0"/>
              <a:t>      "fields":"scenes/embedding",</a:t>
            </a:r>
          </a:p>
          <a:p>
            <a:r>
              <a:rPr lang="en-US" sz="1200" noProof="0"/>
              <a:t>      "perDocumentVectorLimit":1   // 0 = allow multiple hits per doc</a:t>
            </a:r>
          </a:p>
          <a:p>
            <a:r>
              <a:rPr lang="en-US" sz="1200" noProof="0"/>
              <a:t>    }</a:t>
            </a:r>
          </a:p>
          <a:p>
            <a:r>
              <a:rPr lang="en-US" sz="1200" noProof="0"/>
              <a:t>  ],</a:t>
            </a:r>
          </a:p>
          <a:p>
            <a:r>
              <a:rPr lang="en-US" sz="1200" noProof="0"/>
              <a:t>  "select":"title, scenes/timestamp, scenes/framePath"</a:t>
            </a:r>
          </a:p>
          <a:p>
            <a:r>
              <a:rPr lang="en-US" sz="1200" noProof="0"/>
              <a:t>}</a:t>
            </a:r>
          </a:p>
          <a:p>
            <a:endParaRPr lang="en-US" sz="1200" noProof="0"/>
          </a:p>
          <a:p>
            <a:r>
              <a:rPr lang="en-US" sz="1200" noProof="0"/>
              <a:t>Debugging inner hits</a:t>
            </a:r>
          </a:p>
          <a:p>
            <a:r>
              <a:rPr lang="en-US" sz="1200" noProof="0"/>
              <a:t>{</a:t>
            </a:r>
          </a:p>
          <a:p>
            <a:r>
              <a:rPr lang="en-US" sz="1200" noProof="0"/>
              <a:t>  "vectorQueries":[{ … }],</a:t>
            </a:r>
          </a:p>
          <a:p>
            <a:r>
              <a:rPr lang="en-US" sz="1200" noProof="0"/>
              <a:t>  </a:t>
            </a:r>
            <a:r>
              <a:rPr lang="en-US" sz="1200" b="1" noProof="0"/>
              <a:t>"</a:t>
            </a:r>
            <a:r>
              <a:rPr lang="en-US" sz="1200" b="1" noProof="0" err="1"/>
              <a:t>debug":"innerHits</a:t>
            </a:r>
            <a:r>
              <a:rPr lang="en-US" sz="1200" b="1" noProof="0"/>
              <a:t>"</a:t>
            </a:r>
          </a:p>
          <a:p>
            <a:r>
              <a:rPr lang="en-US" sz="1200" noProof="0"/>
              <a:t>}</a:t>
            </a:r>
          </a:p>
          <a:p>
            <a:endParaRPr lang="en-US" sz="1200" noProof="0"/>
          </a:p>
          <a:p>
            <a:r>
              <a:rPr lang="en-US" sz="1200" noProof="0"/>
              <a:t>Returned @search.documentDebugInfo</a:t>
            </a:r>
          </a:p>
          <a:p>
            <a:r>
              <a:rPr lang="en-US" sz="1200" noProof="0"/>
              <a:t>• ordinal  – index of the matched element inside the collection</a:t>
            </a:r>
          </a:p>
          <a:p>
            <a:r>
              <a:rPr lang="en-US" sz="1200" noProof="0"/>
              <a:t>• searchScore &amp; vectorSimilarity – per-vector scores</a:t>
            </a:r>
          </a:p>
          <a:p>
            <a:r>
              <a:rPr lang="en-US" sz="1200" noProof="0"/>
              <a:t>→ shows *which scene* (or paragraph, page, etc.) actually matched</a:t>
            </a:r>
          </a:p>
          <a:p>
            <a:r>
              <a:rPr lang="en-US" sz="1200" noProof="0"/>
              <a:t>Tip: Omit vector values from $select to keep payloads small</a:t>
            </a:r>
          </a:p>
        </p:txBody>
      </p:sp>
      <p:sp>
        <p:nvSpPr>
          <p:cNvPr id="6" name="Rounded Rectangle 16">
            <a:extLst>
              <a:ext uri="{FF2B5EF4-FFF2-40B4-BE49-F238E27FC236}">
                <a16:creationId xmlns:a16="http://schemas.microsoft.com/office/drawing/2014/main" id="{6ADA69A8-AB99-4D1F-349A-9066DACD6350}"/>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Preview</a:t>
            </a:r>
          </a:p>
        </p:txBody>
      </p:sp>
    </p:spTree>
    <p:extLst>
      <p:ext uri="{BB962C8B-B14F-4D97-AF65-F5344CB8AC3E}">
        <p14:creationId xmlns:p14="http://schemas.microsoft.com/office/powerpoint/2010/main" val="205602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DB708-E748-9156-16E7-63F6733A797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FCC257E-6F5C-DAFC-EE8F-2A369E1D26B8}"/>
              </a:ext>
              <a:ext uri="{C183D7F6-B498-43B3-948B-1728B52AA6E4}">
                <adec:decorative xmlns:adec="http://schemas.microsoft.com/office/drawing/2017/decorative" val="1"/>
              </a:ext>
            </a:extLst>
          </p:cNvPr>
          <p:cNvGrpSpPr>
            <a:grpSpLocks noGrp="1" noUngrp="1" noRot="1" noMove="1" noResize="1"/>
          </p:cNvGrpSpPr>
          <p:nvPr/>
        </p:nvGrpSpPr>
        <p:grpSpPr>
          <a:xfrm>
            <a:off x="6727371" y="1309495"/>
            <a:ext cx="7530999" cy="8045450"/>
            <a:chOff x="6727371" y="1309495"/>
            <a:chExt cx="7530999" cy="8045450"/>
          </a:xfrm>
        </p:grpSpPr>
        <p:sp>
          <p:nvSpPr>
            <p:cNvPr id="3" name="Oval 2">
              <a:extLst>
                <a:ext uri="{FF2B5EF4-FFF2-40B4-BE49-F238E27FC236}">
                  <a16:creationId xmlns:a16="http://schemas.microsoft.com/office/drawing/2014/main" id="{E1971839-948B-B71C-D0F9-C13A0F283DEB}"/>
                </a:ext>
              </a:extLst>
            </p:cNvPr>
            <p:cNvSpPr>
              <a:spLocks noGrp="1" noRot="1" noMove="1" noResize="1" noEditPoints="1" noAdjustHandles="1" noChangeArrowheads="1" noChangeShapeType="1"/>
            </p:cNvSpPr>
            <p:nvPr/>
          </p:nvSpPr>
          <p:spPr bwMode="auto">
            <a:xfrm>
              <a:off x="6727371" y="287430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C71695AB-4E78-0FB9-74B7-AA23E676C119}"/>
                </a:ext>
              </a:extLst>
            </p:cNvPr>
            <p:cNvSpPr>
              <a:spLocks noGrp="1" noRot="1" noMove="1" noResize="1" noEditPoints="1" noAdjustHandles="1" noChangeArrowheads="1" noChangeShapeType="1"/>
            </p:cNvSpPr>
            <p:nvPr/>
          </p:nvSpPr>
          <p:spPr bwMode="auto">
            <a:xfrm>
              <a:off x="8614528" y="1309495"/>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EC4BE5F-29B8-4904-776D-FB410B0C5179}"/>
              </a:ext>
            </a:extLst>
          </p:cNvPr>
          <p:cNvSpPr>
            <a:spLocks noGrp="1"/>
          </p:cNvSpPr>
          <p:nvPr>
            <p:ph type="title"/>
          </p:nvPr>
        </p:nvSpPr>
        <p:spPr>
          <a:xfrm>
            <a:off x="588263" y="457200"/>
            <a:ext cx="11018520" cy="830997"/>
          </a:xfrm>
        </p:spPr>
        <p:txBody>
          <a:bodyPr/>
          <a:lstStyle/>
          <a:p>
            <a:pPr>
              <a:spcBef>
                <a:spcPts val="600"/>
              </a:spcBef>
            </a:pPr>
            <a:r>
              <a:rPr lang="en-US" noProof="0"/>
              <a:t>Powering RAG in GitHub Models</a:t>
            </a:r>
            <a:br>
              <a:rPr lang="en-US" noProof="0"/>
            </a:br>
            <a:r>
              <a:rPr lang="en-US" sz="1800" noProof="0"/>
              <a:t>Ground Models with Your Proprietary Data</a:t>
            </a:r>
            <a:endParaRPr lang="en-US" noProof="0"/>
          </a:p>
        </p:txBody>
      </p:sp>
      <p:sp>
        <p:nvSpPr>
          <p:cNvPr id="18" name="TextBox 17">
            <a:extLst>
              <a:ext uri="{FF2B5EF4-FFF2-40B4-BE49-F238E27FC236}">
                <a16:creationId xmlns:a16="http://schemas.microsoft.com/office/drawing/2014/main" id="{90CCDAE1-61F0-BB3B-2A31-805F2A111F07}"/>
              </a:ext>
            </a:extLst>
          </p:cNvPr>
          <p:cNvSpPr txBox="1"/>
          <p:nvPr/>
        </p:nvSpPr>
        <p:spPr>
          <a:xfrm>
            <a:off x="584199" y="1815905"/>
            <a:ext cx="5127284" cy="3323987"/>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285750" lvl="0" indent="-285750" defTabSz="914400">
              <a:buFont typeface="Arial" panose="020B0604020202020204" pitchFamily="34" charset="0"/>
              <a:buChar char="•"/>
              <a:defRPr/>
            </a:pPr>
            <a:r>
              <a:rPr lang="en-US" sz="2400" spc="-50" noProof="0">
                <a:ln w="3175">
                  <a:noFill/>
                </a:ln>
                <a:cs typeface="Segoe UI" pitchFamily="34" charset="0"/>
              </a:rPr>
              <a:t>Easy access glide path from playground to IDE</a:t>
            </a:r>
          </a:p>
          <a:p>
            <a:pPr marL="285750" lvl="0" indent="-285750" defTabSz="914400">
              <a:buFont typeface="Arial" panose="020B0604020202020204" pitchFamily="34" charset="0"/>
              <a:buChar char="•"/>
              <a:defRPr/>
            </a:pPr>
            <a:endParaRPr kumimoji="0" lang="en-US" sz="2400" b="0" i="0" u="none" strike="noStrike" kern="1200" cap="none" spc="-50" normalizeH="0" baseline="0" noProof="0">
              <a:ln w="3175">
                <a:noFill/>
              </a:ln>
              <a:effectLst/>
              <a:uLnTx/>
              <a:uFillTx/>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Free AI Search service created automatically, without having to switch screens</a:t>
            </a:r>
          </a:p>
          <a:p>
            <a:pPr marL="285750" lvl="0" indent="-285750" defTabSz="914400">
              <a:buFont typeface="Arial" panose="020B0604020202020204" pitchFamily="34" charset="0"/>
              <a:buChar char="•"/>
              <a:defRPr/>
            </a:pPr>
            <a:endParaRPr lang="en-US" sz="2400" spc="-50" noProof="0">
              <a:ln w="3175">
                <a:noFill/>
              </a:ln>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Free. Frictionless. Just add data</a:t>
            </a:r>
          </a:p>
          <a:p>
            <a:pPr marL="285750" lvl="0" indent="-285750" defTabSz="914400">
              <a:buFont typeface="Arial" panose="020B0604020202020204" pitchFamily="34" charset="0"/>
              <a:buChar char="•"/>
              <a:defRPr/>
            </a:pPr>
            <a:endParaRPr lang="en-US" sz="2400" spc="-50" noProof="0">
              <a:ln w="3175">
                <a:noFill/>
              </a:ln>
              <a:cs typeface="Segoe UI" pitchFamily="34" charset="0"/>
            </a:endParaRPr>
          </a:p>
        </p:txBody>
      </p:sp>
      <p:pic>
        <p:nvPicPr>
          <p:cNvPr id="22" name="Picture 21" descr="A screenshot of a computer&#10;&#10;Description automatically generated">
            <a:extLst>
              <a:ext uri="{FF2B5EF4-FFF2-40B4-BE49-F238E27FC236}">
                <a16:creationId xmlns:a16="http://schemas.microsoft.com/office/drawing/2014/main" id="{E38F169E-2196-6E81-7F44-C53B213CB2AC}"/>
              </a:ext>
            </a:extLst>
          </p:cNvPr>
          <p:cNvPicPr>
            <a:picLocks noChangeAspect="1"/>
          </p:cNvPicPr>
          <p:nvPr/>
        </p:nvPicPr>
        <p:blipFill>
          <a:blip r:embed="rId3"/>
          <a:stretch>
            <a:fillRect/>
          </a:stretch>
        </p:blipFill>
        <p:spPr>
          <a:xfrm>
            <a:off x="5413050" y="1817656"/>
            <a:ext cx="6663929" cy="3748460"/>
          </a:xfrm>
          <a:prstGeom prst="rect">
            <a:avLst/>
          </a:prstGeom>
        </p:spPr>
      </p:pic>
      <p:pic>
        <p:nvPicPr>
          <p:cNvPr id="23" name="Picture 22">
            <a:extLst>
              <a:ext uri="{FF2B5EF4-FFF2-40B4-BE49-F238E27FC236}">
                <a16:creationId xmlns:a16="http://schemas.microsoft.com/office/drawing/2014/main" id="{4C0FE006-0407-72AB-80E2-C8EC52C12F93}"/>
              </a:ext>
            </a:extLst>
          </p:cNvPr>
          <p:cNvPicPr>
            <a:picLocks noChangeAspect="1"/>
          </p:cNvPicPr>
          <p:nvPr/>
        </p:nvPicPr>
        <p:blipFill>
          <a:blip r:embed="rId4"/>
          <a:stretch>
            <a:fillRect/>
          </a:stretch>
        </p:blipFill>
        <p:spPr>
          <a:xfrm>
            <a:off x="11314278" y="153518"/>
            <a:ext cx="747146" cy="747146"/>
          </a:xfrm>
          <a:prstGeom prst="rect">
            <a:avLst/>
          </a:prstGeom>
        </p:spPr>
      </p:pic>
    </p:spTree>
    <p:extLst>
      <p:ext uri="{BB962C8B-B14F-4D97-AF65-F5344CB8AC3E}">
        <p14:creationId xmlns:p14="http://schemas.microsoft.com/office/powerpoint/2010/main" val="8006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22222E-6 L 0 0.03541 " pathEditMode="relative" rAng="0" ptsTypes="AA">
                                      <p:cBhvr>
                                        <p:cTn id="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68B73D-CF9C-2B7B-4919-A99B41AA2FA3}"/>
              </a:ext>
            </a:extLst>
          </p:cNvPr>
          <p:cNvSpPr>
            <a:spLocks noGrp="1"/>
          </p:cNvSpPr>
          <p:nvPr>
            <p:ph type="title"/>
          </p:nvPr>
        </p:nvSpPr>
        <p:spPr>
          <a:xfrm>
            <a:off x="585216" y="2918853"/>
            <a:ext cx="9144000" cy="615553"/>
          </a:xfrm>
        </p:spPr>
        <p:txBody>
          <a:bodyPr/>
          <a:lstStyle/>
          <a:p>
            <a:r>
              <a:rPr lang="en-US" noProof="0">
                <a:solidFill>
                  <a:schemeClr val="tx1"/>
                </a:solidFill>
              </a:rPr>
              <a:t>Query rewriting</a:t>
            </a:r>
          </a:p>
        </p:txBody>
      </p:sp>
    </p:spTree>
    <p:extLst>
      <p:ext uri="{BB962C8B-B14F-4D97-AF65-F5344CB8AC3E}">
        <p14:creationId xmlns:p14="http://schemas.microsoft.com/office/powerpoint/2010/main" val="111385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58F44-403A-EEA5-BC1B-6B64DD6F1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E2EC7-43D4-B209-9265-CD2B2FCAD3BD}"/>
              </a:ext>
            </a:extLst>
          </p:cNvPr>
          <p:cNvSpPr>
            <a:spLocks noGrp="1"/>
          </p:cNvSpPr>
          <p:nvPr>
            <p:ph type="title"/>
          </p:nvPr>
        </p:nvSpPr>
        <p:spPr>
          <a:xfrm>
            <a:off x="588263" y="457200"/>
            <a:ext cx="4910837" cy="553998"/>
          </a:xfrm>
        </p:spPr>
        <p:txBody>
          <a:bodyPr/>
          <a:lstStyle/>
          <a:p>
            <a:r>
              <a:rPr lang="en-US" noProof="0"/>
              <a:t>Query rewriting</a:t>
            </a:r>
          </a:p>
        </p:txBody>
      </p:sp>
      <p:sp>
        <p:nvSpPr>
          <p:cNvPr id="3" name="Content Placeholder 2">
            <a:extLst>
              <a:ext uri="{FF2B5EF4-FFF2-40B4-BE49-F238E27FC236}">
                <a16:creationId xmlns:a16="http://schemas.microsoft.com/office/drawing/2014/main" id="{DB1FB77C-C849-C11F-C034-453CDC06D6DB}"/>
              </a:ext>
            </a:extLst>
          </p:cNvPr>
          <p:cNvSpPr>
            <a:spLocks noGrp="1"/>
          </p:cNvSpPr>
          <p:nvPr>
            <p:ph sz="quarter" idx="12"/>
          </p:nvPr>
        </p:nvSpPr>
        <p:spPr/>
        <p:txBody>
          <a:bodyPr/>
          <a:lstStyle/>
          <a:p>
            <a:r>
              <a:rPr lang="en-US" noProof="0"/>
              <a:t>Transforms queries to improve recall and relevance</a:t>
            </a:r>
          </a:p>
          <a:p>
            <a:r>
              <a:rPr lang="en-US" noProof="0"/>
              <a:t>Generates up to 10 alternate query versions</a:t>
            </a:r>
          </a:p>
          <a:p>
            <a:r>
              <a:rPr lang="en-US" noProof="0"/>
              <a:t>Benefits:</a:t>
            </a:r>
          </a:p>
          <a:p>
            <a:pPr lvl="1"/>
            <a:r>
              <a:rPr lang="en-US" noProof="0"/>
              <a:t>+5 to +8 points NDCG@3 for term-based queries.</a:t>
            </a:r>
          </a:p>
          <a:p>
            <a:pPr lvl="1"/>
            <a:r>
              <a:rPr lang="en-US" noProof="0"/>
              <a:t>Integrated into semantic ranker workflows.</a:t>
            </a:r>
          </a:p>
          <a:p>
            <a:pPr lvl="1"/>
            <a:r>
              <a:rPr lang="en-US" noProof="0"/>
              <a:t>Available at no extra cost</a:t>
            </a:r>
          </a:p>
        </p:txBody>
      </p:sp>
      <p:sp>
        <p:nvSpPr>
          <p:cNvPr id="9" name="Picture Placeholder 8">
            <a:extLst>
              <a:ext uri="{FF2B5EF4-FFF2-40B4-BE49-F238E27FC236}">
                <a16:creationId xmlns:a16="http://schemas.microsoft.com/office/drawing/2014/main" id="{D50B8D18-AC7C-8510-D2ED-4EBB7107D878}"/>
              </a:ext>
            </a:extLst>
          </p:cNvPr>
          <p:cNvSpPr>
            <a:spLocks noGrp="1"/>
          </p:cNvSpPr>
          <p:nvPr>
            <p:ph type="pic" sz="quarter" idx="10"/>
          </p:nvPr>
        </p:nvSpPr>
        <p:spPr/>
        <p:txBody>
          <a:bodyPr/>
          <a:lstStyle/>
          <a:p>
            <a:endParaRPr lang="en-US" noProof="0"/>
          </a:p>
        </p:txBody>
      </p:sp>
      <p:pic>
        <p:nvPicPr>
          <p:cNvPr id="5" name="Picture 4" descr="A computer screen with a message&#10;&#10;Description automatically generated">
            <a:hlinkClick r:id="rId3"/>
            <a:extLst>
              <a:ext uri="{FF2B5EF4-FFF2-40B4-BE49-F238E27FC236}">
                <a16:creationId xmlns:a16="http://schemas.microsoft.com/office/drawing/2014/main" id="{22EEDB6A-27BB-BA45-9C83-6773900A8EEC}"/>
              </a:ext>
            </a:extLst>
          </p:cNvPr>
          <p:cNvPicPr>
            <a:picLocks noChangeAspect="1"/>
          </p:cNvPicPr>
          <p:nvPr/>
        </p:nvPicPr>
        <p:blipFill>
          <a:blip r:embed="rId4"/>
          <a:srcRect l="34908" t="13719"/>
          <a:stretch/>
        </p:blipFill>
        <p:spPr>
          <a:xfrm>
            <a:off x="6330461" y="1011198"/>
            <a:ext cx="5409351" cy="4033213"/>
          </a:xfrm>
          <a:prstGeom prst="rect">
            <a:avLst/>
          </a:prstGeom>
        </p:spPr>
      </p:pic>
    </p:spTree>
    <p:extLst>
      <p:ext uri="{BB962C8B-B14F-4D97-AF65-F5344CB8AC3E}">
        <p14:creationId xmlns:p14="http://schemas.microsoft.com/office/powerpoint/2010/main" val="40343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57CF-13F0-AA8B-BF83-C3B926C3B311}"/>
              </a:ext>
            </a:extLst>
          </p:cNvPr>
          <p:cNvSpPr>
            <a:spLocks noGrp="1"/>
          </p:cNvSpPr>
          <p:nvPr>
            <p:ph type="title"/>
          </p:nvPr>
        </p:nvSpPr>
        <p:spPr>
          <a:xfrm>
            <a:off x="585216" y="2918853"/>
            <a:ext cx="9144000" cy="615553"/>
          </a:xfrm>
        </p:spPr>
        <p:txBody>
          <a:bodyPr/>
          <a:lstStyle/>
          <a:p>
            <a:r>
              <a:rPr lang="en-US" noProof="0">
                <a:solidFill>
                  <a:schemeClr val="tx1"/>
                </a:solidFill>
              </a:rPr>
              <a:t>Data AI enrichment </a:t>
            </a:r>
          </a:p>
        </p:txBody>
      </p:sp>
    </p:spTree>
    <p:extLst>
      <p:ext uri="{BB962C8B-B14F-4D97-AF65-F5344CB8AC3E}">
        <p14:creationId xmlns:p14="http://schemas.microsoft.com/office/powerpoint/2010/main" val="85356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8E9E-1D3C-B75E-4C44-19B563C74C56}"/>
              </a:ext>
            </a:extLst>
          </p:cNvPr>
          <p:cNvSpPr>
            <a:spLocks noGrp="1"/>
          </p:cNvSpPr>
          <p:nvPr>
            <p:ph type="title"/>
          </p:nvPr>
        </p:nvSpPr>
        <p:spPr>
          <a:xfrm>
            <a:off x="588263" y="457200"/>
            <a:ext cx="11018520" cy="553998"/>
          </a:xfrm>
        </p:spPr>
        <p:txBody>
          <a:bodyPr wrap="square" anchor="t">
            <a:normAutofit/>
          </a:bodyPr>
          <a:lstStyle/>
          <a:p>
            <a:r>
              <a:rPr lang="en-US" noProof="0"/>
              <a:t>AI enrichment: why is it important?</a:t>
            </a:r>
          </a:p>
        </p:txBody>
      </p:sp>
      <p:sp>
        <p:nvSpPr>
          <p:cNvPr id="8" name="TextBox 7">
            <a:extLst>
              <a:ext uri="{FF2B5EF4-FFF2-40B4-BE49-F238E27FC236}">
                <a16:creationId xmlns:a16="http://schemas.microsoft.com/office/drawing/2014/main" id="{638CC9F7-0F03-14C6-4458-004ABB373F0B}"/>
              </a:ext>
            </a:extLst>
          </p:cNvPr>
          <p:cNvSpPr txBox="1"/>
          <p:nvPr/>
        </p:nvSpPr>
        <p:spPr>
          <a:xfrm>
            <a:off x="628072" y="1380837"/>
            <a:ext cx="10940496" cy="615553"/>
          </a:xfrm>
          <a:prstGeom prst="rect">
            <a:avLst/>
          </a:prstGeom>
          <a:noFill/>
        </p:spPr>
        <p:txBody>
          <a:bodyPr wrap="none" lIns="0" tIns="0" rIns="0" bIns="0" rtlCol="0">
            <a:spAutoFit/>
          </a:bodyPr>
          <a:lstStyle/>
          <a:p>
            <a:r>
              <a:rPr lang="en-US" sz="2000" noProof="0"/>
              <a:t>AI enrichment integrates with Azure AI services (among other services) for content processing.</a:t>
            </a:r>
          </a:p>
          <a:p>
            <a:pPr algn="l"/>
            <a:endParaRPr lang="en-US" sz="2000" noProof="0"/>
          </a:p>
        </p:txBody>
      </p:sp>
      <p:sp>
        <p:nvSpPr>
          <p:cNvPr id="5" name="Rectangle: Rounded Corners 4">
            <a:extLst>
              <a:ext uri="{FF2B5EF4-FFF2-40B4-BE49-F238E27FC236}">
                <a16:creationId xmlns:a16="http://schemas.microsoft.com/office/drawing/2014/main" id="{ADD87087-8844-9A33-73AF-C67AA8EEF3A7}"/>
              </a:ext>
            </a:extLst>
          </p:cNvPr>
          <p:cNvSpPr/>
          <p:nvPr/>
        </p:nvSpPr>
        <p:spPr>
          <a:xfrm>
            <a:off x="588263" y="1905000"/>
            <a:ext cx="4302391" cy="1013062"/>
          </a:xfrm>
          <a:prstGeom prst="roundRect">
            <a:avLst/>
          </a:prstGeom>
          <a:solidFill>
            <a:schemeClr val="bg1">
              <a:lumMod val="95000"/>
            </a:schemeClr>
          </a:solidFill>
          <a:ln>
            <a:noFill/>
          </a:ln>
          <a:effectLst>
            <a:outerShdw blurRad="63500" dist="1270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011" tIns="121011" rIns="121011" bIns="121011" numCol="1" spcCol="1270" anchor="ctr" anchorCtr="0">
            <a:noAutofit/>
          </a:bodyPr>
          <a:lstStyle/>
          <a:p>
            <a:pPr marL="0" lvl="0" indent="0" algn="l" defTabSz="800100">
              <a:lnSpc>
                <a:spcPct val="90000"/>
              </a:lnSpc>
              <a:spcBef>
                <a:spcPct val="0"/>
              </a:spcBef>
              <a:spcAft>
                <a:spcPct val="35000"/>
              </a:spcAft>
              <a:buNone/>
            </a:pPr>
            <a:r>
              <a:rPr lang="en-US" sz="1600" kern="1200" noProof="0">
                <a:solidFill>
                  <a:schemeClr val="tx1"/>
                </a:solidFill>
              </a:rPr>
              <a:t>Transforms non-searchable or irrelevant raw content into searchable and structured data</a:t>
            </a:r>
          </a:p>
        </p:txBody>
      </p:sp>
      <p:sp>
        <p:nvSpPr>
          <p:cNvPr id="6" name="Rectangle: Rounded Corners 5">
            <a:extLst>
              <a:ext uri="{FF2B5EF4-FFF2-40B4-BE49-F238E27FC236}">
                <a16:creationId xmlns:a16="http://schemas.microsoft.com/office/drawing/2014/main" id="{A949E1E2-45BB-87B0-06CA-A4F85AE7D509}"/>
              </a:ext>
            </a:extLst>
          </p:cNvPr>
          <p:cNvSpPr/>
          <p:nvPr/>
        </p:nvSpPr>
        <p:spPr>
          <a:xfrm>
            <a:off x="588263" y="3030900"/>
            <a:ext cx="4302391" cy="1013062"/>
          </a:xfrm>
          <a:prstGeom prst="roundRect">
            <a:avLst/>
          </a:prstGeom>
          <a:solidFill>
            <a:schemeClr val="bg1">
              <a:lumMod val="95000"/>
            </a:schemeClr>
          </a:solidFill>
          <a:ln>
            <a:noFill/>
          </a:ln>
          <a:effectLst>
            <a:outerShdw blurRad="63500" dist="1270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011" tIns="121011" rIns="121011" bIns="121011" numCol="1" spcCol="1270" anchor="ctr" anchorCtr="0">
            <a:noAutofit/>
          </a:bodyPr>
          <a:lstStyle/>
          <a:p>
            <a:pPr marL="0" lvl="0" indent="0" algn="l" defTabSz="800100">
              <a:lnSpc>
                <a:spcPct val="90000"/>
              </a:lnSpc>
              <a:spcBef>
                <a:spcPct val="0"/>
              </a:spcBef>
              <a:spcAft>
                <a:spcPct val="35000"/>
              </a:spcAft>
              <a:buNone/>
            </a:pPr>
            <a:r>
              <a:rPr lang="en-US" sz="1600" kern="1200" noProof="0">
                <a:solidFill>
                  <a:schemeClr val="tx1"/>
                </a:solidFill>
              </a:rPr>
              <a:t>Uses enrichment, analysis, and inference to create structure from unstructured data</a:t>
            </a:r>
          </a:p>
        </p:txBody>
      </p:sp>
      <p:sp>
        <p:nvSpPr>
          <p:cNvPr id="9" name="Rectangle: Rounded Corners 8">
            <a:extLst>
              <a:ext uri="{FF2B5EF4-FFF2-40B4-BE49-F238E27FC236}">
                <a16:creationId xmlns:a16="http://schemas.microsoft.com/office/drawing/2014/main" id="{823A5DCC-ECA0-D7E6-5838-5B002ADA9D12}"/>
              </a:ext>
            </a:extLst>
          </p:cNvPr>
          <p:cNvSpPr/>
          <p:nvPr/>
        </p:nvSpPr>
        <p:spPr>
          <a:xfrm>
            <a:off x="588263" y="4156800"/>
            <a:ext cx="4302391" cy="1013062"/>
          </a:xfrm>
          <a:prstGeom prst="roundRect">
            <a:avLst/>
          </a:prstGeom>
          <a:solidFill>
            <a:schemeClr val="bg1">
              <a:lumMod val="95000"/>
            </a:schemeClr>
          </a:solidFill>
          <a:ln>
            <a:noFill/>
          </a:ln>
          <a:effectLst>
            <a:outerShdw blurRad="63500" dist="1270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011" tIns="121011" rIns="121011" bIns="121011" numCol="1" spcCol="1270" anchor="ctr" anchorCtr="0">
            <a:noAutofit/>
          </a:bodyPr>
          <a:lstStyle/>
          <a:p>
            <a:pPr marL="0" lvl="0" indent="0" algn="l" defTabSz="800100">
              <a:lnSpc>
                <a:spcPct val="90000"/>
              </a:lnSpc>
              <a:spcBef>
                <a:spcPct val="0"/>
              </a:spcBef>
              <a:spcAft>
                <a:spcPct val="35000"/>
              </a:spcAft>
              <a:buNone/>
            </a:pPr>
            <a:r>
              <a:rPr lang="en-US" sz="1600" kern="1200" noProof="0">
                <a:solidFill>
                  <a:schemeClr val="tx1"/>
                </a:solidFill>
              </a:rPr>
              <a:t>Essential for data transformation in RAG scenarios, making data suitable and relevant for the Language Model</a:t>
            </a:r>
          </a:p>
        </p:txBody>
      </p:sp>
      <p:sp>
        <p:nvSpPr>
          <p:cNvPr id="10" name="Rectangle: Rounded Corners 9">
            <a:extLst>
              <a:ext uri="{FF2B5EF4-FFF2-40B4-BE49-F238E27FC236}">
                <a16:creationId xmlns:a16="http://schemas.microsoft.com/office/drawing/2014/main" id="{F727B5CC-E105-CFBC-7218-94E31B8FA46D}"/>
              </a:ext>
            </a:extLst>
          </p:cNvPr>
          <p:cNvSpPr/>
          <p:nvPr/>
        </p:nvSpPr>
        <p:spPr>
          <a:xfrm>
            <a:off x="588263" y="5282700"/>
            <a:ext cx="4302391" cy="1013062"/>
          </a:xfrm>
          <a:prstGeom prst="roundRect">
            <a:avLst/>
          </a:prstGeom>
          <a:solidFill>
            <a:schemeClr val="bg1">
              <a:lumMod val="95000"/>
            </a:schemeClr>
          </a:solidFill>
          <a:ln>
            <a:noFill/>
          </a:ln>
          <a:effectLst>
            <a:outerShdw blurRad="63500" dist="127000" dir="2700000" algn="tl"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011" tIns="121011" rIns="121011" bIns="121011" numCol="1" spcCol="1270" anchor="ctr" anchorCtr="0">
            <a:noAutofit/>
          </a:bodyPr>
          <a:lstStyle/>
          <a:p>
            <a:pPr marL="0" lvl="0" indent="0" algn="l" defTabSz="800100">
              <a:lnSpc>
                <a:spcPct val="90000"/>
              </a:lnSpc>
              <a:spcBef>
                <a:spcPct val="0"/>
              </a:spcBef>
              <a:spcAft>
                <a:spcPct val="35000"/>
              </a:spcAft>
              <a:buNone/>
            </a:pPr>
            <a:r>
              <a:rPr lang="en-US" sz="1600" noProof="0">
                <a:solidFill>
                  <a:schemeClr val="tx1"/>
                </a:solidFill>
              </a:rPr>
              <a:t>I</a:t>
            </a:r>
            <a:r>
              <a:rPr lang="en-US" sz="1600" kern="1200" noProof="0">
                <a:solidFill>
                  <a:schemeClr val="tx1"/>
                </a:solidFill>
              </a:rPr>
              <a:t>.e., Chunking and Vectorization take place as part of this feature when using integrated Vectorization while indexing</a:t>
            </a:r>
          </a:p>
        </p:txBody>
      </p:sp>
      <p:pic>
        <p:nvPicPr>
          <p:cNvPr id="7" name="Picture 6">
            <a:extLst>
              <a:ext uri="{FF2B5EF4-FFF2-40B4-BE49-F238E27FC236}">
                <a16:creationId xmlns:a16="http://schemas.microsoft.com/office/drawing/2014/main" id="{B63F20C6-CB16-5845-87DF-457F4F88510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09309" y="2706562"/>
            <a:ext cx="6503846" cy="2463300"/>
          </a:xfrm>
          <a:prstGeom prst="rect">
            <a:avLst/>
          </a:prstGeom>
        </p:spPr>
      </p:pic>
    </p:spTree>
    <p:extLst>
      <p:ext uri="{BB962C8B-B14F-4D97-AF65-F5344CB8AC3E}">
        <p14:creationId xmlns:p14="http://schemas.microsoft.com/office/powerpoint/2010/main" val="412548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8BC08E-FDF7-0822-F238-D53221D0AA6D}"/>
              </a:ext>
            </a:extLst>
          </p:cNvPr>
          <p:cNvSpPr>
            <a:spLocks noGrp="1"/>
          </p:cNvSpPr>
          <p:nvPr>
            <p:ph type="title"/>
          </p:nvPr>
        </p:nvSpPr>
        <p:spPr>
          <a:xfrm>
            <a:off x="588263" y="457200"/>
            <a:ext cx="11018520" cy="553998"/>
          </a:xfrm>
        </p:spPr>
        <p:txBody>
          <a:bodyPr/>
          <a:lstStyle/>
          <a:p>
            <a:r>
              <a:rPr lang="en-US" noProof="0"/>
              <a:t>AI enrichment general pipeline</a:t>
            </a:r>
          </a:p>
        </p:txBody>
      </p:sp>
      <p:pic>
        <p:nvPicPr>
          <p:cNvPr id="3" name="Picture 2">
            <a:extLst>
              <a:ext uri="{FF2B5EF4-FFF2-40B4-BE49-F238E27FC236}">
                <a16:creationId xmlns:a16="http://schemas.microsoft.com/office/drawing/2014/main" id="{F4150601-F72C-A49D-75FE-2CFCF804231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5618" y="2153936"/>
            <a:ext cx="10614419" cy="4020160"/>
          </a:xfrm>
          <a:prstGeom prst="rect">
            <a:avLst/>
          </a:prstGeom>
        </p:spPr>
      </p:pic>
      <p:sp>
        <p:nvSpPr>
          <p:cNvPr id="5" name="Right Brace 4">
            <a:extLst>
              <a:ext uri="{FF2B5EF4-FFF2-40B4-BE49-F238E27FC236}">
                <a16:creationId xmlns:a16="http://schemas.microsoft.com/office/drawing/2014/main" id="{9907D992-5E44-4E07-FD8E-0A235A4AC6B0}"/>
              </a:ext>
              <a:ext uri="{C183D7F6-B498-43B3-948B-1728B52AA6E4}">
                <adec:decorative xmlns:adec="http://schemas.microsoft.com/office/drawing/2017/decorative" val="1"/>
              </a:ext>
            </a:extLst>
          </p:cNvPr>
          <p:cNvSpPr/>
          <p:nvPr/>
        </p:nvSpPr>
        <p:spPr>
          <a:xfrm rot="16200000">
            <a:off x="5965553" y="-1989714"/>
            <a:ext cx="410987" cy="7876313"/>
          </a:xfrm>
          <a:prstGeom prst="rightBrace">
            <a:avLst>
              <a:gd name="adj1" fmla="val 61307"/>
              <a:gd name="adj2" fmla="val 50000"/>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6" name="TextBox 5">
            <a:extLst>
              <a:ext uri="{FF2B5EF4-FFF2-40B4-BE49-F238E27FC236}">
                <a16:creationId xmlns:a16="http://schemas.microsoft.com/office/drawing/2014/main" id="{8B68EB02-3C64-67B9-F1C7-6762DFE8A57B}"/>
              </a:ext>
            </a:extLst>
          </p:cNvPr>
          <p:cNvSpPr txBox="1"/>
          <p:nvPr/>
        </p:nvSpPr>
        <p:spPr>
          <a:xfrm>
            <a:off x="3802026" y="1436688"/>
            <a:ext cx="4901983" cy="246221"/>
          </a:xfrm>
          <a:prstGeom prst="rect">
            <a:avLst/>
          </a:prstGeom>
          <a:noFill/>
        </p:spPr>
        <p:txBody>
          <a:bodyPr wrap="none" lIns="0" tIns="0" rIns="0" bIns="0" rtlCol="0">
            <a:spAutoFit/>
          </a:bodyPr>
          <a:lstStyle/>
          <a:p>
            <a:pPr algn="l"/>
            <a:r>
              <a:rPr lang="en-US" sz="1600" noProof="0"/>
              <a:t>Pull indexers pipeline (includes AI enrichment skillsets)</a:t>
            </a:r>
          </a:p>
        </p:txBody>
      </p:sp>
    </p:spTree>
    <p:custDataLst>
      <p:tags r:id="rId1"/>
    </p:custDataLst>
    <p:extLst>
      <p:ext uri="{BB962C8B-B14F-4D97-AF65-F5344CB8AC3E}">
        <p14:creationId xmlns:p14="http://schemas.microsoft.com/office/powerpoint/2010/main" val="33231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8BC08E-FDF7-0822-F238-D53221D0AA6D}"/>
              </a:ext>
            </a:extLst>
          </p:cNvPr>
          <p:cNvSpPr>
            <a:spLocks noGrp="1"/>
          </p:cNvSpPr>
          <p:nvPr>
            <p:ph type="title"/>
          </p:nvPr>
        </p:nvSpPr>
        <p:spPr>
          <a:xfrm>
            <a:off x="588263" y="457200"/>
            <a:ext cx="11018520" cy="553998"/>
          </a:xfrm>
        </p:spPr>
        <p:txBody>
          <a:bodyPr/>
          <a:lstStyle/>
          <a:p>
            <a:r>
              <a:rPr lang="en-US" noProof="0"/>
              <a:t>AI enrichment components</a:t>
            </a:r>
          </a:p>
        </p:txBody>
      </p:sp>
      <p:sp>
        <p:nvSpPr>
          <p:cNvPr id="5" name="Content Placeholder 4">
            <a:extLst>
              <a:ext uri="{FF2B5EF4-FFF2-40B4-BE49-F238E27FC236}">
                <a16:creationId xmlns:a16="http://schemas.microsoft.com/office/drawing/2014/main" id="{EBEB637E-B947-894F-F277-12856E6EC7FA}"/>
              </a:ext>
            </a:extLst>
          </p:cNvPr>
          <p:cNvSpPr>
            <a:spLocks noGrp="1"/>
          </p:cNvSpPr>
          <p:nvPr>
            <p:ph sz="quarter" idx="10"/>
          </p:nvPr>
        </p:nvSpPr>
        <p:spPr>
          <a:xfrm>
            <a:off x="584200" y="1435100"/>
            <a:ext cx="11018838" cy="4829014"/>
          </a:xfrm>
        </p:spPr>
        <p:txBody>
          <a:bodyPr/>
          <a:lstStyle/>
          <a:p>
            <a:pPr marL="0" indent="0">
              <a:buNone/>
            </a:pPr>
            <a:r>
              <a:rPr lang="en-US" sz="2400" noProof="0">
                <a:latin typeface="+mj-lt"/>
              </a:rPr>
              <a:t>Skillset</a:t>
            </a:r>
          </a:p>
          <a:p>
            <a:pPr lvl="1"/>
            <a:r>
              <a:rPr lang="en-US" sz="1800" noProof="0"/>
              <a:t>A reusable resource in Azure AI Search attached to a pull indexer</a:t>
            </a:r>
          </a:p>
          <a:p>
            <a:pPr lvl="1"/>
            <a:r>
              <a:rPr lang="en-US" sz="1800" noProof="0"/>
              <a:t>Consists of one or more skills for processing documents from a supported data source</a:t>
            </a:r>
          </a:p>
          <a:p>
            <a:pPr marL="0" indent="0">
              <a:spcBef>
                <a:spcPts val="1800"/>
              </a:spcBef>
              <a:buNone/>
            </a:pPr>
            <a:r>
              <a:rPr lang="en-US" sz="2400" noProof="0">
                <a:latin typeface="+mj-lt"/>
              </a:rPr>
              <a:t>Skills</a:t>
            </a:r>
          </a:p>
          <a:p>
            <a:pPr lvl="1"/>
            <a:r>
              <a:rPr lang="en-US" sz="1800" noProof="0"/>
              <a:t>Built-in or custom functionalities performing specific tasks</a:t>
            </a:r>
          </a:p>
          <a:p>
            <a:pPr lvl="1"/>
            <a:r>
              <a:rPr lang="en-US" sz="1800" noProof="0"/>
              <a:t>They are components of a skillset with defined context, inputs, and outputs</a:t>
            </a:r>
          </a:p>
          <a:p>
            <a:pPr marL="0" indent="0">
              <a:spcBef>
                <a:spcPts val="1800"/>
              </a:spcBef>
              <a:buNone/>
            </a:pPr>
            <a:r>
              <a:rPr lang="en-US" sz="2400" noProof="0">
                <a:latin typeface="+mj-lt"/>
              </a:rPr>
              <a:t>Skillset execution</a:t>
            </a:r>
          </a:p>
          <a:p>
            <a:pPr lvl="1"/>
            <a:r>
              <a:rPr lang="en-US" sz="1800" noProof="0"/>
              <a:t>Skills read from and enrich a document, adding structure with each execution</a:t>
            </a:r>
          </a:p>
          <a:p>
            <a:pPr lvl="1"/>
            <a:r>
              <a:rPr lang="en-US" sz="1800" noProof="0"/>
              <a:t>The output of an enriched document is mapped to an index after skillset execution</a:t>
            </a:r>
          </a:p>
          <a:p>
            <a:pPr marL="0" indent="0">
              <a:spcBef>
                <a:spcPts val="1800"/>
              </a:spcBef>
              <a:buNone/>
            </a:pPr>
            <a:r>
              <a:rPr lang="en-US" sz="2400" noProof="0">
                <a:latin typeface="+mj-lt"/>
              </a:rPr>
              <a:t>Skillset configuration</a:t>
            </a:r>
          </a:p>
          <a:p>
            <a:pPr lvl="1"/>
            <a:r>
              <a:rPr lang="en-US" sz="1800" noProof="0"/>
              <a:t>Enrichment settings are specified in a skillset and indexer</a:t>
            </a:r>
          </a:p>
          <a:p>
            <a:pPr lvl="1"/>
            <a:r>
              <a:rPr lang="en-US" sz="1800" noProof="0"/>
              <a:t>Skill dependencies can be set to execute skills in sequence</a:t>
            </a:r>
          </a:p>
        </p:txBody>
      </p:sp>
      <p:sp>
        <p:nvSpPr>
          <p:cNvPr id="7" name="Rectangle: Rounded Corners 6">
            <a:extLst>
              <a:ext uri="{FF2B5EF4-FFF2-40B4-BE49-F238E27FC236}">
                <a16:creationId xmlns:a16="http://schemas.microsoft.com/office/drawing/2014/main" id="{41C78983-5988-79AE-25D7-08AD09246EBE}"/>
              </a:ext>
              <a:ext uri="{C183D7F6-B498-43B3-948B-1728B52AA6E4}">
                <adec:decorative xmlns:adec="http://schemas.microsoft.com/office/drawing/2017/decorative" val="1"/>
              </a:ext>
            </a:extLst>
          </p:cNvPr>
          <p:cNvSpPr/>
          <p:nvPr/>
        </p:nvSpPr>
        <p:spPr bwMode="auto">
          <a:xfrm>
            <a:off x="9424910" y="584109"/>
            <a:ext cx="1643445" cy="597618"/>
          </a:xfrm>
          <a:prstGeom prst="round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noProof="0">
                <a:solidFill>
                  <a:schemeClr val="lt1"/>
                </a:solidFill>
              </a:rPr>
              <a:t>IEnricher</a:t>
            </a:r>
          </a:p>
        </p:txBody>
      </p:sp>
      <p:sp>
        <p:nvSpPr>
          <p:cNvPr id="8" name="Oval 7">
            <a:extLst>
              <a:ext uri="{FF2B5EF4-FFF2-40B4-BE49-F238E27FC236}">
                <a16:creationId xmlns:a16="http://schemas.microsoft.com/office/drawing/2014/main" id="{9362E4BF-6208-51C1-3F4C-413B80433B36}"/>
              </a:ext>
              <a:ext uri="{C183D7F6-B498-43B3-948B-1728B52AA6E4}">
                <adec:decorative xmlns:adec="http://schemas.microsoft.com/office/drawing/2017/decorative" val="1"/>
              </a:ext>
            </a:extLst>
          </p:cNvPr>
          <p:cNvSpPr/>
          <p:nvPr/>
        </p:nvSpPr>
        <p:spPr bwMode="auto">
          <a:xfrm>
            <a:off x="10171930" y="1309115"/>
            <a:ext cx="149404" cy="148027"/>
          </a:xfrm>
          <a:prstGeom prst="ellipse">
            <a:avLst/>
          </a:prstGeom>
          <a:solidFill>
            <a:schemeClr val="accent1"/>
          </a:solidFill>
          <a:ln w="2857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sp>
        <p:nvSpPr>
          <p:cNvPr id="9" name="Rectangle: Rounded Corners 8">
            <a:extLst>
              <a:ext uri="{FF2B5EF4-FFF2-40B4-BE49-F238E27FC236}">
                <a16:creationId xmlns:a16="http://schemas.microsoft.com/office/drawing/2014/main" id="{B3ECEF2B-2E3D-85BC-0BBF-3B7A92F46C01}"/>
              </a:ext>
              <a:ext uri="{C183D7F6-B498-43B3-948B-1728B52AA6E4}">
                <adec:decorative xmlns:adec="http://schemas.microsoft.com/office/drawing/2017/decorative" val="1"/>
              </a:ext>
            </a:extLst>
          </p:cNvPr>
          <p:cNvSpPr/>
          <p:nvPr/>
        </p:nvSpPr>
        <p:spPr bwMode="auto">
          <a:xfrm>
            <a:off x="9211803" y="650560"/>
            <a:ext cx="1643445" cy="597618"/>
          </a:xfrm>
          <a:prstGeom prst="round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noProof="0">
                <a:solidFill>
                  <a:schemeClr val="lt1"/>
                </a:solidFill>
              </a:rPr>
              <a:t>IEnricher</a:t>
            </a:r>
          </a:p>
        </p:txBody>
      </p:sp>
      <p:sp>
        <p:nvSpPr>
          <p:cNvPr id="10" name="Oval 9">
            <a:extLst>
              <a:ext uri="{FF2B5EF4-FFF2-40B4-BE49-F238E27FC236}">
                <a16:creationId xmlns:a16="http://schemas.microsoft.com/office/drawing/2014/main" id="{99A64BF0-D27A-AE93-DAD9-F80362944725}"/>
              </a:ext>
              <a:ext uri="{C183D7F6-B498-43B3-948B-1728B52AA6E4}">
                <adec:decorative xmlns:adec="http://schemas.microsoft.com/office/drawing/2017/decorative" val="1"/>
              </a:ext>
            </a:extLst>
          </p:cNvPr>
          <p:cNvSpPr/>
          <p:nvPr/>
        </p:nvSpPr>
        <p:spPr bwMode="auto">
          <a:xfrm>
            <a:off x="9958823" y="1375566"/>
            <a:ext cx="149404" cy="148027"/>
          </a:xfrm>
          <a:prstGeom prst="ellipse">
            <a:avLst/>
          </a:prstGeom>
          <a:solidFill>
            <a:schemeClr val="accent1"/>
          </a:solidFill>
          <a:ln w="2857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noProof="0">
              <a:gradFill>
                <a:gsLst>
                  <a:gs pos="0">
                    <a:srgbClr val="FFFFFF"/>
                  </a:gs>
                  <a:gs pos="100000">
                    <a:srgbClr val="FFFFFF"/>
                  </a:gs>
                </a:gsLst>
                <a:lin ang="5400000" scaled="0"/>
              </a:gradFill>
              <a:latin typeface="Segoe Sans Text" pitchFamily="2" charset="0"/>
              <a:cs typeface="Segoe Sans Text" pitchFamily="2" charset="0"/>
            </a:endParaRPr>
          </a:p>
        </p:txBody>
      </p:sp>
      <p:sp>
        <p:nvSpPr>
          <p:cNvPr id="11" name="Rectangle: Rounded Corners 10">
            <a:extLst>
              <a:ext uri="{FF2B5EF4-FFF2-40B4-BE49-F238E27FC236}">
                <a16:creationId xmlns:a16="http://schemas.microsoft.com/office/drawing/2014/main" id="{9BE1A9B7-FF51-8BCB-A91B-7D4587D61C0E}"/>
              </a:ext>
              <a:ext uri="{C183D7F6-B498-43B3-948B-1728B52AA6E4}">
                <adec:decorative xmlns:adec="http://schemas.microsoft.com/office/drawing/2017/decorative" val="1"/>
              </a:ext>
            </a:extLst>
          </p:cNvPr>
          <p:cNvSpPr/>
          <p:nvPr/>
        </p:nvSpPr>
        <p:spPr bwMode="auto">
          <a:xfrm>
            <a:off x="8998696" y="717010"/>
            <a:ext cx="1643445" cy="597618"/>
          </a:xfrm>
          <a:prstGeom prst="round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noProof="0">
                <a:solidFill>
                  <a:schemeClr val="lt1"/>
                </a:solidFill>
              </a:rPr>
              <a:t>Skill</a:t>
            </a:r>
          </a:p>
        </p:txBody>
      </p:sp>
      <p:sp>
        <p:nvSpPr>
          <p:cNvPr id="12" name="Oval 11">
            <a:extLst>
              <a:ext uri="{FF2B5EF4-FFF2-40B4-BE49-F238E27FC236}">
                <a16:creationId xmlns:a16="http://schemas.microsoft.com/office/drawing/2014/main" id="{36160B6A-43A6-2262-9E19-7CAAF46E4B2C}"/>
              </a:ext>
              <a:ext uri="{C183D7F6-B498-43B3-948B-1728B52AA6E4}">
                <adec:decorative xmlns:adec="http://schemas.microsoft.com/office/drawing/2017/decorative" val="1"/>
              </a:ext>
            </a:extLst>
          </p:cNvPr>
          <p:cNvSpPr/>
          <p:nvPr/>
        </p:nvSpPr>
        <p:spPr bwMode="auto">
          <a:xfrm>
            <a:off x="9745716" y="1442016"/>
            <a:ext cx="149404" cy="148027"/>
          </a:xfrm>
          <a:prstGeom prst="ellipse">
            <a:avLst/>
          </a:prstGeom>
          <a:solidFill>
            <a:schemeClr val="accent1"/>
          </a:solidFill>
          <a:ln w="2857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spTree>
    <p:custDataLst>
      <p:tags r:id="rId1"/>
    </p:custDataLst>
    <p:extLst>
      <p:ext uri="{BB962C8B-B14F-4D97-AF65-F5344CB8AC3E}">
        <p14:creationId xmlns:p14="http://schemas.microsoft.com/office/powerpoint/2010/main" val="327407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8BC08E-FDF7-0822-F238-D53221D0AA6D}"/>
              </a:ext>
            </a:extLst>
          </p:cNvPr>
          <p:cNvSpPr>
            <a:spLocks noGrp="1"/>
          </p:cNvSpPr>
          <p:nvPr>
            <p:ph type="title"/>
          </p:nvPr>
        </p:nvSpPr>
        <p:spPr>
          <a:xfrm>
            <a:off x="584201" y="457200"/>
            <a:ext cx="3078642" cy="1541961"/>
          </a:xfrm>
        </p:spPr>
        <p:txBody>
          <a:bodyPr/>
          <a:lstStyle/>
          <a:p>
            <a:r>
              <a:rPr lang="en-US" sz="2400" noProof="0"/>
              <a:t>AI enrichment architecture</a:t>
            </a:r>
            <a:br>
              <a:rPr lang="en-US" sz="2400" noProof="0"/>
            </a:br>
            <a:r>
              <a:rPr lang="en-US" sz="2400" noProof="0"/>
              <a:t>enabled by built-in indexers</a:t>
            </a:r>
          </a:p>
        </p:txBody>
      </p:sp>
      <p:grpSp>
        <p:nvGrpSpPr>
          <p:cNvPr id="3" name="Group 2">
            <a:extLst>
              <a:ext uri="{FF2B5EF4-FFF2-40B4-BE49-F238E27FC236}">
                <a16:creationId xmlns:a16="http://schemas.microsoft.com/office/drawing/2014/main" id="{EC6E4CED-F3E4-90BC-5351-C05D943C4AA8}"/>
              </a:ext>
              <a:ext uri="{C183D7F6-B498-43B3-948B-1728B52AA6E4}">
                <adec:decorative xmlns:adec="http://schemas.microsoft.com/office/drawing/2017/decorative" val="1"/>
              </a:ext>
            </a:extLst>
          </p:cNvPr>
          <p:cNvGrpSpPr/>
          <p:nvPr/>
        </p:nvGrpSpPr>
        <p:grpSpPr>
          <a:xfrm>
            <a:off x="590684" y="943679"/>
            <a:ext cx="10386143" cy="5731559"/>
            <a:chOff x="590684" y="943679"/>
            <a:chExt cx="10386143" cy="5731559"/>
          </a:xfrm>
        </p:grpSpPr>
        <p:sp>
          <p:nvSpPr>
            <p:cNvPr id="2" name="Rectangle 1">
              <a:extLst>
                <a:ext uri="{FF2B5EF4-FFF2-40B4-BE49-F238E27FC236}">
                  <a16:creationId xmlns:a16="http://schemas.microsoft.com/office/drawing/2014/main" id="{BC2A1692-9AF1-1956-BAC6-49B3E157E4FA}"/>
                </a:ext>
                <a:ext uri="{C183D7F6-B498-43B3-948B-1728B52AA6E4}">
                  <adec:decorative xmlns:adec="http://schemas.microsoft.com/office/drawing/2017/decorative" val="1"/>
                </a:ext>
              </a:extLst>
            </p:cNvPr>
            <p:cNvSpPr/>
            <p:nvPr/>
          </p:nvSpPr>
          <p:spPr bwMode="auto">
            <a:xfrm>
              <a:off x="5684115" y="4733936"/>
              <a:ext cx="1322973" cy="1941302"/>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p:nvSpPr>
            <p:cNvPr id="7" name="TextBox 6">
              <a:extLst>
                <a:ext uri="{FF2B5EF4-FFF2-40B4-BE49-F238E27FC236}">
                  <a16:creationId xmlns:a16="http://schemas.microsoft.com/office/drawing/2014/main" id="{E20A309A-3CAE-CCA1-048C-AE46CC38FBE3}"/>
                </a:ext>
              </a:extLst>
            </p:cNvPr>
            <p:cNvSpPr txBox="1"/>
            <p:nvPr/>
          </p:nvSpPr>
          <p:spPr>
            <a:xfrm>
              <a:off x="590684" y="2996611"/>
              <a:ext cx="948205" cy="1200329"/>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Supported data store: OneLake</a:t>
              </a:r>
              <a:r>
                <a:rPr lang="en-US" sz="1000" kern="0" noProof="0">
                  <a:cs typeface="Segoe Sans Text" pitchFamily="2" charset="0"/>
                </a:rPr>
                <a:t>, </a:t>
              </a:r>
              <a:r>
                <a:rPr kumimoji="0" lang="en-US" sz="1000" b="0" i="0" u="none" strike="noStrike" kern="0" cap="none" spc="0" normalizeH="0" baseline="0" noProof="0">
                  <a:ln>
                    <a:noFill/>
                  </a:ln>
                  <a:effectLst/>
                  <a:uLnTx/>
                  <a:uFillTx/>
                  <a:cs typeface="Segoe Sans Text" pitchFamily="2" charset="0"/>
                </a:rPr>
                <a:t>Azure Blob Storage, Azure SQL, Azure Cosmos DB, Azure Data Lake Gen2, etc.</a:t>
              </a:r>
            </a:p>
          </p:txBody>
        </p:sp>
        <p:cxnSp>
          <p:nvCxnSpPr>
            <p:cNvPr id="9" name="Straight Arrow Connector 8">
              <a:extLst>
                <a:ext uri="{FF2B5EF4-FFF2-40B4-BE49-F238E27FC236}">
                  <a16:creationId xmlns:a16="http://schemas.microsoft.com/office/drawing/2014/main" id="{D04906B2-2238-28C8-8BB8-A752FEEB4961}"/>
                </a:ext>
                <a:ext uri="{C183D7F6-B498-43B3-948B-1728B52AA6E4}">
                  <adec:decorative xmlns:adec="http://schemas.microsoft.com/office/drawing/2017/decorative" val="1"/>
                </a:ext>
              </a:extLst>
            </p:cNvPr>
            <p:cNvCxnSpPr>
              <a:cxnSpLocks/>
              <a:stCxn id="22" idx="6"/>
              <a:endCxn id="23" idx="2"/>
            </p:cNvCxnSpPr>
            <p:nvPr/>
          </p:nvCxnSpPr>
          <p:spPr>
            <a:xfrm>
              <a:off x="1215173" y="2718158"/>
              <a:ext cx="956017"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F30B36-225A-6E27-93D7-D5687326FDC5}"/>
                </a:ext>
              </a:extLst>
            </p:cNvPr>
            <p:cNvSpPr txBox="1"/>
            <p:nvPr/>
          </p:nvSpPr>
          <p:spPr>
            <a:xfrm>
              <a:off x="1964904" y="3103076"/>
              <a:ext cx="948205" cy="3693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Data cracking</a:t>
              </a:r>
              <a:endParaRPr lang="en-US" sz="1000" kern="0" noProof="0">
                <a:cs typeface="Segoe Sans Text" pitchFamily="2" charset="0"/>
              </a:endParaRPr>
            </a:p>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a:t>
              </a:r>
              <a:r>
                <a:rPr lang="en-US" sz="1000" kern="0" noProof="0">
                  <a:cs typeface="Segoe Sans Text" pitchFamily="2" charset="0"/>
                </a:rPr>
                <a:t>parsing</a:t>
              </a:r>
              <a:endParaRPr kumimoji="0" lang="en-US" sz="1000" b="0" i="0" u="none" strike="noStrike" kern="0" cap="none" spc="0" normalizeH="0" baseline="0" noProof="0">
                <a:ln>
                  <a:noFill/>
                </a:ln>
                <a:effectLst/>
                <a:uLnTx/>
                <a:uFillTx/>
                <a:cs typeface="Segoe Sans Text" pitchFamily="2" charset="0"/>
              </a:endParaRPr>
            </a:p>
          </p:txBody>
        </p:sp>
        <p:sp>
          <p:nvSpPr>
            <p:cNvPr id="16" name="TextBox 15">
              <a:extLst>
                <a:ext uri="{FF2B5EF4-FFF2-40B4-BE49-F238E27FC236}">
                  <a16:creationId xmlns:a16="http://schemas.microsoft.com/office/drawing/2014/main" id="{DFE4FB4F-BBEB-2787-F043-ACFAFBBF2437}"/>
                </a:ext>
              </a:extLst>
            </p:cNvPr>
            <p:cNvSpPr txBox="1"/>
            <p:nvPr/>
          </p:nvSpPr>
          <p:spPr>
            <a:xfrm>
              <a:off x="5917562" y="4122454"/>
              <a:ext cx="948205" cy="3693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Vectorization during ingestion</a:t>
              </a:r>
            </a:p>
          </p:txBody>
        </p:sp>
        <p:sp>
          <p:nvSpPr>
            <p:cNvPr id="18" name="TextBox 17">
              <a:extLst>
                <a:ext uri="{FF2B5EF4-FFF2-40B4-BE49-F238E27FC236}">
                  <a16:creationId xmlns:a16="http://schemas.microsoft.com/office/drawing/2014/main" id="{B3FFA09C-7D07-411B-FE36-B41E6C4C8CBE}"/>
                </a:ext>
              </a:extLst>
            </p:cNvPr>
            <p:cNvSpPr txBox="1"/>
            <p:nvPr/>
          </p:nvSpPr>
          <p:spPr>
            <a:xfrm>
              <a:off x="5871499" y="5087922"/>
              <a:ext cx="948205" cy="2308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Azure OpenAI</a:t>
              </a:r>
            </a:p>
          </p:txBody>
        </p:sp>
        <p:sp useBgFill="1">
          <p:nvSpPr>
            <p:cNvPr id="22" name="Oval 21">
              <a:extLst>
                <a:ext uri="{FF2B5EF4-FFF2-40B4-BE49-F238E27FC236}">
                  <a16:creationId xmlns:a16="http://schemas.microsoft.com/office/drawing/2014/main" id="{B47D6BDD-B5AA-B8AD-0298-A423B9D1098E}"/>
                </a:ext>
                <a:ext uri="{C183D7F6-B498-43B3-948B-1728B52AA6E4}">
                  <adec:decorative xmlns:adec="http://schemas.microsoft.com/office/drawing/2017/decorative" val="1"/>
                </a:ext>
              </a:extLst>
            </p:cNvPr>
            <p:cNvSpPr/>
            <p:nvPr/>
          </p:nvSpPr>
          <p:spPr bwMode="auto">
            <a:xfrm>
              <a:off x="679538" y="2450340"/>
              <a:ext cx="535635" cy="53563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useBgFill="1">
          <p:nvSpPr>
            <p:cNvPr id="23" name="Oval 22">
              <a:extLst>
                <a:ext uri="{FF2B5EF4-FFF2-40B4-BE49-F238E27FC236}">
                  <a16:creationId xmlns:a16="http://schemas.microsoft.com/office/drawing/2014/main" id="{C61D1E9F-9930-F619-98AE-99205FCD8A7F}"/>
                </a:ext>
                <a:ext uri="{C183D7F6-B498-43B3-948B-1728B52AA6E4}">
                  <adec:decorative xmlns:adec="http://schemas.microsoft.com/office/drawing/2017/decorative" val="1"/>
                </a:ext>
              </a:extLst>
            </p:cNvPr>
            <p:cNvSpPr/>
            <p:nvPr/>
          </p:nvSpPr>
          <p:spPr bwMode="auto">
            <a:xfrm>
              <a:off x="2171190" y="2450340"/>
              <a:ext cx="535635" cy="53563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useBgFill="1">
          <p:nvSpPr>
            <p:cNvPr id="24" name="Oval 23">
              <a:extLst>
                <a:ext uri="{FF2B5EF4-FFF2-40B4-BE49-F238E27FC236}">
                  <a16:creationId xmlns:a16="http://schemas.microsoft.com/office/drawing/2014/main" id="{49B3E74B-B0F2-9558-60D0-64805683E522}"/>
                </a:ext>
                <a:ext uri="{C183D7F6-B498-43B3-948B-1728B52AA6E4}">
                  <adec:decorative xmlns:adec="http://schemas.microsoft.com/office/drawing/2017/decorative" val="1"/>
                </a:ext>
              </a:extLst>
            </p:cNvPr>
            <p:cNvSpPr/>
            <p:nvPr/>
          </p:nvSpPr>
          <p:spPr bwMode="auto">
            <a:xfrm>
              <a:off x="4212477" y="2450340"/>
              <a:ext cx="535635" cy="53563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useBgFill="1">
          <p:nvSpPr>
            <p:cNvPr id="25" name="Oval 24">
              <a:extLst>
                <a:ext uri="{FF2B5EF4-FFF2-40B4-BE49-F238E27FC236}">
                  <a16:creationId xmlns:a16="http://schemas.microsoft.com/office/drawing/2014/main" id="{6B24989F-E25A-8324-78B3-EA24D469846E}"/>
                </a:ext>
                <a:ext uri="{C183D7F6-B498-43B3-948B-1728B52AA6E4}">
                  <adec:decorative xmlns:adec="http://schemas.microsoft.com/office/drawing/2017/decorative" val="1"/>
                </a:ext>
              </a:extLst>
            </p:cNvPr>
            <p:cNvSpPr/>
            <p:nvPr/>
          </p:nvSpPr>
          <p:spPr bwMode="auto">
            <a:xfrm>
              <a:off x="5704129" y="2450340"/>
              <a:ext cx="535635" cy="535635"/>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cxnSp>
          <p:nvCxnSpPr>
            <p:cNvPr id="34" name="Straight Arrow Connector 33">
              <a:extLst>
                <a:ext uri="{FF2B5EF4-FFF2-40B4-BE49-F238E27FC236}">
                  <a16:creationId xmlns:a16="http://schemas.microsoft.com/office/drawing/2014/main" id="{EB35E47C-D96F-E394-B20C-5A0A953A7EB8}"/>
                </a:ext>
                <a:ext uri="{C183D7F6-B498-43B3-948B-1728B52AA6E4}">
                  <adec:decorative xmlns:adec="http://schemas.microsoft.com/office/drawing/2017/decorative" val="1"/>
                </a:ext>
              </a:extLst>
            </p:cNvPr>
            <p:cNvCxnSpPr>
              <a:cxnSpLocks/>
              <a:stCxn id="23" idx="6"/>
            </p:cNvCxnSpPr>
            <p:nvPr/>
          </p:nvCxnSpPr>
          <p:spPr>
            <a:xfrm>
              <a:off x="2706825" y="2718158"/>
              <a:ext cx="956017"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48" name="Content Placeholder 3">
              <a:extLst>
                <a:ext uri="{FF2B5EF4-FFF2-40B4-BE49-F238E27FC236}">
                  <a16:creationId xmlns:a16="http://schemas.microsoft.com/office/drawing/2014/main" id="{F78E7B42-827C-0C5D-5142-368DD56BE435}"/>
                </a:ext>
                <a:ext uri="{C183D7F6-B498-43B3-948B-1728B52AA6E4}">
                  <adec:decorative xmlns:adec="http://schemas.microsoft.com/office/drawing/2017/decorative" val="1"/>
                </a:ext>
              </a:extLst>
            </p:cNvPr>
            <p:cNvPicPr>
              <a:picLocks noChangeAspect="1"/>
            </p:cNvPicPr>
            <p:nvPr/>
          </p:nvPicPr>
          <p:blipFill rotWithShape="1">
            <a:blip r:embed="rId4"/>
            <a:srcRect l="35591" t="57404" r="52732" b="30294"/>
            <a:stretch/>
          </p:blipFill>
          <p:spPr>
            <a:xfrm>
              <a:off x="6081318" y="4757526"/>
              <a:ext cx="528567" cy="307495"/>
            </a:xfrm>
            <a:prstGeom prst="rect">
              <a:avLst/>
            </a:prstGeom>
          </p:spPr>
        </p:pic>
        <p:sp>
          <p:nvSpPr>
            <p:cNvPr id="52" name="Graphic 19">
              <a:extLst>
                <a:ext uri="{FF2B5EF4-FFF2-40B4-BE49-F238E27FC236}">
                  <a16:creationId xmlns:a16="http://schemas.microsoft.com/office/drawing/2014/main" id="{BDA4A901-CD31-2A6A-FCEB-81751AAF9788}"/>
                </a:ext>
                <a:ext uri="{C183D7F6-B498-43B3-948B-1728B52AA6E4}">
                  <adec:decorative xmlns:adec="http://schemas.microsoft.com/office/drawing/2017/decorative" val="1"/>
                </a:ext>
              </a:extLst>
            </p:cNvPr>
            <p:cNvSpPr/>
            <p:nvPr/>
          </p:nvSpPr>
          <p:spPr>
            <a:xfrm>
              <a:off x="829417" y="2570735"/>
              <a:ext cx="235876" cy="294846"/>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55" name="Graphic 92">
              <a:extLst>
                <a:ext uri="{FF2B5EF4-FFF2-40B4-BE49-F238E27FC236}">
                  <a16:creationId xmlns:a16="http://schemas.microsoft.com/office/drawing/2014/main" id="{8651E3E5-1945-16FF-966E-FC8C445990C8}"/>
                </a:ext>
                <a:ext uri="{C183D7F6-B498-43B3-948B-1728B52AA6E4}">
                  <adec:decorative xmlns:adec="http://schemas.microsoft.com/office/drawing/2017/decorative" val="1"/>
                </a:ext>
              </a:extLst>
            </p:cNvPr>
            <p:cNvSpPr/>
            <p:nvPr/>
          </p:nvSpPr>
          <p:spPr>
            <a:xfrm>
              <a:off x="2307461" y="2586612"/>
              <a:ext cx="263091" cy="263091"/>
            </a:xfrm>
            <a:custGeom>
              <a:avLst/>
              <a:gdLst>
                <a:gd name="connsiteX0" fmla="*/ 30956 w 171450"/>
                <a:gd name="connsiteY0" fmla="*/ 0 h 171450"/>
                <a:gd name="connsiteX1" fmla="*/ 76200 w 171450"/>
                <a:gd name="connsiteY1" fmla="*/ 0 h 171450"/>
                <a:gd name="connsiteX2" fmla="*/ 76200 w 171450"/>
                <a:gd name="connsiteY2" fmla="*/ 38100 h 171450"/>
                <a:gd name="connsiteX3" fmla="*/ 0 w 171450"/>
                <a:gd name="connsiteY3" fmla="*/ 38100 h 171450"/>
                <a:gd name="connsiteX4" fmla="*/ 0 w 171450"/>
                <a:gd name="connsiteY4" fmla="*/ 30956 h 171450"/>
                <a:gd name="connsiteX5" fmla="*/ 30956 w 171450"/>
                <a:gd name="connsiteY5" fmla="*/ 0 h 171450"/>
                <a:gd name="connsiteX6" fmla="*/ 171450 w 171450"/>
                <a:gd name="connsiteY6" fmla="*/ 38100 h 171450"/>
                <a:gd name="connsiteX7" fmla="*/ 171450 w 171450"/>
                <a:gd name="connsiteY7" fmla="*/ 30956 h 171450"/>
                <a:gd name="connsiteX8" fmla="*/ 140494 w 171450"/>
                <a:gd name="connsiteY8" fmla="*/ 0 h 171450"/>
                <a:gd name="connsiteX9" fmla="*/ 90488 w 171450"/>
                <a:gd name="connsiteY9" fmla="*/ 0 h 171450"/>
                <a:gd name="connsiteX10" fmla="*/ 90488 w 171450"/>
                <a:gd name="connsiteY10" fmla="*/ 38100 h 171450"/>
                <a:gd name="connsiteX11" fmla="*/ 171450 w 171450"/>
                <a:gd name="connsiteY11" fmla="*/ 38100 h 171450"/>
                <a:gd name="connsiteX12" fmla="*/ 90488 w 171450"/>
                <a:gd name="connsiteY12" fmla="*/ 171450 h 171450"/>
                <a:gd name="connsiteX13" fmla="*/ 140494 w 171450"/>
                <a:gd name="connsiteY13" fmla="*/ 171450 h 171450"/>
                <a:gd name="connsiteX14" fmla="*/ 171450 w 171450"/>
                <a:gd name="connsiteY14" fmla="*/ 140494 h 171450"/>
                <a:gd name="connsiteX15" fmla="*/ 171450 w 171450"/>
                <a:gd name="connsiteY15" fmla="*/ 133350 h 171450"/>
                <a:gd name="connsiteX16" fmla="*/ 90488 w 171450"/>
                <a:gd name="connsiteY16" fmla="*/ 133350 h 171450"/>
                <a:gd name="connsiteX17" fmla="*/ 90488 w 171450"/>
                <a:gd name="connsiteY17" fmla="*/ 171450 h 171450"/>
                <a:gd name="connsiteX18" fmla="*/ 0 w 171450"/>
                <a:gd name="connsiteY18" fmla="*/ 52388 h 171450"/>
                <a:gd name="connsiteX19" fmla="*/ 0 w 171450"/>
                <a:gd name="connsiteY19" fmla="*/ 119063 h 171450"/>
                <a:gd name="connsiteX20" fmla="*/ 171450 w 171450"/>
                <a:gd name="connsiteY20" fmla="*/ 119063 h 171450"/>
                <a:gd name="connsiteX21" fmla="*/ 171450 w 171450"/>
                <a:gd name="connsiteY21" fmla="*/ 52388 h 171450"/>
                <a:gd name="connsiteX22" fmla="*/ 0 w 171450"/>
                <a:gd name="connsiteY22" fmla="*/ 52388 h 171450"/>
                <a:gd name="connsiteX23" fmla="*/ 90488 w 171450"/>
                <a:gd name="connsiteY23" fmla="*/ 66675 h 171450"/>
                <a:gd name="connsiteX24" fmla="*/ 90488 w 171450"/>
                <a:gd name="connsiteY24" fmla="*/ 104775 h 171450"/>
                <a:gd name="connsiteX25" fmla="*/ 76200 w 171450"/>
                <a:gd name="connsiteY25" fmla="*/ 104775 h 171450"/>
                <a:gd name="connsiteX26" fmla="*/ 76200 w 171450"/>
                <a:gd name="connsiteY26" fmla="*/ 66675 h 171450"/>
                <a:gd name="connsiteX27" fmla="*/ 90488 w 171450"/>
                <a:gd name="connsiteY27" fmla="*/ 66675 h 171450"/>
                <a:gd name="connsiteX28" fmla="*/ 0 w 171450"/>
                <a:gd name="connsiteY28" fmla="*/ 140494 h 171450"/>
                <a:gd name="connsiteX29" fmla="*/ 0 w 171450"/>
                <a:gd name="connsiteY29" fmla="*/ 133350 h 171450"/>
                <a:gd name="connsiteX30" fmla="*/ 76200 w 171450"/>
                <a:gd name="connsiteY30" fmla="*/ 133350 h 171450"/>
                <a:gd name="connsiteX31" fmla="*/ 76200 w 171450"/>
                <a:gd name="connsiteY31" fmla="*/ 171450 h 171450"/>
                <a:gd name="connsiteX32" fmla="*/ 30956 w 171450"/>
                <a:gd name="connsiteY32" fmla="*/ 171450 h 171450"/>
                <a:gd name="connsiteX33" fmla="*/ 0 w 171450"/>
                <a:gd name="connsiteY33" fmla="*/ 14049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71450">
                  <a:moveTo>
                    <a:pt x="30956" y="0"/>
                  </a:moveTo>
                  <a:lnTo>
                    <a:pt x="76200" y="0"/>
                  </a:lnTo>
                  <a:lnTo>
                    <a:pt x="76200" y="38100"/>
                  </a:lnTo>
                  <a:lnTo>
                    <a:pt x="0" y="38100"/>
                  </a:lnTo>
                  <a:lnTo>
                    <a:pt x="0" y="30956"/>
                  </a:lnTo>
                  <a:cubicBezTo>
                    <a:pt x="0" y="13860"/>
                    <a:pt x="13860" y="0"/>
                    <a:pt x="30956" y="0"/>
                  </a:cubicBezTo>
                  <a:close/>
                  <a:moveTo>
                    <a:pt x="171450" y="38100"/>
                  </a:moveTo>
                  <a:lnTo>
                    <a:pt x="171450" y="30956"/>
                  </a:lnTo>
                  <a:cubicBezTo>
                    <a:pt x="171450" y="13860"/>
                    <a:pt x="157590" y="0"/>
                    <a:pt x="140494" y="0"/>
                  </a:cubicBezTo>
                  <a:lnTo>
                    <a:pt x="90488" y="0"/>
                  </a:lnTo>
                  <a:lnTo>
                    <a:pt x="90488" y="38100"/>
                  </a:lnTo>
                  <a:lnTo>
                    <a:pt x="171450" y="38100"/>
                  </a:lnTo>
                  <a:close/>
                  <a:moveTo>
                    <a:pt x="90488" y="171450"/>
                  </a:moveTo>
                  <a:lnTo>
                    <a:pt x="140494" y="171450"/>
                  </a:lnTo>
                  <a:cubicBezTo>
                    <a:pt x="157590" y="171450"/>
                    <a:pt x="171450" y="157590"/>
                    <a:pt x="171450" y="140494"/>
                  </a:cubicBezTo>
                  <a:lnTo>
                    <a:pt x="171450" y="133350"/>
                  </a:lnTo>
                  <a:lnTo>
                    <a:pt x="90488" y="133350"/>
                  </a:lnTo>
                  <a:lnTo>
                    <a:pt x="90488" y="171450"/>
                  </a:lnTo>
                  <a:close/>
                  <a:moveTo>
                    <a:pt x="0" y="52388"/>
                  </a:moveTo>
                  <a:lnTo>
                    <a:pt x="0" y="119063"/>
                  </a:lnTo>
                  <a:lnTo>
                    <a:pt x="171450" y="119063"/>
                  </a:lnTo>
                  <a:lnTo>
                    <a:pt x="171450" y="52388"/>
                  </a:lnTo>
                  <a:lnTo>
                    <a:pt x="0" y="52388"/>
                  </a:lnTo>
                  <a:close/>
                  <a:moveTo>
                    <a:pt x="90488" y="66675"/>
                  </a:moveTo>
                  <a:lnTo>
                    <a:pt x="90488" y="104775"/>
                  </a:lnTo>
                  <a:lnTo>
                    <a:pt x="76200" y="104775"/>
                  </a:lnTo>
                  <a:lnTo>
                    <a:pt x="76200" y="66675"/>
                  </a:lnTo>
                  <a:lnTo>
                    <a:pt x="90488" y="66675"/>
                  </a:lnTo>
                  <a:close/>
                  <a:moveTo>
                    <a:pt x="0" y="140494"/>
                  </a:moveTo>
                  <a:lnTo>
                    <a:pt x="0" y="133350"/>
                  </a:lnTo>
                  <a:lnTo>
                    <a:pt x="76200" y="133350"/>
                  </a:lnTo>
                  <a:lnTo>
                    <a:pt x="76200" y="171450"/>
                  </a:lnTo>
                  <a:lnTo>
                    <a:pt x="30956" y="171450"/>
                  </a:lnTo>
                  <a:cubicBezTo>
                    <a:pt x="13860" y="171450"/>
                    <a:pt x="0" y="157590"/>
                    <a:pt x="0" y="140494"/>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pic>
          <p:nvPicPr>
            <p:cNvPr id="57" name="Graphic 56" descr="Server with solid fill">
              <a:extLst>
                <a:ext uri="{FF2B5EF4-FFF2-40B4-BE49-F238E27FC236}">
                  <a16:creationId xmlns:a16="http://schemas.microsoft.com/office/drawing/2014/main" id="{146790AD-33B5-348D-9C81-9705379A38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4704" y="2522792"/>
              <a:ext cx="773206" cy="773206"/>
            </a:xfrm>
            <a:prstGeom prst="rect">
              <a:avLst/>
            </a:prstGeom>
            <a:effectLst>
              <a:outerShdw blurRad="63500" dist="127000" dir="2700000" algn="ctr" rotWithShape="0">
                <a:srgbClr val="000000">
                  <a:alpha val="20000"/>
                </a:srgbClr>
              </a:outerShdw>
            </a:effectLst>
          </p:spPr>
        </p:pic>
        <p:sp>
          <p:nvSpPr>
            <p:cNvPr id="58" name="TextBox 57">
              <a:extLst>
                <a:ext uri="{FF2B5EF4-FFF2-40B4-BE49-F238E27FC236}">
                  <a16:creationId xmlns:a16="http://schemas.microsoft.com/office/drawing/2014/main" id="{A31DECFF-EBFC-57A4-01DF-9CC4D440DFAF}"/>
                </a:ext>
              </a:extLst>
            </p:cNvPr>
            <p:cNvSpPr txBox="1"/>
            <p:nvPr/>
          </p:nvSpPr>
          <p:spPr>
            <a:xfrm>
              <a:off x="5037205" y="3311852"/>
              <a:ext cx="948205" cy="468525"/>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Internal</a:t>
              </a:r>
            </a:p>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000" kern="0" noProof="0">
                  <a:cs typeface="Segoe Sans Text" pitchFamily="2" charset="0"/>
                </a:rPr>
                <a:t>Content Processor Clusters</a:t>
              </a:r>
              <a:endParaRPr kumimoji="0" lang="en-US" sz="1000" b="0" i="0" u="none" strike="noStrike" kern="0" cap="none" spc="0" normalizeH="0" baseline="0" noProof="0">
                <a:ln>
                  <a:noFill/>
                </a:ln>
                <a:effectLst/>
                <a:uLnTx/>
                <a:uFillTx/>
                <a:cs typeface="Segoe Sans Text" pitchFamily="2" charset="0"/>
              </a:endParaRPr>
            </a:p>
          </p:txBody>
        </p:sp>
        <p:sp>
          <p:nvSpPr>
            <p:cNvPr id="59" name="Rectangle 58">
              <a:extLst>
                <a:ext uri="{FF2B5EF4-FFF2-40B4-BE49-F238E27FC236}">
                  <a16:creationId xmlns:a16="http://schemas.microsoft.com/office/drawing/2014/main" id="{98D1F9C4-44FC-1CE3-0057-A2E4FD7EB583}"/>
                </a:ext>
                <a:ext uri="{C183D7F6-B498-43B3-948B-1728B52AA6E4}">
                  <adec:decorative xmlns:adec="http://schemas.microsoft.com/office/drawing/2017/decorative" val="1"/>
                </a:ext>
              </a:extLst>
            </p:cNvPr>
            <p:cNvSpPr/>
            <p:nvPr/>
          </p:nvSpPr>
          <p:spPr bwMode="auto">
            <a:xfrm>
              <a:off x="4610413" y="951776"/>
              <a:ext cx="1879447" cy="1026983"/>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p:nvSpPr>
            <p:cNvPr id="60" name="TextBox 59">
              <a:extLst>
                <a:ext uri="{FF2B5EF4-FFF2-40B4-BE49-F238E27FC236}">
                  <a16:creationId xmlns:a16="http://schemas.microsoft.com/office/drawing/2014/main" id="{E505A0FE-1147-0830-884F-393EAF9C4D8D}"/>
                </a:ext>
              </a:extLst>
            </p:cNvPr>
            <p:cNvSpPr txBox="1"/>
            <p:nvPr/>
          </p:nvSpPr>
          <p:spPr>
            <a:xfrm>
              <a:off x="4644494" y="1458419"/>
              <a:ext cx="948205" cy="212966"/>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Azure AI Service</a:t>
              </a:r>
            </a:p>
          </p:txBody>
        </p:sp>
        <p:pic>
          <p:nvPicPr>
            <p:cNvPr id="61" name="Content Placeholder 3">
              <a:extLst>
                <a:ext uri="{FF2B5EF4-FFF2-40B4-BE49-F238E27FC236}">
                  <a16:creationId xmlns:a16="http://schemas.microsoft.com/office/drawing/2014/main" id="{1F1A8548-125B-25C5-4EC6-83994A33A45D}"/>
                </a:ext>
                <a:ext uri="{C183D7F6-B498-43B3-948B-1728B52AA6E4}">
                  <adec:decorative xmlns:adec="http://schemas.microsoft.com/office/drawing/2017/decorative" val="1"/>
                </a:ext>
              </a:extLst>
            </p:cNvPr>
            <p:cNvPicPr>
              <a:picLocks noChangeAspect="1"/>
            </p:cNvPicPr>
            <p:nvPr/>
          </p:nvPicPr>
          <p:blipFill rotWithShape="1">
            <a:blip r:embed="rId4"/>
            <a:srcRect l="35591" t="57404" r="52732" b="30294"/>
            <a:stretch/>
          </p:blipFill>
          <p:spPr>
            <a:xfrm>
              <a:off x="4877942" y="1120838"/>
              <a:ext cx="528567" cy="307495"/>
            </a:xfrm>
            <a:prstGeom prst="rect">
              <a:avLst/>
            </a:prstGeom>
          </p:spPr>
        </p:pic>
        <p:sp>
          <p:nvSpPr>
            <p:cNvPr id="62" name="Rectangle 61">
              <a:extLst>
                <a:ext uri="{FF2B5EF4-FFF2-40B4-BE49-F238E27FC236}">
                  <a16:creationId xmlns:a16="http://schemas.microsoft.com/office/drawing/2014/main" id="{CC8FD369-E497-0C71-713A-C46BAA54FF51}"/>
                </a:ext>
                <a:ext uri="{C183D7F6-B498-43B3-948B-1728B52AA6E4}">
                  <adec:decorative xmlns:adec="http://schemas.microsoft.com/office/drawing/2017/decorative" val="1"/>
                </a:ext>
              </a:extLst>
            </p:cNvPr>
            <p:cNvSpPr/>
            <p:nvPr/>
          </p:nvSpPr>
          <p:spPr bwMode="auto">
            <a:xfrm>
              <a:off x="4546578" y="2454506"/>
              <a:ext cx="1929459" cy="1553877"/>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p:nvSpPr>
            <p:cNvPr id="63" name="TextBox 62">
              <a:extLst>
                <a:ext uri="{FF2B5EF4-FFF2-40B4-BE49-F238E27FC236}">
                  <a16:creationId xmlns:a16="http://schemas.microsoft.com/office/drawing/2014/main" id="{57FB811C-998A-EB1D-EA8C-94920A0743F7}"/>
                </a:ext>
              </a:extLst>
            </p:cNvPr>
            <p:cNvSpPr txBox="1"/>
            <p:nvPr/>
          </p:nvSpPr>
          <p:spPr>
            <a:xfrm>
              <a:off x="7444424" y="5789904"/>
              <a:ext cx="948205" cy="212966"/>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Custom skill</a:t>
              </a:r>
            </a:p>
          </p:txBody>
        </p:sp>
        <p:pic>
          <p:nvPicPr>
            <p:cNvPr id="64" name="Content Placeholder 3">
              <a:extLst>
                <a:ext uri="{FF2B5EF4-FFF2-40B4-BE49-F238E27FC236}">
                  <a16:creationId xmlns:a16="http://schemas.microsoft.com/office/drawing/2014/main" id="{615B02CB-E68D-975F-0AF0-D22DAEA53E8C}"/>
                </a:ext>
                <a:ext uri="{C183D7F6-B498-43B3-948B-1728B52AA6E4}">
                  <adec:decorative xmlns:adec="http://schemas.microsoft.com/office/drawing/2017/decorative" val="1"/>
                </a:ext>
              </a:extLst>
            </p:cNvPr>
            <p:cNvPicPr>
              <a:picLocks noChangeAspect="1"/>
            </p:cNvPicPr>
            <p:nvPr/>
          </p:nvPicPr>
          <p:blipFill rotWithShape="1">
            <a:blip r:embed="rId4"/>
            <a:srcRect l="60646" t="59666" r="30787" b="28032"/>
            <a:stretch/>
          </p:blipFill>
          <p:spPr>
            <a:xfrm>
              <a:off x="7650709" y="5285513"/>
              <a:ext cx="535635" cy="424725"/>
            </a:xfrm>
            <a:prstGeom prst="rect">
              <a:avLst/>
            </a:prstGeom>
          </p:spPr>
        </p:pic>
        <p:sp>
          <p:nvSpPr>
            <p:cNvPr id="65" name="Rectangle 64">
              <a:extLst>
                <a:ext uri="{FF2B5EF4-FFF2-40B4-BE49-F238E27FC236}">
                  <a16:creationId xmlns:a16="http://schemas.microsoft.com/office/drawing/2014/main" id="{07045F39-685C-5F58-8DAA-ECA3BF028944}"/>
                </a:ext>
                <a:ext uri="{C183D7F6-B498-43B3-948B-1728B52AA6E4}">
                  <adec:decorative xmlns:adec="http://schemas.microsoft.com/office/drawing/2017/decorative" val="1"/>
                </a:ext>
              </a:extLst>
            </p:cNvPr>
            <p:cNvSpPr/>
            <p:nvPr/>
          </p:nvSpPr>
          <p:spPr bwMode="auto">
            <a:xfrm>
              <a:off x="7312907" y="5141356"/>
              <a:ext cx="1211239" cy="966735"/>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p:nvSpPr>
            <p:cNvPr id="66" name="TextBox 65">
              <a:extLst>
                <a:ext uri="{FF2B5EF4-FFF2-40B4-BE49-F238E27FC236}">
                  <a16:creationId xmlns:a16="http://schemas.microsoft.com/office/drawing/2014/main" id="{6E241D14-404A-C77B-475C-ED2920C653BD}"/>
                </a:ext>
              </a:extLst>
            </p:cNvPr>
            <p:cNvSpPr txBox="1"/>
            <p:nvPr/>
          </p:nvSpPr>
          <p:spPr>
            <a:xfrm>
              <a:off x="8626817" y="5789904"/>
              <a:ext cx="1764026" cy="369332"/>
            </a:xfrm>
            <a:prstGeom prst="rect">
              <a:avLst/>
            </a:prstGeom>
            <a:noFill/>
          </p:spPr>
          <p:txBody>
            <a:bodyPr wrap="square" lIns="0" rIns="0">
              <a:spAutoFit/>
            </a:bodyPr>
            <a:lstStyle/>
            <a:p>
              <a:pPr marL="0" marR="0" lvl="1" indent="0"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Customer </a:t>
              </a:r>
              <a:br>
                <a:rPr kumimoji="0" lang="en-US" sz="1000" b="0" i="0" u="none" strike="noStrike" kern="0" cap="none" spc="0" normalizeH="0" baseline="0" noProof="0">
                  <a:ln>
                    <a:noFill/>
                  </a:ln>
                  <a:effectLst/>
                  <a:uLnTx/>
                  <a:uFillTx/>
                  <a:cs typeface="Segoe Sans Text" pitchFamily="2" charset="0"/>
                </a:rPr>
              </a:br>
              <a:r>
                <a:rPr kumimoji="0" lang="en-US" sz="1000" b="0" i="0" u="none" strike="noStrike" kern="0" cap="none" spc="0" normalizeH="0" baseline="0" noProof="0">
                  <a:ln>
                    <a:noFill/>
                  </a:ln>
                  <a:effectLst/>
                  <a:uLnTx/>
                  <a:uFillTx/>
                  <a:cs typeface="Segoe Sans Text" pitchFamily="2" charset="0"/>
                </a:rPr>
                <a:t>owned Azure Function</a:t>
              </a:r>
            </a:p>
          </p:txBody>
        </p:sp>
        <p:sp>
          <p:nvSpPr>
            <p:cNvPr id="67" name="TextBox 66">
              <a:extLst>
                <a:ext uri="{FF2B5EF4-FFF2-40B4-BE49-F238E27FC236}">
                  <a16:creationId xmlns:a16="http://schemas.microsoft.com/office/drawing/2014/main" id="{125FCA8F-4C25-1626-0AA1-236EBDF6765B}"/>
                </a:ext>
              </a:extLst>
            </p:cNvPr>
            <p:cNvSpPr txBox="1"/>
            <p:nvPr/>
          </p:nvSpPr>
          <p:spPr>
            <a:xfrm>
              <a:off x="5571138" y="1240350"/>
              <a:ext cx="1764026" cy="340746"/>
            </a:xfrm>
            <a:prstGeom prst="rect">
              <a:avLst/>
            </a:prstGeom>
            <a:solidFill>
              <a:schemeClr val="bg1"/>
            </a:solid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Internal</a:t>
              </a:r>
            </a:p>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AI Search owned AI Service</a:t>
              </a:r>
            </a:p>
          </p:txBody>
        </p:sp>
        <p:sp>
          <p:nvSpPr>
            <p:cNvPr id="68" name="Rectangle 67">
              <a:extLst>
                <a:ext uri="{FF2B5EF4-FFF2-40B4-BE49-F238E27FC236}">
                  <a16:creationId xmlns:a16="http://schemas.microsoft.com/office/drawing/2014/main" id="{4447BF43-7098-2387-B9B4-85F0F5FD1F4C}"/>
                </a:ext>
                <a:ext uri="{C183D7F6-B498-43B3-948B-1728B52AA6E4}">
                  <adec:decorative xmlns:adec="http://schemas.microsoft.com/office/drawing/2017/decorative" val="1"/>
                </a:ext>
              </a:extLst>
            </p:cNvPr>
            <p:cNvSpPr/>
            <p:nvPr/>
          </p:nvSpPr>
          <p:spPr bwMode="auto">
            <a:xfrm>
              <a:off x="7563421" y="1002905"/>
              <a:ext cx="1370041" cy="1026983"/>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p:nvSpPr>
            <p:cNvPr id="69" name="TextBox 68">
              <a:extLst>
                <a:ext uri="{FF2B5EF4-FFF2-40B4-BE49-F238E27FC236}">
                  <a16:creationId xmlns:a16="http://schemas.microsoft.com/office/drawing/2014/main" id="{49111A62-34C6-0185-308D-1981CCD08F36}"/>
                </a:ext>
              </a:extLst>
            </p:cNvPr>
            <p:cNvSpPr txBox="1"/>
            <p:nvPr/>
          </p:nvSpPr>
          <p:spPr>
            <a:xfrm>
              <a:off x="8524146" y="1291479"/>
              <a:ext cx="1764026" cy="369332"/>
            </a:xfrm>
            <a:prstGeom prst="rect">
              <a:avLst/>
            </a:prstGeom>
            <a:solidFill>
              <a:schemeClr val="bg1"/>
            </a:solid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000" kern="0" noProof="0">
                  <a:cs typeface="Segoe Sans Text" pitchFamily="2" charset="0"/>
                </a:rPr>
                <a:t>Customer </a:t>
              </a:r>
              <a:r>
                <a:rPr kumimoji="0" lang="en-US" sz="1000" b="0" i="0" u="none" strike="noStrike" kern="0" cap="none" spc="0" normalizeH="0" baseline="0" noProof="0">
                  <a:ln>
                    <a:noFill/>
                  </a:ln>
                  <a:effectLst/>
                  <a:uLnTx/>
                  <a:uFillTx/>
                  <a:cs typeface="Segoe Sans Text" pitchFamily="2" charset="0"/>
                </a:rPr>
                <a:t>owned</a:t>
              </a:r>
              <a:br>
                <a:rPr kumimoji="0" lang="en-US" sz="1000" b="0" i="0" u="none" strike="noStrike" kern="0" cap="none" spc="0" normalizeH="0" baseline="0" noProof="0">
                  <a:ln>
                    <a:noFill/>
                  </a:ln>
                  <a:effectLst/>
                  <a:uLnTx/>
                  <a:uFillTx/>
                  <a:cs typeface="Segoe Sans Text" pitchFamily="2" charset="0"/>
                </a:rPr>
              </a:br>
              <a:r>
                <a:rPr kumimoji="0" lang="en-US" sz="1000" b="0" i="0" u="none" strike="noStrike" kern="0" cap="none" spc="0" normalizeH="0" baseline="0" noProof="0">
                  <a:ln>
                    <a:noFill/>
                  </a:ln>
                  <a:effectLst/>
                  <a:uLnTx/>
                  <a:uFillTx/>
                  <a:cs typeface="Segoe Sans Text" pitchFamily="2" charset="0"/>
                </a:rPr>
                <a:t> AI Service</a:t>
              </a:r>
            </a:p>
          </p:txBody>
        </p:sp>
        <p:sp>
          <p:nvSpPr>
            <p:cNvPr id="70" name="TextBox 69">
              <a:extLst>
                <a:ext uri="{FF2B5EF4-FFF2-40B4-BE49-F238E27FC236}">
                  <a16:creationId xmlns:a16="http://schemas.microsoft.com/office/drawing/2014/main" id="{A174B9DE-1E8F-A72A-19AC-EE60F0F61209}"/>
                </a:ext>
              </a:extLst>
            </p:cNvPr>
            <p:cNvSpPr txBox="1"/>
            <p:nvPr/>
          </p:nvSpPr>
          <p:spPr>
            <a:xfrm>
              <a:off x="7699161" y="1561764"/>
              <a:ext cx="948205" cy="212966"/>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Azure AI Service</a:t>
              </a:r>
            </a:p>
          </p:txBody>
        </p:sp>
        <p:pic>
          <p:nvPicPr>
            <p:cNvPr id="71" name="Content Placeholder 3">
              <a:extLst>
                <a:ext uri="{FF2B5EF4-FFF2-40B4-BE49-F238E27FC236}">
                  <a16:creationId xmlns:a16="http://schemas.microsoft.com/office/drawing/2014/main" id="{D6561A0C-B029-6512-460E-6F68047E9B0F}"/>
                </a:ext>
                <a:ext uri="{C183D7F6-B498-43B3-948B-1728B52AA6E4}">
                  <adec:decorative xmlns:adec="http://schemas.microsoft.com/office/drawing/2017/decorative" val="1"/>
                </a:ext>
              </a:extLst>
            </p:cNvPr>
            <p:cNvPicPr>
              <a:picLocks noChangeAspect="1"/>
            </p:cNvPicPr>
            <p:nvPr/>
          </p:nvPicPr>
          <p:blipFill rotWithShape="1">
            <a:blip r:embed="rId4"/>
            <a:srcRect l="35591" t="57404" r="52732" b="30294"/>
            <a:stretch/>
          </p:blipFill>
          <p:spPr>
            <a:xfrm>
              <a:off x="7932609" y="1224184"/>
              <a:ext cx="528567" cy="307495"/>
            </a:xfrm>
            <a:prstGeom prst="rect">
              <a:avLst/>
            </a:prstGeom>
          </p:spPr>
        </p:pic>
        <p:sp>
          <p:nvSpPr>
            <p:cNvPr id="72" name="TextBox 71">
              <a:extLst>
                <a:ext uri="{FF2B5EF4-FFF2-40B4-BE49-F238E27FC236}">
                  <a16:creationId xmlns:a16="http://schemas.microsoft.com/office/drawing/2014/main" id="{D4D60CF8-0E72-5966-C161-5AD968C95AA8}"/>
                </a:ext>
              </a:extLst>
            </p:cNvPr>
            <p:cNvSpPr txBox="1"/>
            <p:nvPr/>
          </p:nvSpPr>
          <p:spPr>
            <a:xfrm>
              <a:off x="5029041" y="1956330"/>
              <a:ext cx="948205" cy="468525"/>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000" kern="0" noProof="0">
                  <a:cs typeface="Segoe Sans Text" pitchFamily="2" charset="0"/>
                </a:rPr>
                <a:t>Runs customer workloads for AI Skills</a:t>
              </a:r>
              <a:endParaRPr kumimoji="0" lang="en-US" sz="1000" b="0" i="0" u="none" strike="noStrike" kern="0" cap="none" spc="0" normalizeH="0" baseline="0" noProof="0">
                <a:ln>
                  <a:noFill/>
                </a:ln>
                <a:effectLst/>
                <a:uLnTx/>
                <a:uFillTx/>
                <a:cs typeface="Segoe Sans Text" pitchFamily="2" charset="0"/>
              </a:endParaRPr>
            </a:p>
          </p:txBody>
        </p:sp>
        <p:cxnSp>
          <p:nvCxnSpPr>
            <p:cNvPr id="75" name="Straight Arrow Connector 74">
              <a:extLst>
                <a:ext uri="{FF2B5EF4-FFF2-40B4-BE49-F238E27FC236}">
                  <a16:creationId xmlns:a16="http://schemas.microsoft.com/office/drawing/2014/main" id="{A42E5542-A780-DD29-80A7-4C82C7B5DD4F}"/>
                </a:ext>
              </a:extLst>
            </p:cNvPr>
            <p:cNvCxnSpPr/>
            <p:nvPr/>
          </p:nvCxnSpPr>
          <p:spPr>
            <a:xfrm flipV="1">
              <a:off x="4804462" y="2065602"/>
              <a:ext cx="0" cy="298252"/>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1DD094B-4F71-E389-AA27-3D386F8A4E52}"/>
                </a:ext>
              </a:extLst>
            </p:cNvPr>
            <p:cNvCxnSpPr/>
            <p:nvPr/>
          </p:nvCxnSpPr>
          <p:spPr>
            <a:xfrm flipV="1">
              <a:off x="5844082" y="4245924"/>
              <a:ext cx="0" cy="298252"/>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D13C37C-A998-BFED-88FC-5A6623AA7711}"/>
                </a:ext>
              </a:extLst>
            </p:cNvPr>
            <p:cNvCxnSpPr>
              <a:cxnSpLocks/>
            </p:cNvCxnSpPr>
            <p:nvPr/>
          </p:nvCxnSpPr>
          <p:spPr>
            <a:xfrm flipH="1" flipV="1">
              <a:off x="6574561" y="3882507"/>
              <a:ext cx="988860" cy="1179183"/>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2EF11DD-C040-9ED9-C273-258A719E19A8}"/>
                </a:ext>
              </a:extLst>
            </p:cNvPr>
            <p:cNvCxnSpPr>
              <a:cxnSpLocks/>
            </p:cNvCxnSpPr>
            <p:nvPr/>
          </p:nvCxnSpPr>
          <p:spPr>
            <a:xfrm flipH="1">
              <a:off x="6516527" y="1978387"/>
              <a:ext cx="915526" cy="739770"/>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D5A784-0D98-AB8C-0A19-42442C952C37}"/>
                </a:ext>
              </a:extLst>
            </p:cNvPr>
            <p:cNvSpPr txBox="1"/>
            <p:nvPr/>
          </p:nvSpPr>
          <p:spPr>
            <a:xfrm>
              <a:off x="6932218" y="4187827"/>
              <a:ext cx="1591928" cy="468525"/>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000" kern="0" noProof="0">
                  <a:cs typeface="Segoe Sans Text" pitchFamily="2" charset="0"/>
                </a:rPr>
                <a:t>Runs customer workloads for custom skill / custom embedding skill</a:t>
              </a:r>
              <a:endParaRPr kumimoji="0" lang="en-US" sz="1000" b="0" i="0" u="none" strike="noStrike" kern="0" cap="none" spc="0" normalizeH="0" baseline="0" noProof="0">
                <a:ln>
                  <a:noFill/>
                </a:ln>
                <a:effectLst/>
                <a:uLnTx/>
                <a:uFillTx/>
                <a:cs typeface="Segoe Sans Text" pitchFamily="2" charset="0"/>
              </a:endParaRPr>
            </a:p>
          </p:txBody>
        </p:sp>
        <p:pic>
          <p:nvPicPr>
            <p:cNvPr id="85" name="Picture 84">
              <a:extLst>
                <a:ext uri="{FF2B5EF4-FFF2-40B4-BE49-F238E27FC236}">
                  <a16:creationId xmlns:a16="http://schemas.microsoft.com/office/drawing/2014/main" id="{FF571FB7-CB03-E19D-7A2D-6BB727A6A4DB}"/>
                </a:ext>
              </a:extLst>
            </p:cNvPr>
            <p:cNvPicPr>
              <a:picLocks noChangeAspect="1"/>
            </p:cNvPicPr>
            <p:nvPr/>
          </p:nvPicPr>
          <p:blipFill>
            <a:blip r:embed="rId7"/>
            <a:stretch>
              <a:fillRect/>
            </a:stretch>
          </p:blipFill>
          <p:spPr>
            <a:xfrm flipH="1">
              <a:off x="4027725" y="5105600"/>
              <a:ext cx="388860" cy="361926"/>
            </a:xfrm>
            <a:prstGeom prst="rect">
              <a:avLst/>
            </a:prstGeom>
          </p:spPr>
        </p:pic>
        <p:sp>
          <p:nvSpPr>
            <p:cNvPr id="86" name="Rectangle 85">
              <a:extLst>
                <a:ext uri="{FF2B5EF4-FFF2-40B4-BE49-F238E27FC236}">
                  <a16:creationId xmlns:a16="http://schemas.microsoft.com/office/drawing/2014/main" id="{54E72564-0730-47E3-B66A-13D025117E59}"/>
                </a:ext>
                <a:ext uri="{C183D7F6-B498-43B3-948B-1728B52AA6E4}">
                  <adec:decorative xmlns:adec="http://schemas.microsoft.com/office/drawing/2017/decorative" val="1"/>
                </a:ext>
              </a:extLst>
            </p:cNvPr>
            <p:cNvSpPr/>
            <p:nvPr/>
          </p:nvSpPr>
          <p:spPr bwMode="auto">
            <a:xfrm>
              <a:off x="3560669" y="4938730"/>
              <a:ext cx="1322972" cy="1183095"/>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p:nvSpPr>
            <p:cNvPr id="87" name="TextBox 86">
              <a:extLst>
                <a:ext uri="{FF2B5EF4-FFF2-40B4-BE49-F238E27FC236}">
                  <a16:creationId xmlns:a16="http://schemas.microsoft.com/office/drawing/2014/main" id="{57B9F868-E498-0DE8-5FB9-6AF48FB61C16}"/>
                </a:ext>
              </a:extLst>
            </p:cNvPr>
            <p:cNvSpPr txBox="1"/>
            <p:nvPr/>
          </p:nvSpPr>
          <p:spPr>
            <a:xfrm>
              <a:off x="4328542" y="6207256"/>
              <a:ext cx="1656868" cy="369332"/>
            </a:xfrm>
            <a:prstGeom prst="rect">
              <a:avLst/>
            </a:prstGeom>
            <a:solidFill>
              <a:schemeClr val="bg1"/>
            </a:solid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Customer owned Service Embedding models</a:t>
              </a:r>
            </a:p>
          </p:txBody>
        </p:sp>
        <p:sp>
          <p:nvSpPr>
            <p:cNvPr id="88" name="TextBox 87">
              <a:extLst>
                <a:ext uri="{FF2B5EF4-FFF2-40B4-BE49-F238E27FC236}">
                  <a16:creationId xmlns:a16="http://schemas.microsoft.com/office/drawing/2014/main" id="{9C183BE3-F032-8421-FB44-EAE862B1B6D2}"/>
                </a:ext>
              </a:extLst>
            </p:cNvPr>
            <p:cNvSpPr txBox="1"/>
            <p:nvPr/>
          </p:nvSpPr>
          <p:spPr>
            <a:xfrm>
              <a:off x="3748053" y="5549885"/>
              <a:ext cx="948205" cy="212966"/>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000" kern="0" noProof="0">
                  <a:cs typeface="Segoe Sans Text" pitchFamily="2" charset="0"/>
                </a:rPr>
                <a:t>Enrichment Cache</a:t>
              </a:r>
              <a:endParaRPr kumimoji="0" lang="en-US" sz="1000" b="0" i="0" u="none" strike="noStrike" kern="0" cap="none" spc="0" normalizeH="0" baseline="0" noProof="0">
                <a:ln>
                  <a:noFill/>
                </a:ln>
                <a:effectLst/>
                <a:uLnTx/>
                <a:uFillTx/>
                <a:cs typeface="Segoe Sans Text" pitchFamily="2" charset="0"/>
              </a:endParaRPr>
            </a:p>
          </p:txBody>
        </p:sp>
        <p:cxnSp>
          <p:nvCxnSpPr>
            <p:cNvPr id="89" name="Straight Arrow Connector 88">
              <a:extLst>
                <a:ext uri="{FF2B5EF4-FFF2-40B4-BE49-F238E27FC236}">
                  <a16:creationId xmlns:a16="http://schemas.microsoft.com/office/drawing/2014/main" id="{B824CF19-045C-92F3-0E3B-8558B81131E2}"/>
                </a:ext>
              </a:extLst>
            </p:cNvPr>
            <p:cNvCxnSpPr>
              <a:cxnSpLocks/>
            </p:cNvCxnSpPr>
            <p:nvPr/>
          </p:nvCxnSpPr>
          <p:spPr>
            <a:xfrm flipH="1">
              <a:off x="4117674" y="4133880"/>
              <a:ext cx="915526" cy="739770"/>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46C8B19-84AE-F948-8743-E92170CD91DF}"/>
                </a:ext>
              </a:extLst>
            </p:cNvPr>
            <p:cNvSpPr txBox="1"/>
            <p:nvPr/>
          </p:nvSpPr>
          <p:spPr>
            <a:xfrm>
              <a:off x="9317446" y="5064124"/>
              <a:ext cx="1104638" cy="3693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Customer owned Azure Storage</a:t>
              </a:r>
            </a:p>
          </p:txBody>
        </p:sp>
        <p:pic>
          <p:nvPicPr>
            <p:cNvPr id="94" name="Picture 93">
              <a:extLst>
                <a:ext uri="{FF2B5EF4-FFF2-40B4-BE49-F238E27FC236}">
                  <a16:creationId xmlns:a16="http://schemas.microsoft.com/office/drawing/2014/main" id="{90D2C598-5ED4-10A8-94AA-D8C6B066742D}"/>
                </a:ext>
              </a:extLst>
            </p:cNvPr>
            <p:cNvPicPr>
              <a:picLocks noChangeAspect="1"/>
            </p:cNvPicPr>
            <p:nvPr/>
          </p:nvPicPr>
          <p:blipFill>
            <a:blip r:embed="rId7"/>
            <a:stretch>
              <a:fillRect/>
            </a:stretch>
          </p:blipFill>
          <p:spPr>
            <a:xfrm flipH="1">
              <a:off x="9630314" y="4074353"/>
              <a:ext cx="388860" cy="361926"/>
            </a:xfrm>
            <a:prstGeom prst="rect">
              <a:avLst/>
            </a:prstGeom>
          </p:spPr>
        </p:pic>
        <p:sp>
          <p:nvSpPr>
            <p:cNvPr id="95" name="Rectangle 94">
              <a:extLst>
                <a:ext uri="{FF2B5EF4-FFF2-40B4-BE49-F238E27FC236}">
                  <a16:creationId xmlns:a16="http://schemas.microsoft.com/office/drawing/2014/main" id="{95B73B27-CF46-11A9-E030-EF0966974355}"/>
                </a:ext>
                <a:ext uri="{C183D7F6-B498-43B3-948B-1728B52AA6E4}">
                  <adec:decorative xmlns:adec="http://schemas.microsoft.com/office/drawing/2017/decorative" val="1"/>
                </a:ext>
              </a:extLst>
            </p:cNvPr>
            <p:cNvSpPr/>
            <p:nvPr/>
          </p:nvSpPr>
          <p:spPr bwMode="auto">
            <a:xfrm>
              <a:off x="9258645" y="3907483"/>
              <a:ext cx="1132198" cy="1122103"/>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noProof="0">
                <a:solidFill>
                  <a:schemeClr val="tx1"/>
                </a:solidFill>
                <a:ea typeface="Segoe UI" pitchFamily="34" charset="0"/>
                <a:cs typeface="Segoe Sans Text" pitchFamily="2" charset="0"/>
              </a:endParaRPr>
            </a:p>
          </p:txBody>
        </p:sp>
        <p:sp>
          <p:nvSpPr>
            <p:cNvPr id="96" name="TextBox 95">
              <a:extLst>
                <a:ext uri="{FF2B5EF4-FFF2-40B4-BE49-F238E27FC236}">
                  <a16:creationId xmlns:a16="http://schemas.microsoft.com/office/drawing/2014/main" id="{D7294465-AAB4-E622-BA05-6E63EDDA9466}"/>
                </a:ext>
              </a:extLst>
            </p:cNvPr>
            <p:cNvSpPr txBox="1"/>
            <p:nvPr/>
          </p:nvSpPr>
          <p:spPr>
            <a:xfrm>
              <a:off x="9350642" y="4518638"/>
              <a:ext cx="948205" cy="3693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000" kern="0" noProof="0">
                  <a:cs typeface="Segoe Sans Text" pitchFamily="2" charset="0"/>
                </a:rPr>
                <a:t>Knowledge Store</a:t>
              </a:r>
              <a:endParaRPr kumimoji="0" lang="en-US" sz="1000" b="0" i="0" u="none" strike="noStrike" kern="0" cap="none" spc="0" normalizeH="0" baseline="0" noProof="0">
                <a:ln>
                  <a:noFill/>
                </a:ln>
                <a:effectLst/>
                <a:uLnTx/>
                <a:uFillTx/>
                <a:cs typeface="Segoe Sans Text" pitchFamily="2" charset="0"/>
              </a:endParaRPr>
            </a:p>
          </p:txBody>
        </p:sp>
        <p:sp>
          <p:nvSpPr>
            <p:cNvPr id="98" name="TextBox 97">
              <a:extLst>
                <a:ext uri="{FF2B5EF4-FFF2-40B4-BE49-F238E27FC236}">
                  <a16:creationId xmlns:a16="http://schemas.microsoft.com/office/drawing/2014/main" id="{5B594C92-73E2-ACD9-ED8B-EC7E2A957EAB}"/>
                </a:ext>
              </a:extLst>
            </p:cNvPr>
            <p:cNvSpPr txBox="1"/>
            <p:nvPr/>
          </p:nvSpPr>
          <p:spPr>
            <a:xfrm>
              <a:off x="7007087" y="3492580"/>
              <a:ext cx="1901808" cy="3693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Sends Knowledge Store Projections</a:t>
              </a:r>
            </a:p>
          </p:txBody>
        </p:sp>
        <p:cxnSp>
          <p:nvCxnSpPr>
            <p:cNvPr id="101" name="Straight Arrow Connector 100">
              <a:extLst>
                <a:ext uri="{FF2B5EF4-FFF2-40B4-BE49-F238E27FC236}">
                  <a16:creationId xmlns:a16="http://schemas.microsoft.com/office/drawing/2014/main" id="{7DB0B4F1-1CAC-F656-DAEE-08466CCC3D18}"/>
                </a:ext>
              </a:extLst>
            </p:cNvPr>
            <p:cNvCxnSpPr>
              <a:cxnSpLocks/>
            </p:cNvCxnSpPr>
            <p:nvPr/>
          </p:nvCxnSpPr>
          <p:spPr>
            <a:xfrm>
              <a:off x="6582468" y="3619184"/>
              <a:ext cx="2548787" cy="514696"/>
            </a:xfrm>
            <a:prstGeom prst="straightConnector1">
              <a:avLst/>
            </a:prstGeom>
            <a:ln w="19050" cap="rnd">
              <a:solidFill>
                <a:schemeClr val="accent1"/>
              </a:solidFill>
              <a:prstDash val="sysDot"/>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1762FCDC-2442-8E9C-670C-47AA9CE8BAF6}"/>
                </a:ext>
                <a:ext uri="{C183D7F6-B498-43B3-948B-1728B52AA6E4}">
                  <adec:decorative xmlns:adec="http://schemas.microsoft.com/office/drawing/2017/decorative" val="1"/>
                </a:ext>
              </a:extLst>
            </p:cNvPr>
            <p:cNvCxnSpPr>
              <a:cxnSpLocks/>
            </p:cNvCxnSpPr>
            <p:nvPr/>
          </p:nvCxnSpPr>
          <p:spPr>
            <a:xfrm>
              <a:off x="6602898" y="2782698"/>
              <a:ext cx="4035861" cy="10636"/>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05BE569-1949-E5AC-DBCC-A70D93375C76}"/>
                </a:ext>
              </a:extLst>
            </p:cNvPr>
            <p:cNvSpPr txBox="1"/>
            <p:nvPr/>
          </p:nvSpPr>
          <p:spPr>
            <a:xfrm>
              <a:off x="8520726" y="2832114"/>
              <a:ext cx="1901808" cy="468525"/>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Index output field mappings, mappings, enriched data, field mappings and/or index projections</a:t>
              </a:r>
            </a:p>
          </p:txBody>
        </p:sp>
        <p:sp>
          <p:nvSpPr>
            <p:cNvPr id="107" name="Double Brace 106">
              <a:extLst>
                <a:ext uri="{FF2B5EF4-FFF2-40B4-BE49-F238E27FC236}">
                  <a16:creationId xmlns:a16="http://schemas.microsoft.com/office/drawing/2014/main" id="{BCAD3795-48C2-0560-5211-34C9D4FB2367}"/>
                </a:ext>
              </a:extLst>
            </p:cNvPr>
            <p:cNvSpPr/>
            <p:nvPr/>
          </p:nvSpPr>
          <p:spPr>
            <a:xfrm>
              <a:off x="3878799" y="943679"/>
              <a:ext cx="7098028" cy="3455871"/>
            </a:xfrm>
            <a:prstGeom prst="bracePair">
              <a:avLst>
                <a:gd name="adj" fmla="val 1937"/>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noProof="0"/>
            </a:p>
          </p:txBody>
        </p:sp>
        <p:sp>
          <p:nvSpPr>
            <p:cNvPr id="73" name="TextBox 72">
              <a:extLst>
                <a:ext uri="{FF2B5EF4-FFF2-40B4-BE49-F238E27FC236}">
                  <a16:creationId xmlns:a16="http://schemas.microsoft.com/office/drawing/2014/main" id="{2792EA09-65C3-B3FE-54CB-BC1201CCACFB}"/>
                </a:ext>
              </a:extLst>
            </p:cNvPr>
            <p:cNvSpPr txBox="1"/>
            <p:nvPr/>
          </p:nvSpPr>
          <p:spPr>
            <a:xfrm>
              <a:off x="6740170" y="2162860"/>
              <a:ext cx="948205" cy="468525"/>
            </a:xfrm>
            <a:prstGeom prst="rect">
              <a:avLst/>
            </a:prstGeom>
            <a:solidFill>
              <a:schemeClr val="bg1"/>
            </a:solid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000" kern="0" noProof="0">
                  <a:cs typeface="Segoe Sans Text" pitchFamily="2" charset="0"/>
                </a:rPr>
                <a:t>Sends AI Services billing calls to customer</a:t>
              </a:r>
              <a:endParaRPr kumimoji="0" lang="en-US" sz="1000" b="0" i="0" u="none" strike="noStrike" kern="0" cap="none" spc="0" normalizeH="0" baseline="0" noProof="0">
                <a:ln>
                  <a:noFill/>
                </a:ln>
                <a:effectLst/>
                <a:uLnTx/>
                <a:uFillTx/>
                <a:cs typeface="Segoe Sans Text" pitchFamily="2" charset="0"/>
              </a:endParaRPr>
            </a:p>
          </p:txBody>
        </p:sp>
        <p:sp>
          <p:nvSpPr>
            <p:cNvPr id="92" name="TextBox 91">
              <a:extLst>
                <a:ext uri="{FF2B5EF4-FFF2-40B4-BE49-F238E27FC236}">
                  <a16:creationId xmlns:a16="http://schemas.microsoft.com/office/drawing/2014/main" id="{8912569C-28BC-6686-9E0F-ADB266926A01}"/>
                </a:ext>
              </a:extLst>
            </p:cNvPr>
            <p:cNvSpPr txBox="1"/>
            <p:nvPr/>
          </p:nvSpPr>
          <p:spPr>
            <a:xfrm>
              <a:off x="4053389" y="4367628"/>
              <a:ext cx="948205" cy="340746"/>
            </a:xfrm>
            <a:prstGeom prst="rect">
              <a:avLst/>
            </a:prstGeom>
            <a:solidFill>
              <a:schemeClr val="bg1"/>
            </a:solidFill>
          </p:spPr>
          <p:txBody>
            <a:bodyPr wrap="square" lIns="0" rIns="0">
              <a:spAutoFit/>
            </a:bodyPr>
            <a:lstStyle>
              <a:defPPr>
                <a:defRPr lang="en-US"/>
              </a:defPPr>
              <a:lvl2pPr marL="0" marR="0" lvl="1" indent="0" algn="ctr" defTabSz="914102" fontAlgn="base">
                <a:lnSpc>
                  <a:spcPct val="90000"/>
                </a:lnSpc>
                <a:spcBef>
                  <a:spcPts val="0"/>
                </a:spcBef>
                <a:spcAft>
                  <a:spcPct val="0"/>
                </a:spcAft>
                <a:buClrTx/>
                <a:buSzPct val="90000"/>
                <a:buFontTx/>
                <a:buNone/>
                <a:tabLst/>
                <a:defRPr sz="1000" kern="0">
                  <a:cs typeface="Segoe Sans Text" pitchFamily="2" charset="0"/>
                </a:defRPr>
              </a:lvl2pPr>
            </a:lstStyle>
            <a:p>
              <a:pPr lvl="1"/>
              <a:r>
                <a:rPr lang="en-US" noProof="0"/>
                <a:t>Incremental Enrichment</a:t>
              </a:r>
            </a:p>
          </p:txBody>
        </p:sp>
        <p:sp>
          <p:nvSpPr>
            <p:cNvPr id="20" name="TextBox 19">
              <a:extLst>
                <a:ext uri="{FF2B5EF4-FFF2-40B4-BE49-F238E27FC236}">
                  <a16:creationId xmlns:a16="http://schemas.microsoft.com/office/drawing/2014/main" id="{ADCE3BD9-AA1A-223A-52A7-2C2267432957}"/>
                </a:ext>
              </a:extLst>
            </p:cNvPr>
            <p:cNvSpPr txBox="1"/>
            <p:nvPr/>
          </p:nvSpPr>
          <p:spPr>
            <a:xfrm>
              <a:off x="2662174" y="5649996"/>
              <a:ext cx="1235534" cy="369332"/>
            </a:xfrm>
            <a:prstGeom prst="rect">
              <a:avLst/>
            </a:prstGeom>
            <a:solidFill>
              <a:schemeClr val="bg1"/>
            </a:solidFill>
          </p:spPr>
          <p:txBody>
            <a:bodyPr wrap="square" lIns="0" rIns="0">
              <a:spAutoFit/>
            </a:bodyPr>
            <a:lstStyle>
              <a:defPPr>
                <a:defRPr lang="en-US"/>
              </a:defPPr>
              <a:lvl2pPr marL="0" marR="0" lvl="1" indent="0" algn="ctr" defTabSz="914102" fontAlgn="base">
                <a:lnSpc>
                  <a:spcPct val="90000"/>
                </a:lnSpc>
                <a:spcBef>
                  <a:spcPts val="0"/>
                </a:spcBef>
                <a:spcAft>
                  <a:spcPct val="0"/>
                </a:spcAft>
                <a:buClrTx/>
                <a:buSzPct val="90000"/>
                <a:buFontTx/>
                <a:buNone/>
                <a:tabLst/>
                <a:defRPr sz="1000" kern="0">
                  <a:cs typeface="Segoe Sans Text" pitchFamily="2" charset="0"/>
                </a:defRPr>
              </a:lvl2pPr>
            </a:lstStyle>
            <a:p>
              <a:pPr lvl="1"/>
              <a:r>
                <a:rPr lang="en-US" noProof="0"/>
                <a:t>Customer owned Azure Storage</a:t>
              </a:r>
            </a:p>
          </p:txBody>
        </p:sp>
      </p:grpSp>
      <p:grpSp>
        <p:nvGrpSpPr>
          <p:cNvPr id="5" name="Group 4">
            <a:extLst>
              <a:ext uri="{FF2B5EF4-FFF2-40B4-BE49-F238E27FC236}">
                <a16:creationId xmlns:a16="http://schemas.microsoft.com/office/drawing/2014/main" id="{8B4A7296-05CE-A8D0-75FD-393342AF7FF0}"/>
              </a:ext>
              <a:ext uri="{C183D7F6-B498-43B3-948B-1728B52AA6E4}">
                <adec:decorative xmlns:adec="http://schemas.microsoft.com/office/drawing/2017/decorative" val="1"/>
              </a:ext>
            </a:extLst>
          </p:cNvPr>
          <p:cNvGrpSpPr/>
          <p:nvPr/>
        </p:nvGrpSpPr>
        <p:grpSpPr>
          <a:xfrm>
            <a:off x="11062337" y="2397122"/>
            <a:ext cx="666235" cy="485309"/>
            <a:chOff x="878175" y="2720627"/>
            <a:chExt cx="3307848" cy="2409554"/>
          </a:xfrm>
          <a:effectLst>
            <a:outerShdw blurRad="63500" dist="127000" dir="2700000" algn="tl" rotWithShape="0">
              <a:prstClr val="black">
                <a:alpha val="20000"/>
              </a:prstClr>
            </a:outerShdw>
          </a:effectLst>
        </p:grpSpPr>
        <p:sp>
          <p:nvSpPr>
            <p:cNvPr id="6" name="Freeform: Shape 5">
              <a:extLst>
                <a:ext uri="{FF2B5EF4-FFF2-40B4-BE49-F238E27FC236}">
                  <a16:creationId xmlns:a16="http://schemas.microsoft.com/office/drawing/2014/main" id="{B2F36C22-2149-A35E-3B27-1555F2794B1A}"/>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8" name="Freeform: Shape 7">
              <a:extLst>
                <a:ext uri="{FF2B5EF4-FFF2-40B4-BE49-F238E27FC236}">
                  <a16:creationId xmlns:a16="http://schemas.microsoft.com/office/drawing/2014/main" id="{13A55C35-A1BF-5F4A-48CC-0ACD58CD107E}"/>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11" name="Freeform: Shape 10">
              <a:extLst>
                <a:ext uri="{FF2B5EF4-FFF2-40B4-BE49-F238E27FC236}">
                  <a16:creationId xmlns:a16="http://schemas.microsoft.com/office/drawing/2014/main" id="{79109DBE-363C-46D3-EEF0-571E8BF748D9}"/>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pic>
        <p:nvPicPr>
          <p:cNvPr id="13" name="Picture 12">
            <a:extLst>
              <a:ext uri="{FF2B5EF4-FFF2-40B4-BE49-F238E27FC236}">
                <a16:creationId xmlns:a16="http://schemas.microsoft.com/office/drawing/2014/main" id="{B2564746-A86B-1D61-07AF-0948B93E25B8}"/>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153336" y="5564508"/>
            <a:ext cx="476655" cy="483908"/>
          </a:xfrm>
          <a:prstGeom prst="rect">
            <a:avLst/>
          </a:prstGeom>
        </p:spPr>
      </p:pic>
      <p:sp>
        <p:nvSpPr>
          <p:cNvPr id="14" name="TextBox 13">
            <a:extLst>
              <a:ext uri="{FF2B5EF4-FFF2-40B4-BE49-F238E27FC236}">
                <a16:creationId xmlns:a16="http://schemas.microsoft.com/office/drawing/2014/main" id="{6F8893F3-629E-B1A5-5D36-D7C360A19B80}"/>
              </a:ext>
            </a:extLst>
          </p:cNvPr>
          <p:cNvSpPr txBox="1"/>
          <p:nvPr/>
        </p:nvSpPr>
        <p:spPr>
          <a:xfrm>
            <a:off x="5913061" y="6057739"/>
            <a:ext cx="948205" cy="3693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000" b="0" i="0" u="none" strike="noStrike" kern="0" cap="none" spc="0" normalizeH="0" baseline="0" noProof="0">
                <a:ln>
                  <a:noFill/>
                </a:ln>
                <a:effectLst/>
                <a:uLnTx/>
                <a:uFillTx/>
                <a:cs typeface="Segoe Sans Text" pitchFamily="2" charset="0"/>
              </a:rPr>
              <a:t>Azure AI Foundry Catalog</a:t>
            </a:r>
          </a:p>
        </p:txBody>
      </p:sp>
    </p:spTree>
    <p:custDataLst>
      <p:tags r:id="rId1"/>
    </p:custDataLst>
    <p:extLst>
      <p:ext uri="{BB962C8B-B14F-4D97-AF65-F5344CB8AC3E}">
        <p14:creationId xmlns:p14="http://schemas.microsoft.com/office/powerpoint/2010/main" val="398092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B5D232-AEDF-A7EA-03B5-E68D977F9706}"/>
              </a:ext>
            </a:extLst>
          </p:cNvPr>
          <p:cNvSpPr>
            <a:spLocks noGrp="1"/>
          </p:cNvSpPr>
          <p:nvPr>
            <p:ph type="title"/>
          </p:nvPr>
        </p:nvSpPr>
        <p:spPr>
          <a:xfrm>
            <a:off x="585216" y="2918853"/>
            <a:ext cx="9144000" cy="615553"/>
          </a:xfrm>
        </p:spPr>
        <p:txBody>
          <a:bodyPr/>
          <a:lstStyle/>
          <a:p>
            <a:r>
              <a:rPr lang="en-US" noProof="0"/>
              <a:t>Skills and skillsets</a:t>
            </a:r>
          </a:p>
        </p:txBody>
      </p:sp>
    </p:spTree>
    <p:extLst>
      <p:ext uri="{BB962C8B-B14F-4D97-AF65-F5344CB8AC3E}">
        <p14:creationId xmlns:p14="http://schemas.microsoft.com/office/powerpoint/2010/main" val="219249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256E-479F-42AC-90ED-4EDC3B07FE51}"/>
              </a:ext>
            </a:extLst>
          </p:cNvPr>
          <p:cNvSpPr>
            <a:spLocks noGrp="1"/>
          </p:cNvSpPr>
          <p:nvPr>
            <p:ph type="title"/>
          </p:nvPr>
        </p:nvSpPr>
        <p:spPr>
          <a:xfrm>
            <a:off x="588263" y="457200"/>
            <a:ext cx="11018520" cy="553998"/>
          </a:xfrm>
        </p:spPr>
        <p:txBody>
          <a:bodyPr/>
          <a:lstStyle/>
          <a:p>
            <a:r>
              <a:rPr lang="en-US" noProof="0"/>
              <a:t>Create a skillset</a:t>
            </a:r>
          </a:p>
        </p:txBody>
      </p:sp>
      <p:sp>
        <p:nvSpPr>
          <p:cNvPr id="9" name="TextBox 8">
            <a:extLst>
              <a:ext uri="{FF2B5EF4-FFF2-40B4-BE49-F238E27FC236}">
                <a16:creationId xmlns:a16="http://schemas.microsoft.com/office/drawing/2014/main" id="{DF060830-9A54-8EFB-08C8-BE2B0511FA60}"/>
              </a:ext>
            </a:extLst>
          </p:cNvPr>
          <p:cNvSpPr txBox="1"/>
          <p:nvPr/>
        </p:nvSpPr>
        <p:spPr>
          <a:xfrm>
            <a:off x="4775435" y="1089157"/>
            <a:ext cx="4765729" cy="369332"/>
          </a:xfrm>
          <a:prstGeom prst="rect">
            <a:avLst/>
          </a:prstGeom>
          <a:noFill/>
        </p:spPr>
        <p:txBody>
          <a:bodyPr wrap="square">
            <a:spAutoFit/>
          </a:bodyPr>
          <a:lstStyle/>
          <a:p>
            <a:pPr algn="l"/>
            <a:r>
              <a:rPr lang="en-US" sz="1800" noProof="0"/>
              <a:t>AI enrichmen</a:t>
            </a:r>
            <a:r>
              <a:rPr lang="en-US" noProof="0"/>
              <a:t>t occurs if you define a skillset</a:t>
            </a:r>
            <a:endParaRPr lang="en-US" sz="1800" noProof="0"/>
          </a:p>
        </p:txBody>
      </p:sp>
      <p:grpSp>
        <p:nvGrpSpPr>
          <p:cNvPr id="17" name="Group 16">
            <a:extLst>
              <a:ext uri="{FF2B5EF4-FFF2-40B4-BE49-F238E27FC236}">
                <a16:creationId xmlns:a16="http://schemas.microsoft.com/office/drawing/2014/main" id="{664AB1E8-5DE6-47DD-26DD-A33E0DF9E3B5}"/>
              </a:ext>
              <a:ext uri="{C183D7F6-B498-43B3-948B-1728B52AA6E4}">
                <adec:decorative xmlns:adec="http://schemas.microsoft.com/office/drawing/2017/decorative" val="1"/>
              </a:ext>
            </a:extLst>
          </p:cNvPr>
          <p:cNvGrpSpPr/>
          <p:nvPr/>
        </p:nvGrpSpPr>
        <p:grpSpPr>
          <a:xfrm>
            <a:off x="864634" y="2061788"/>
            <a:ext cx="10754832" cy="1357997"/>
            <a:chOff x="864634" y="2071003"/>
            <a:chExt cx="10754832" cy="1357997"/>
          </a:xfrm>
          <a:gradFill>
            <a:gsLst>
              <a:gs pos="50000">
                <a:schemeClr val="tx2"/>
              </a:gs>
              <a:gs pos="0">
                <a:schemeClr val="accent3"/>
              </a:gs>
            </a:gsLst>
            <a:path path="circle">
              <a:fillToRect l="100000" t="100000"/>
            </a:path>
          </a:gradFill>
        </p:grpSpPr>
        <p:sp>
          <p:nvSpPr>
            <p:cNvPr id="18" name="Freeform: Shape 17">
              <a:extLst>
                <a:ext uri="{FF2B5EF4-FFF2-40B4-BE49-F238E27FC236}">
                  <a16:creationId xmlns:a16="http://schemas.microsoft.com/office/drawing/2014/main" id="{F3599003-76E9-E154-477C-B2A4048C384A}"/>
                </a:ext>
                <a:ext uri="{C183D7F6-B498-43B3-948B-1728B52AA6E4}">
                  <adec:decorative xmlns:adec="http://schemas.microsoft.com/office/drawing/2017/decorative" val="1"/>
                </a:ext>
              </a:extLst>
            </p:cNvPr>
            <p:cNvSpPr/>
            <p:nvPr userDrawn="1"/>
          </p:nvSpPr>
          <p:spPr>
            <a:xfrm>
              <a:off x="864634" y="2071003"/>
              <a:ext cx="2338006" cy="135799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grpFill/>
            <a:ln>
              <a:noFill/>
            </a:ln>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lvl="0" algn="ctr" defTabSz="622300">
                <a:lnSpc>
                  <a:spcPct val="90000"/>
                </a:lnSpc>
                <a:spcBef>
                  <a:spcPct val="0"/>
                </a:spcBef>
              </a:pPr>
              <a:endParaRPr lang="en-US" sz="1600" b="1" kern="1200" noProof="0">
                <a:solidFill>
                  <a:schemeClr val="bg1"/>
                </a:solidFill>
                <a:latin typeface="+mj-lt"/>
              </a:endParaRPr>
            </a:p>
          </p:txBody>
        </p:sp>
        <p:sp>
          <p:nvSpPr>
            <p:cNvPr id="19" name="Freeform: Shape 18">
              <a:extLst>
                <a:ext uri="{FF2B5EF4-FFF2-40B4-BE49-F238E27FC236}">
                  <a16:creationId xmlns:a16="http://schemas.microsoft.com/office/drawing/2014/main" id="{44671E58-6475-B8F1-6DC4-87F74F6CE3B1}"/>
                </a:ext>
                <a:ext uri="{C183D7F6-B498-43B3-948B-1728B52AA6E4}">
                  <adec:decorative xmlns:adec="http://schemas.microsoft.com/office/drawing/2017/decorative" val="1"/>
                </a:ext>
              </a:extLst>
            </p:cNvPr>
            <p:cNvSpPr/>
            <p:nvPr userDrawn="1"/>
          </p:nvSpPr>
          <p:spPr>
            <a:xfrm>
              <a:off x="2968840" y="2071003"/>
              <a:ext cx="2338006" cy="135799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grpFill/>
            <a:ln>
              <a:noFill/>
            </a:ln>
          </p:spPr>
          <p:style>
            <a:lnRef idx="2">
              <a:schemeClr val="lt1">
                <a:hueOff val="0"/>
                <a:satOff val="0"/>
                <a:lumOff val="0"/>
                <a:alphaOff val="0"/>
              </a:schemeClr>
            </a:lnRef>
            <a:fillRef idx="1">
              <a:schemeClr val="accent2">
                <a:shade val="50000"/>
                <a:hueOff val="163376"/>
                <a:satOff val="-16848"/>
                <a:lumOff val="24319"/>
                <a:alphaOff val="0"/>
              </a:schemeClr>
            </a:fillRef>
            <a:effectRef idx="0">
              <a:schemeClr val="accent2">
                <a:shade val="50000"/>
                <a:hueOff val="163376"/>
                <a:satOff val="-16848"/>
                <a:lumOff val="24319"/>
                <a:alphaOff val="0"/>
              </a:schemeClr>
            </a:effectRef>
            <a:fontRef idx="minor">
              <a:schemeClr val="lt1"/>
            </a:fontRef>
          </p:style>
          <p:txBody>
            <a:bodyPr spcFirstLastPara="0" vert="horz" wrap="square" lIns="409226" tIns="18669" rIns="371887" bIns="18669" numCol="1" spcCol="1270" anchor="ctr" anchorCtr="0">
              <a:noAutofit/>
            </a:bodyPr>
            <a:lstStyle/>
            <a:p>
              <a:pPr lvl="0" algn="ctr" defTabSz="622300">
                <a:lnSpc>
                  <a:spcPct val="90000"/>
                </a:lnSpc>
                <a:spcBef>
                  <a:spcPct val="0"/>
                </a:spcBef>
              </a:pPr>
              <a:endParaRPr lang="en-US" sz="1600" b="1" kern="1200" noProof="0">
                <a:solidFill>
                  <a:schemeClr val="bg1"/>
                </a:solidFill>
                <a:latin typeface="+mj-lt"/>
              </a:endParaRPr>
            </a:p>
          </p:txBody>
        </p:sp>
        <p:sp>
          <p:nvSpPr>
            <p:cNvPr id="20" name="Freeform: Shape 19">
              <a:extLst>
                <a:ext uri="{FF2B5EF4-FFF2-40B4-BE49-F238E27FC236}">
                  <a16:creationId xmlns:a16="http://schemas.microsoft.com/office/drawing/2014/main" id="{6A127CC6-F9E6-5200-AE93-D26BE5771B04}"/>
                </a:ext>
                <a:ext uri="{C183D7F6-B498-43B3-948B-1728B52AA6E4}">
                  <adec:decorative xmlns:adec="http://schemas.microsoft.com/office/drawing/2017/decorative" val="1"/>
                </a:ext>
              </a:extLst>
            </p:cNvPr>
            <p:cNvSpPr/>
            <p:nvPr userDrawn="1"/>
          </p:nvSpPr>
          <p:spPr>
            <a:xfrm>
              <a:off x="5073048" y="2071003"/>
              <a:ext cx="2338006" cy="135799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grpFill/>
            <a:ln>
              <a:noFill/>
            </a:ln>
          </p:spPr>
          <p:style>
            <a:lnRef idx="2">
              <a:schemeClr val="lt1">
                <a:hueOff val="0"/>
                <a:satOff val="0"/>
                <a:lumOff val="0"/>
                <a:alphaOff val="0"/>
              </a:schemeClr>
            </a:lnRef>
            <a:fillRef idx="1">
              <a:schemeClr val="accent2">
                <a:shade val="50000"/>
                <a:hueOff val="326752"/>
                <a:satOff val="-33696"/>
                <a:lumOff val="48638"/>
                <a:alphaOff val="0"/>
              </a:schemeClr>
            </a:fillRef>
            <a:effectRef idx="0">
              <a:schemeClr val="accent2">
                <a:shade val="50000"/>
                <a:hueOff val="326752"/>
                <a:satOff val="-33696"/>
                <a:lumOff val="48638"/>
                <a:alphaOff val="0"/>
              </a:schemeClr>
            </a:effectRef>
            <a:fontRef idx="minor">
              <a:schemeClr val="lt1"/>
            </a:fontRef>
          </p:style>
          <p:txBody>
            <a:bodyPr spcFirstLastPara="0" vert="horz" wrap="square" lIns="409226" tIns="18669" rIns="371887" bIns="18669" numCol="1" spcCol="1270" anchor="ctr" anchorCtr="0">
              <a:noAutofit/>
            </a:bodyPr>
            <a:lstStyle/>
            <a:p>
              <a:pPr lvl="0" algn="ctr" defTabSz="622300">
                <a:lnSpc>
                  <a:spcPct val="90000"/>
                </a:lnSpc>
                <a:spcBef>
                  <a:spcPct val="0"/>
                </a:spcBef>
              </a:pPr>
              <a:endParaRPr lang="en-US" sz="1600" b="1" kern="1200" noProof="0">
                <a:solidFill>
                  <a:schemeClr val="bg1"/>
                </a:solidFill>
                <a:latin typeface="+mj-lt"/>
              </a:endParaRPr>
            </a:p>
          </p:txBody>
        </p:sp>
        <p:sp>
          <p:nvSpPr>
            <p:cNvPr id="21" name="Freeform: Shape 20">
              <a:extLst>
                <a:ext uri="{FF2B5EF4-FFF2-40B4-BE49-F238E27FC236}">
                  <a16:creationId xmlns:a16="http://schemas.microsoft.com/office/drawing/2014/main" id="{04F2E638-A8FB-3CDD-ECBF-61BB031B1082}"/>
                </a:ext>
                <a:ext uri="{C183D7F6-B498-43B3-948B-1728B52AA6E4}">
                  <adec:decorative xmlns:adec="http://schemas.microsoft.com/office/drawing/2017/decorative" val="1"/>
                </a:ext>
              </a:extLst>
            </p:cNvPr>
            <p:cNvSpPr/>
            <p:nvPr userDrawn="1"/>
          </p:nvSpPr>
          <p:spPr>
            <a:xfrm>
              <a:off x="7177254" y="2071003"/>
              <a:ext cx="2338006" cy="135799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grpFill/>
            <a:ln>
              <a:noFill/>
            </a:ln>
          </p:spPr>
          <p:style>
            <a:lnRef idx="2">
              <a:schemeClr val="lt1">
                <a:hueOff val="0"/>
                <a:satOff val="0"/>
                <a:lumOff val="0"/>
                <a:alphaOff val="0"/>
              </a:schemeClr>
            </a:lnRef>
            <a:fillRef idx="1">
              <a:schemeClr val="accent2">
                <a:shade val="50000"/>
                <a:hueOff val="326752"/>
                <a:satOff val="-33696"/>
                <a:lumOff val="48638"/>
                <a:alphaOff val="0"/>
              </a:schemeClr>
            </a:fillRef>
            <a:effectRef idx="0">
              <a:schemeClr val="accent2">
                <a:shade val="50000"/>
                <a:hueOff val="326752"/>
                <a:satOff val="-33696"/>
                <a:lumOff val="48638"/>
                <a:alphaOff val="0"/>
              </a:schemeClr>
            </a:effectRef>
            <a:fontRef idx="minor">
              <a:schemeClr val="lt1"/>
            </a:fontRef>
          </p:style>
          <p:txBody>
            <a:bodyPr spcFirstLastPara="0" vert="horz" wrap="square" lIns="409226" tIns="18669" rIns="371887" bIns="18669" numCol="1" spcCol="1270" anchor="ctr" anchorCtr="0">
              <a:noAutofit/>
            </a:bodyPr>
            <a:lstStyle/>
            <a:p>
              <a:pPr lvl="0" algn="ctr" defTabSz="622300">
                <a:lnSpc>
                  <a:spcPct val="90000"/>
                </a:lnSpc>
                <a:spcBef>
                  <a:spcPct val="0"/>
                </a:spcBef>
              </a:pPr>
              <a:endParaRPr lang="en-US" sz="1600" b="1" kern="1200" noProof="0">
                <a:solidFill>
                  <a:schemeClr val="bg1"/>
                </a:solidFill>
                <a:latin typeface="+mj-lt"/>
              </a:endParaRPr>
            </a:p>
          </p:txBody>
        </p:sp>
        <p:sp>
          <p:nvSpPr>
            <p:cNvPr id="22" name="Freeform: Shape 21">
              <a:extLst>
                <a:ext uri="{FF2B5EF4-FFF2-40B4-BE49-F238E27FC236}">
                  <a16:creationId xmlns:a16="http://schemas.microsoft.com/office/drawing/2014/main" id="{031576F5-9791-6204-293E-B02B4E945BF0}"/>
                </a:ext>
                <a:ext uri="{C183D7F6-B498-43B3-948B-1728B52AA6E4}">
                  <adec:decorative xmlns:adec="http://schemas.microsoft.com/office/drawing/2017/decorative" val="1"/>
                </a:ext>
              </a:extLst>
            </p:cNvPr>
            <p:cNvSpPr/>
            <p:nvPr userDrawn="1"/>
          </p:nvSpPr>
          <p:spPr>
            <a:xfrm>
              <a:off x="9281460" y="2071003"/>
              <a:ext cx="2338006" cy="135799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grpFill/>
            <a:ln>
              <a:noFill/>
            </a:ln>
          </p:spPr>
          <p:style>
            <a:lnRef idx="2">
              <a:schemeClr val="lt1">
                <a:hueOff val="0"/>
                <a:satOff val="0"/>
                <a:lumOff val="0"/>
                <a:alphaOff val="0"/>
              </a:schemeClr>
            </a:lnRef>
            <a:fillRef idx="1">
              <a:schemeClr val="accent2">
                <a:shade val="50000"/>
                <a:hueOff val="163376"/>
                <a:satOff val="-16848"/>
                <a:lumOff val="24319"/>
                <a:alphaOff val="0"/>
              </a:schemeClr>
            </a:fillRef>
            <a:effectRef idx="0">
              <a:schemeClr val="accent2">
                <a:shade val="50000"/>
                <a:hueOff val="163376"/>
                <a:satOff val="-16848"/>
                <a:lumOff val="24319"/>
                <a:alphaOff val="0"/>
              </a:schemeClr>
            </a:effectRef>
            <a:fontRef idx="minor">
              <a:schemeClr val="lt1"/>
            </a:fontRef>
          </p:style>
          <p:txBody>
            <a:bodyPr spcFirstLastPara="0" vert="horz" wrap="square" lIns="409226" tIns="18669" rIns="371887" bIns="18669" numCol="1" spcCol="1270" anchor="ctr" anchorCtr="0">
              <a:noAutofit/>
            </a:bodyPr>
            <a:lstStyle/>
            <a:p>
              <a:pPr lvl="0" algn="ctr" defTabSz="622300">
                <a:lnSpc>
                  <a:spcPct val="90000"/>
                </a:lnSpc>
                <a:spcBef>
                  <a:spcPct val="0"/>
                </a:spcBef>
              </a:pPr>
              <a:endParaRPr lang="en-US" sz="1600" b="1" kern="1200" noProof="0">
                <a:solidFill>
                  <a:schemeClr val="bg1"/>
                </a:solidFill>
                <a:latin typeface="+mj-lt"/>
              </a:endParaRPr>
            </a:p>
          </p:txBody>
        </p:sp>
      </p:grpSp>
      <p:sp>
        <p:nvSpPr>
          <p:cNvPr id="23" name="Text Placeholder 2">
            <a:extLst>
              <a:ext uri="{FF2B5EF4-FFF2-40B4-BE49-F238E27FC236}">
                <a16:creationId xmlns:a16="http://schemas.microsoft.com/office/drawing/2014/main" id="{7C579050-A6D1-D9B7-9739-D7FE26C5A263}"/>
              </a:ext>
            </a:extLst>
          </p:cNvPr>
          <p:cNvSpPr txBox="1">
            <a:spLocks/>
          </p:cNvSpPr>
          <p:nvPr/>
        </p:nvSpPr>
        <p:spPr>
          <a:xfrm>
            <a:off x="1253854" y="2516779"/>
            <a:ext cx="1596889" cy="45720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22300">
              <a:lnSpc>
                <a:spcPct val="90000"/>
              </a:lnSpc>
              <a:spcBef>
                <a:spcPct val="0"/>
              </a:spcBef>
              <a:buSzTx/>
              <a:buNone/>
            </a:pPr>
            <a:r>
              <a:rPr lang="en-US" sz="1600" b="1" noProof="0">
                <a:solidFill>
                  <a:schemeClr val="bg1"/>
                </a:solidFill>
                <a:latin typeface="+mj-lt"/>
                <a:cs typeface="Segoe Sans Text" pitchFamily="2" charset="0"/>
              </a:rPr>
              <a:t>Document Cracking</a:t>
            </a:r>
          </a:p>
        </p:txBody>
      </p:sp>
      <p:sp>
        <p:nvSpPr>
          <p:cNvPr id="24" name="Text Placeholder 3">
            <a:extLst>
              <a:ext uri="{FF2B5EF4-FFF2-40B4-BE49-F238E27FC236}">
                <a16:creationId xmlns:a16="http://schemas.microsoft.com/office/drawing/2014/main" id="{888B1663-DCA6-7148-D8AF-547A95EBC2D4}"/>
              </a:ext>
            </a:extLst>
          </p:cNvPr>
          <p:cNvSpPr txBox="1">
            <a:spLocks/>
          </p:cNvSpPr>
          <p:nvPr/>
        </p:nvSpPr>
        <p:spPr>
          <a:xfrm>
            <a:off x="3469800" y="2516779"/>
            <a:ext cx="1392071" cy="4431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22300">
              <a:lnSpc>
                <a:spcPct val="90000"/>
              </a:lnSpc>
              <a:spcBef>
                <a:spcPct val="0"/>
              </a:spcBef>
              <a:buSzTx/>
              <a:buNone/>
            </a:pPr>
            <a:r>
              <a:rPr lang="en-US" sz="1600" b="1" noProof="0">
                <a:solidFill>
                  <a:schemeClr val="bg1"/>
                </a:solidFill>
                <a:latin typeface="+mj-lt"/>
                <a:cs typeface="Segoe Sans Text" pitchFamily="2" charset="0"/>
              </a:rPr>
              <a:t>Field Mappings</a:t>
            </a:r>
          </a:p>
        </p:txBody>
      </p:sp>
      <p:sp>
        <p:nvSpPr>
          <p:cNvPr id="25" name="Text Placeholder 4">
            <a:extLst>
              <a:ext uri="{FF2B5EF4-FFF2-40B4-BE49-F238E27FC236}">
                <a16:creationId xmlns:a16="http://schemas.microsoft.com/office/drawing/2014/main" id="{08B5665E-0866-FD6D-CE87-795FDE1793A3}"/>
              </a:ext>
            </a:extLst>
          </p:cNvPr>
          <p:cNvSpPr txBox="1">
            <a:spLocks/>
          </p:cNvSpPr>
          <p:nvPr/>
        </p:nvSpPr>
        <p:spPr>
          <a:xfrm>
            <a:off x="5502683" y="2516779"/>
            <a:ext cx="1525531" cy="4431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22300">
              <a:lnSpc>
                <a:spcPct val="90000"/>
              </a:lnSpc>
              <a:spcBef>
                <a:spcPct val="0"/>
              </a:spcBef>
              <a:buSzTx/>
              <a:buNone/>
            </a:pPr>
            <a:r>
              <a:rPr lang="en-US" sz="1600" b="1" noProof="0">
                <a:solidFill>
                  <a:schemeClr val="bg1"/>
                </a:solidFill>
                <a:latin typeface="+mj-lt"/>
                <a:cs typeface="Segoe Sans Text" pitchFamily="2" charset="0"/>
              </a:rPr>
              <a:t>Skillset Execution</a:t>
            </a:r>
            <a:endParaRPr lang="en-US" noProof="0">
              <a:solidFill>
                <a:schemeClr val="bg1"/>
              </a:solidFill>
              <a:latin typeface="+mj-lt"/>
              <a:cs typeface="Segoe Sans Text" pitchFamily="2" charset="0"/>
            </a:endParaRPr>
          </a:p>
        </p:txBody>
      </p:sp>
      <p:sp>
        <p:nvSpPr>
          <p:cNvPr id="26" name="Text Placeholder 5">
            <a:extLst>
              <a:ext uri="{FF2B5EF4-FFF2-40B4-BE49-F238E27FC236}">
                <a16:creationId xmlns:a16="http://schemas.microsoft.com/office/drawing/2014/main" id="{5CC3643B-10E9-4E10-82E2-98F94829CF03}"/>
              </a:ext>
            </a:extLst>
          </p:cNvPr>
          <p:cNvSpPr txBox="1">
            <a:spLocks/>
          </p:cNvSpPr>
          <p:nvPr/>
        </p:nvSpPr>
        <p:spPr>
          <a:xfrm>
            <a:off x="7401526" y="2523208"/>
            <a:ext cx="1926784" cy="4431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22300">
              <a:lnSpc>
                <a:spcPct val="90000"/>
              </a:lnSpc>
              <a:spcBef>
                <a:spcPct val="0"/>
              </a:spcBef>
              <a:buSzTx/>
              <a:buNone/>
            </a:pPr>
            <a:r>
              <a:rPr lang="en-US" sz="1600" b="1" noProof="0">
                <a:solidFill>
                  <a:schemeClr val="bg1"/>
                </a:solidFill>
                <a:latin typeface="+mj-lt"/>
                <a:cs typeface="Segoe Sans Text" pitchFamily="2" charset="0"/>
              </a:rPr>
              <a:t>Output Field Mappings</a:t>
            </a:r>
          </a:p>
        </p:txBody>
      </p:sp>
      <p:sp>
        <p:nvSpPr>
          <p:cNvPr id="27" name="Text Placeholder 11">
            <a:extLst>
              <a:ext uri="{FF2B5EF4-FFF2-40B4-BE49-F238E27FC236}">
                <a16:creationId xmlns:a16="http://schemas.microsoft.com/office/drawing/2014/main" id="{BD16C1B9-35ED-B11B-5579-9A5BAEC1132B}"/>
              </a:ext>
            </a:extLst>
          </p:cNvPr>
          <p:cNvSpPr txBox="1">
            <a:spLocks/>
          </p:cNvSpPr>
          <p:nvPr/>
        </p:nvSpPr>
        <p:spPr>
          <a:xfrm>
            <a:off x="9939171" y="2516779"/>
            <a:ext cx="1059906" cy="4431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22300">
              <a:lnSpc>
                <a:spcPct val="90000"/>
              </a:lnSpc>
              <a:spcBef>
                <a:spcPct val="0"/>
              </a:spcBef>
              <a:buSzTx/>
              <a:buNone/>
            </a:pPr>
            <a:r>
              <a:rPr lang="en-US" sz="1600" b="1" noProof="0">
                <a:solidFill>
                  <a:schemeClr val="bg1"/>
                </a:solidFill>
                <a:latin typeface="+mj-lt"/>
                <a:cs typeface="Segoe Sans Text" pitchFamily="2" charset="0"/>
              </a:rPr>
              <a:t>Push </a:t>
            </a:r>
            <a:br>
              <a:rPr lang="en-US" sz="1600" b="1" noProof="0">
                <a:solidFill>
                  <a:schemeClr val="bg1"/>
                </a:solidFill>
                <a:latin typeface="+mj-lt"/>
                <a:cs typeface="Segoe Sans Text" pitchFamily="2" charset="0"/>
              </a:rPr>
            </a:br>
            <a:r>
              <a:rPr lang="en-US" sz="1600" b="1" noProof="0">
                <a:solidFill>
                  <a:schemeClr val="bg1"/>
                </a:solidFill>
                <a:latin typeface="+mj-lt"/>
                <a:cs typeface="Segoe Sans Text" pitchFamily="2" charset="0"/>
              </a:rPr>
              <a:t>into Index</a:t>
            </a:r>
          </a:p>
        </p:txBody>
      </p:sp>
      <p:sp>
        <p:nvSpPr>
          <p:cNvPr id="28" name="Right Brace 27">
            <a:extLst>
              <a:ext uri="{FF2B5EF4-FFF2-40B4-BE49-F238E27FC236}">
                <a16:creationId xmlns:a16="http://schemas.microsoft.com/office/drawing/2014/main" id="{CAE67A2C-9A2E-69D9-2E5D-7E69DE13EE27}"/>
              </a:ext>
              <a:ext uri="{C183D7F6-B498-43B3-948B-1728B52AA6E4}">
                <adec:decorative xmlns:adec="http://schemas.microsoft.com/office/drawing/2017/decorative" val="1"/>
              </a:ext>
            </a:extLst>
          </p:cNvPr>
          <p:cNvSpPr/>
          <p:nvPr/>
        </p:nvSpPr>
        <p:spPr>
          <a:xfrm rot="16200000">
            <a:off x="6848838" y="-255521"/>
            <a:ext cx="443199" cy="4027058"/>
          </a:xfrm>
          <a:prstGeom prst="rightBrace">
            <a:avLst>
              <a:gd name="adj1" fmla="val 60506"/>
              <a:gd name="adj2" fmla="val 49771"/>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noProof="0"/>
          </a:p>
        </p:txBody>
      </p:sp>
      <p:pic>
        <p:nvPicPr>
          <p:cNvPr id="29" name="Picture 28">
            <a:extLst>
              <a:ext uri="{FF2B5EF4-FFF2-40B4-BE49-F238E27FC236}">
                <a16:creationId xmlns:a16="http://schemas.microsoft.com/office/drawing/2014/main" id="{27C55790-4C34-43B1-D8CE-F387AF604E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44790" y="3569912"/>
            <a:ext cx="4383520" cy="2714838"/>
          </a:xfrm>
          <a:prstGeom prst="rect">
            <a:avLst/>
          </a:prstGeom>
        </p:spPr>
      </p:pic>
    </p:spTree>
    <p:extLst>
      <p:ext uri="{BB962C8B-B14F-4D97-AF65-F5344CB8AC3E}">
        <p14:creationId xmlns:p14="http://schemas.microsoft.com/office/powerpoint/2010/main" val="155838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4594-C246-82BB-E566-CD912B51C263}"/>
              </a:ext>
            </a:extLst>
          </p:cNvPr>
          <p:cNvSpPr>
            <a:spLocks noGrp="1"/>
          </p:cNvSpPr>
          <p:nvPr>
            <p:ph type="title"/>
          </p:nvPr>
        </p:nvSpPr>
        <p:spPr>
          <a:xfrm>
            <a:off x="588263" y="457200"/>
            <a:ext cx="11018520" cy="553998"/>
          </a:xfrm>
        </p:spPr>
        <p:txBody>
          <a:bodyPr/>
          <a:lstStyle/>
          <a:p>
            <a:r>
              <a:rPr lang="en-US" noProof="0"/>
              <a:t>How to create a skillset</a:t>
            </a:r>
          </a:p>
        </p:txBody>
      </p:sp>
      <p:sp>
        <p:nvSpPr>
          <p:cNvPr id="5" name="TextBox 4">
            <a:extLst>
              <a:ext uri="{FF2B5EF4-FFF2-40B4-BE49-F238E27FC236}">
                <a16:creationId xmlns:a16="http://schemas.microsoft.com/office/drawing/2014/main" id="{D4527603-1C2A-5BEB-7307-C09928B8E2BE}"/>
              </a:ext>
            </a:extLst>
          </p:cNvPr>
          <p:cNvSpPr txBox="1"/>
          <p:nvPr/>
        </p:nvSpPr>
        <p:spPr>
          <a:xfrm>
            <a:off x="588263" y="1389181"/>
            <a:ext cx="4876366" cy="615553"/>
          </a:xfrm>
          <a:prstGeom prst="rect">
            <a:avLst/>
          </a:prstGeom>
          <a:noFill/>
          <a:ln>
            <a:noFill/>
          </a:ln>
        </p:spPr>
        <p:txBody>
          <a:bodyPr wrap="square" lIns="0" tIns="0" rIns="0" bIns="0" rtlCol="0">
            <a:spAutoFit/>
          </a:bodyPr>
          <a:lstStyle/>
          <a:p>
            <a:pPr algn="l"/>
            <a:r>
              <a:rPr lang="en-US" sz="2000" b="1" noProof="0">
                <a:latin typeface="+mj-lt"/>
              </a:rPr>
              <a:t>End-to-end code sample containing a skillset definition</a:t>
            </a:r>
          </a:p>
        </p:txBody>
      </p:sp>
      <p:sp>
        <p:nvSpPr>
          <p:cNvPr id="4" name="TextBox 3">
            <a:extLst>
              <a:ext uri="{FF2B5EF4-FFF2-40B4-BE49-F238E27FC236}">
                <a16:creationId xmlns:a16="http://schemas.microsoft.com/office/drawing/2014/main" id="{821C7794-49FB-4C6E-D635-E607330AEB74}"/>
              </a:ext>
            </a:extLst>
          </p:cNvPr>
          <p:cNvSpPr txBox="1"/>
          <p:nvPr/>
        </p:nvSpPr>
        <p:spPr>
          <a:xfrm>
            <a:off x="6580909" y="585788"/>
            <a:ext cx="2212109" cy="246221"/>
          </a:xfrm>
          <a:prstGeom prst="rect">
            <a:avLst/>
          </a:prstGeom>
          <a:noFill/>
          <a:ln>
            <a:noFill/>
          </a:ln>
        </p:spPr>
        <p:txBody>
          <a:bodyPr wrap="square" lIns="0" tIns="0" rIns="0" bIns="0" rtlCol="0">
            <a:spAutoFit/>
          </a:bodyPr>
          <a:lstStyle/>
          <a:p>
            <a:pPr algn="l"/>
            <a:r>
              <a:rPr lang="en-US" sz="1600" b="1" noProof="0">
                <a:latin typeface="+mj-lt"/>
              </a:rPr>
              <a:t>Skillset JSON definition</a:t>
            </a:r>
          </a:p>
        </p:txBody>
      </p:sp>
      <p:sp>
        <p:nvSpPr>
          <p:cNvPr id="10" name="TextBox 9">
            <a:extLst>
              <a:ext uri="{FF2B5EF4-FFF2-40B4-BE49-F238E27FC236}">
                <a16:creationId xmlns:a16="http://schemas.microsoft.com/office/drawing/2014/main" id="{BEB01A81-8F86-613F-4EB1-9DA585DA1C5B}"/>
              </a:ext>
            </a:extLst>
          </p:cNvPr>
          <p:cNvSpPr txBox="1"/>
          <p:nvPr/>
        </p:nvSpPr>
        <p:spPr>
          <a:xfrm>
            <a:off x="588263" y="2108308"/>
            <a:ext cx="5092101" cy="553998"/>
          </a:xfrm>
          <a:prstGeom prst="rect">
            <a:avLst/>
          </a:prstGeom>
          <a:noFill/>
        </p:spPr>
        <p:txBody>
          <a:bodyPr wrap="square" lIns="0" tIns="0" rIns="0" bIns="0">
            <a:spAutoFit/>
          </a:bodyPr>
          <a:lstStyle/>
          <a:p>
            <a:pPr algn="l"/>
            <a:r>
              <a:rPr lang="en-US" sz="1800" noProof="0">
                <a:hlinkClick r:id="rId3"/>
              </a:rPr>
              <a:t>🔗 End to end sample with Azure OpenAI Embeddings skill for integrated Vectorization</a:t>
            </a:r>
            <a:endParaRPr lang="en-US" sz="1800" noProof="0"/>
          </a:p>
        </p:txBody>
      </p:sp>
      <p:sp>
        <p:nvSpPr>
          <p:cNvPr id="3" name="TextBox 2">
            <a:extLst>
              <a:ext uri="{FF2B5EF4-FFF2-40B4-BE49-F238E27FC236}">
                <a16:creationId xmlns:a16="http://schemas.microsoft.com/office/drawing/2014/main" id="{23B2FC68-502C-38B1-3A2E-E28433E57A85}"/>
              </a:ext>
            </a:extLst>
          </p:cNvPr>
          <p:cNvSpPr txBox="1"/>
          <p:nvPr/>
        </p:nvSpPr>
        <p:spPr>
          <a:xfrm>
            <a:off x="6613237" y="893565"/>
            <a:ext cx="4990500" cy="5386090"/>
          </a:xfrm>
          <a:prstGeom prst="rect">
            <a:avLst/>
          </a:prstGeom>
          <a:noFill/>
        </p:spPr>
        <p:txBody>
          <a:bodyPr wrap="square" lIns="0" tIns="0" rIns="0" bIns="0" rtlCol="0">
            <a:spAutoFit/>
          </a:bodyPr>
          <a:lstStyle/>
          <a:p>
            <a:pPr algn="l"/>
            <a:endParaRPr lang="en-US" sz="700" noProof="0">
              <a:latin typeface="Consolas" panose="020B0609020204030204" pitchFamily="49" charset="0"/>
            </a:endParaRPr>
          </a:p>
          <a:p>
            <a:pPr algn="l"/>
            <a:r>
              <a:rPr lang="en-US" sz="700" noProof="0">
                <a:latin typeface="Consolas" panose="020B0609020204030204" pitchFamily="49" charset="0"/>
              </a:rPr>
              <a:t>{</a:t>
            </a:r>
          </a:p>
          <a:p>
            <a:pPr algn="l"/>
            <a:r>
              <a:rPr lang="en-US" sz="700" noProof="0">
                <a:latin typeface="Consolas" panose="020B0609020204030204" pitchFamily="49" charset="0"/>
              </a:rPr>
              <a:t>  "name": "sample-skillset",</a:t>
            </a:r>
          </a:p>
          <a:p>
            <a:pPr algn="l"/>
            <a:r>
              <a:rPr lang="en-US" sz="700" noProof="0">
                <a:latin typeface="Consolas" panose="020B0609020204030204" pitchFamily="49" charset="0"/>
              </a:rPr>
              <a:t>  "description": "A sample skillset for processing documents",</a:t>
            </a:r>
          </a:p>
          <a:p>
            <a:pPr algn="l"/>
            <a:r>
              <a:rPr lang="en-US" sz="700" noProof="0">
                <a:latin typeface="Consolas" panose="020B0609020204030204" pitchFamily="49" charset="0"/>
              </a:rPr>
              <a:t>  "skills": [</a:t>
            </a:r>
          </a:p>
          <a:p>
            <a:pPr algn="l"/>
            <a:r>
              <a:rPr lang="en-US" sz="700" noProof="0">
                <a:latin typeface="Consolas" panose="020B0609020204030204" pitchFamily="49" charset="0"/>
              </a:rPr>
              <a:t>    {</a:t>
            </a:r>
          </a:p>
          <a:p>
            <a:pPr algn="l"/>
            <a:r>
              <a:rPr lang="en-US" sz="700" noProof="0">
                <a:latin typeface="Consolas" panose="020B0609020204030204" pitchFamily="49" charset="0"/>
              </a:rPr>
              <a:t>      "@odata.type": "#Microsoft.Skills.Vision.OcrSkill",</a:t>
            </a:r>
          </a:p>
          <a:p>
            <a:pPr algn="l"/>
            <a:r>
              <a:rPr lang="en-US" sz="700" noProof="0">
                <a:latin typeface="Consolas" panose="020B0609020204030204" pitchFamily="49" charset="0"/>
              </a:rPr>
              <a:t>      "name": "ocr",</a:t>
            </a:r>
          </a:p>
          <a:p>
            <a:pPr algn="l"/>
            <a:r>
              <a:rPr lang="en-US" sz="700" noProof="0">
                <a:latin typeface="Consolas" panose="020B0609020204030204" pitchFamily="49" charset="0"/>
              </a:rPr>
              <a:t>      "context": "/document/normalized_images/*",</a:t>
            </a:r>
          </a:p>
          <a:p>
            <a:pPr algn="l"/>
            <a:r>
              <a:rPr lang="en-US" sz="700" noProof="0">
                <a:latin typeface="Consolas" panose="020B0609020204030204" pitchFamily="49" charset="0"/>
              </a:rPr>
              <a:t>      "defaultLanguageCode": "en",</a:t>
            </a:r>
          </a:p>
          <a:p>
            <a:pPr algn="l"/>
            <a:r>
              <a:rPr lang="en-US" sz="700" noProof="0">
                <a:latin typeface="Consolas" panose="020B0609020204030204" pitchFamily="49" charset="0"/>
              </a:rPr>
              <a:t>      "detectOrientation": true,</a:t>
            </a:r>
          </a:p>
          <a:p>
            <a:pPr algn="l"/>
            <a:r>
              <a:rPr lang="en-US" sz="700" noProof="0">
                <a:latin typeface="Consolas" panose="020B0609020204030204" pitchFamily="49" charset="0"/>
              </a:rPr>
              <a:t>      "inputs": [</a:t>
            </a:r>
          </a:p>
          <a:p>
            <a:pPr algn="l"/>
            <a:r>
              <a:rPr lang="en-US" sz="700" noProof="0">
                <a:latin typeface="Consolas" panose="020B0609020204030204" pitchFamily="49" charset="0"/>
              </a:rPr>
              <a:t>        {</a:t>
            </a:r>
          </a:p>
          <a:p>
            <a:pPr algn="l"/>
            <a:r>
              <a:rPr lang="en-US" sz="700" noProof="0">
                <a:latin typeface="Consolas" panose="020B0609020204030204" pitchFamily="49" charset="0"/>
              </a:rPr>
              <a:t>          "name": "image",</a:t>
            </a:r>
          </a:p>
          <a:p>
            <a:pPr algn="l"/>
            <a:r>
              <a:rPr lang="en-US" sz="700" noProof="0">
                <a:latin typeface="Consolas" panose="020B0609020204030204" pitchFamily="49" charset="0"/>
              </a:rPr>
              <a:t>          "source": "/document/normalized_images/*"</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"outputs": [</a:t>
            </a:r>
          </a:p>
          <a:p>
            <a:pPr algn="l"/>
            <a:r>
              <a:rPr lang="en-US" sz="700" noProof="0">
                <a:latin typeface="Consolas" panose="020B0609020204030204" pitchFamily="49" charset="0"/>
              </a:rPr>
              <a:t>        {</a:t>
            </a:r>
          </a:p>
          <a:p>
            <a:pPr algn="l"/>
            <a:r>
              <a:rPr lang="en-US" sz="700" noProof="0">
                <a:latin typeface="Consolas" panose="020B0609020204030204" pitchFamily="49" charset="0"/>
              </a:rPr>
              <a:t>          "name": "text",</a:t>
            </a:r>
          </a:p>
          <a:p>
            <a:pPr algn="l"/>
            <a:r>
              <a:rPr lang="en-US" sz="700" noProof="0">
                <a:latin typeface="Consolas" panose="020B0609020204030204" pitchFamily="49" charset="0"/>
              </a:rPr>
              <a:t>          "targetName": "ocr_text"</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"@odata.type": "#Microsoft.Skills.Text.EntityRecognitionSkill",</a:t>
            </a:r>
          </a:p>
          <a:p>
            <a:pPr algn="l"/>
            <a:r>
              <a:rPr lang="en-US" sz="700" noProof="0">
                <a:latin typeface="Consolas" panose="020B0609020204030204" pitchFamily="49" charset="0"/>
              </a:rPr>
              <a:t>      "name": "entityrecognition",</a:t>
            </a:r>
          </a:p>
          <a:p>
            <a:pPr algn="l"/>
            <a:r>
              <a:rPr lang="en-US" sz="700" noProof="0">
                <a:latin typeface="Consolas" panose="020B0609020204030204" pitchFamily="49" charset="0"/>
              </a:rPr>
              <a:t>      "context": "/document/content",</a:t>
            </a:r>
          </a:p>
          <a:p>
            <a:pPr algn="l"/>
            <a:r>
              <a:rPr lang="en-US" sz="700" noProof="0">
                <a:latin typeface="Consolas" panose="020B0609020204030204" pitchFamily="49" charset="0"/>
              </a:rPr>
              <a:t>      "defaultLanguageCode": "en",</a:t>
            </a:r>
          </a:p>
          <a:p>
            <a:pPr algn="l"/>
            <a:r>
              <a:rPr lang="en-US" sz="700" noProof="0">
                <a:latin typeface="Consolas" panose="020B0609020204030204" pitchFamily="49" charset="0"/>
              </a:rPr>
              <a:t>      "inputs": [</a:t>
            </a:r>
          </a:p>
          <a:p>
            <a:pPr algn="l"/>
            <a:r>
              <a:rPr lang="en-US" sz="700" noProof="0">
                <a:latin typeface="Consolas" panose="020B0609020204030204" pitchFamily="49" charset="0"/>
              </a:rPr>
              <a:t>        {</a:t>
            </a:r>
          </a:p>
          <a:p>
            <a:pPr algn="l"/>
            <a:r>
              <a:rPr lang="en-US" sz="700" noProof="0">
                <a:latin typeface="Consolas" panose="020B0609020204030204" pitchFamily="49" charset="0"/>
              </a:rPr>
              <a:t>          "name": "text",</a:t>
            </a:r>
          </a:p>
          <a:p>
            <a:pPr algn="l"/>
            <a:r>
              <a:rPr lang="en-US" sz="700" noProof="0">
                <a:latin typeface="Consolas" panose="020B0609020204030204" pitchFamily="49" charset="0"/>
              </a:rPr>
              <a:t>          "source": "/document/content"</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"outputs": [</a:t>
            </a:r>
          </a:p>
          <a:p>
            <a:pPr algn="l"/>
            <a:r>
              <a:rPr lang="en-US" sz="700" noProof="0">
                <a:latin typeface="Consolas" panose="020B0609020204030204" pitchFamily="49" charset="0"/>
              </a:rPr>
              <a:t>        {</a:t>
            </a:r>
          </a:p>
          <a:p>
            <a:pPr algn="l"/>
            <a:r>
              <a:rPr lang="en-US" sz="700" noProof="0">
                <a:latin typeface="Consolas" panose="020B0609020204030204" pitchFamily="49" charset="0"/>
              </a:rPr>
              <a:t>          "name": "organizations",</a:t>
            </a:r>
          </a:p>
          <a:p>
            <a:pPr algn="l"/>
            <a:r>
              <a:rPr lang="en-US" sz="700" noProof="0">
                <a:latin typeface="Consolas" panose="020B0609020204030204" pitchFamily="49" charset="0"/>
              </a:rPr>
              <a:t>          "targetName": "organizations"</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"cognitiveServices": {</a:t>
            </a:r>
          </a:p>
          <a:p>
            <a:pPr algn="l"/>
            <a:r>
              <a:rPr lang="en-US" sz="700" noProof="0">
                <a:latin typeface="Consolas" panose="020B0609020204030204" pitchFamily="49" charset="0"/>
              </a:rPr>
              <a:t>    "@odata.type": "#Microsoft.Azure.Search.CognitiveServicesByKey",</a:t>
            </a:r>
          </a:p>
          <a:p>
            <a:pPr algn="l"/>
            <a:r>
              <a:rPr lang="en-US" sz="700" noProof="0">
                <a:latin typeface="Consolas" panose="020B0609020204030204" pitchFamily="49" charset="0"/>
              </a:rPr>
              <a:t>    "description": "cogsvc",</a:t>
            </a:r>
          </a:p>
          <a:p>
            <a:pPr algn="l"/>
            <a:r>
              <a:rPr lang="en-US" sz="700" noProof="0">
                <a:latin typeface="Consolas" panose="020B0609020204030204" pitchFamily="49" charset="0"/>
              </a:rPr>
              <a:t>    "key": "0123456789ABCDEF"</a:t>
            </a:r>
          </a:p>
          <a:p>
            <a:pPr algn="l"/>
            <a:r>
              <a:rPr lang="en-US" sz="700" noProof="0">
                <a:latin typeface="Consolas" panose="020B0609020204030204" pitchFamily="49" charset="0"/>
              </a:rPr>
              <a:t>  }</a:t>
            </a:r>
          </a:p>
          <a:p>
            <a:pPr algn="l"/>
            <a:r>
              <a:rPr lang="en-US" sz="700" noProof="0">
                <a:latin typeface="Consolas" panose="020B0609020204030204" pitchFamily="49" charset="0"/>
              </a:rPr>
              <a:t>}</a:t>
            </a:r>
          </a:p>
          <a:p>
            <a:pPr algn="l"/>
            <a:endParaRPr lang="en-US" sz="700" noProof="0">
              <a:latin typeface="Consolas" panose="020B0609020204030204" pitchFamily="49" charset="0"/>
            </a:endParaRPr>
          </a:p>
        </p:txBody>
      </p:sp>
    </p:spTree>
    <p:extLst>
      <p:ext uri="{BB962C8B-B14F-4D97-AF65-F5344CB8AC3E}">
        <p14:creationId xmlns:p14="http://schemas.microsoft.com/office/powerpoint/2010/main" val="210557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5E4FE-D773-BBCC-4F91-5089DC7B040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12F6FD38-229C-BC74-5E1D-38799FF660C3}"/>
              </a:ext>
              <a:ext uri="{C183D7F6-B498-43B3-948B-1728B52AA6E4}">
                <adec:decorative xmlns:adec="http://schemas.microsoft.com/office/drawing/2017/decorative" val="1"/>
              </a:ext>
            </a:extLst>
          </p:cNvPr>
          <p:cNvGrpSpPr>
            <a:grpSpLocks noGrp="1" noUngrp="1" noRot="1" noMove="1" noResize="1"/>
          </p:cNvGrpSpPr>
          <p:nvPr/>
        </p:nvGrpSpPr>
        <p:grpSpPr>
          <a:xfrm>
            <a:off x="6727371" y="1309495"/>
            <a:ext cx="7530999" cy="8045450"/>
            <a:chOff x="6727371" y="1309495"/>
            <a:chExt cx="7530999" cy="8045450"/>
          </a:xfrm>
        </p:grpSpPr>
        <p:sp>
          <p:nvSpPr>
            <p:cNvPr id="3" name="Oval 2">
              <a:extLst>
                <a:ext uri="{FF2B5EF4-FFF2-40B4-BE49-F238E27FC236}">
                  <a16:creationId xmlns:a16="http://schemas.microsoft.com/office/drawing/2014/main" id="{C81A2AC0-A9DD-3089-C5F1-533393C20B57}"/>
                </a:ext>
              </a:extLst>
            </p:cNvPr>
            <p:cNvSpPr>
              <a:spLocks noGrp="1" noRot="1" noMove="1" noResize="1" noEditPoints="1" noAdjustHandles="1" noChangeArrowheads="1" noChangeShapeType="1"/>
            </p:cNvSpPr>
            <p:nvPr/>
          </p:nvSpPr>
          <p:spPr bwMode="auto">
            <a:xfrm>
              <a:off x="6727371" y="287430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840D1624-F743-F456-0062-D2DC3B627BEE}"/>
                </a:ext>
              </a:extLst>
            </p:cNvPr>
            <p:cNvSpPr>
              <a:spLocks noGrp="1" noRot="1" noMove="1" noResize="1" noEditPoints="1" noAdjustHandles="1" noChangeArrowheads="1" noChangeShapeType="1"/>
            </p:cNvSpPr>
            <p:nvPr/>
          </p:nvSpPr>
          <p:spPr bwMode="auto">
            <a:xfrm>
              <a:off x="8614528" y="1309495"/>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88923B67-FC2A-0CF7-77A6-1B3B586901DA}"/>
              </a:ext>
            </a:extLst>
          </p:cNvPr>
          <p:cNvSpPr>
            <a:spLocks noGrp="1"/>
          </p:cNvSpPr>
          <p:nvPr>
            <p:ph type="title"/>
          </p:nvPr>
        </p:nvSpPr>
        <p:spPr>
          <a:xfrm>
            <a:off x="588263" y="457200"/>
            <a:ext cx="11018520" cy="830997"/>
          </a:xfrm>
        </p:spPr>
        <p:txBody>
          <a:bodyPr/>
          <a:lstStyle/>
          <a:p>
            <a:r>
              <a:rPr lang="en-US" noProof="0"/>
              <a:t>Code Experience in GitHub Models RAG</a:t>
            </a:r>
            <a:br>
              <a:rPr lang="en-US" noProof="0"/>
            </a:br>
            <a:r>
              <a:rPr lang="en-US" sz="1800" noProof="0"/>
              <a:t>Access full-featured AI Search with only GitHub PAT</a:t>
            </a:r>
          </a:p>
        </p:txBody>
      </p:sp>
      <p:sp>
        <p:nvSpPr>
          <p:cNvPr id="18" name="TextBox 17">
            <a:extLst>
              <a:ext uri="{FF2B5EF4-FFF2-40B4-BE49-F238E27FC236}">
                <a16:creationId xmlns:a16="http://schemas.microsoft.com/office/drawing/2014/main" id="{F1ABF6DB-DC85-854A-ACDB-74D13B42C9C4}"/>
              </a:ext>
            </a:extLst>
          </p:cNvPr>
          <p:cNvSpPr txBox="1"/>
          <p:nvPr/>
        </p:nvSpPr>
        <p:spPr>
          <a:xfrm>
            <a:off x="579510" y="1783081"/>
            <a:ext cx="4634915" cy="3323987"/>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285750" lvl="0" indent="-285750" defTabSz="914400">
              <a:buFont typeface="Arial" panose="020B0604020202020204" pitchFamily="34" charset="0"/>
              <a:buChar char="•"/>
              <a:defRPr/>
            </a:pPr>
            <a:r>
              <a:rPr lang="en-US" sz="2400" spc="-50" noProof="0">
                <a:ln w="3175">
                  <a:noFill/>
                </a:ln>
                <a:cs typeface="Segoe UI" pitchFamily="34" charset="0"/>
              </a:rPr>
              <a:t>Auth using GitHub personal access token (PAT) only</a:t>
            </a:r>
          </a:p>
          <a:p>
            <a:pPr marL="285750" lvl="0" indent="-285750" defTabSz="914400">
              <a:buFont typeface="Arial" panose="020B0604020202020204" pitchFamily="34" charset="0"/>
              <a:buChar char="•"/>
              <a:defRPr/>
            </a:pPr>
            <a:endParaRPr kumimoji="0" lang="en-US" sz="2400" b="0" i="0" u="none" strike="noStrike" kern="1200" cap="none" spc="-50" normalizeH="0" baseline="0" noProof="0">
              <a:ln w="3175">
                <a:noFill/>
              </a:ln>
              <a:effectLst/>
              <a:uLnTx/>
              <a:uFillTx/>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Full-featured Azure AI Search service with hybrid search, reranking, etc.</a:t>
            </a:r>
          </a:p>
          <a:p>
            <a:pPr lvl="0" defTabSz="914400">
              <a:defRPr/>
            </a:pPr>
            <a:endParaRPr lang="en-US" sz="2400" spc="-50" noProof="0">
              <a:ln w="3175">
                <a:noFill/>
              </a:ln>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Copy code samples and test in Codespaces or your IDE</a:t>
            </a:r>
          </a:p>
        </p:txBody>
      </p:sp>
      <p:pic>
        <p:nvPicPr>
          <p:cNvPr id="5" name="Picture 4" descr="A screenshot of a computer&#10;&#10;Description automatically generated">
            <a:extLst>
              <a:ext uri="{FF2B5EF4-FFF2-40B4-BE49-F238E27FC236}">
                <a16:creationId xmlns:a16="http://schemas.microsoft.com/office/drawing/2014/main" id="{6D55B6F4-35AD-2C05-756F-2DF311B98DA8}"/>
              </a:ext>
            </a:extLst>
          </p:cNvPr>
          <p:cNvPicPr>
            <a:picLocks noChangeAspect="1"/>
          </p:cNvPicPr>
          <p:nvPr/>
        </p:nvPicPr>
        <p:blipFill>
          <a:blip r:embed="rId3"/>
          <a:stretch>
            <a:fillRect/>
          </a:stretch>
        </p:blipFill>
        <p:spPr>
          <a:xfrm>
            <a:off x="5401994" y="1794559"/>
            <a:ext cx="6674985" cy="3754679"/>
          </a:xfrm>
          <a:prstGeom prst="rect">
            <a:avLst/>
          </a:prstGeom>
        </p:spPr>
      </p:pic>
      <p:pic>
        <p:nvPicPr>
          <p:cNvPr id="6" name="Picture 5">
            <a:extLst>
              <a:ext uri="{FF2B5EF4-FFF2-40B4-BE49-F238E27FC236}">
                <a16:creationId xmlns:a16="http://schemas.microsoft.com/office/drawing/2014/main" id="{4999C1F0-BE67-BDC4-4363-F1BB132A4A52}"/>
              </a:ext>
            </a:extLst>
          </p:cNvPr>
          <p:cNvPicPr>
            <a:picLocks noChangeAspect="1"/>
          </p:cNvPicPr>
          <p:nvPr/>
        </p:nvPicPr>
        <p:blipFill>
          <a:blip r:embed="rId4"/>
          <a:stretch>
            <a:fillRect/>
          </a:stretch>
        </p:blipFill>
        <p:spPr>
          <a:xfrm>
            <a:off x="11314278" y="153518"/>
            <a:ext cx="747146" cy="747146"/>
          </a:xfrm>
          <a:prstGeom prst="rect">
            <a:avLst/>
          </a:prstGeom>
        </p:spPr>
      </p:pic>
    </p:spTree>
    <p:extLst>
      <p:ext uri="{BB962C8B-B14F-4D97-AF65-F5344CB8AC3E}">
        <p14:creationId xmlns:p14="http://schemas.microsoft.com/office/powerpoint/2010/main" val="18578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22222E-6 L 0 0.03541 " pathEditMode="relative" rAng="0" ptsTypes="AA">
                                      <p:cBhvr>
                                        <p:cTn id="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8E9E-1D3C-B75E-4C44-19B563C74C56}"/>
              </a:ext>
            </a:extLst>
          </p:cNvPr>
          <p:cNvSpPr>
            <a:spLocks noGrp="1"/>
          </p:cNvSpPr>
          <p:nvPr>
            <p:ph type="title"/>
          </p:nvPr>
        </p:nvSpPr>
        <p:spPr>
          <a:xfrm>
            <a:off x="588263" y="457200"/>
            <a:ext cx="11018520" cy="553998"/>
          </a:xfrm>
        </p:spPr>
        <p:txBody>
          <a:bodyPr wrap="square" anchor="t">
            <a:normAutofit/>
          </a:bodyPr>
          <a:lstStyle/>
          <a:p>
            <a:r>
              <a:rPr lang="en-US" noProof="0"/>
              <a:t>Skill types</a:t>
            </a:r>
          </a:p>
        </p:txBody>
      </p:sp>
      <p:sp>
        <p:nvSpPr>
          <p:cNvPr id="5" name="Rectangle: Rounded Corners 4">
            <a:extLst>
              <a:ext uri="{FF2B5EF4-FFF2-40B4-BE49-F238E27FC236}">
                <a16:creationId xmlns:a16="http://schemas.microsoft.com/office/drawing/2014/main" id="{0EF16E86-34CB-6FCF-AF95-39A3D65F4C48}"/>
              </a:ext>
            </a:extLst>
          </p:cNvPr>
          <p:cNvSpPr/>
          <p:nvPr/>
        </p:nvSpPr>
        <p:spPr>
          <a:xfrm>
            <a:off x="588263" y="1211162"/>
            <a:ext cx="11018520" cy="566280"/>
          </a:xfrm>
          <a:prstGeom prst="roundRect">
            <a:avLst>
              <a:gd name="adj" fmla="val 50000"/>
            </a:avLst>
          </a:prstGeom>
          <a:gradFill flip="none" rotWithShape="1">
            <a:gsLst>
              <a:gs pos="63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Azure AI services resource skills</a:t>
            </a:r>
          </a:p>
        </p:txBody>
      </p:sp>
      <p:sp>
        <p:nvSpPr>
          <p:cNvPr id="6" name="Freeform: Shape 5">
            <a:extLst>
              <a:ext uri="{FF2B5EF4-FFF2-40B4-BE49-F238E27FC236}">
                <a16:creationId xmlns:a16="http://schemas.microsoft.com/office/drawing/2014/main" id="{2EE53022-70F2-36AC-7D57-603E0B4A20F7}"/>
              </a:ext>
            </a:extLst>
          </p:cNvPr>
          <p:cNvSpPr/>
          <p:nvPr/>
        </p:nvSpPr>
        <p:spPr>
          <a:xfrm>
            <a:off x="588263" y="1777442"/>
            <a:ext cx="11018520" cy="580635"/>
          </a:xfrm>
          <a:custGeom>
            <a:avLst/>
            <a:gdLst>
              <a:gd name="connsiteX0" fmla="*/ 0 w 11018520"/>
              <a:gd name="connsiteY0" fmla="*/ 0 h 580635"/>
              <a:gd name="connsiteX1" fmla="*/ 11018520 w 11018520"/>
              <a:gd name="connsiteY1" fmla="*/ 0 h 580635"/>
              <a:gd name="connsiteX2" fmla="*/ 11018520 w 11018520"/>
              <a:gd name="connsiteY2" fmla="*/ 580635 h 580635"/>
              <a:gd name="connsiteX3" fmla="*/ 0 w 11018520"/>
              <a:gd name="connsiteY3" fmla="*/ 580635 h 580635"/>
              <a:gd name="connsiteX4" fmla="*/ 0 w 11018520"/>
              <a:gd name="connsiteY4" fmla="*/ 0 h 58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20" h="580635">
                <a:moveTo>
                  <a:pt x="0" y="0"/>
                </a:moveTo>
                <a:lnTo>
                  <a:pt x="11018520" y="0"/>
                </a:lnTo>
                <a:lnTo>
                  <a:pt x="11018520" y="580635"/>
                </a:lnTo>
                <a:lnTo>
                  <a:pt x="0" y="5806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7940" rIns="156464" bIns="27940" numCol="1" spcCol="1270" anchor="t" anchorCtr="0">
            <a:noAutofit/>
          </a:bodyPr>
          <a:lstStyle/>
          <a:p>
            <a:pPr marL="292100" lvl="1" indent="-292100" algn="l" defTabSz="755650">
              <a:lnSpc>
                <a:spcPct val="90000"/>
              </a:lnSpc>
              <a:spcBef>
                <a:spcPct val="0"/>
              </a:spcBef>
              <a:spcAft>
                <a:spcPct val="20000"/>
              </a:spcAft>
              <a:buChar char="•"/>
            </a:pPr>
            <a:r>
              <a:rPr lang="en-US" sz="1600" kern="1200" noProof="0"/>
              <a:t>Built-in skills with predefined inputs, outputs, and processing steps for operations such as text extraction, OCR, document layout, language detection, entity recognition, and more</a:t>
            </a:r>
          </a:p>
        </p:txBody>
      </p:sp>
      <p:sp>
        <p:nvSpPr>
          <p:cNvPr id="7" name="Rectangle: Rounded Corners 6">
            <a:extLst>
              <a:ext uri="{FF2B5EF4-FFF2-40B4-BE49-F238E27FC236}">
                <a16:creationId xmlns:a16="http://schemas.microsoft.com/office/drawing/2014/main" id="{1631F517-3550-40AC-054B-27F139CF9414}"/>
              </a:ext>
            </a:extLst>
          </p:cNvPr>
          <p:cNvSpPr/>
          <p:nvPr/>
        </p:nvSpPr>
        <p:spPr>
          <a:xfrm>
            <a:off x="588263" y="2358077"/>
            <a:ext cx="11018520" cy="566280"/>
          </a:xfrm>
          <a:prstGeom prst="roundRect">
            <a:avLst>
              <a:gd name="adj" fmla="val 50000"/>
            </a:avLst>
          </a:prstGeom>
          <a:gradFill flip="none" rotWithShape="1">
            <a:gsLst>
              <a:gs pos="63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Embedding skills</a:t>
            </a:r>
          </a:p>
        </p:txBody>
      </p:sp>
      <p:sp>
        <p:nvSpPr>
          <p:cNvPr id="8" name="Freeform: Shape 7">
            <a:extLst>
              <a:ext uri="{FF2B5EF4-FFF2-40B4-BE49-F238E27FC236}">
                <a16:creationId xmlns:a16="http://schemas.microsoft.com/office/drawing/2014/main" id="{D7912717-7B8C-9FAC-C20D-54D2D395D138}"/>
              </a:ext>
            </a:extLst>
          </p:cNvPr>
          <p:cNvSpPr/>
          <p:nvPr/>
        </p:nvSpPr>
        <p:spPr>
          <a:xfrm>
            <a:off x="588263" y="2924357"/>
            <a:ext cx="11018520" cy="364320"/>
          </a:xfrm>
          <a:custGeom>
            <a:avLst/>
            <a:gdLst>
              <a:gd name="connsiteX0" fmla="*/ 0 w 11018520"/>
              <a:gd name="connsiteY0" fmla="*/ 0 h 364320"/>
              <a:gd name="connsiteX1" fmla="*/ 11018520 w 11018520"/>
              <a:gd name="connsiteY1" fmla="*/ 0 h 364320"/>
              <a:gd name="connsiteX2" fmla="*/ 11018520 w 11018520"/>
              <a:gd name="connsiteY2" fmla="*/ 364320 h 364320"/>
              <a:gd name="connsiteX3" fmla="*/ 0 w 11018520"/>
              <a:gd name="connsiteY3" fmla="*/ 364320 h 364320"/>
              <a:gd name="connsiteX4" fmla="*/ 0 w 11018520"/>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20" h="364320">
                <a:moveTo>
                  <a:pt x="0" y="0"/>
                </a:moveTo>
                <a:lnTo>
                  <a:pt x="11018520" y="0"/>
                </a:lnTo>
                <a:lnTo>
                  <a:pt x="11018520" y="364320"/>
                </a:lnTo>
                <a:lnTo>
                  <a:pt x="0" y="3643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7940" rIns="156464" bIns="27940" numCol="1" spcCol="1270" anchor="t" anchorCtr="0">
            <a:noAutofit/>
          </a:bodyPr>
          <a:lstStyle/>
          <a:p>
            <a:pPr marL="292100" lvl="1" indent="-292100" defTabSz="755650">
              <a:lnSpc>
                <a:spcPct val="90000"/>
              </a:lnSpc>
              <a:spcBef>
                <a:spcPct val="0"/>
              </a:spcBef>
              <a:spcAft>
                <a:spcPct val="20000"/>
              </a:spcAft>
              <a:buFontTx/>
              <a:buChar char="•"/>
            </a:pPr>
            <a:r>
              <a:rPr lang="en-US" sz="1600" noProof="0"/>
              <a:t>Connects to supported embedding models deployed to allow integrated Vectorization. These are some of them:</a:t>
            </a:r>
          </a:p>
          <a:p>
            <a:pPr marL="0" lvl="1" defTabSz="755650">
              <a:lnSpc>
                <a:spcPct val="90000"/>
              </a:lnSpc>
              <a:spcBef>
                <a:spcPct val="0"/>
              </a:spcBef>
              <a:spcAft>
                <a:spcPct val="20000"/>
              </a:spcAft>
            </a:pPr>
            <a:r>
              <a:rPr lang="en-US" sz="1600" noProof="0"/>
              <a:t>     Azure OpenAI</a:t>
            </a:r>
          </a:p>
          <a:p>
            <a:pPr marL="0" lvl="1" defTabSz="755650">
              <a:lnSpc>
                <a:spcPct val="90000"/>
              </a:lnSpc>
              <a:spcBef>
                <a:spcPct val="0"/>
              </a:spcBef>
              <a:spcAft>
                <a:spcPct val="20000"/>
              </a:spcAft>
            </a:pPr>
            <a:r>
              <a:rPr lang="en-US" sz="1600" noProof="0"/>
              <a:t>     AI Vision multimodal</a:t>
            </a:r>
          </a:p>
          <a:p>
            <a:pPr marL="0" lvl="1" defTabSz="755650">
              <a:lnSpc>
                <a:spcPct val="90000"/>
              </a:lnSpc>
              <a:spcBef>
                <a:spcPct val="0"/>
              </a:spcBef>
              <a:spcAft>
                <a:spcPct val="20000"/>
              </a:spcAft>
            </a:pPr>
            <a:r>
              <a:rPr lang="en-US" sz="1600" noProof="0"/>
              <a:t>     AML (Models offered by the Azure AI Foundry model catalog)</a:t>
            </a:r>
          </a:p>
          <a:p>
            <a:pPr marL="0" lvl="1" defTabSz="755650">
              <a:lnSpc>
                <a:spcPct val="90000"/>
              </a:lnSpc>
              <a:spcBef>
                <a:spcPct val="0"/>
              </a:spcBef>
              <a:spcAft>
                <a:spcPct val="20000"/>
              </a:spcAft>
            </a:pPr>
            <a:endParaRPr lang="en-US" sz="1600" noProof="0"/>
          </a:p>
        </p:txBody>
      </p:sp>
      <p:sp>
        <p:nvSpPr>
          <p:cNvPr id="9" name="Rectangle: Rounded Corners 8">
            <a:extLst>
              <a:ext uri="{FF2B5EF4-FFF2-40B4-BE49-F238E27FC236}">
                <a16:creationId xmlns:a16="http://schemas.microsoft.com/office/drawing/2014/main" id="{DD79793D-4953-5BC0-9BAE-CAD0F0C310A9}"/>
              </a:ext>
            </a:extLst>
          </p:cNvPr>
          <p:cNvSpPr/>
          <p:nvPr/>
        </p:nvSpPr>
        <p:spPr>
          <a:xfrm>
            <a:off x="588263" y="3967544"/>
            <a:ext cx="11018520" cy="566280"/>
          </a:xfrm>
          <a:prstGeom prst="roundRect">
            <a:avLst>
              <a:gd name="adj" fmla="val 50000"/>
            </a:avLst>
          </a:prstGeom>
          <a:gradFill flip="none" rotWithShape="1">
            <a:gsLst>
              <a:gs pos="63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Utility skills</a:t>
            </a:r>
          </a:p>
        </p:txBody>
      </p:sp>
      <p:sp>
        <p:nvSpPr>
          <p:cNvPr id="10" name="Freeform: Shape 9">
            <a:extLst>
              <a:ext uri="{FF2B5EF4-FFF2-40B4-BE49-F238E27FC236}">
                <a16:creationId xmlns:a16="http://schemas.microsoft.com/office/drawing/2014/main" id="{838E0D0C-4BA4-064D-E464-6B8D637683D6}"/>
              </a:ext>
            </a:extLst>
          </p:cNvPr>
          <p:cNvSpPr/>
          <p:nvPr/>
        </p:nvSpPr>
        <p:spPr>
          <a:xfrm>
            <a:off x="588263" y="4533824"/>
            <a:ext cx="11018520" cy="910800"/>
          </a:xfrm>
          <a:custGeom>
            <a:avLst/>
            <a:gdLst>
              <a:gd name="connsiteX0" fmla="*/ 0 w 11018520"/>
              <a:gd name="connsiteY0" fmla="*/ 0 h 910800"/>
              <a:gd name="connsiteX1" fmla="*/ 11018520 w 11018520"/>
              <a:gd name="connsiteY1" fmla="*/ 0 h 910800"/>
              <a:gd name="connsiteX2" fmla="*/ 11018520 w 11018520"/>
              <a:gd name="connsiteY2" fmla="*/ 910800 h 910800"/>
              <a:gd name="connsiteX3" fmla="*/ 0 w 11018520"/>
              <a:gd name="connsiteY3" fmla="*/ 910800 h 910800"/>
              <a:gd name="connsiteX4" fmla="*/ 0 w 11018520"/>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20" h="910800">
                <a:moveTo>
                  <a:pt x="0" y="0"/>
                </a:moveTo>
                <a:lnTo>
                  <a:pt x="11018520" y="0"/>
                </a:lnTo>
                <a:lnTo>
                  <a:pt x="11018520"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7940" rIns="156464" bIns="27940" numCol="1" spcCol="1270" anchor="t" anchorCtr="0">
            <a:noAutofit/>
          </a:bodyPr>
          <a:lstStyle/>
          <a:p>
            <a:pPr marL="292100" lvl="1" indent="-292100" defTabSz="755650">
              <a:lnSpc>
                <a:spcPct val="90000"/>
              </a:lnSpc>
              <a:spcBef>
                <a:spcPct val="0"/>
              </a:spcBef>
              <a:spcAft>
                <a:spcPct val="20000"/>
              </a:spcAft>
              <a:buChar char="•"/>
            </a:pPr>
            <a:r>
              <a:rPr lang="en-US" sz="1600" noProof="0"/>
              <a:t>Executes only on Azure AI Search, primarily iterating on nodes in the enrichment cache for operations like content extraction, text split, text merging, etc.</a:t>
            </a:r>
          </a:p>
          <a:p>
            <a:pPr marL="292100" lvl="1" indent="-292100" defTabSz="755650">
              <a:lnSpc>
                <a:spcPct val="90000"/>
              </a:lnSpc>
              <a:spcBef>
                <a:spcPct val="0"/>
              </a:spcBef>
              <a:spcAft>
                <a:spcPct val="20000"/>
              </a:spcAft>
              <a:buChar char="•"/>
            </a:pPr>
            <a:r>
              <a:rPr lang="en-US" sz="1600" noProof="0"/>
              <a:t>They are not dependent on AI Services</a:t>
            </a:r>
          </a:p>
        </p:txBody>
      </p:sp>
      <p:sp>
        <p:nvSpPr>
          <p:cNvPr id="11" name="Rectangle: Rounded Corners 10">
            <a:extLst>
              <a:ext uri="{FF2B5EF4-FFF2-40B4-BE49-F238E27FC236}">
                <a16:creationId xmlns:a16="http://schemas.microsoft.com/office/drawing/2014/main" id="{D39D86D6-CA59-B830-39B7-647F3EF73E53}"/>
              </a:ext>
            </a:extLst>
          </p:cNvPr>
          <p:cNvSpPr/>
          <p:nvPr/>
        </p:nvSpPr>
        <p:spPr>
          <a:xfrm>
            <a:off x="588263" y="5444624"/>
            <a:ext cx="11018520" cy="566280"/>
          </a:xfrm>
          <a:prstGeom prst="roundRect">
            <a:avLst>
              <a:gd name="adj" fmla="val 50000"/>
            </a:avLst>
          </a:prstGeom>
          <a:gradFill flip="none" rotWithShape="1">
            <a:gsLst>
              <a:gs pos="63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1800" noProof="0">
                <a:ln w="3175">
                  <a:noFill/>
                </a:ln>
                <a:gradFill>
                  <a:gsLst>
                    <a:gs pos="76437">
                      <a:srgbClr val="FFFFFF"/>
                    </a:gs>
                    <a:gs pos="55747">
                      <a:srgbClr val="FFFFFF"/>
                    </a:gs>
                  </a:gsLst>
                  <a:path path="circle">
                    <a:fillToRect l="100000" b="100000"/>
                  </a:path>
                </a:gradFill>
                <a:latin typeface="+mj-lt"/>
                <a:cs typeface="Segoe UI" pitchFamily="34" charset="0"/>
              </a:rPr>
              <a:t>Custom skills</a:t>
            </a:r>
          </a:p>
        </p:txBody>
      </p:sp>
      <p:sp>
        <p:nvSpPr>
          <p:cNvPr id="12" name="Freeform: Shape 11">
            <a:extLst>
              <a:ext uri="{FF2B5EF4-FFF2-40B4-BE49-F238E27FC236}">
                <a16:creationId xmlns:a16="http://schemas.microsoft.com/office/drawing/2014/main" id="{C5C12C9E-9893-4474-7FFC-182BD3EB4DA7}"/>
              </a:ext>
            </a:extLst>
          </p:cNvPr>
          <p:cNvSpPr/>
          <p:nvPr/>
        </p:nvSpPr>
        <p:spPr>
          <a:xfrm>
            <a:off x="588263" y="6010904"/>
            <a:ext cx="11018520" cy="580635"/>
          </a:xfrm>
          <a:custGeom>
            <a:avLst/>
            <a:gdLst>
              <a:gd name="connsiteX0" fmla="*/ 0 w 11018520"/>
              <a:gd name="connsiteY0" fmla="*/ 0 h 580635"/>
              <a:gd name="connsiteX1" fmla="*/ 11018520 w 11018520"/>
              <a:gd name="connsiteY1" fmla="*/ 0 h 580635"/>
              <a:gd name="connsiteX2" fmla="*/ 11018520 w 11018520"/>
              <a:gd name="connsiteY2" fmla="*/ 580635 h 580635"/>
              <a:gd name="connsiteX3" fmla="*/ 0 w 11018520"/>
              <a:gd name="connsiteY3" fmla="*/ 580635 h 580635"/>
              <a:gd name="connsiteX4" fmla="*/ 0 w 11018520"/>
              <a:gd name="connsiteY4" fmla="*/ 0 h 58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20" h="580635">
                <a:moveTo>
                  <a:pt x="0" y="0"/>
                </a:moveTo>
                <a:lnTo>
                  <a:pt x="11018520" y="0"/>
                </a:lnTo>
                <a:lnTo>
                  <a:pt x="11018520" y="580635"/>
                </a:lnTo>
                <a:lnTo>
                  <a:pt x="0" y="5806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838" tIns="27940" rIns="156464" bIns="27940" numCol="1" spcCol="1270" anchor="t" anchorCtr="0">
            <a:noAutofit/>
          </a:bodyPr>
          <a:lstStyle/>
          <a:p>
            <a:pPr marL="292100" lvl="1" indent="-292100" defTabSz="755650">
              <a:lnSpc>
                <a:spcPct val="90000"/>
              </a:lnSpc>
              <a:spcBef>
                <a:spcPct val="0"/>
              </a:spcBef>
              <a:spcAft>
                <a:spcPct val="20000"/>
              </a:spcAft>
              <a:buChar char="•"/>
            </a:pPr>
            <a:r>
              <a:rPr lang="en-US" sz="1600" noProof="0"/>
              <a:t>Wraps external code designed by the user, enabling extensibility of the AI enrichment pipeline through custom Web API or Azure Machine Learning model integration</a:t>
            </a:r>
          </a:p>
        </p:txBody>
      </p:sp>
    </p:spTree>
    <p:extLst>
      <p:ext uri="{BB962C8B-B14F-4D97-AF65-F5344CB8AC3E}">
        <p14:creationId xmlns:p14="http://schemas.microsoft.com/office/powerpoint/2010/main" val="245166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5" name="Table 10">
            <a:extLst>
              <a:ext uri="{FF2B5EF4-FFF2-40B4-BE49-F238E27FC236}">
                <a16:creationId xmlns:a16="http://schemas.microsoft.com/office/drawing/2014/main" id="{2308FC98-5C7C-3A93-1E3B-4F75074442C7}"/>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797760625"/>
              </p:ext>
            </p:extLst>
          </p:nvPr>
        </p:nvGraphicFramePr>
        <p:xfrm>
          <a:off x="8307431" y="1468143"/>
          <a:ext cx="3188381" cy="2743200"/>
        </p:xfrm>
        <a:graphic>
          <a:graphicData uri="http://schemas.openxmlformats.org/drawingml/2006/table">
            <a:tbl>
              <a:tblPr firstRow="1"/>
              <a:tblGrid>
                <a:gridCol w="3188381">
                  <a:extLst>
                    <a:ext uri="{9D8B030D-6E8A-4147-A177-3AD203B41FA5}">
                      <a16:colId xmlns:a16="http://schemas.microsoft.com/office/drawing/2014/main" val="2374098938"/>
                    </a:ext>
                  </a:extLst>
                </a:gridCol>
              </a:tblGrid>
              <a:tr h="36576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755303" rtl="0" eaLnBrk="1" fontAlgn="base" latinLnBrk="0" hangingPunct="1">
                        <a:lnSpc>
                          <a:spcPct val="90000"/>
                        </a:lnSpc>
                        <a:spcBef>
                          <a:spcPct val="0"/>
                        </a:spcBef>
                        <a:spcAft>
                          <a:spcPct val="0"/>
                        </a:spcAft>
                        <a:buClrTx/>
                        <a:buSzTx/>
                        <a:buFontTx/>
                        <a:buNone/>
                        <a:tabLst/>
                        <a:defRPr/>
                      </a:pPr>
                      <a:endParaRPr lang="en-US" sz="1000" kern="0" spc="0" baseline="0" noProof="0">
                        <a:solidFill>
                          <a:schemeClr val="tx1"/>
                        </a:solidFill>
                        <a:latin typeface="+mn-lt"/>
                        <a:ea typeface="+mn-ea"/>
                        <a:cs typeface="Segoe Sans Text Semibold" pitchFamily="2" charset="0"/>
                      </a:endParaRPr>
                    </a:p>
                  </a:txBody>
                  <a:tcPr marR="45720" marT="9144" marB="9144" anchor="ctr">
                    <a:lnL w="3175" cap="flat" cmpd="sng" algn="ctr">
                      <a:solidFill>
                        <a:srgbClr val="1E2330"/>
                      </a:solidFill>
                      <a:prstDash val="solid"/>
                      <a:round/>
                      <a:headEnd type="none" w="med" len="med"/>
                      <a:tailEnd type="none" w="med" len="med"/>
                    </a:lnL>
                    <a:lnR w="3175" cap="flat" cmpd="sng" algn="ctr">
                      <a:solidFill>
                        <a:srgbClr val="1E2330"/>
                      </a:solidFill>
                      <a:prstDash val="solid"/>
                      <a:round/>
                      <a:headEnd type="none" w="med" len="med"/>
                      <a:tailEnd type="none" w="med" len="med"/>
                    </a:lnR>
                    <a:lnT w="3175" cap="flat" cmpd="sng" algn="ctr">
                      <a:solidFill>
                        <a:srgbClr val="1E2330"/>
                      </a:solidFill>
                      <a:prstDash val="solid"/>
                      <a:round/>
                      <a:headEnd type="none" w="med" len="med"/>
                      <a:tailEnd type="none" w="med" len="med"/>
                    </a:lnT>
                    <a:lnB w="6350" cap="flat" cmpd="sng" algn="ctr">
                      <a:solidFill>
                        <a:srgbClr val="1E233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927883912"/>
                  </a:ext>
                </a:extLst>
              </a:tr>
              <a:tr h="2377440">
                <a:tc>
                  <a:txBody>
                    <a:bodyPr/>
                    <a:lstStyle/>
                    <a:p>
                      <a:pPr marL="0" marR="0" indent="0" algn="ctr" defTabSz="755303" rtl="0" eaLnBrk="1" fontAlgn="base" latinLnBrk="0" hangingPunct="1">
                        <a:lnSpc>
                          <a:spcPct val="90000"/>
                        </a:lnSpc>
                        <a:spcBef>
                          <a:spcPct val="0"/>
                        </a:spcBef>
                        <a:spcAft>
                          <a:spcPct val="0"/>
                        </a:spcAft>
                        <a:buClrTx/>
                        <a:buSzTx/>
                        <a:buFontTx/>
                        <a:buNone/>
                        <a:tabLst/>
                        <a:defRPr/>
                      </a:pPr>
                      <a:endParaRPr lang="en-US" sz="1000" kern="0" spc="0" baseline="0" noProof="0">
                        <a:solidFill>
                          <a:schemeClr val="tx1"/>
                        </a:solidFill>
                        <a:latin typeface="+mn-lt"/>
                        <a:ea typeface="+mn-ea"/>
                        <a:cs typeface="Segoe Sans Text Semibold" pitchFamily="2" charset="0"/>
                      </a:endParaRPr>
                    </a:p>
                  </a:txBody>
                  <a:tcPr marL="45720" marR="45720" marT="18288" marB="18288"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E233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81040170"/>
                  </a:ext>
                </a:extLst>
              </a:tr>
            </a:tbl>
          </a:graphicData>
        </a:graphic>
      </p:graphicFrame>
      <p:grpSp>
        <p:nvGrpSpPr>
          <p:cNvPr id="5" name="Group 4">
            <a:extLst>
              <a:ext uri="{FF2B5EF4-FFF2-40B4-BE49-F238E27FC236}">
                <a16:creationId xmlns:a16="http://schemas.microsoft.com/office/drawing/2014/main" id="{43FCCB10-C723-8157-1C5B-89A6085DD8EE}"/>
              </a:ext>
              <a:ext uri="{C183D7F6-B498-43B3-948B-1728B52AA6E4}">
                <adec:decorative xmlns:adec="http://schemas.microsoft.com/office/drawing/2017/decorative" val="1"/>
              </a:ext>
            </a:extLst>
          </p:cNvPr>
          <p:cNvGrpSpPr/>
          <p:nvPr/>
        </p:nvGrpSpPr>
        <p:grpSpPr>
          <a:xfrm>
            <a:off x="8406597" y="4703069"/>
            <a:ext cx="3092420" cy="501201"/>
            <a:chOff x="8406597" y="4703069"/>
            <a:chExt cx="3092420" cy="501201"/>
          </a:xfrm>
        </p:grpSpPr>
        <p:pic>
          <p:nvPicPr>
            <p:cNvPr id="425" name="Graphic 424" descr="Azure Databricks logo">
              <a:extLst>
                <a:ext uri="{FF2B5EF4-FFF2-40B4-BE49-F238E27FC236}">
                  <a16:creationId xmlns:a16="http://schemas.microsoft.com/office/drawing/2014/main" id="{7449198B-2072-FD70-E065-1DEBBB9515D2}"/>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6597" y="4790159"/>
              <a:ext cx="410397" cy="410397"/>
            </a:xfrm>
            <a:prstGeom prst="rect">
              <a:avLst/>
            </a:prstGeom>
            <a:effectLst>
              <a:outerShdw blurRad="63500" dist="127000" dir="2700000" algn="tl" rotWithShape="0">
                <a:prstClr val="black">
                  <a:alpha val="20000"/>
                </a:prstClr>
              </a:outerShdw>
            </a:effectLst>
          </p:spPr>
        </p:pic>
        <p:grpSp>
          <p:nvGrpSpPr>
            <p:cNvPr id="426" name="Group 425" descr="Azure Machine Learning logo">
              <a:extLst>
                <a:ext uri="{FF2B5EF4-FFF2-40B4-BE49-F238E27FC236}">
                  <a16:creationId xmlns:a16="http://schemas.microsoft.com/office/drawing/2014/main" id="{C83E0A1F-ABE4-C8C6-2F54-2CE68E369D1B}"/>
                </a:ext>
                <a:ext uri="{C183D7F6-B498-43B3-948B-1728B52AA6E4}">
                  <adec:decorative xmlns:adec="http://schemas.microsoft.com/office/drawing/2017/decorative" val="0"/>
                </a:ext>
              </a:extLst>
            </p:cNvPr>
            <p:cNvGrpSpPr>
              <a:grpSpLocks noChangeAspect="1"/>
            </p:cNvGrpSpPr>
            <p:nvPr/>
          </p:nvGrpSpPr>
          <p:grpSpPr>
            <a:xfrm>
              <a:off x="9675106" y="4733427"/>
              <a:ext cx="426938" cy="450968"/>
              <a:chOff x="3778895" y="539838"/>
              <a:chExt cx="5288905" cy="5586594"/>
            </a:xfrm>
          </p:grpSpPr>
          <p:sp>
            <p:nvSpPr>
              <p:cNvPr id="427" name="Freeform: Shape 426">
                <a:extLst>
                  <a:ext uri="{FF2B5EF4-FFF2-40B4-BE49-F238E27FC236}">
                    <a16:creationId xmlns:a16="http://schemas.microsoft.com/office/drawing/2014/main" id="{C9FE9D30-899D-0122-FF24-48BCF984DC2A}"/>
                  </a:ext>
                  <a:ext uri="{C183D7F6-B498-43B3-948B-1728B52AA6E4}">
                    <adec:decorative xmlns:adec="http://schemas.microsoft.com/office/drawing/2017/decorative" val="1"/>
                  </a:ext>
                </a:extLst>
              </p:cNvPr>
              <p:cNvSpPr/>
              <p:nvPr/>
            </p:nvSpPr>
            <p:spPr bwMode="auto">
              <a:xfrm>
                <a:off x="3807487" y="4731642"/>
                <a:ext cx="5256129" cy="1364366"/>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90000"/>
                  </a:lnSpc>
                  <a:spcBef>
                    <a:spcPct val="0"/>
                  </a:spcBef>
                  <a:spcAft>
                    <a:spcPct val="0"/>
                  </a:spcAft>
                  <a:buClrTx/>
                  <a:buSzTx/>
                  <a:buFontTx/>
                  <a:buNone/>
                  <a:tabLst/>
                  <a:defRPr/>
                </a:pPr>
                <a:endParaRPr kumimoji="0" lang="en-US" sz="216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428" name="Freeform: Shape 427">
                <a:extLst>
                  <a:ext uri="{FF2B5EF4-FFF2-40B4-BE49-F238E27FC236}">
                    <a16:creationId xmlns:a16="http://schemas.microsoft.com/office/drawing/2014/main" id="{33424565-0DF4-B780-2417-5B21F5DE16D7}"/>
                  </a:ext>
                  <a:ext uri="{C183D7F6-B498-43B3-948B-1728B52AA6E4}">
                    <adec:decorative xmlns:adec="http://schemas.microsoft.com/office/drawing/2017/decorative" val="1"/>
                  </a:ext>
                </a:extLst>
              </p:cNvPr>
              <p:cNvSpPr/>
              <p:nvPr/>
            </p:nvSpPr>
            <p:spPr bwMode="auto">
              <a:xfrm>
                <a:off x="3778895" y="611998"/>
                <a:ext cx="3395182" cy="5490170"/>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90000"/>
                  </a:lnSpc>
                  <a:spcBef>
                    <a:spcPct val="0"/>
                  </a:spcBef>
                  <a:spcAft>
                    <a:spcPct val="0"/>
                  </a:spcAft>
                  <a:buClrTx/>
                  <a:buSzTx/>
                  <a:buFontTx/>
                  <a:buNone/>
                  <a:tabLst/>
                  <a:defRPr/>
                </a:pPr>
                <a:endParaRPr kumimoji="0" lang="en-US" sz="216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429" name="Freeform: Shape 428">
                <a:extLst>
                  <a:ext uri="{FF2B5EF4-FFF2-40B4-BE49-F238E27FC236}">
                    <a16:creationId xmlns:a16="http://schemas.microsoft.com/office/drawing/2014/main" id="{DBBAEBF6-0385-B50C-DBBB-1891C43DBBE1}"/>
                  </a:ext>
                  <a:ext uri="{C183D7F6-B498-43B3-948B-1728B52AA6E4}">
                    <adec:decorative xmlns:adec="http://schemas.microsoft.com/office/drawing/2017/decorative" val="1"/>
                  </a:ext>
                </a:extLst>
              </p:cNvPr>
              <p:cNvSpPr/>
              <p:nvPr/>
            </p:nvSpPr>
            <p:spPr bwMode="auto">
              <a:xfrm>
                <a:off x="6584972" y="3095203"/>
                <a:ext cx="2482828" cy="3031229"/>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90000"/>
                  </a:lnSpc>
                  <a:spcBef>
                    <a:spcPct val="0"/>
                  </a:spcBef>
                  <a:spcAft>
                    <a:spcPct val="0"/>
                  </a:spcAft>
                  <a:buClrTx/>
                  <a:buSzTx/>
                  <a:buFontTx/>
                  <a:buNone/>
                  <a:tabLst/>
                  <a:defRPr/>
                </a:pPr>
                <a:endParaRPr kumimoji="0" lang="en-US" sz="216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430" name="Freeform: Shape 429">
                <a:extLst>
                  <a:ext uri="{FF2B5EF4-FFF2-40B4-BE49-F238E27FC236}">
                    <a16:creationId xmlns:a16="http://schemas.microsoft.com/office/drawing/2014/main" id="{7C2F574A-074E-1929-5995-6AAC1CAB5192}"/>
                  </a:ext>
                  <a:ext uri="{C183D7F6-B498-43B3-948B-1728B52AA6E4}">
                    <adec:decorative xmlns:adec="http://schemas.microsoft.com/office/drawing/2017/decorative" val="1"/>
                  </a:ext>
                </a:extLst>
              </p:cNvPr>
              <p:cNvSpPr/>
              <p:nvPr/>
            </p:nvSpPr>
            <p:spPr bwMode="auto">
              <a:xfrm>
                <a:off x="5672594" y="539838"/>
                <a:ext cx="1499553" cy="2131982"/>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90000"/>
                  </a:lnSpc>
                  <a:spcBef>
                    <a:spcPct val="0"/>
                  </a:spcBef>
                  <a:spcAft>
                    <a:spcPct val="0"/>
                  </a:spcAft>
                  <a:buClrTx/>
                  <a:buSzTx/>
                  <a:buFontTx/>
                  <a:buNone/>
                  <a:tabLst/>
                  <a:defRPr/>
                </a:pPr>
                <a:endParaRPr kumimoji="0" lang="en-US" sz="216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grpSp>
        <p:pic>
          <p:nvPicPr>
            <p:cNvPr id="431" name="Graphic 430" descr="Machine Learning VMs logo">
              <a:extLst>
                <a:ext uri="{FF2B5EF4-FFF2-40B4-BE49-F238E27FC236}">
                  <a16:creationId xmlns:a16="http://schemas.microsoft.com/office/drawing/2014/main" id="{E4F742D6-2365-ACAC-8E9E-536AE418A0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7816" y="4703069"/>
              <a:ext cx="501201" cy="501201"/>
            </a:xfrm>
            <a:prstGeom prst="rect">
              <a:avLst/>
            </a:prstGeom>
            <a:effectLst>
              <a:outerShdw blurRad="63500" dist="127000" dir="2700000" algn="tl" rotWithShape="0">
                <a:prstClr val="black">
                  <a:alpha val="20000"/>
                </a:prstClr>
              </a:outerShdw>
            </a:effectLst>
          </p:spPr>
        </p:pic>
      </p:grpSp>
      <p:sp>
        <p:nvSpPr>
          <p:cNvPr id="7" name="Title 6">
            <a:extLst>
              <a:ext uri="{FF2B5EF4-FFF2-40B4-BE49-F238E27FC236}">
                <a16:creationId xmlns:a16="http://schemas.microsoft.com/office/drawing/2014/main" id="{7F30A22E-F84B-492D-8B32-4F45F907868A}"/>
              </a:ext>
            </a:extLst>
          </p:cNvPr>
          <p:cNvSpPr>
            <a:spLocks noGrp="1"/>
          </p:cNvSpPr>
          <p:nvPr>
            <p:ph type="title"/>
          </p:nvPr>
        </p:nvSpPr>
        <p:spPr>
          <a:xfrm>
            <a:off x="588263" y="457200"/>
            <a:ext cx="11018520" cy="553998"/>
          </a:xfrm>
        </p:spPr>
        <p:txBody>
          <a:bodyPr/>
          <a:lstStyle/>
          <a:p>
            <a:r>
              <a:rPr lang="en-US" noProof="0"/>
              <a:t>Skills: AI services, Azure OpenAI &amp; custom</a:t>
            </a:r>
          </a:p>
        </p:txBody>
      </p:sp>
      <p:grpSp>
        <p:nvGrpSpPr>
          <p:cNvPr id="2" name="Group 1" descr="Built in skills">
            <a:extLst>
              <a:ext uri="{FF2B5EF4-FFF2-40B4-BE49-F238E27FC236}">
                <a16:creationId xmlns:a16="http://schemas.microsoft.com/office/drawing/2014/main" id="{31B37680-DFF4-1AA3-E08B-AB41613250DF}"/>
              </a:ext>
            </a:extLst>
          </p:cNvPr>
          <p:cNvGrpSpPr/>
          <p:nvPr/>
        </p:nvGrpSpPr>
        <p:grpSpPr>
          <a:xfrm>
            <a:off x="636545" y="1247770"/>
            <a:ext cx="6765358" cy="7539811"/>
            <a:chOff x="646697" y="569723"/>
            <a:chExt cx="6755205" cy="7831465"/>
          </a:xfrm>
        </p:grpSpPr>
        <p:sp>
          <p:nvSpPr>
            <p:cNvPr id="3" name="Text Placeholder 51">
              <a:extLst>
                <a:ext uri="{FF2B5EF4-FFF2-40B4-BE49-F238E27FC236}">
                  <a16:creationId xmlns:a16="http://schemas.microsoft.com/office/drawing/2014/main" id="{73F760F4-44A2-3B54-018B-55C5529ECBFB}"/>
                </a:ext>
              </a:extLst>
            </p:cNvPr>
            <p:cNvSpPr txBox="1">
              <a:spLocks/>
            </p:cNvSpPr>
            <p:nvPr/>
          </p:nvSpPr>
          <p:spPr>
            <a:xfrm>
              <a:off x="3220258" y="5372608"/>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endParaRPr lang="en-US" noProof="0"/>
            </a:p>
            <a:p>
              <a:endParaRPr lang="en-US" noProof="0"/>
            </a:p>
            <a:p>
              <a:r>
                <a:rPr lang="en-US" noProof="0"/>
                <a:t>Azure OpenAI Embeddings </a:t>
              </a:r>
            </a:p>
          </p:txBody>
        </p:sp>
        <p:sp>
          <p:nvSpPr>
            <p:cNvPr id="299" name="Left Bracket 298">
              <a:extLst>
                <a:ext uri="{FF2B5EF4-FFF2-40B4-BE49-F238E27FC236}">
                  <a16:creationId xmlns:a16="http://schemas.microsoft.com/office/drawing/2014/main" id="{62539D99-ABC5-4F9B-E3F3-C78339B57E52}"/>
                </a:ext>
                <a:ext uri="{C183D7F6-B498-43B3-948B-1728B52AA6E4}">
                  <adec:decorative xmlns:adec="http://schemas.microsoft.com/office/drawing/2017/decorative" val="1"/>
                </a:ext>
              </a:extLst>
            </p:cNvPr>
            <p:cNvSpPr/>
            <p:nvPr userDrawn="1"/>
          </p:nvSpPr>
          <p:spPr>
            <a:xfrm>
              <a:off x="646697" y="1215207"/>
              <a:ext cx="375402" cy="4511880"/>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noProof="0"/>
            </a:p>
          </p:txBody>
        </p:sp>
        <p:sp>
          <p:nvSpPr>
            <p:cNvPr id="300" name="Left Bracket 299">
              <a:extLst>
                <a:ext uri="{FF2B5EF4-FFF2-40B4-BE49-F238E27FC236}">
                  <a16:creationId xmlns:a16="http://schemas.microsoft.com/office/drawing/2014/main" id="{170365F5-04FA-E6DD-B834-2F3836215E23}"/>
                </a:ext>
                <a:ext uri="{C183D7F6-B498-43B3-948B-1728B52AA6E4}">
                  <adec:decorative xmlns:adec="http://schemas.microsoft.com/office/drawing/2017/decorative" val="1"/>
                </a:ext>
              </a:extLst>
            </p:cNvPr>
            <p:cNvSpPr/>
            <p:nvPr userDrawn="1"/>
          </p:nvSpPr>
          <p:spPr>
            <a:xfrm flipH="1">
              <a:off x="7026500" y="1215207"/>
              <a:ext cx="375402" cy="4511880"/>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noProof="0"/>
            </a:p>
          </p:txBody>
        </p:sp>
        <p:sp>
          <p:nvSpPr>
            <p:cNvPr id="303" name="Text Placeholder 1">
              <a:extLst>
                <a:ext uri="{FF2B5EF4-FFF2-40B4-BE49-F238E27FC236}">
                  <a16:creationId xmlns:a16="http://schemas.microsoft.com/office/drawing/2014/main" id="{F079A7D8-8711-774E-84C4-3331410DA93E}"/>
                </a:ext>
              </a:extLst>
            </p:cNvPr>
            <p:cNvSpPr txBox="1">
              <a:spLocks/>
            </p:cNvSpPr>
            <p:nvPr/>
          </p:nvSpPr>
          <p:spPr>
            <a:xfrm>
              <a:off x="2652251" y="569723"/>
              <a:ext cx="2438400" cy="246221"/>
            </a:xfrm>
            <a:prstGeom prst="rect">
              <a:avLst/>
            </a:prstGeom>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SzTx/>
                <a:buFontTx/>
                <a:buNone/>
                <a:defRPr/>
              </a:pPr>
              <a:r>
                <a:rPr lang="en-US" sz="1600" cap="all" noProof="0">
                  <a:latin typeface="+mj-lt"/>
                  <a:cs typeface="Segoe Sans Text" pitchFamily="2" charset="0"/>
                </a:rPr>
                <a:t>Built-in skills</a:t>
              </a:r>
            </a:p>
          </p:txBody>
        </p:sp>
        <p:sp>
          <p:nvSpPr>
            <p:cNvPr id="304" name="Text Placeholder 4">
              <a:extLst>
                <a:ext uri="{FF2B5EF4-FFF2-40B4-BE49-F238E27FC236}">
                  <a16:creationId xmlns:a16="http://schemas.microsoft.com/office/drawing/2014/main" id="{49661470-9DE6-B320-0970-D624B4A0574F}"/>
                </a:ext>
              </a:extLst>
            </p:cNvPr>
            <p:cNvSpPr txBox="1">
              <a:spLocks/>
            </p:cNvSpPr>
            <p:nvPr/>
          </p:nvSpPr>
          <p:spPr>
            <a:xfrm>
              <a:off x="1467886" y="1752600"/>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755303" fontAlgn="base">
                <a:lnSpc>
                  <a:spcPct val="90000"/>
                </a:lnSpc>
                <a:spcBef>
                  <a:spcPct val="0"/>
                </a:spcBef>
                <a:spcAft>
                  <a:spcPct val="0"/>
                </a:spcAft>
                <a:buSzTx/>
                <a:buFontTx/>
                <a:buNone/>
                <a:defRPr/>
              </a:pPr>
              <a:r>
                <a:rPr lang="en-US" sz="1000" kern="0" noProof="0">
                  <a:cs typeface="Segoe Sans Text Semibold" pitchFamily="2" charset="0"/>
                </a:rPr>
                <a:t>Key Phrase extraction </a:t>
              </a:r>
            </a:p>
          </p:txBody>
        </p:sp>
        <p:sp>
          <p:nvSpPr>
            <p:cNvPr id="305" name="Text Placeholder 7">
              <a:extLst>
                <a:ext uri="{FF2B5EF4-FFF2-40B4-BE49-F238E27FC236}">
                  <a16:creationId xmlns:a16="http://schemas.microsoft.com/office/drawing/2014/main" id="{54EB7B77-CDFD-AF84-8F03-A30E6361B1E1}"/>
                </a:ext>
              </a:extLst>
            </p:cNvPr>
            <p:cNvSpPr txBox="1">
              <a:spLocks/>
            </p:cNvSpPr>
            <p:nvPr/>
          </p:nvSpPr>
          <p:spPr>
            <a:xfrm>
              <a:off x="3220258" y="1752600"/>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Location entity extraction </a:t>
              </a:r>
            </a:p>
          </p:txBody>
        </p:sp>
        <p:sp>
          <p:nvSpPr>
            <p:cNvPr id="306" name="Text Placeholder 22">
              <a:extLst>
                <a:ext uri="{FF2B5EF4-FFF2-40B4-BE49-F238E27FC236}">
                  <a16:creationId xmlns:a16="http://schemas.microsoft.com/office/drawing/2014/main" id="{F7B6404E-A51D-933A-B517-212FBB4A85F0}"/>
                </a:ext>
              </a:extLst>
            </p:cNvPr>
            <p:cNvSpPr txBox="1">
              <a:spLocks/>
            </p:cNvSpPr>
            <p:nvPr/>
          </p:nvSpPr>
          <p:spPr>
            <a:xfrm>
              <a:off x="4951524" y="1752600"/>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Sentiment analysis</a:t>
              </a:r>
            </a:p>
          </p:txBody>
        </p:sp>
        <p:sp>
          <p:nvSpPr>
            <p:cNvPr id="307" name="Text Placeholder 23">
              <a:extLst>
                <a:ext uri="{FF2B5EF4-FFF2-40B4-BE49-F238E27FC236}">
                  <a16:creationId xmlns:a16="http://schemas.microsoft.com/office/drawing/2014/main" id="{60D474EE-A64E-C85C-70DE-C66A0137805B}"/>
                </a:ext>
              </a:extLst>
            </p:cNvPr>
            <p:cNvSpPr txBox="1">
              <a:spLocks/>
            </p:cNvSpPr>
            <p:nvPr/>
          </p:nvSpPr>
          <p:spPr>
            <a:xfrm>
              <a:off x="1467886" y="2657602"/>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Organization entity extraction</a:t>
              </a:r>
            </a:p>
          </p:txBody>
        </p:sp>
        <p:sp>
          <p:nvSpPr>
            <p:cNvPr id="308" name="Text Placeholder 24">
              <a:extLst>
                <a:ext uri="{FF2B5EF4-FFF2-40B4-BE49-F238E27FC236}">
                  <a16:creationId xmlns:a16="http://schemas.microsoft.com/office/drawing/2014/main" id="{5E64C0D9-4A56-F388-1E2C-1AA022D72D71}"/>
                </a:ext>
              </a:extLst>
            </p:cNvPr>
            <p:cNvSpPr txBox="1">
              <a:spLocks/>
            </p:cNvSpPr>
            <p:nvPr/>
          </p:nvSpPr>
          <p:spPr>
            <a:xfrm>
              <a:off x="3220258" y="2657602"/>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Persons entity extraction</a:t>
              </a:r>
            </a:p>
          </p:txBody>
        </p:sp>
        <p:sp>
          <p:nvSpPr>
            <p:cNvPr id="309" name="Text Placeholder 25">
              <a:extLst>
                <a:ext uri="{FF2B5EF4-FFF2-40B4-BE49-F238E27FC236}">
                  <a16:creationId xmlns:a16="http://schemas.microsoft.com/office/drawing/2014/main" id="{89A9DA70-AA40-E4BE-6D5A-E5CE5E62E8DD}"/>
                </a:ext>
              </a:extLst>
            </p:cNvPr>
            <p:cNvSpPr txBox="1">
              <a:spLocks/>
            </p:cNvSpPr>
            <p:nvPr/>
          </p:nvSpPr>
          <p:spPr>
            <a:xfrm>
              <a:off x="4951524" y="2657602"/>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Language detection</a:t>
              </a:r>
            </a:p>
          </p:txBody>
        </p:sp>
        <p:sp>
          <p:nvSpPr>
            <p:cNvPr id="310" name="Text Placeholder 35">
              <a:extLst>
                <a:ext uri="{FF2B5EF4-FFF2-40B4-BE49-F238E27FC236}">
                  <a16:creationId xmlns:a16="http://schemas.microsoft.com/office/drawing/2014/main" id="{BB23F8CF-B614-1091-5941-7F41439C17CD}"/>
                </a:ext>
              </a:extLst>
            </p:cNvPr>
            <p:cNvSpPr txBox="1">
              <a:spLocks/>
            </p:cNvSpPr>
            <p:nvPr/>
          </p:nvSpPr>
          <p:spPr>
            <a:xfrm>
              <a:off x="1467886" y="3562604"/>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Face detection</a:t>
              </a:r>
            </a:p>
          </p:txBody>
        </p:sp>
        <p:sp>
          <p:nvSpPr>
            <p:cNvPr id="311" name="Text Placeholder 36">
              <a:extLst>
                <a:ext uri="{FF2B5EF4-FFF2-40B4-BE49-F238E27FC236}">
                  <a16:creationId xmlns:a16="http://schemas.microsoft.com/office/drawing/2014/main" id="{18BBA7E4-0D23-A3B1-A9CB-164883702E5E}"/>
                </a:ext>
              </a:extLst>
            </p:cNvPr>
            <p:cNvSpPr txBox="1">
              <a:spLocks/>
            </p:cNvSpPr>
            <p:nvPr/>
          </p:nvSpPr>
          <p:spPr>
            <a:xfrm>
              <a:off x="3220258" y="3562604"/>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Celebrity recognition</a:t>
              </a:r>
            </a:p>
          </p:txBody>
        </p:sp>
        <p:sp>
          <p:nvSpPr>
            <p:cNvPr id="312" name="Text Placeholder 37">
              <a:extLst>
                <a:ext uri="{FF2B5EF4-FFF2-40B4-BE49-F238E27FC236}">
                  <a16:creationId xmlns:a16="http://schemas.microsoft.com/office/drawing/2014/main" id="{673A1E69-2612-9193-EF59-1FFDDDE02F0A}"/>
                </a:ext>
              </a:extLst>
            </p:cNvPr>
            <p:cNvSpPr txBox="1">
              <a:spLocks/>
            </p:cNvSpPr>
            <p:nvPr/>
          </p:nvSpPr>
          <p:spPr>
            <a:xfrm>
              <a:off x="4951524" y="3562604"/>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Image tag extraction</a:t>
              </a:r>
            </a:p>
          </p:txBody>
        </p:sp>
        <p:sp>
          <p:nvSpPr>
            <p:cNvPr id="313" name="Text Placeholder 38">
              <a:extLst>
                <a:ext uri="{FF2B5EF4-FFF2-40B4-BE49-F238E27FC236}">
                  <a16:creationId xmlns:a16="http://schemas.microsoft.com/office/drawing/2014/main" id="{02301C72-7A0B-2A49-6FD6-1512DCDC8A25}"/>
                </a:ext>
              </a:extLst>
            </p:cNvPr>
            <p:cNvSpPr txBox="1">
              <a:spLocks/>
            </p:cNvSpPr>
            <p:nvPr/>
          </p:nvSpPr>
          <p:spPr>
            <a:xfrm>
              <a:off x="1467886" y="4467606"/>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Text Utilities</a:t>
              </a:r>
            </a:p>
          </p:txBody>
        </p:sp>
        <p:sp>
          <p:nvSpPr>
            <p:cNvPr id="314" name="Text Placeholder 51">
              <a:extLst>
                <a:ext uri="{FF2B5EF4-FFF2-40B4-BE49-F238E27FC236}">
                  <a16:creationId xmlns:a16="http://schemas.microsoft.com/office/drawing/2014/main" id="{38FFEBE4-CE6B-7F5F-26D7-E26FAEE12264}"/>
                </a:ext>
              </a:extLst>
            </p:cNvPr>
            <p:cNvSpPr txBox="1">
              <a:spLocks/>
            </p:cNvSpPr>
            <p:nvPr/>
          </p:nvSpPr>
          <p:spPr>
            <a:xfrm>
              <a:off x="3220258" y="4467606"/>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Landmark detection</a:t>
              </a:r>
            </a:p>
          </p:txBody>
        </p:sp>
        <p:sp>
          <p:nvSpPr>
            <p:cNvPr id="315" name="Text Placeholder 52">
              <a:extLst>
                <a:ext uri="{FF2B5EF4-FFF2-40B4-BE49-F238E27FC236}">
                  <a16:creationId xmlns:a16="http://schemas.microsoft.com/office/drawing/2014/main" id="{A9445F98-B9A1-D9E7-A06E-F336121D003A}"/>
                </a:ext>
              </a:extLst>
            </p:cNvPr>
            <p:cNvSpPr txBox="1">
              <a:spLocks/>
            </p:cNvSpPr>
            <p:nvPr/>
          </p:nvSpPr>
          <p:spPr>
            <a:xfrm>
              <a:off x="4951524" y="4467606"/>
              <a:ext cx="1645920" cy="822960"/>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Printed text recognition</a:t>
              </a:r>
            </a:p>
          </p:txBody>
        </p:sp>
        <p:grpSp>
          <p:nvGrpSpPr>
            <p:cNvPr id="321" name="Group 320">
              <a:extLst>
                <a:ext uri="{FF2B5EF4-FFF2-40B4-BE49-F238E27FC236}">
                  <a16:creationId xmlns:a16="http://schemas.microsoft.com/office/drawing/2014/main" id="{2EEFBEBB-A556-3737-2429-5B9AEBEA3DA2}"/>
                </a:ext>
                <a:ext uri="{C183D7F6-B498-43B3-948B-1728B52AA6E4}">
                  <adec:decorative xmlns:adec="http://schemas.microsoft.com/office/drawing/2017/decorative" val="1"/>
                </a:ext>
              </a:extLst>
            </p:cNvPr>
            <p:cNvGrpSpPr/>
            <p:nvPr/>
          </p:nvGrpSpPr>
          <p:grpSpPr>
            <a:xfrm>
              <a:off x="2101523" y="1874057"/>
              <a:ext cx="378646" cy="378372"/>
              <a:chOff x="1702899" y="2087458"/>
              <a:chExt cx="378646" cy="378372"/>
            </a:xfrm>
          </p:grpSpPr>
          <p:sp>
            <p:nvSpPr>
              <p:cNvPr id="322" name="Oval 321">
                <a:extLst>
                  <a:ext uri="{FF2B5EF4-FFF2-40B4-BE49-F238E27FC236}">
                    <a16:creationId xmlns:a16="http://schemas.microsoft.com/office/drawing/2014/main" id="{60E80A58-3D9B-ED4C-651C-CB86363DA2CE}"/>
                  </a:ext>
                  <a:ext uri="{C183D7F6-B498-43B3-948B-1728B52AA6E4}">
                    <adec:decorative xmlns:adec="http://schemas.microsoft.com/office/drawing/2017/decorative" val="1"/>
                  </a:ext>
                </a:extLst>
              </p:cNvPr>
              <p:cNvSpPr/>
              <p:nvPr/>
            </p:nvSpPr>
            <p:spPr bwMode="auto">
              <a:xfrm>
                <a:off x="1703173" y="2087458"/>
                <a:ext cx="378372" cy="37837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nvGrpSpPr>
              <p:cNvPr id="323" name="Group 322">
                <a:extLst>
                  <a:ext uri="{FF2B5EF4-FFF2-40B4-BE49-F238E27FC236}">
                    <a16:creationId xmlns:a16="http://schemas.microsoft.com/office/drawing/2014/main" id="{C0BECB18-ACD0-AF6D-92F4-2F996E051C14}"/>
                  </a:ext>
                </a:extLst>
              </p:cNvPr>
              <p:cNvGrpSpPr/>
              <p:nvPr/>
            </p:nvGrpSpPr>
            <p:grpSpPr>
              <a:xfrm>
                <a:off x="1714330" y="2229194"/>
                <a:ext cx="353260" cy="0"/>
                <a:chOff x="3463938" y="2353021"/>
                <a:chExt cx="353260" cy="0"/>
              </a:xfrm>
            </p:grpSpPr>
            <p:cxnSp>
              <p:nvCxnSpPr>
                <p:cNvPr id="376" name="Straight Connector 375">
                  <a:extLst>
                    <a:ext uri="{FF2B5EF4-FFF2-40B4-BE49-F238E27FC236}">
                      <a16:creationId xmlns:a16="http://schemas.microsoft.com/office/drawing/2014/main" id="{94F3407B-7F52-5126-527C-B1C1DCB6E4F8}"/>
                    </a:ext>
                    <a:ext uri="{C183D7F6-B498-43B3-948B-1728B52AA6E4}">
                      <adec:decorative xmlns:adec="http://schemas.microsoft.com/office/drawing/2017/decorative" val="1"/>
                    </a:ext>
                  </a:extLst>
                </p:cNvPr>
                <p:cNvCxnSpPr>
                  <a:cxnSpLocks/>
                </p:cNvCxnSpPr>
                <p:nvPr/>
              </p:nvCxnSpPr>
              <p:spPr>
                <a:xfrm>
                  <a:off x="3463938" y="2353021"/>
                  <a:ext cx="839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7" name="Straight Connector 376">
                  <a:extLst>
                    <a:ext uri="{FF2B5EF4-FFF2-40B4-BE49-F238E27FC236}">
                      <a16:creationId xmlns:a16="http://schemas.microsoft.com/office/drawing/2014/main" id="{E261F902-2E73-75CA-ADBA-15606DDB72DC}"/>
                    </a:ext>
                    <a:ext uri="{C183D7F6-B498-43B3-948B-1728B52AA6E4}">
                      <adec:decorative xmlns:adec="http://schemas.microsoft.com/office/drawing/2017/decorative" val="1"/>
                    </a:ext>
                  </a:extLst>
                </p:cNvPr>
                <p:cNvCxnSpPr>
                  <a:cxnSpLocks/>
                </p:cNvCxnSpPr>
                <p:nvPr/>
              </p:nvCxnSpPr>
              <p:spPr>
                <a:xfrm>
                  <a:off x="3559514" y="2353021"/>
                  <a:ext cx="4329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8" name="Straight Connector 377">
                  <a:extLst>
                    <a:ext uri="{FF2B5EF4-FFF2-40B4-BE49-F238E27FC236}">
                      <a16:creationId xmlns:a16="http://schemas.microsoft.com/office/drawing/2014/main" id="{4B01BC5C-0366-3FD0-C5FC-C4D518E52DFB}"/>
                    </a:ext>
                    <a:ext uri="{C183D7F6-B498-43B3-948B-1728B52AA6E4}">
                      <adec:decorative xmlns:adec="http://schemas.microsoft.com/office/drawing/2017/decorative" val="1"/>
                    </a:ext>
                  </a:extLst>
                </p:cNvPr>
                <p:cNvCxnSpPr>
                  <a:cxnSpLocks/>
                </p:cNvCxnSpPr>
                <p:nvPr/>
              </p:nvCxnSpPr>
              <p:spPr>
                <a:xfrm>
                  <a:off x="3614482" y="2353021"/>
                  <a:ext cx="7478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9" name="Straight Connector 378">
                  <a:extLst>
                    <a:ext uri="{FF2B5EF4-FFF2-40B4-BE49-F238E27FC236}">
                      <a16:creationId xmlns:a16="http://schemas.microsoft.com/office/drawing/2014/main" id="{58D0ADE4-3401-7009-270E-3C107AB3E5A5}"/>
                    </a:ext>
                    <a:ext uri="{C183D7F6-B498-43B3-948B-1728B52AA6E4}">
                      <adec:decorative xmlns:adec="http://schemas.microsoft.com/office/drawing/2017/decorative" val="1"/>
                    </a:ext>
                  </a:extLst>
                </p:cNvPr>
                <p:cNvCxnSpPr>
                  <a:cxnSpLocks/>
                </p:cNvCxnSpPr>
                <p:nvPr/>
              </p:nvCxnSpPr>
              <p:spPr>
                <a:xfrm>
                  <a:off x="3700939" y="2353021"/>
                  <a:ext cx="309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80" name="Straight Connector 379">
                  <a:extLst>
                    <a:ext uri="{FF2B5EF4-FFF2-40B4-BE49-F238E27FC236}">
                      <a16:creationId xmlns:a16="http://schemas.microsoft.com/office/drawing/2014/main" id="{1EDF61E9-994D-3D9D-AA39-790B3F86449B}"/>
                    </a:ext>
                    <a:ext uri="{C183D7F6-B498-43B3-948B-1728B52AA6E4}">
                      <adec:decorative xmlns:adec="http://schemas.microsoft.com/office/drawing/2017/decorative" val="1"/>
                    </a:ext>
                  </a:extLst>
                </p:cNvPr>
                <p:cNvCxnSpPr>
                  <a:cxnSpLocks/>
                </p:cNvCxnSpPr>
                <p:nvPr/>
              </p:nvCxnSpPr>
              <p:spPr>
                <a:xfrm>
                  <a:off x="3743581" y="2353021"/>
                  <a:ext cx="309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81" name="Straight Connector 380">
                  <a:extLst>
                    <a:ext uri="{FF2B5EF4-FFF2-40B4-BE49-F238E27FC236}">
                      <a16:creationId xmlns:a16="http://schemas.microsoft.com/office/drawing/2014/main" id="{6AD7D009-3D85-5AC0-F251-77AD1131191D}"/>
                    </a:ext>
                    <a:ext uri="{C183D7F6-B498-43B3-948B-1728B52AA6E4}">
                      <adec:decorative xmlns:adec="http://schemas.microsoft.com/office/drawing/2017/decorative" val="1"/>
                    </a:ext>
                  </a:extLst>
                </p:cNvPr>
                <p:cNvCxnSpPr>
                  <a:cxnSpLocks/>
                </p:cNvCxnSpPr>
                <p:nvPr/>
              </p:nvCxnSpPr>
              <p:spPr>
                <a:xfrm>
                  <a:off x="3786225" y="2353021"/>
                  <a:ext cx="309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4" name="Group 323">
                <a:extLst>
                  <a:ext uri="{FF2B5EF4-FFF2-40B4-BE49-F238E27FC236}">
                    <a16:creationId xmlns:a16="http://schemas.microsoft.com/office/drawing/2014/main" id="{429672D4-5D95-9094-98B8-00ED001686B5}"/>
                  </a:ext>
                </a:extLst>
              </p:cNvPr>
              <p:cNvGrpSpPr/>
              <p:nvPr/>
            </p:nvGrpSpPr>
            <p:grpSpPr>
              <a:xfrm>
                <a:off x="1702899" y="2266447"/>
                <a:ext cx="370826" cy="0"/>
                <a:chOff x="3452507" y="2396835"/>
                <a:chExt cx="370826" cy="0"/>
              </a:xfrm>
            </p:grpSpPr>
            <p:cxnSp>
              <p:nvCxnSpPr>
                <p:cNvPr id="371" name="Straight Connector 370">
                  <a:extLst>
                    <a:ext uri="{FF2B5EF4-FFF2-40B4-BE49-F238E27FC236}">
                      <a16:creationId xmlns:a16="http://schemas.microsoft.com/office/drawing/2014/main" id="{5627E836-6993-E8FF-EDBE-8020EBBBB9B0}"/>
                    </a:ext>
                    <a:ext uri="{C183D7F6-B498-43B3-948B-1728B52AA6E4}">
                      <adec:decorative xmlns:adec="http://schemas.microsoft.com/office/drawing/2017/decorative" val="1"/>
                    </a:ext>
                  </a:extLst>
                </p:cNvPr>
                <p:cNvCxnSpPr>
                  <a:cxnSpLocks/>
                </p:cNvCxnSpPr>
                <p:nvPr/>
              </p:nvCxnSpPr>
              <p:spPr>
                <a:xfrm flipH="1">
                  <a:off x="3735253" y="2396835"/>
                  <a:ext cx="8808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2" name="Straight Connector 371">
                  <a:extLst>
                    <a:ext uri="{FF2B5EF4-FFF2-40B4-BE49-F238E27FC236}">
                      <a16:creationId xmlns:a16="http://schemas.microsoft.com/office/drawing/2014/main" id="{1DAE43E6-4BA1-2C57-F561-5F69CA478912}"/>
                    </a:ext>
                    <a:ext uri="{C183D7F6-B498-43B3-948B-1728B52AA6E4}">
                      <adec:decorative xmlns:adec="http://schemas.microsoft.com/office/drawing/2017/decorative" val="1"/>
                    </a:ext>
                  </a:extLst>
                </p:cNvPr>
                <p:cNvCxnSpPr>
                  <a:cxnSpLocks/>
                </p:cNvCxnSpPr>
                <p:nvPr/>
              </p:nvCxnSpPr>
              <p:spPr>
                <a:xfrm flipH="1">
                  <a:off x="3677552" y="2396835"/>
                  <a:ext cx="4545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3" name="Straight Connector 372">
                  <a:extLst>
                    <a:ext uri="{FF2B5EF4-FFF2-40B4-BE49-F238E27FC236}">
                      <a16:creationId xmlns:a16="http://schemas.microsoft.com/office/drawing/2014/main" id="{2E9B020F-C6D2-B1FA-5D79-3FC1BC168189}"/>
                    </a:ext>
                    <a:ext uri="{C183D7F6-B498-43B3-948B-1728B52AA6E4}">
                      <adec:decorative xmlns:adec="http://schemas.microsoft.com/office/drawing/2017/decorative" val="1"/>
                    </a:ext>
                  </a:extLst>
                </p:cNvPr>
                <p:cNvCxnSpPr>
                  <a:cxnSpLocks/>
                </p:cNvCxnSpPr>
                <p:nvPr/>
              </p:nvCxnSpPr>
              <p:spPr>
                <a:xfrm flipH="1">
                  <a:off x="3586796" y="2396835"/>
                  <a:ext cx="785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4" name="Straight Connector 373">
                  <a:extLst>
                    <a:ext uri="{FF2B5EF4-FFF2-40B4-BE49-F238E27FC236}">
                      <a16:creationId xmlns:a16="http://schemas.microsoft.com/office/drawing/2014/main" id="{3D888DB9-D85F-5BA4-B70F-59ECF941101F}"/>
                    </a:ext>
                    <a:ext uri="{C183D7F6-B498-43B3-948B-1728B52AA6E4}">
                      <adec:decorative xmlns:adec="http://schemas.microsoft.com/office/drawing/2017/decorative" val="1"/>
                    </a:ext>
                  </a:extLst>
                </p:cNvPr>
                <p:cNvCxnSpPr>
                  <a:cxnSpLocks/>
                </p:cNvCxnSpPr>
                <p:nvPr/>
              </p:nvCxnSpPr>
              <p:spPr>
                <a:xfrm flipH="1">
                  <a:off x="3542033" y="2396835"/>
                  <a:ext cx="325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5" name="Straight Connector 374">
                  <a:extLst>
                    <a:ext uri="{FF2B5EF4-FFF2-40B4-BE49-F238E27FC236}">
                      <a16:creationId xmlns:a16="http://schemas.microsoft.com/office/drawing/2014/main" id="{8A127D41-81B2-34BD-9030-9E82B0A1D811}"/>
                    </a:ext>
                    <a:ext uri="{C183D7F6-B498-43B3-948B-1728B52AA6E4}">
                      <adec:decorative xmlns:adec="http://schemas.microsoft.com/office/drawing/2017/decorative" val="1"/>
                    </a:ext>
                  </a:extLst>
                </p:cNvPr>
                <p:cNvCxnSpPr>
                  <a:cxnSpLocks/>
                </p:cNvCxnSpPr>
                <p:nvPr/>
              </p:nvCxnSpPr>
              <p:spPr>
                <a:xfrm flipH="1">
                  <a:off x="3452507" y="2396835"/>
                  <a:ext cx="7555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5" name="Group 324">
                <a:extLst>
                  <a:ext uri="{FF2B5EF4-FFF2-40B4-BE49-F238E27FC236}">
                    <a16:creationId xmlns:a16="http://schemas.microsoft.com/office/drawing/2014/main" id="{5EA204B8-7817-5BFC-8BA7-DD26E86C7753}"/>
                  </a:ext>
                </a:extLst>
              </p:cNvPr>
              <p:cNvGrpSpPr/>
              <p:nvPr/>
            </p:nvGrpSpPr>
            <p:grpSpPr>
              <a:xfrm>
                <a:off x="1723483" y="2303700"/>
                <a:ext cx="352994" cy="0"/>
                <a:chOff x="3442611" y="2435232"/>
                <a:chExt cx="352994" cy="0"/>
              </a:xfrm>
            </p:grpSpPr>
            <p:cxnSp>
              <p:nvCxnSpPr>
                <p:cNvPr id="366" name="Straight Connector 365">
                  <a:extLst>
                    <a:ext uri="{FF2B5EF4-FFF2-40B4-BE49-F238E27FC236}">
                      <a16:creationId xmlns:a16="http://schemas.microsoft.com/office/drawing/2014/main" id="{014BDAED-9AA2-80FC-6B26-244F21E3D179}"/>
                    </a:ext>
                    <a:ext uri="{C183D7F6-B498-43B3-948B-1728B52AA6E4}">
                      <adec:decorative xmlns:adec="http://schemas.microsoft.com/office/drawing/2017/decorative" val="1"/>
                    </a:ext>
                  </a:extLst>
                </p:cNvPr>
                <p:cNvCxnSpPr>
                  <a:cxnSpLocks/>
                </p:cNvCxnSpPr>
                <p:nvPr/>
              </p:nvCxnSpPr>
              <p:spPr>
                <a:xfrm>
                  <a:off x="3442611" y="2435232"/>
                  <a:ext cx="4353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7" name="Straight Connector 366">
                  <a:extLst>
                    <a:ext uri="{FF2B5EF4-FFF2-40B4-BE49-F238E27FC236}">
                      <a16:creationId xmlns:a16="http://schemas.microsoft.com/office/drawing/2014/main" id="{F0B0895D-44B7-BA6A-0F48-71F3EAA66F62}"/>
                    </a:ext>
                    <a:ext uri="{C183D7F6-B498-43B3-948B-1728B52AA6E4}">
                      <adec:decorative xmlns:adec="http://schemas.microsoft.com/office/drawing/2017/decorative" val="1"/>
                    </a:ext>
                  </a:extLst>
                </p:cNvPr>
                <p:cNvCxnSpPr>
                  <a:cxnSpLocks/>
                </p:cNvCxnSpPr>
                <p:nvPr/>
              </p:nvCxnSpPr>
              <p:spPr>
                <a:xfrm>
                  <a:off x="3499485" y="2435232"/>
                  <a:ext cx="8189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8" name="Straight Connector 367">
                  <a:extLst>
                    <a:ext uri="{FF2B5EF4-FFF2-40B4-BE49-F238E27FC236}">
                      <a16:creationId xmlns:a16="http://schemas.microsoft.com/office/drawing/2014/main" id="{B03E3BD9-F9F0-44EC-B51E-8AE920BC5311}"/>
                    </a:ext>
                    <a:ext uri="{C183D7F6-B498-43B3-948B-1728B52AA6E4}">
                      <adec:decorative xmlns:adec="http://schemas.microsoft.com/office/drawing/2017/decorative" val="1"/>
                    </a:ext>
                  </a:extLst>
                </p:cNvPr>
                <p:cNvCxnSpPr>
                  <a:cxnSpLocks/>
                </p:cNvCxnSpPr>
                <p:nvPr/>
              </p:nvCxnSpPr>
              <p:spPr>
                <a:xfrm>
                  <a:off x="3593042" y="2435232"/>
                  <a:ext cx="747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9" name="Straight Connector 368">
                  <a:extLst>
                    <a:ext uri="{FF2B5EF4-FFF2-40B4-BE49-F238E27FC236}">
                      <a16:creationId xmlns:a16="http://schemas.microsoft.com/office/drawing/2014/main" id="{18F1D840-A387-03C6-4660-58C83C6F6CA5}"/>
                    </a:ext>
                    <a:ext uri="{C183D7F6-B498-43B3-948B-1728B52AA6E4}">
                      <adec:decorative xmlns:adec="http://schemas.microsoft.com/office/drawing/2017/decorative" val="1"/>
                    </a:ext>
                  </a:extLst>
                </p:cNvPr>
                <p:cNvCxnSpPr>
                  <a:cxnSpLocks/>
                </p:cNvCxnSpPr>
                <p:nvPr/>
              </p:nvCxnSpPr>
              <p:spPr>
                <a:xfrm>
                  <a:off x="3679434" y="2435232"/>
                  <a:ext cx="3095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0" name="Straight Connector 369">
                  <a:extLst>
                    <a:ext uri="{FF2B5EF4-FFF2-40B4-BE49-F238E27FC236}">
                      <a16:creationId xmlns:a16="http://schemas.microsoft.com/office/drawing/2014/main" id="{7F97D278-F3C4-F644-CE81-C1865CDBF54C}"/>
                    </a:ext>
                    <a:ext uri="{C183D7F6-B498-43B3-948B-1728B52AA6E4}">
                      <adec:decorative xmlns:adec="http://schemas.microsoft.com/office/drawing/2017/decorative" val="1"/>
                    </a:ext>
                  </a:extLst>
                </p:cNvPr>
                <p:cNvCxnSpPr>
                  <a:cxnSpLocks/>
                </p:cNvCxnSpPr>
                <p:nvPr/>
              </p:nvCxnSpPr>
              <p:spPr>
                <a:xfrm>
                  <a:off x="3723686" y="2435232"/>
                  <a:ext cx="7191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6" name="Group 325">
                <a:extLst>
                  <a:ext uri="{FF2B5EF4-FFF2-40B4-BE49-F238E27FC236}">
                    <a16:creationId xmlns:a16="http://schemas.microsoft.com/office/drawing/2014/main" id="{782C5027-8B29-5083-921E-419C8CCA42F8}"/>
                  </a:ext>
                </a:extLst>
              </p:cNvPr>
              <p:cNvGrpSpPr/>
              <p:nvPr/>
            </p:nvGrpSpPr>
            <p:grpSpPr>
              <a:xfrm>
                <a:off x="1720044" y="2340953"/>
                <a:ext cx="353260" cy="0"/>
                <a:chOff x="3452507" y="2474941"/>
                <a:chExt cx="353260" cy="0"/>
              </a:xfrm>
            </p:grpSpPr>
            <p:cxnSp>
              <p:nvCxnSpPr>
                <p:cNvPr id="360" name="Straight Connector 359">
                  <a:extLst>
                    <a:ext uri="{FF2B5EF4-FFF2-40B4-BE49-F238E27FC236}">
                      <a16:creationId xmlns:a16="http://schemas.microsoft.com/office/drawing/2014/main" id="{BF4873DE-60E9-7053-1D08-7CD001C9E204}"/>
                    </a:ext>
                    <a:ext uri="{C183D7F6-B498-43B3-948B-1728B52AA6E4}">
                      <adec:decorative xmlns:adec="http://schemas.microsoft.com/office/drawing/2017/decorative" val="1"/>
                    </a:ext>
                  </a:extLst>
                </p:cNvPr>
                <p:cNvCxnSpPr>
                  <a:cxnSpLocks/>
                </p:cNvCxnSpPr>
                <p:nvPr/>
              </p:nvCxnSpPr>
              <p:spPr>
                <a:xfrm>
                  <a:off x="3452507" y="2474941"/>
                  <a:ext cx="839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1" name="Straight Connector 360">
                  <a:extLst>
                    <a:ext uri="{FF2B5EF4-FFF2-40B4-BE49-F238E27FC236}">
                      <a16:creationId xmlns:a16="http://schemas.microsoft.com/office/drawing/2014/main" id="{A139EE5D-22E7-35E4-88F6-D19452CE02AD}"/>
                    </a:ext>
                    <a:ext uri="{C183D7F6-B498-43B3-948B-1728B52AA6E4}">
                      <adec:decorative xmlns:adec="http://schemas.microsoft.com/office/drawing/2017/decorative" val="1"/>
                    </a:ext>
                  </a:extLst>
                </p:cNvPr>
                <p:cNvCxnSpPr>
                  <a:cxnSpLocks/>
                </p:cNvCxnSpPr>
                <p:nvPr/>
              </p:nvCxnSpPr>
              <p:spPr>
                <a:xfrm>
                  <a:off x="3548083" y="2474941"/>
                  <a:ext cx="4329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2" name="Straight Connector 361">
                  <a:extLst>
                    <a:ext uri="{FF2B5EF4-FFF2-40B4-BE49-F238E27FC236}">
                      <a16:creationId xmlns:a16="http://schemas.microsoft.com/office/drawing/2014/main" id="{A4E2C747-DCFB-D4EB-628A-660C959307ED}"/>
                    </a:ext>
                    <a:ext uri="{C183D7F6-B498-43B3-948B-1728B52AA6E4}">
                      <adec:decorative xmlns:adec="http://schemas.microsoft.com/office/drawing/2017/decorative" val="1"/>
                    </a:ext>
                  </a:extLst>
                </p:cNvPr>
                <p:cNvCxnSpPr>
                  <a:cxnSpLocks/>
                </p:cNvCxnSpPr>
                <p:nvPr/>
              </p:nvCxnSpPr>
              <p:spPr>
                <a:xfrm>
                  <a:off x="3603051" y="2474941"/>
                  <a:ext cx="7478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3" name="Straight Connector 362">
                  <a:extLst>
                    <a:ext uri="{FF2B5EF4-FFF2-40B4-BE49-F238E27FC236}">
                      <a16:creationId xmlns:a16="http://schemas.microsoft.com/office/drawing/2014/main" id="{6BB09C48-79D8-8AA8-B607-8CACA9458480}"/>
                    </a:ext>
                    <a:ext uri="{C183D7F6-B498-43B3-948B-1728B52AA6E4}">
                      <adec:decorative xmlns:adec="http://schemas.microsoft.com/office/drawing/2017/decorative" val="1"/>
                    </a:ext>
                  </a:extLst>
                </p:cNvPr>
                <p:cNvCxnSpPr>
                  <a:cxnSpLocks/>
                </p:cNvCxnSpPr>
                <p:nvPr/>
              </p:nvCxnSpPr>
              <p:spPr>
                <a:xfrm>
                  <a:off x="3689508" y="2474941"/>
                  <a:ext cx="309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4" name="Straight Connector 363">
                  <a:extLst>
                    <a:ext uri="{FF2B5EF4-FFF2-40B4-BE49-F238E27FC236}">
                      <a16:creationId xmlns:a16="http://schemas.microsoft.com/office/drawing/2014/main" id="{873A5802-316C-653A-87E6-3DD895FC3F14}"/>
                    </a:ext>
                    <a:ext uri="{C183D7F6-B498-43B3-948B-1728B52AA6E4}">
                      <adec:decorative xmlns:adec="http://schemas.microsoft.com/office/drawing/2017/decorative" val="1"/>
                    </a:ext>
                  </a:extLst>
                </p:cNvPr>
                <p:cNvCxnSpPr>
                  <a:cxnSpLocks/>
                </p:cNvCxnSpPr>
                <p:nvPr/>
              </p:nvCxnSpPr>
              <p:spPr>
                <a:xfrm>
                  <a:off x="3732150" y="2474941"/>
                  <a:ext cx="309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5" name="Straight Connector 364">
                  <a:extLst>
                    <a:ext uri="{FF2B5EF4-FFF2-40B4-BE49-F238E27FC236}">
                      <a16:creationId xmlns:a16="http://schemas.microsoft.com/office/drawing/2014/main" id="{51D16385-F73E-9021-6BDB-48E5F5FF4677}"/>
                    </a:ext>
                    <a:ext uri="{C183D7F6-B498-43B3-948B-1728B52AA6E4}">
                      <adec:decorative xmlns:adec="http://schemas.microsoft.com/office/drawing/2017/decorative" val="1"/>
                    </a:ext>
                  </a:extLst>
                </p:cNvPr>
                <p:cNvCxnSpPr>
                  <a:cxnSpLocks/>
                </p:cNvCxnSpPr>
                <p:nvPr/>
              </p:nvCxnSpPr>
              <p:spPr>
                <a:xfrm>
                  <a:off x="3774794" y="2474941"/>
                  <a:ext cx="309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7" name="Group 326">
                <a:extLst>
                  <a:ext uri="{FF2B5EF4-FFF2-40B4-BE49-F238E27FC236}">
                    <a16:creationId xmlns:a16="http://schemas.microsoft.com/office/drawing/2014/main" id="{BB9617EF-1DD5-6BF5-5FA5-CDA5655964AB}"/>
                  </a:ext>
                </a:extLst>
              </p:cNvPr>
              <p:cNvGrpSpPr/>
              <p:nvPr/>
            </p:nvGrpSpPr>
            <p:grpSpPr>
              <a:xfrm>
                <a:off x="1739900" y="2378206"/>
                <a:ext cx="309062" cy="0"/>
                <a:chOff x="3489508" y="2518755"/>
                <a:chExt cx="309062" cy="0"/>
              </a:xfrm>
            </p:grpSpPr>
            <p:cxnSp>
              <p:nvCxnSpPr>
                <p:cNvPr id="354" name="Straight Connector 353">
                  <a:extLst>
                    <a:ext uri="{FF2B5EF4-FFF2-40B4-BE49-F238E27FC236}">
                      <a16:creationId xmlns:a16="http://schemas.microsoft.com/office/drawing/2014/main" id="{793A99F1-5154-1AE5-C609-C3831B4B7925}"/>
                    </a:ext>
                    <a:ext uri="{C183D7F6-B498-43B3-948B-1728B52AA6E4}">
                      <adec:decorative xmlns:adec="http://schemas.microsoft.com/office/drawing/2017/decorative" val="1"/>
                    </a:ext>
                  </a:extLst>
                </p:cNvPr>
                <p:cNvCxnSpPr>
                  <a:cxnSpLocks/>
                </p:cNvCxnSpPr>
                <p:nvPr/>
              </p:nvCxnSpPr>
              <p:spPr>
                <a:xfrm flipH="1">
                  <a:off x="3720897" y="2518755"/>
                  <a:ext cx="776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93A58A08-0D7D-5158-8A2B-E829A32F5C68}"/>
                    </a:ext>
                    <a:ext uri="{C183D7F6-B498-43B3-948B-1728B52AA6E4}">
                      <adec:decorative xmlns:adec="http://schemas.microsoft.com/office/drawing/2017/decorative" val="1"/>
                    </a:ext>
                  </a:extLst>
                </p:cNvPr>
                <p:cNvCxnSpPr>
                  <a:cxnSpLocks/>
                </p:cNvCxnSpPr>
                <p:nvPr/>
              </p:nvCxnSpPr>
              <p:spPr>
                <a:xfrm flipH="1">
                  <a:off x="3670013" y="2518755"/>
                  <a:ext cx="4008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1531EACE-DBAA-4B71-95E3-A71C4C8030AA}"/>
                    </a:ext>
                    <a:ext uri="{C183D7F6-B498-43B3-948B-1728B52AA6E4}">
                      <adec:decorative xmlns:adec="http://schemas.microsoft.com/office/drawing/2017/decorative" val="1"/>
                    </a:ext>
                  </a:extLst>
                </p:cNvPr>
                <p:cNvCxnSpPr>
                  <a:cxnSpLocks/>
                </p:cNvCxnSpPr>
                <p:nvPr/>
              </p:nvCxnSpPr>
              <p:spPr>
                <a:xfrm flipH="1">
                  <a:off x="3589980" y="2518755"/>
                  <a:ext cx="69231"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7" name="Straight Connector 356">
                  <a:extLst>
                    <a:ext uri="{FF2B5EF4-FFF2-40B4-BE49-F238E27FC236}">
                      <a16:creationId xmlns:a16="http://schemas.microsoft.com/office/drawing/2014/main" id="{5F9A5594-BE57-44FC-6B86-5792775861D5}"/>
                    </a:ext>
                    <a:ext uri="{C183D7F6-B498-43B3-948B-1728B52AA6E4}">
                      <adec:decorative xmlns:adec="http://schemas.microsoft.com/office/drawing/2017/decorative" val="1"/>
                    </a:ext>
                  </a:extLst>
                </p:cNvPr>
                <p:cNvCxnSpPr>
                  <a:cxnSpLocks/>
                </p:cNvCxnSpPr>
                <p:nvPr/>
              </p:nvCxnSpPr>
              <p:spPr>
                <a:xfrm flipH="1">
                  <a:off x="3550506" y="2518755"/>
                  <a:ext cx="2867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8" name="Straight Connector 357">
                  <a:extLst>
                    <a:ext uri="{FF2B5EF4-FFF2-40B4-BE49-F238E27FC236}">
                      <a16:creationId xmlns:a16="http://schemas.microsoft.com/office/drawing/2014/main" id="{89540E78-AEC0-118B-334D-0186951C3E75}"/>
                    </a:ext>
                    <a:ext uri="{C183D7F6-B498-43B3-948B-1728B52AA6E4}">
                      <adec:decorative xmlns:adec="http://schemas.microsoft.com/office/drawing/2017/decorative" val="1"/>
                    </a:ext>
                  </a:extLst>
                </p:cNvPr>
                <p:cNvCxnSpPr>
                  <a:cxnSpLocks/>
                </p:cNvCxnSpPr>
                <p:nvPr/>
              </p:nvCxnSpPr>
              <p:spPr>
                <a:xfrm flipH="1">
                  <a:off x="3511033" y="2518755"/>
                  <a:ext cx="2867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9" name="Straight Connector 358">
                  <a:extLst>
                    <a:ext uri="{FF2B5EF4-FFF2-40B4-BE49-F238E27FC236}">
                      <a16:creationId xmlns:a16="http://schemas.microsoft.com/office/drawing/2014/main" id="{5CE2B5B7-7BD7-FAA2-9A4D-DF049E07B2B0}"/>
                    </a:ext>
                    <a:ext uri="{C183D7F6-B498-43B3-948B-1728B52AA6E4}">
                      <adec:decorative xmlns:adec="http://schemas.microsoft.com/office/drawing/2017/decorative" val="1"/>
                    </a:ext>
                  </a:extLst>
                </p:cNvPr>
                <p:cNvCxnSpPr>
                  <a:cxnSpLocks/>
                </p:cNvCxnSpPr>
                <p:nvPr/>
              </p:nvCxnSpPr>
              <p:spPr>
                <a:xfrm flipH="1">
                  <a:off x="3489508" y="2518755"/>
                  <a:ext cx="10721"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8" name="Group 327">
                <a:extLst>
                  <a:ext uri="{FF2B5EF4-FFF2-40B4-BE49-F238E27FC236}">
                    <a16:creationId xmlns:a16="http://schemas.microsoft.com/office/drawing/2014/main" id="{2CB829C1-EABD-3D9D-C901-9C175EA2442D}"/>
                  </a:ext>
                </a:extLst>
              </p:cNvPr>
              <p:cNvGrpSpPr/>
              <p:nvPr/>
            </p:nvGrpSpPr>
            <p:grpSpPr>
              <a:xfrm>
                <a:off x="1761958" y="2415459"/>
                <a:ext cx="259882" cy="0"/>
                <a:chOff x="3511566" y="2568285"/>
                <a:chExt cx="259882" cy="0"/>
              </a:xfrm>
            </p:grpSpPr>
            <p:cxnSp>
              <p:nvCxnSpPr>
                <p:cNvPr id="350" name="Straight Connector 349">
                  <a:extLst>
                    <a:ext uri="{FF2B5EF4-FFF2-40B4-BE49-F238E27FC236}">
                      <a16:creationId xmlns:a16="http://schemas.microsoft.com/office/drawing/2014/main" id="{8DD21916-1A12-0F2C-CF5F-4405ED19A12A}"/>
                    </a:ext>
                    <a:ext uri="{C183D7F6-B498-43B3-948B-1728B52AA6E4}">
                      <adec:decorative xmlns:adec="http://schemas.microsoft.com/office/drawing/2017/decorative" val="1"/>
                    </a:ext>
                  </a:extLst>
                </p:cNvPr>
                <p:cNvCxnSpPr>
                  <a:cxnSpLocks/>
                </p:cNvCxnSpPr>
                <p:nvPr/>
              </p:nvCxnSpPr>
              <p:spPr>
                <a:xfrm>
                  <a:off x="3511566" y="2568285"/>
                  <a:ext cx="776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FF3ECD51-B1E5-378D-F306-206E4F9A1CD6}"/>
                    </a:ext>
                    <a:ext uri="{C183D7F6-B498-43B3-948B-1728B52AA6E4}">
                      <adec:decorative xmlns:adec="http://schemas.microsoft.com/office/drawing/2017/decorative" val="1"/>
                    </a:ext>
                  </a:extLst>
                </p:cNvPr>
                <p:cNvCxnSpPr>
                  <a:cxnSpLocks/>
                </p:cNvCxnSpPr>
                <p:nvPr/>
              </p:nvCxnSpPr>
              <p:spPr>
                <a:xfrm>
                  <a:off x="3600041" y="2568285"/>
                  <a:ext cx="4008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FEE4FBF7-6890-1E30-F43A-4AB2BAFC6B3C}"/>
                    </a:ext>
                    <a:ext uri="{C183D7F6-B498-43B3-948B-1728B52AA6E4}">
                      <adec:decorative xmlns:adec="http://schemas.microsoft.com/office/drawing/2017/decorative" val="1"/>
                    </a:ext>
                  </a:extLst>
                </p:cNvPr>
                <p:cNvCxnSpPr>
                  <a:cxnSpLocks/>
                </p:cNvCxnSpPr>
                <p:nvPr/>
              </p:nvCxnSpPr>
              <p:spPr>
                <a:xfrm>
                  <a:off x="3650925" y="2568285"/>
                  <a:ext cx="69231"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8BBA9F7-ADF6-3D24-59C7-74946C1C4A90}"/>
                    </a:ext>
                    <a:ext uri="{C183D7F6-B498-43B3-948B-1728B52AA6E4}">
                      <adec:decorative xmlns:adec="http://schemas.microsoft.com/office/drawing/2017/decorative" val="1"/>
                    </a:ext>
                  </a:extLst>
                </p:cNvPr>
                <p:cNvCxnSpPr>
                  <a:cxnSpLocks/>
                </p:cNvCxnSpPr>
                <p:nvPr/>
              </p:nvCxnSpPr>
              <p:spPr>
                <a:xfrm>
                  <a:off x="3730958" y="2568285"/>
                  <a:ext cx="404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9" name="Group 328">
                <a:extLst>
                  <a:ext uri="{FF2B5EF4-FFF2-40B4-BE49-F238E27FC236}">
                    <a16:creationId xmlns:a16="http://schemas.microsoft.com/office/drawing/2014/main" id="{D52BDA2C-DE32-C21E-0F8A-D014E1E61D8C}"/>
                  </a:ext>
                </a:extLst>
              </p:cNvPr>
              <p:cNvGrpSpPr/>
              <p:nvPr/>
            </p:nvGrpSpPr>
            <p:grpSpPr>
              <a:xfrm>
                <a:off x="1810385" y="2447000"/>
                <a:ext cx="160476" cy="0"/>
                <a:chOff x="3571423" y="2591145"/>
                <a:chExt cx="160476" cy="0"/>
              </a:xfrm>
            </p:grpSpPr>
            <p:cxnSp>
              <p:nvCxnSpPr>
                <p:cNvPr id="347" name="Straight Connector 346">
                  <a:extLst>
                    <a:ext uri="{FF2B5EF4-FFF2-40B4-BE49-F238E27FC236}">
                      <a16:creationId xmlns:a16="http://schemas.microsoft.com/office/drawing/2014/main" id="{C2C21D77-3CD8-8194-D671-B5D9954E1B42}"/>
                    </a:ext>
                    <a:ext uri="{C183D7F6-B498-43B3-948B-1728B52AA6E4}">
                      <adec:decorative xmlns:adec="http://schemas.microsoft.com/office/drawing/2017/decorative" val="1"/>
                    </a:ext>
                  </a:extLst>
                </p:cNvPr>
                <p:cNvCxnSpPr>
                  <a:cxnSpLocks/>
                </p:cNvCxnSpPr>
                <p:nvPr/>
              </p:nvCxnSpPr>
              <p:spPr>
                <a:xfrm>
                  <a:off x="3571423" y="2591145"/>
                  <a:ext cx="69251"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38EA6D64-3621-D159-B316-54B0519A044D}"/>
                    </a:ext>
                    <a:ext uri="{C183D7F6-B498-43B3-948B-1728B52AA6E4}">
                      <adec:decorative xmlns:adec="http://schemas.microsoft.com/office/drawing/2017/decorative" val="1"/>
                    </a:ext>
                  </a:extLst>
                </p:cNvPr>
                <p:cNvCxnSpPr>
                  <a:cxnSpLocks/>
                </p:cNvCxnSpPr>
                <p:nvPr/>
              </p:nvCxnSpPr>
              <p:spPr>
                <a:xfrm>
                  <a:off x="3651476" y="2591145"/>
                  <a:ext cx="4008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2BBD243-EAAC-B8D1-F41C-D7929C0D6842}"/>
                    </a:ext>
                    <a:ext uri="{C183D7F6-B498-43B3-948B-1728B52AA6E4}">
                      <adec:decorative xmlns:adec="http://schemas.microsoft.com/office/drawing/2017/decorative" val="1"/>
                    </a:ext>
                  </a:extLst>
                </p:cNvPr>
                <p:cNvCxnSpPr>
                  <a:cxnSpLocks/>
                </p:cNvCxnSpPr>
                <p:nvPr/>
              </p:nvCxnSpPr>
              <p:spPr>
                <a:xfrm>
                  <a:off x="3702360" y="2591145"/>
                  <a:ext cx="2953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0" name="Group 329">
                <a:extLst>
                  <a:ext uri="{FF2B5EF4-FFF2-40B4-BE49-F238E27FC236}">
                    <a16:creationId xmlns:a16="http://schemas.microsoft.com/office/drawing/2014/main" id="{8172A6F8-B4E4-4292-2CD4-28814017B99A}"/>
                  </a:ext>
                </a:extLst>
              </p:cNvPr>
              <p:cNvGrpSpPr/>
              <p:nvPr/>
            </p:nvGrpSpPr>
            <p:grpSpPr>
              <a:xfrm>
                <a:off x="1726565" y="2191941"/>
                <a:ext cx="339119" cy="0"/>
                <a:chOff x="3451408" y="2328256"/>
                <a:chExt cx="339119" cy="0"/>
              </a:xfrm>
            </p:grpSpPr>
            <p:cxnSp>
              <p:nvCxnSpPr>
                <p:cNvPr id="341" name="Straight Connector 340">
                  <a:extLst>
                    <a:ext uri="{FF2B5EF4-FFF2-40B4-BE49-F238E27FC236}">
                      <a16:creationId xmlns:a16="http://schemas.microsoft.com/office/drawing/2014/main" id="{9F7CE281-D2D0-67C4-E3B3-EF5FCACBF91D}"/>
                    </a:ext>
                    <a:ext uri="{C183D7F6-B498-43B3-948B-1728B52AA6E4}">
                      <adec:decorative xmlns:adec="http://schemas.microsoft.com/office/drawing/2017/decorative" val="1"/>
                    </a:ext>
                  </a:extLst>
                </p:cNvPr>
                <p:cNvCxnSpPr>
                  <a:cxnSpLocks/>
                </p:cNvCxnSpPr>
                <p:nvPr/>
              </p:nvCxnSpPr>
              <p:spPr>
                <a:xfrm>
                  <a:off x="3451408" y="2328256"/>
                  <a:ext cx="6976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2" name="Straight Connector 341">
                  <a:extLst>
                    <a:ext uri="{FF2B5EF4-FFF2-40B4-BE49-F238E27FC236}">
                      <a16:creationId xmlns:a16="http://schemas.microsoft.com/office/drawing/2014/main" id="{6656B116-5FC4-3BD0-A5E5-73292324BC72}"/>
                    </a:ext>
                    <a:ext uri="{C183D7F6-B498-43B3-948B-1728B52AA6E4}">
                      <adec:decorative xmlns:adec="http://schemas.microsoft.com/office/drawing/2017/decorative" val="1"/>
                    </a:ext>
                  </a:extLst>
                </p:cNvPr>
                <p:cNvCxnSpPr>
                  <a:cxnSpLocks/>
                </p:cNvCxnSpPr>
                <p:nvPr/>
              </p:nvCxnSpPr>
              <p:spPr>
                <a:xfrm>
                  <a:off x="3532843" y="2328256"/>
                  <a:ext cx="4329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3" name="Straight Connector 342">
                  <a:extLst>
                    <a:ext uri="{FF2B5EF4-FFF2-40B4-BE49-F238E27FC236}">
                      <a16:creationId xmlns:a16="http://schemas.microsoft.com/office/drawing/2014/main" id="{79F049C0-449E-8262-6566-11819CFB5EA4}"/>
                    </a:ext>
                    <a:ext uri="{C183D7F6-B498-43B3-948B-1728B52AA6E4}">
                      <adec:decorative xmlns:adec="http://schemas.microsoft.com/office/drawing/2017/decorative" val="1"/>
                    </a:ext>
                  </a:extLst>
                </p:cNvPr>
                <p:cNvCxnSpPr>
                  <a:cxnSpLocks/>
                </p:cNvCxnSpPr>
                <p:nvPr/>
              </p:nvCxnSpPr>
              <p:spPr>
                <a:xfrm>
                  <a:off x="3587811" y="2328256"/>
                  <a:ext cx="7478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4A5C3884-9360-ADAC-03CA-57CCCE4F71C8}"/>
                    </a:ext>
                    <a:ext uri="{C183D7F6-B498-43B3-948B-1728B52AA6E4}">
                      <adec:decorative xmlns:adec="http://schemas.microsoft.com/office/drawing/2017/decorative" val="1"/>
                    </a:ext>
                  </a:extLst>
                </p:cNvPr>
                <p:cNvCxnSpPr>
                  <a:cxnSpLocks/>
                </p:cNvCxnSpPr>
                <p:nvPr/>
              </p:nvCxnSpPr>
              <p:spPr>
                <a:xfrm>
                  <a:off x="3674268" y="2328256"/>
                  <a:ext cx="309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E6D98C10-E2C1-D53B-2B77-535838B96088}"/>
                    </a:ext>
                    <a:ext uri="{C183D7F6-B498-43B3-948B-1728B52AA6E4}">
                      <adec:decorative xmlns:adec="http://schemas.microsoft.com/office/drawing/2017/decorative" val="1"/>
                    </a:ext>
                  </a:extLst>
                </p:cNvPr>
                <p:cNvCxnSpPr>
                  <a:cxnSpLocks/>
                </p:cNvCxnSpPr>
                <p:nvPr/>
              </p:nvCxnSpPr>
              <p:spPr>
                <a:xfrm>
                  <a:off x="3716910" y="2328256"/>
                  <a:ext cx="309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3E358B30-FB57-72FE-0AF6-D9FADF6A4ADD}"/>
                    </a:ext>
                    <a:ext uri="{C183D7F6-B498-43B3-948B-1728B52AA6E4}">
                      <adec:decorative xmlns:adec="http://schemas.microsoft.com/office/drawing/2017/decorative" val="1"/>
                    </a:ext>
                  </a:extLst>
                </p:cNvPr>
                <p:cNvCxnSpPr>
                  <a:cxnSpLocks/>
                </p:cNvCxnSpPr>
                <p:nvPr/>
              </p:nvCxnSpPr>
              <p:spPr>
                <a:xfrm>
                  <a:off x="3759554" y="2328256"/>
                  <a:ext cx="309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1" name="Group 330">
                <a:extLst>
                  <a:ext uri="{FF2B5EF4-FFF2-40B4-BE49-F238E27FC236}">
                    <a16:creationId xmlns:a16="http://schemas.microsoft.com/office/drawing/2014/main" id="{429B54FB-172F-8405-E110-4F3A46FEF612}"/>
                  </a:ext>
                </a:extLst>
              </p:cNvPr>
              <p:cNvGrpSpPr/>
              <p:nvPr/>
            </p:nvGrpSpPr>
            <p:grpSpPr>
              <a:xfrm>
                <a:off x="1743710" y="2156593"/>
                <a:ext cx="297632" cy="0"/>
                <a:chOff x="3476173" y="2290155"/>
                <a:chExt cx="297632" cy="0"/>
              </a:xfrm>
            </p:grpSpPr>
            <p:cxnSp>
              <p:nvCxnSpPr>
                <p:cNvPr id="336" name="Straight Connector 335">
                  <a:extLst>
                    <a:ext uri="{FF2B5EF4-FFF2-40B4-BE49-F238E27FC236}">
                      <a16:creationId xmlns:a16="http://schemas.microsoft.com/office/drawing/2014/main" id="{E6CF0637-F3DD-1F7C-9A50-28A009A89294}"/>
                    </a:ext>
                    <a:ext uri="{C183D7F6-B498-43B3-948B-1728B52AA6E4}">
                      <adec:decorative xmlns:adec="http://schemas.microsoft.com/office/drawing/2017/decorative" val="1"/>
                    </a:ext>
                  </a:extLst>
                </p:cNvPr>
                <p:cNvCxnSpPr>
                  <a:cxnSpLocks/>
                </p:cNvCxnSpPr>
                <p:nvPr/>
              </p:nvCxnSpPr>
              <p:spPr>
                <a:xfrm flipH="1">
                  <a:off x="3696132" y="2290155"/>
                  <a:ext cx="776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7" name="Straight Connector 336">
                  <a:extLst>
                    <a:ext uri="{FF2B5EF4-FFF2-40B4-BE49-F238E27FC236}">
                      <a16:creationId xmlns:a16="http://schemas.microsoft.com/office/drawing/2014/main" id="{3E4EAC1E-1B5D-814C-6876-FF48944EB7A7}"/>
                    </a:ext>
                    <a:ext uri="{C183D7F6-B498-43B3-948B-1728B52AA6E4}">
                      <adec:decorative xmlns:adec="http://schemas.microsoft.com/office/drawing/2017/decorative" val="1"/>
                    </a:ext>
                  </a:extLst>
                </p:cNvPr>
                <p:cNvCxnSpPr>
                  <a:cxnSpLocks/>
                </p:cNvCxnSpPr>
                <p:nvPr/>
              </p:nvCxnSpPr>
              <p:spPr>
                <a:xfrm flipH="1">
                  <a:off x="3645248" y="2290155"/>
                  <a:ext cx="4008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8" name="Straight Connector 337">
                  <a:extLst>
                    <a:ext uri="{FF2B5EF4-FFF2-40B4-BE49-F238E27FC236}">
                      <a16:creationId xmlns:a16="http://schemas.microsoft.com/office/drawing/2014/main" id="{8818D32D-2358-7892-CA50-1D4ED1181953}"/>
                    </a:ext>
                    <a:ext uri="{C183D7F6-B498-43B3-948B-1728B52AA6E4}">
                      <adec:decorative xmlns:adec="http://schemas.microsoft.com/office/drawing/2017/decorative" val="1"/>
                    </a:ext>
                  </a:extLst>
                </p:cNvPr>
                <p:cNvCxnSpPr>
                  <a:cxnSpLocks/>
                </p:cNvCxnSpPr>
                <p:nvPr/>
              </p:nvCxnSpPr>
              <p:spPr>
                <a:xfrm flipH="1">
                  <a:off x="3565215" y="2290155"/>
                  <a:ext cx="69231"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9" name="Straight Connector 338">
                  <a:extLst>
                    <a:ext uri="{FF2B5EF4-FFF2-40B4-BE49-F238E27FC236}">
                      <a16:creationId xmlns:a16="http://schemas.microsoft.com/office/drawing/2014/main" id="{34D89544-81FA-89DB-A011-15922B82EEEC}"/>
                    </a:ext>
                    <a:ext uri="{C183D7F6-B498-43B3-948B-1728B52AA6E4}">
                      <adec:decorative xmlns:adec="http://schemas.microsoft.com/office/drawing/2017/decorative" val="1"/>
                    </a:ext>
                  </a:extLst>
                </p:cNvPr>
                <p:cNvCxnSpPr>
                  <a:cxnSpLocks/>
                </p:cNvCxnSpPr>
                <p:nvPr/>
              </p:nvCxnSpPr>
              <p:spPr>
                <a:xfrm flipH="1">
                  <a:off x="3525741" y="2290155"/>
                  <a:ext cx="2867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0" name="Straight Connector 339">
                  <a:extLst>
                    <a:ext uri="{FF2B5EF4-FFF2-40B4-BE49-F238E27FC236}">
                      <a16:creationId xmlns:a16="http://schemas.microsoft.com/office/drawing/2014/main" id="{31F2D3DF-4472-9B5B-23E5-99A5D99334D4}"/>
                    </a:ext>
                    <a:ext uri="{C183D7F6-B498-43B3-948B-1728B52AA6E4}">
                      <adec:decorative xmlns:adec="http://schemas.microsoft.com/office/drawing/2017/decorative" val="1"/>
                    </a:ext>
                  </a:extLst>
                </p:cNvPr>
                <p:cNvCxnSpPr>
                  <a:cxnSpLocks/>
                </p:cNvCxnSpPr>
                <p:nvPr/>
              </p:nvCxnSpPr>
              <p:spPr>
                <a:xfrm flipH="1">
                  <a:off x="3476173" y="2290155"/>
                  <a:ext cx="3876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2" name="Group 331">
                <a:extLst>
                  <a:ext uri="{FF2B5EF4-FFF2-40B4-BE49-F238E27FC236}">
                    <a16:creationId xmlns:a16="http://schemas.microsoft.com/office/drawing/2014/main" id="{38C42E53-64CF-56DA-0579-1A37F9C6CBD6}"/>
                  </a:ext>
                </a:extLst>
              </p:cNvPr>
              <p:cNvGrpSpPr/>
              <p:nvPr/>
            </p:nvGrpSpPr>
            <p:grpSpPr>
              <a:xfrm>
                <a:off x="1790533" y="2117435"/>
                <a:ext cx="195112" cy="0"/>
                <a:chOff x="3551571" y="2255865"/>
                <a:chExt cx="195112" cy="0"/>
              </a:xfrm>
            </p:grpSpPr>
            <p:cxnSp>
              <p:nvCxnSpPr>
                <p:cNvPr id="333" name="Straight Connector 332">
                  <a:extLst>
                    <a:ext uri="{FF2B5EF4-FFF2-40B4-BE49-F238E27FC236}">
                      <a16:creationId xmlns:a16="http://schemas.microsoft.com/office/drawing/2014/main" id="{F5BA783F-1040-248F-69AB-286B73B68586}"/>
                    </a:ext>
                    <a:ext uri="{C183D7F6-B498-43B3-948B-1728B52AA6E4}">
                      <adec:decorative xmlns:adec="http://schemas.microsoft.com/office/drawing/2017/decorative" val="1"/>
                    </a:ext>
                  </a:extLst>
                </p:cNvPr>
                <p:cNvCxnSpPr>
                  <a:cxnSpLocks/>
                </p:cNvCxnSpPr>
                <p:nvPr/>
              </p:nvCxnSpPr>
              <p:spPr>
                <a:xfrm>
                  <a:off x="3551571" y="2255865"/>
                  <a:ext cx="7767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4" name="Straight Connector 333">
                  <a:extLst>
                    <a:ext uri="{FF2B5EF4-FFF2-40B4-BE49-F238E27FC236}">
                      <a16:creationId xmlns:a16="http://schemas.microsoft.com/office/drawing/2014/main" id="{35F73E55-EAD9-CD05-7A82-EBDA637B47F3}"/>
                    </a:ext>
                    <a:ext uri="{C183D7F6-B498-43B3-948B-1728B52AA6E4}">
                      <adec:decorative xmlns:adec="http://schemas.microsoft.com/office/drawing/2017/decorative" val="1"/>
                    </a:ext>
                  </a:extLst>
                </p:cNvPr>
                <p:cNvCxnSpPr>
                  <a:cxnSpLocks/>
                </p:cNvCxnSpPr>
                <p:nvPr/>
              </p:nvCxnSpPr>
              <p:spPr>
                <a:xfrm>
                  <a:off x="3640046" y="2255865"/>
                  <a:ext cx="4008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5" name="Straight Connector 334">
                  <a:extLst>
                    <a:ext uri="{FF2B5EF4-FFF2-40B4-BE49-F238E27FC236}">
                      <a16:creationId xmlns:a16="http://schemas.microsoft.com/office/drawing/2014/main" id="{D38B32C4-EDD2-0A38-0461-1F9DAD45F21F}"/>
                    </a:ext>
                    <a:ext uri="{C183D7F6-B498-43B3-948B-1728B52AA6E4}">
                      <adec:decorative xmlns:adec="http://schemas.microsoft.com/office/drawing/2017/decorative" val="1"/>
                    </a:ext>
                  </a:extLst>
                </p:cNvPr>
                <p:cNvCxnSpPr>
                  <a:cxnSpLocks/>
                </p:cNvCxnSpPr>
                <p:nvPr/>
              </p:nvCxnSpPr>
              <p:spPr>
                <a:xfrm>
                  <a:off x="3690930" y="2255865"/>
                  <a:ext cx="5575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82" name="Freeform 5">
              <a:extLst>
                <a:ext uri="{FF2B5EF4-FFF2-40B4-BE49-F238E27FC236}">
                  <a16:creationId xmlns:a16="http://schemas.microsoft.com/office/drawing/2014/main" id="{EEB37038-02A0-DA27-4CFC-688F2490D1B3}"/>
                </a:ext>
                <a:ext uri="{C183D7F6-B498-43B3-948B-1728B52AA6E4}">
                  <adec:decorative xmlns:adec="http://schemas.microsoft.com/office/drawing/2017/decorative" val="1"/>
                </a:ext>
              </a:extLst>
            </p:cNvPr>
            <p:cNvSpPr>
              <a:spLocks noEditPoints="1"/>
            </p:cNvSpPr>
            <p:nvPr/>
          </p:nvSpPr>
          <p:spPr bwMode="auto">
            <a:xfrm>
              <a:off x="3932083" y="1885483"/>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383" name="Smiley Face 4">
              <a:extLst>
                <a:ext uri="{FF2B5EF4-FFF2-40B4-BE49-F238E27FC236}">
                  <a16:creationId xmlns:a16="http://schemas.microsoft.com/office/drawing/2014/main" id="{C74EFD97-4639-8A7E-E079-7B9D91AEA763}"/>
                </a:ext>
                <a:ext uri="{C183D7F6-B498-43B3-948B-1728B52AA6E4}">
                  <adec:decorative xmlns:adec="http://schemas.microsoft.com/office/drawing/2017/decorative" val="1"/>
                </a:ext>
              </a:extLst>
            </p:cNvPr>
            <p:cNvSpPr/>
            <p:nvPr/>
          </p:nvSpPr>
          <p:spPr bwMode="auto">
            <a:xfrm>
              <a:off x="5627589" y="1916348"/>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grpSp>
          <p:nvGrpSpPr>
            <p:cNvPr id="384" name="Group 383">
              <a:extLst>
                <a:ext uri="{FF2B5EF4-FFF2-40B4-BE49-F238E27FC236}">
                  <a16:creationId xmlns:a16="http://schemas.microsoft.com/office/drawing/2014/main" id="{36D489F8-5A8A-C48A-C287-6BBD63EC2B6D}"/>
                </a:ext>
                <a:ext uri="{C183D7F6-B498-43B3-948B-1728B52AA6E4}">
                  <adec:decorative xmlns:adec="http://schemas.microsoft.com/office/drawing/2017/decorative" val="1"/>
                </a:ext>
              </a:extLst>
            </p:cNvPr>
            <p:cNvGrpSpPr/>
            <p:nvPr/>
          </p:nvGrpSpPr>
          <p:grpSpPr>
            <a:xfrm>
              <a:off x="2119079" y="4186238"/>
              <a:ext cx="343534" cy="4214950"/>
              <a:chOff x="967154" y="1481462"/>
              <a:chExt cx="5331069" cy="4214950"/>
            </a:xfrm>
          </p:grpSpPr>
          <p:cxnSp>
            <p:nvCxnSpPr>
              <p:cNvPr id="385" name="Straight Connector 384">
                <a:extLst>
                  <a:ext uri="{FF2B5EF4-FFF2-40B4-BE49-F238E27FC236}">
                    <a16:creationId xmlns:a16="http://schemas.microsoft.com/office/drawing/2014/main" id="{53351292-F1A8-63FD-7334-3A9B2E48D673}"/>
                  </a:ext>
                  <a:ext uri="{C183D7F6-B498-43B3-948B-1728B52AA6E4}">
                    <adec:decorative xmlns:adec="http://schemas.microsoft.com/office/drawing/2017/decorative" val="1"/>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386" name="Rectangle 385">
                <a:extLst>
                  <a:ext uri="{FF2B5EF4-FFF2-40B4-BE49-F238E27FC236}">
                    <a16:creationId xmlns:a16="http://schemas.microsoft.com/office/drawing/2014/main" id="{1358C0B6-1CBF-0302-3EE8-8E00F1D5587D}"/>
                  </a:ext>
                  <a:ext uri="{C183D7F6-B498-43B3-948B-1728B52AA6E4}">
                    <adec:decorative xmlns:adec="http://schemas.microsoft.com/office/drawing/2017/decorative" val="1"/>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387" name="Rectangle 386">
                <a:extLst>
                  <a:ext uri="{FF2B5EF4-FFF2-40B4-BE49-F238E27FC236}">
                    <a16:creationId xmlns:a16="http://schemas.microsoft.com/office/drawing/2014/main" id="{4710871E-F624-B6B1-1E0E-1A7D9CA81AAA}"/>
                  </a:ext>
                  <a:ext uri="{C183D7F6-B498-43B3-948B-1728B52AA6E4}">
                    <adec:decorative xmlns:adec="http://schemas.microsoft.com/office/drawing/2017/decorative" val="1"/>
                  </a:ext>
                </a:extLst>
              </p:cNvPr>
              <p:cNvSpPr/>
              <p:nvPr/>
            </p:nvSpPr>
            <p:spPr bwMode="auto">
              <a:xfrm>
                <a:off x="2225919" y="4700954"/>
                <a:ext cx="914400" cy="99545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388" name="Freeform: Shape 404">
                <a:extLst>
                  <a:ext uri="{FF2B5EF4-FFF2-40B4-BE49-F238E27FC236}">
                    <a16:creationId xmlns:a16="http://schemas.microsoft.com/office/drawing/2014/main" id="{761AB783-A392-CEEC-08DC-2A9A68EF373F}"/>
                  </a:ext>
                  <a:ext uri="{C183D7F6-B498-43B3-948B-1728B52AA6E4}">
                    <adec:decorative xmlns:adec="http://schemas.microsoft.com/office/drawing/2017/decorative" val="1"/>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389" name="Freeform: Shape 405">
                <a:extLst>
                  <a:ext uri="{FF2B5EF4-FFF2-40B4-BE49-F238E27FC236}">
                    <a16:creationId xmlns:a16="http://schemas.microsoft.com/office/drawing/2014/main" id="{222FD630-CC25-C6BB-BCC2-5F1D26A64B71}"/>
                  </a:ext>
                  <a:ext uri="{C183D7F6-B498-43B3-948B-1728B52AA6E4}">
                    <adec:decorative xmlns:adec="http://schemas.microsoft.com/office/drawing/2017/decorative" val="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grpSp>
        <p:sp>
          <p:nvSpPr>
            <p:cNvPr id="390" name="Freeform 5">
              <a:extLst>
                <a:ext uri="{FF2B5EF4-FFF2-40B4-BE49-F238E27FC236}">
                  <a16:creationId xmlns:a16="http://schemas.microsoft.com/office/drawing/2014/main" id="{4385D655-69A8-2FAA-244D-6C164291DB5A}"/>
                </a:ext>
                <a:ext uri="{C183D7F6-B498-43B3-948B-1728B52AA6E4}">
                  <adec:decorative xmlns:adec="http://schemas.microsoft.com/office/drawing/2017/decorative" val="1"/>
                </a:ext>
              </a:extLst>
            </p:cNvPr>
            <p:cNvSpPr>
              <a:spLocks noEditPoints="1"/>
            </p:cNvSpPr>
            <p:nvPr/>
          </p:nvSpPr>
          <p:spPr bwMode="auto">
            <a:xfrm>
              <a:off x="3910536" y="2787798"/>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pic>
          <p:nvPicPr>
            <p:cNvPr id="391" name="Graphic 569">
              <a:extLst>
                <a:ext uri="{FF2B5EF4-FFF2-40B4-BE49-F238E27FC236}">
                  <a16:creationId xmlns:a16="http://schemas.microsoft.com/office/drawing/2014/main" id="{B1608940-1C75-AF47-FE9E-7850B05B4846}"/>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15573" y="2788906"/>
              <a:ext cx="317823" cy="294280"/>
            </a:xfrm>
            <a:prstGeom prst="rect">
              <a:avLst/>
            </a:prstGeom>
          </p:spPr>
        </p:pic>
        <p:grpSp>
          <p:nvGrpSpPr>
            <p:cNvPr id="392" name="Group 391">
              <a:extLst>
                <a:ext uri="{FF2B5EF4-FFF2-40B4-BE49-F238E27FC236}">
                  <a16:creationId xmlns:a16="http://schemas.microsoft.com/office/drawing/2014/main" id="{E3EE5660-8499-3636-12FE-354490D4C47A}"/>
                </a:ext>
                <a:ext uri="{C183D7F6-B498-43B3-948B-1728B52AA6E4}">
                  <adec:decorative xmlns:adec="http://schemas.microsoft.com/office/drawing/2017/decorative" val="1"/>
                </a:ext>
              </a:extLst>
            </p:cNvPr>
            <p:cNvGrpSpPr/>
            <p:nvPr/>
          </p:nvGrpSpPr>
          <p:grpSpPr>
            <a:xfrm>
              <a:off x="2125307" y="3701674"/>
              <a:ext cx="331079" cy="385141"/>
              <a:chOff x="3803869" y="4376725"/>
              <a:chExt cx="331079" cy="385141"/>
            </a:xfrm>
          </p:grpSpPr>
          <p:sp>
            <p:nvSpPr>
              <p:cNvPr id="393" name="people_4">
                <a:extLst>
                  <a:ext uri="{FF2B5EF4-FFF2-40B4-BE49-F238E27FC236}">
                    <a16:creationId xmlns:a16="http://schemas.microsoft.com/office/drawing/2014/main" id="{7321F988-E85B-3CE6-3250-B78D4051935B}"/>
                  </a:ext>
                  <a:ext uri="{C183D7F6-B498-43B3-948B-1728B52AA6E4}">
                    <adec:decorative xmlns:adec="http://schemas.microsoft.com/office/drawing/2017/decorative" val="1"/>
                  </a:ext>
                </a:extLst>
              </p:cNvPr>
              <p:cNvSpPr>
                <a:spLocks noChangeAspect="1" noEditPoints="1"/>
              </p:cNvSpPr>
              <p:nvPr/>
            </p:nvSpPr>
            <p:spPr bwMode="auto">
              <a:xfrm>
                <a:off x="3803869" y="439610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394" name="Freeform: Shape 393">
                <a:extLst>
                  <a:ext uri="{FF2B5EF4-FFF2-40B4-BE49-F238E27FC236}">
                    <a16:creationId xmlns:a16="http://schemas.microsoft.com/office/drawing/2014/main" id="{4457C8D1-99BB-0B4F-0017-183C1577CC18}"/>
                  </a:ext>
                  <a:ext uri="{C183D7F6-B498-43B3-948B-1728B52AA6E4}">
                    <adec:decorative xmlns:adec="http://schemas.microsoft.com/office/drawing/2017/decorative" val="1"/>
                  </a:ext>
                </a:extLst>
              </p:cNvPr>
              <p:cNvSpPr/>
              <p:nvPr/>
            </p:nvSpPr>
            <p:spPr bwMode="auto">
              <a:xfrm rot="5400000">
                <a:off x="3815682" y="4376726"/>
                <a:ext cx="54890" cy="54888"/>
              </a:xfrm>
              <a:custGeom>
                <a:avLst/>
                <a:gdLst>
                  <a:gd name="connsiteX0" fmla="*/ 0 w 111588"/>
                  <a:gd name="connsiteY0" fmla="*/ 111588 h 111588"/>
                  <a:gd name="connsiteX1" fmla="*/ 0 w 111588"/>
                  <a:gd name="connsiteY1" fmla="*/ 0 h 111588"/>
                  <a:gd name="connsiteX2" fmla="*/ 111588 w 111588"/>
                  <a:gd name="connsiteY2" fmla="*/ 0 h 111588"/>
                  <a:gd name="connsiteX3" fmla="*/ 111588 w 111588"/>
                  <a:gd name="connsiteY3" fmla="*/ 111588 h 111588"/>
                  <a:gd name="connsiteX4" fmla="*/ 0 w 111588"/>
                  <a:gd name="connsiteY4" fmla="*/ 111588 h 111588"/>
                  <a:gd name="connsiteX0" fmla="*/ 111588 w 203028"/>
                  <a:gd name="connsiteY0" fmla="*/ 0 h 111588"/>
                  <a:gd name="connsiteX1" fmla="*/ 111588 w 203028"/>
                  <a:gd name="connsiteY1" fmla="*/ 111588 h 111588"/>
                  <a:gd name="connsiteX2" fmla="*/ 0 w 203028"/>
                  <a:gd name="connsiteY2" fmla="*/ 111588 h 111588"/>
                  <a:gd name="connsiteX3" fmla="*/ 0 w 203028"/>
                  <a:gd name="connsiteY3" fmla="*/ 0 h 111588"/>
                  <a:gd name="connsiteX4" fmla="*/ 203028 w 203028"/>
                  <a:gd name="connsiteY4" fmla="*/ 91440 h 111588"/>
                  <a:gd name="connsiteX0" fmla="*/ 111588 w 111588"/>
                  <a:gd name="connsiteY0" fmla="*/ 0 h 111588"/>
                  <a:gd name="connsiteX1" fmla="*/ 111588 w 111588"/>
                  <a:gd name="connsiteY1" fmla="*/ 111588 h 111588"/>
                  <a:gd name="connsiteX2" fmla="*/ 0 w 111588"/>
                  <a:gd name="connsiteY2" fmla="*/ 111588 h 111588"/>
                  <a:gd name="connsiteX3" fmla="*/ 0 w 111588"/>
                  <a:gd name="connsiteY3" fmla="*/ 0 h 111588"/>
                  <a:gd name="connsiteX0" fmla="*/ 111588 w 111588"/>
                  <a:gd name="connsiteY0" fmla="*/ 111588 h 111588"/>
                  <a:gd name="connsiteX1" fmla="*/ 0 w 111588"/>
                  <a:gd name="connsiteY1" fmla="*/ 111588 h 111588"/>
                  <a:gd name="connsiteX2" fmla="*/ 0 w 111588"/>
                  <a:gd name="connsiteY2" fmla="*/ 0 h 111588"/>
                </a:gdLst>
                <a:ahLst/>
                <a:cxnLst>
                  <a:cxn ang="0">
                    <a:pos x="connsiteX0" y="connsiteY0"/>
                  </a:cxn>
                  <a:cxn ang="0">
                    <a:pos x="connsiteX1" y="connsiteY1"/>
                  </a:cxn>
                  <a:cxn ang="0">
                    <a:pos x="connsiteX2" y="connsiteY2"/>
                  </a:cxn>
                </a:cxnLst>
                <a:rect l="l" t="t" r="r" b="b"/>
                <a:pathLst>
                  <a:path w="111588" h="111588">
                    <a:moveTo>
                      <a:pt x="111588" y="111588"/>
                    </a:moveTo>
                    <a:lnTo>
                      <a:pt x="0" y="111588"/>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395" name="Freeform: Shape 394">
                <a:extLst>
                  <a:ext uri="{FF2B5EF4-FFF2-40B4-BE49-F238E27FC236}">
                    <a16:creationId xmlns:a16="http://schemas.microsoft.com/office/drawing/2014/main" id="{6C6F1FBD-B912-AF13-AAA1-E1012F328A3C}"/>
                  </a:ext>
                  <a:ext uri="{C183D7F6-B498-43B3-948B-1728B52AA6E4}">
                    <adec:decorative xmlns:adec="http://schemas.microsoft.com/office/drawing/2017/decorative" val="1"/>
                  </a:ext>
                </a:extLst>
              </p:cNvPr>
              <p:cNvSpPr/>
              <p:nvPr/>
            </p:nvSpPr>
            <p:spPr bwMode="auto">
              <a:xfrm rot="5400000">
                <a:off x="4080059" y="4376727"/>
                <a:ext cx="54890" cy="54888"/>
              </a:xfrm>
              <a:custGeom>
                <a:avLst/>
                <a:gdLst>
                  <a:gd name="connsiteX0" fmla="*/ 0 w 111588"/>
                  <a:gd name="connsiteY0" fmla="*/ 111587 h 111587"/>
                  <a:gd name="connsiteX1" fmla="*/ 0 w 111588"/>
                  <a:gd name="connsiteY1" fmla="*/ 0 h 111587"/>
                  <a:gd name="connsiteX2" fmla="*/ 111588 w 111588"/>
                  <a:gd name="connsiteY2" fmla="*/ 0 h 111587"/>
                  <a:gd name="connsiteX3" fmla="*/ 111588 w 111588"/>
                  <a:gd name="connsiteY3" fmla="*/ 111587 h 111587"/>
                  <a:gd name="connsiteX4" fmla="*/ 0 w 111588"/>
                  <a:gd name="connsiteY4" fmla="*/ 111587 h 111587"/>
                  <a:gd name="connsiteX0" fmla="*/ 111588 w 203028"/>
                  <a:gd name="connsiteY0" fmla="*/ 111587 h 203027"/>
                  <a:gd name="connsiteX1" fmla="*/ 0 w 203028"/>
                  <a:gd name="connsiteY1" fmla="*/ 111587 h 203027"/>
                  <a:gd name="connsiteX2" fmla="*/ 0 w 203028"/>
                  <a:gd name="connsiteY2" fmla="*/ 0 h 203027"/>
                  <a:gd name="connsiteX3" fmla="*/ 111588 w 203028"/>
                  <a:gd name="connsiteY3" fmla="*/ 0 h 203027"/>
                  <a:gd name="connsiteX4" fmla="*/ 203028 w 203028"/>
                  <a:gd name="connsiteY4" fmla="*/ 203027 h 203027"/>
                  <a:gd name="connsiteX0" fmla="*/ 111588 w 111588"/>
                  <a:gd name="connsiteY0" fmla="*/ 111587 h 111587"/>
                  <a:gd name="connsiteX1" fmla="*/ 0 w 111588"/>
                  <a:gd name="connsiteY1" fmla="*/ 111587 h 111587"/>
                  <a:gd name="connsiteX2" fmla="*/ 0 w 111588"/>
                  <a:gd name="connsiteY2" fmla="*/ 0 h 111587"/>
                  <a:gd name="connsiteX3" fmla="*/ 111588 w 111588"/>
                  <a:gd name="connsiteY3" fmla="*/ 0 h 111587"/>
                  <a:gd name="connsiteX0" fmla="*/ 0 w 111588"/>
                  <a:gd name="connsiteY0" fmla="*/ 111587 h 111587"/>
                  <a:gd name="connsiteX1" fmla="*/ 0 w 111588"/>
                  <a:gd name="connsiteY1" fmla="*/ 0 h 111587"/>
                  <a:gd name="connsiteX2" fmla="*/ 111588 w 111588"/>
                  <a:gd name="connsiteY2" fmla="*/ 0 h 111587"/>
                </a:gdLst>
                <a:ahLst/>
                <a:cxnLst>
                  <a:cxn ang="0">
                    <a:pos x="connsiteX0" y="connsiteY0"/>
                  </a:cxn>
                  <a:cxn ang="0">
                    <a:pos x="connsiteX1" y="connsiteY1"/>
                  </a:cxn>
                  <a:cxn ang="0">
                    <a:pos x="connsiteX2" y="connsiteY2"/>
                  </a:cxn>
                </a:cxnLst>
                <a:rect l="l" t="t" r="r" b="b"/>
                <a:pathLst>
                  <a:path w="111588" h="111587">
                    <a:moveTo>
                      <a:pt x="0" y="111587"/>
                    </a:moveTo>
                    <a:lnTo>
                      <a:pt x="0" y="0"/>
                    </a:lnTo>
                    <a:lnTo>
                      <a:pt x="111588"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396" name="Freeform: Shape 395">
                <a:extLst>
                  <a:ext uri="{FF2B5EF4-FFF2-40B4-BE49-F238E27FC236}">
                    <a16:creationId xmlns:a16="http://schemas.microsoft.com/office/drawing/2014/main" id="{F266C7CD-6954-DEC7-094E-E32CB81C551D}"/>
                  </a:ext>
                  <a:ext uri="{C183D7F6-B498-43B3-948B-1728B52AA6E4}">
                    <adec:decorative xmlns:adec="http://schemas.microsoft.com/office/drawing/2017/decorative" val="1"/>
                  </a:ext>
                </a:extLst>
              </p:cNvPr>
              <p:cNvSpPr/>
              <p:nvPr/>
            </p:nvSpPr>
            <p:spPr bwMode="auto">
              <a:xfrm rot="5400000">
                <a:off x="3815684" y="4545009"/>
                <a:ext cx="54888" cy="54888"/>
              </a:xfrm>
              <a:custGeom>
                <a:avLst/>
                <a:gdLst>
                  <a:gd name="connsiteX0" fmla="*/ 0 w 111587"/>
                  <a:gd name="connsiteY0" fmla="*/ 111588 h 111588"/>
                  <a:gd name="connsiteX1" fmla="*/ 0 w 111587"/>
                  <a:gd name="connsiteY1" fmla="*/ 0 h 111588"/>
                  <a:gd name="connsiteX2" fmla="*/ 111587 w 111587"/>
                  <a:gd name="connsiteY2" fmla="*/ 0 h 111588"/>
                  <a:gd name="connsiteX3" fmla="*/ 111587 w 111587"/>
                  <a:gd name="connsiteY3" fmla="*/ 111588 h 111588"/>
                  <a:gd name="connsiteX4" fmla="*/ 0 w 111587"/>
                  <a:gd name="connsiteY4" fmla="*/ 111588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4" fmla="*/ 91440 w 111587"/>
                  <a:gd name="connsiteY4" fmla="*/ 91440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0" fmla="*/ 111587 w 111587"/>
                  <a:gd name="connsiteY0" fmla="*/ 0 h 111588"/>
                  <a:gd name="connsiteX1" fmla="*/ 111587 w 111587"/>
                  <a:gd name="connsiteY1" fmla="*/ 111588 h 111588"/>
                  <a:gd name="connsiteX2" fmla="*/ 0 w 111587"/>
                  <a:gd name="connsiteY2" fmla="*/ 111588 h 111588"/>
                </a:gdLst>
                <a:ahLst/>
                <a:cxnLst>
                  <a:cxn ang="0">
                    <a:pos x="connsiteX0" y="connsiteY0"/>
                  </a:cxn>
                  <a:cxn ang="0">
                    <a:pos x="connsiteX1" y="connsiteY1"/>
                  </a:cxn>
                  <a:cxn ang="0">
                    <a:pos x="connsiteX2" y="connsiteY2"/>
                  </a:cxn>
                </a:cxnLst>
                <a:rect l="l" t="t" r="r" b="b"/>
                <a:pathLst>
                  <a:path w="111587" h="111588">
                    <a:moveTo>
                      <a:pt x="111587" y="0"/>
                    </a:moveTo>
                    <a:lnTo>
                      <a:pt x="111587" y="111588"/>
                    </a:lnTo>
                    <a:lnTo>
                      <a:pt x="0" y="11158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397" name="Freeform: Shape 396">
                <a:extLst>
                  <a:ext uri="{FF2B5EF4-FFF2-40B4-BE49-F238E27FC236}">
                    <a16:creationId xmlns:a16="http://schemas.microsoft.com/office/drawing/2014/main" id="{18BEB1AF-7ECA-A9CA-AB4F-7263A3E2E057}"/>
                  </a:ext>
                  <a:ext uri="{C183D7F6-B498-43B3-948B-1728B52AA6E4}">
                    <adec:decorative xmlns:adec="http://schemas.microsoft.com/office/drawing/2017/decorative" val="1"/>
                  </a:ext>
                </a:extLst>
              </p:cNvPr>
              <p:cNvSpPr/>
              <p:nvPr/>
            </p:nvSpPr>
            <p:spPr bwMode="auto">
              <a:xfrm rot="5400000">
                <a:off x="4080060" y="4545009"/>
                <a:ext cx="54888" cy="54888"/>
              </a:xfrm>
              <a:custGeom>
                <a:avLst/>
                <a:gdLst>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4" fmla="*/ 0 w 111587"/>
                  <a:gd name="connsiteY4" fmla="*/ 111587 h 111587"/>
                  <a:gd name="connsiteX0" fmla="*/ 0 w 111587"/>
                  <a:gd name="connsiteY0" fmla="*/ 111587 h 203027"/>
                  <a:gd name="connsiteX1" fmla="*/ 0 w 111587"/>
                  <a:gd name="connsiteY1" fmla="*/ 0 h 203027"/>
                  <a:gd name="connsiteX2" fmla="*/ 111587 w 111587"/>
                  <a:gd name="connsiteY2" fmla="*/ 0 h 203027"/>
                  <a:gd name="connsiteX3" fmla="*/ 111587 w 111587"/>
                  <a:gd name="connsiteY3" fmla="*/ 111587 h 203027"/>
                  <a:gd name="connsiteX4" fmla="*/ 91440 w 111587"/>
                  <a:gd name="connsiteY4" fmla="*/ 203027 h 203027"/>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0" fmla="*/ 0 w 111587"/>
                  <a:gd name="connsiteY0" fmla="*/ 0 h 111587"/>
                  <a:gd name="connsiteX1" fmla="*/ 111587 w 111587"/>
                  <a:gd name="connsiteY1" fmla="*/ 0 h 111587"/>
                  <a:gd name="connsiteX2" fmla="*/ 111587 w 111587"/>
                  <a:gd name="connsiteY2" fmla="*/ 111587 h 111587"/>
                </a:gdLst>
                <a:ahLst/>
                <a:cxnLst>
                  <a:cxn ang="0">
                    <a:pos x="connsiteX0" y="connsiteY0"/>
                  </a:cxn>
                  <a:cxn ang="0">
                    <a:pos x="connsiteX1" y="connsiteY1"/>
                  </a:cxn>
                  <a:cxn ang="0">
                    <a:pos x="connsiteX2" y="connsiteY2"/>
                  </a:cxn>
                </a:cxnLst>
                <a:rect l="l" t="t" r="r" b="b"/>
                <a:pathLst>
                  <a:path w="111587" h="111587">
                    <a:moveTo>
                      <a:pt x="0" y="0"/>
                    </a:moveTo>
                    <a:lnTo>
                      <a:pt x="111587" y="0"/>
                    </a:lnTo>
                    <a:lnTo>
                      <a:pt x="111587" y="111587"/>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nvGrpSpPr>
            <p:cNvPr id="398" name="Group 397">
              <a:extLst>
                <a:ext uri="{FF2B5EF4-FFF2-40B4-BE49-F238E27FC236}">
                  <a16:creationId xmlns:a16="http://schemas.microsoft.com/office/drawing/2014/main" id="{0D6C958E-0040-7101-586C-5B205111880A}"/>
                </a:ext>
                <a:ext uri="{C183D7F6-B498-43B3-948B-1728B52AA6E4}">
                  <adec:decorative xmlns:adec="http://schemas.microsoft.com/office/drawing/2017/decorative" val="1"/>
                </a:ext>
              </a:extLst>
            </p:cNvPr>
            <p:cNvGrpSpPr/>
            <p:nvPr/>
          </p:nvGrpSpPr>
          <p:grpSpPr>
            <a:xfrm>
              <a:off x="3910500" y="3726979"/>
              <a:ext cx="265397" cy="334525"/>
              <a:chOff x="9006703" y="765957"/>
              <a:chExt cx="222998" cy="281085"/>
            </a:xfrm>
          </p:grpSpPr>
          <p:grpSp>
            <p:nvGrpSpPr>
              <p:cNvPr id="399" name="Group 398">
                <a:extLst>
                  <a:ext uri="{FF2B5EF4-FFF2-40B4-BE49-F238E27FC236}">
                    <a16:creationId xmlns:a16="http://schemas.microsoft.com/office/drawing/2014/main" id="{4EBF0670-244D-5BCF-CD87-85E4AD64633E}"/>
                  </a:ext>
                </a:extLst>
              </p:cNvPr>
              <p:cNvGrpSpPr/>
              <p:nvPr/>
            </p:nvGrpSpPr>
            <p:grpSpPr>
              <a:xfrm>
                <a:off x="9006703" y="765957"/>
                <a:ext cx="222998" cy="281085"/>
                <a:chOff x="9049345" y="3538221"/>
                <a:chExt cx="843713" cy="1063479"/>
              </a:xfrm>
            </p:grpSpPr>
            <p:sp>
              <p:nvSpPr>
                <p:cNvPr id="403" name="Delay 472">
                  <a:extLst>
                    <a:ext uri="{FF2B5EF4-FFF2-40B4-BE49-F238E27FC236}">
                      <a16:creationId xmlns:a16="http://schemas.microsoft.com/office/drawing/2014/main" id="{834B9153-F23D-10E4-24F9-B1908177BE7A}"/>
                    </a:ext>
                    <a:ext uri="{C183D7F6-B498-43B3-948B-1728B52AA6E4}">
                      <adec:decorative xmlns:adec="http://schemas.microsoft.com/office/drawing/2017/decorative" val="1"/>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grpSp>
              <p:nvGrpSpPr>
                <p:cNvPr id="404" name="Group 403">
                  <a:extLst>
                    <a:ext uri="{FF2B5EF4-FFF2-40B4-BE49-F238E27FC236}">
                      <a16:creationId xmlns:a16="http://schemas.microsoft.com/office/drawing/2014/main" id="{D7A5C71E-5358-F61B-98E6-5727309F3FDB}"/>
                    </a:ext>
                  </a:extLst>
                </p:cNvPr>
                <p:cNvGrpSpPr/>
                <p:nvPr/>
              </p:nvGrpSpPr>
              <p:grpSpPr>
                <a:xfrm>
                  <a:off x="9049345" y="3679697"/>
                  <a:ext cx="843713" cy="922003"/>
                  <a:chOff x="7480331" y="4348086"/>
                  <a:chExt cx="144649" cy="158071"/>
                </a:xfrm>
                <a:solidFill>
                  <a:schemeClr val="bg1"/>
                </a:solidFill>
              </p:grpSpPr>
              <p:sp>
                <p:nvSpPr>
                  <p:cNvPr id="405" name="Oval 9">
                    <a:extLst>
                      <a:ext uri="{FF2B5EF4-FFF2-40B4-BE49-F238E27FC236}">
                        <a16:creationId xmlns:a16="http://schemas.microsoft.com/office/drawing/2014/main" id="{D7BC2346-902F-6062-B966-1CBA8E61547C}"/>
                      </a:ext>
                      <a:ext uri="{C183D7F6-B498-43B3-948B-1728B52AA6E4}">
                        <adec:decorative xmlns:adec="http://schemas.microsoft.com/office/drawing/2017/decorative" val="1"/>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6" name="Freeform 10">
                    <a:extLst>
                      <a:ext uri="{FF2B5EF4-FFF2-40B4-BE49-F238E27FC236}">
                        <a16:creationId xmlns:a16="http://schemas.microsoft.com/office/drawing/2014/main" id="{627D194D-8F77-D878-C7BF-CAA0D3FD4977}"/>
                      </a:ext>
                      <a:ext uri="{C183D7F6-B498-43B3-948B-1728B52AA6E4}">
                        <adec:decorative xmlns:adec="http://schemas.microsoft.com/office/drawing/2017/decorative" val="1"/>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sp>
            <p:nvSpPr>
              <p:cNvPr id="400" name="Rounded Rectangle 442">
                <a:extLst>
                  <a:ext uri="{FF2B5EF4-FFF2-40B4-BE49-F238E27FC236}">
                    <a16:creationId xmlns:a16="http://schemas.microsoft.com/office/drawing/2014/main" id="{BF86EB8A-1720-3A43-7205-C5FA3176BA07}"/>
                  </a:ext>
                  <a:ext uri="{C183D7F6-B498-43B3-948B-1728B52AA6E4}">
                    <adec:decorative xmlns:adec="http://schemas.microsoft.com/office/drawing/2017/decorative" val="1"/>
                  </a:ext>
                </a:extLst>
              </p:cNvPr>
              <p:cNvSpPr/>
              <p:nvPr/>
            </p:nvSpPr>
            <p:spPr bwMode="auto">
              <a:xfrm>
                <a:off x="9067095" y="846868"/>
                <a:ext cx="43020" cy="30046"/>
              </a:xfrm>
              <a:prstGeom prst="roundRect">
                <a:avLst/>
              </a:prstGeom>
              <a:solidFill>
                <a:schemeClr val="accent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401" name="Rounded Rectangle 443">
                <a:extLst>
                  <a:ext uri="{FF2B5EF4-FFF2-40B4-BE49-F238E27FC236}">
                    <a16:creationId xmlns:a16="http://schemas.microsoft.com/office/drawing/2014/main" id="{74574641-942E-E750-EB02-96C2BB9EA017}"/>
                  </a:ext>
                  <a:ext uri="{C183D7F6-B498-43B3-948B-1728B52AA6E4}">
                    <adec:decorative xmlns:adec="http://schemas.microsoft.com/office/drawing/2017/decorative" val="1"/>
                  </a:ext>
                </a:extLst>
              </p:cNvPr>
              <p:cNvSpPr/>
              <p:nvPr/>
            </p:nvSpPr>
            <p:spPr bwMode="auto">
              <a:xfrm>
                <a:off x="9124249" y="846868"/>
                <a:ext cx="43020" cy="30046"/>
              </a:xfrm>
              <a:prstGeom prst="roundRect">
                <a:avLst/>
              </a:prstGeom>
              <a:solidFill>
                <a:schemeClr val="accent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402" name="Freeform 444">
                <a:extLst>
                  <a:ext uri="{FF2B5EF4-FFF2-40B4-BE49-F238E27FC236}">
                    <a16:creationId xmlns:a16="http://schemas.microsoft.com/office/drawing/2014/main" id="{5F0E72FA-AE18-B562-20B0-3553D6A150D6}"/>
                  </a:ext>
                  <a:ext uri="{C183D7F6-B498-43B3-948B-1728B52AA6E4}">
                    <adec:decorative xmlns:adec="http://schemas.microsoft.com/office/drawing/2017/decorative" val="1"/>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p:txBody>
          </p:sp>
        </p:grpSp>
        <p:grpSp>
          <p:nvGrpSpPr>
            <p:cNvPr id="407" name="Group 406">
              <a:extLst>
                <a:ext uri="{FF2B5EF4-FFF2-40B4-BE49-F238E27FC236}">
                  <a16:creationId xmlns:a16="http://schemas.microsoft.com/office/drawing/2014/main" id="{687B3A8D-5A42-37AA-A4F0-52C7D81A05A9}"/>
                </a:ext>
                <a:ext uri="{C183D7F6-B498-43B3-948B-1728B52AA6E4}">
                  <adec:decorative xmlns:adec="http://schemas.microsoft.com/office/drawing/2017/decorative" val="1"/>
                </a:ext>
              </a:extLst>
            </p:cNvPr>
            <p:cNvGrpSpPr/>
            <p:nvPr/>
          </p:nvGrpSpPr>
          <p:grpSpPr>
            <a:xfrm>
              <a:off x="5664758" y="3764432"/>
              <a:ext cx="219456" cy="259624"/>
              <a:chOff x="10049477" y="4977630"/>
              <a:chExt cx="667988" cy="790257"/>
            </a:xfrm>
          </p:grpSpPr>
          <p:cxnSp>
            <p:nvCxnSpPr>
              <p:cNvPr id="408" name="Straight Connector 407">
                <a:extLst>
                  <a:ext uri="{FF2B5EF4-FFF2-40B4-BE49-F238E27FC236}">
                    <a16:creationId xmlns:a16="http://schemas.microsoft.com/office/drawing/2014/main" id="{D0A1EE18-1DC6-28CE-3DD0-A6BD9315F99F}"/>
                  </a:ext>
                  <a:ext uri="{C183D7F6-B498-43B3-948B-1728B52AA6E4}">
                    <adec:decorative xmlns:adec="http://schemas.microsoft.com/office/drawing/2017/decorative" val="1"/>
                  </a:ext>
                </a:extLst>
              </p:cNvPr>
              <p:cNvCxnSpPr>
                <a:cxnSpLocks/>
              </p:cNvCxnSpPr>
              <p:nvPr/>
            </p:nvCxnSpPr>
            <p:spPr>
              <a:xfrm flipH="1">
                <a:off x="10182650" y="4977630"/>
                <a:ext cx="163287" cy="79025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09" name="Straight Connector 408">
                <a:extLst>
                  <a:ext uri="{FF2B5EF4-FFF2-40B4-BE49-F238E27FC236}">
                    <a16:creationId xmlns:a16="http://schemas.microsoft.com/office/drawing/2014/main" id="{3E85AD8A-E347-78F7-1C8A-981A06724FA9}"/>
                  </a:ext>
                  <a:ext uri="{C183D7F6-B498-43B3-948B-1728B52AA6E4}">
                    <adec:decorative xmlns:adec="http://schemas.microsoft.com/office/drawing/2017/decorative" val="1"/>
                  </a:ext>
                </a:extLst>
              </p:cNvPr>
              <p:cNvCxnSpPr>
                <a:cxnSpLocks/>
              </p:cNvCxnSpPr>
              <p:nvPr/>
            </p:nvCxnSpPr>
            <p:spPr>
              <a:xfrm flipH="1">
                <a:off x="10425938" y="4977630"/>
                <a:ext cx="163287" cy="79025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10" name="Straight Connector 409">
                <a:extLst>
                  <a:ext uri="{FF2B5EF4-FFF2-40B4-BE49-F238E27FC236}">
                    <a16:creationId xmlns:a16="http://schemas.microsoft.com/office/drawing/2014/main" id="{006D0879-7DD5-90A2-9389-036C9DEED733}"/>
                  </a:ext>
                  <a:ext uri="{C183D7F6-B498-43B3-948B-1728B52AA6E4}">
                    <adec:decorative xmlns:adec="http://schemas.microsoft.com/office/drawing/2017/decorative" val="1"/>
                  </a:ext>
                </a:extLst>
              </p:cNvPr>
              <p:cNvCxnSpPr/>
              <p:nvPr/>
            </p:nvCxnSpPr>
            <p:spPr>
              <a:xfrm>
                <a:off x="10098428" y="5250543"/>
                <a:ext cx="61903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11" name="Straight Connector 410">
                <a:extLst>
                  <a:ext uri="{FF2B5EF4-FFF2-40B4-BE49-F238E27FC236}">
                    <a16:creationId xmlns:a16="http://schemas.microsoft.com/office/drawing/2014/main" id="{8D1E3920-5366-3D90-A590-10414E02F508}"/>
                  </a:ext>
                  <a:ext uri="{C183D7F6-B498-43B3-948B-1728B52AA6E4}">
                    <adec:decorative xmlns:adec="http://schemas.microsoft.com/office/drawing/2017/decorative" val="1"/>
                  </a:ext>
                </a:extLst>
              </p:cNvPr>
              <p:cNvCxnSpPr/>
              <p:nvPr/>
            </p:nvCxnSpPr>
            <p:spPr>
              <a:xfrm>
                <a:off x="10049477" y="5501256"/>
                <a:ext cx="61903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412" name="Graphic 411">
              <a:extLst>
                <a:ext uri="{FF2B5EF4-FFF2-40B4-BE49-F238E27FC236}">
                  <a16:creationId xmlns:a16="http://schemas.microsoft.com/office/drawing/2014/main" id="{20DCCAE6-E100-1194-0AF1-528E8256D48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29489" y="4550235"/>
              <a:ext cx="522714" cy="522714"/>
            </a:xfrm>
            <a:prstGeom prst="rect">
              <a:avLst/>
            </a:prstGeom>
          </p:spPr>
        </p:pic>
        <p:sp>
          <p:nvSpPr>
            <p:cNvPr id="413" name="building_5">
              <a:extLst>
                <a:ext uri="{FF2B5EF4-FFF2-40B4-BE49-F238E27FC236}">
                  <a16:creationId xmlns:a16="http://schemas.microsoft.com/office/drawing/2014/main" id="{53EBB928-97DF-1EAA-9D55-27714F2C2607}"/>
                </a:ext>
                <a:ext uri="{C183D7F6-B498-43B3-948B-1728B52AA6E4}">
                  <adec:decorative xmlns:adec="http://schemas.microsoft.com/office/drawing/2017/decorative" val="1"/>
                </a:ext>
              </a:extLst>
            </p:cNvPr>
            <p:cNvSpPr>
              <a:spLocks noChangeAspect="1" noEditPoints="1"/>
            </p:cNvSpPr>
            <p:nvPr/>
          </p:nvSpPr>
          <p:spPr bwMode="auto">
            <a:xfrm>
              <a:off x="3871451" y="4664464"/>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nvGrpSpPr>
            <p:cNvPr id="414" name="Group 413">
              <a:extLst>
                <a:ext uri="{FF2B5EF4-FFF2-40B4-BE49-F238E27FC236}">
                  <a16:creationId xmlns:a16="http://schemas.microsoft.com/office/drawing/2014/main" id="{643C5395-8EFD-1D80-0DBB-E44E9F8A5355}"/>
                </a:ext>
                <a:ext uri="{C183D7F6-B498-43B3-948B-1728B52AA6E4}">
                  <adec:decorative xmlns:adec="http://schemas.microsoft.com/office/drawing/2017/decorative" val="1"/>
                </a:ext>
              </a:extLst>
            </p:cNvPr>
            <p:cNvGrpSpPr/>
            <p:nvPr/>
          </p:nvGrpSpPr>
          <p:grpSpPr>
            <a:xfrm>
              <a:off x="5642718" y="4650293"/>
              <a:ext cx="263532" cy="322598"/>
              <a:chOff x="965200" y="3436897"/>
              <a:chExt cx="528881" cy="647424"/>
            </a:xfrm>
          </p:grpSpPr>
          <p:grpSp>
            <p:nvGrpSpPr>
              <p:cNvPr id="415" name="Group 414">
                <a:extLst>
                  <a:ext uri="{FF2B5EF4-FFF2-40B4-BE49-F238E27FC236}">
                    <a16:creationId xmlns:a16="http://schemas.microsoft.com/office/drawing/2014/main" id="{35A542C3-FB71-691F-7B42-90729CEA24E0}"/>
                  </a:ext>
                </a:extLst>
              </p:cNvPr>
              <p:cNvGrpSpPr/>
              <p:nvPr/>
            </p:nvGrpSpPr>
            <p:grpSpPr>
              <a:xfrm flipH="1">
                <a:off x="965200" y="3436897"/>
                <a:ext cx="528881" cy="647424"/>
                <a:chOff x="3003960" y="3685414"/>
                <a:chExt cx="403310" cy="493707"/>
              </a:xfrm>
            </p:grpSpPr>
            <p:sp>
              <p:nvSpPr>
                <p:cNvPr id="420" name="Snip Single Corner Rectangle 26">
                  <a:extLst>
                    <a:ext uri="{FF2B5EF4-FFF2-40B4-BE49-F238E27FC236}">
                      <a16:creationId xmlns:a16="http://schemas.microsoft.com/office/drawing/2014/main" id="{129A8204-3179-C65C-29C0-85258B6F0DC0}"/>
                    </a:ext>
                    <a:ext uri="{C183D7F6-B498-43B3-948B-1728B52AA6E4}">
                      <adec:decorative xmlns:adec="http://schemas.microsoft.com/office/drawing/2017/decorative" val="1"/>
                    </a:ext>
                  </a:extLst>
                </p:cNvPr>
                <p:cNvSpPr/>
                <p:nvPr/>
              </p:nvSpPr>
              <p:spPr bwMode="auto">
                <a:xfrm flipH="1">
                  <a:off x="3003960" y="3685414"/>
                  <a:ext cx="403310" cy="493707"/>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421" name="Triangle 27">
                  <a:extLst>
                    <a:ext uri="{FF2B5EF4-FFF2-40B4-BE49-F238E27FC236}">
                      <a16:creationId xmlns:a16="http://schemas.microsoft.com/office/drawing/2014/main" id="{17E1E5DD-B017-E6B9-3EF8-0874D6BE893B}"/>
                    </a:ext>
                    <a:ext uri="{C183D7F6-B498-43B3-948B-1728B52AA6E4}">
                      <adec:decorative xmlns:adec="http://schemas.microsoft.com/office/drawing/2017/decorative" val="1"/>
                    </a:ext>
                  </a:extLst>
                </p:cNvPr>
                <p:cNvSpPr/>
                <p:nvPr/>
              </p:nvSpPr>
              <p:spPr bwMode="auto">
                <a:xfrm rot="8100000">
                  <a:off x="3012552" y="3733609"/>
                  <a:ext cx="160049" cy="80930"/>
                </a:xfrm>
                <a:prstGeom prst="triangle">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grpSp>
          <p:cxnSp>
            <p:nvCxnSpPr>
              <p:cNvPr id="416" name="Straight Connector 415">
                <a:extLst>
                  <a:ext uri="{FF2B5EF4-FFF2-40B4-BE49-F238E27FC236}">
                    <a16:creationId xmlns:a16="http://schemas.microsoft.com/office/drawing/2014/main" id="{60CEE55E-BC3C-A84D-B8BA-FA5CAC1B23B6}"/>
                  </a:ext>
                  <a:ext uri="{C183D7F6-B498-43B3-948B-1728B52AA6E4}">
                    <adec:decorative xmlns:adec="http://schemas.microsoft.com/office/drawing/2017/decorative" val="1"/>
                  </a:ext>
                </a:extLst>
              </p:cNvPr>
              <p:cNvCxnSpPr/>
              <p:nvPr/>
            </p:nvCxnSpPr>
            <p:spPr>
              <a:xfrm>
                <a:off x="1047750" y="3578225"/>
                <a:ext cx="2159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E757EEE9-1A19-4046-01EF-C82A61CDD936}"/>
                  </a:ext>
                  <a:ext uri="{C183D7F6-B498-43B3-948B-1728B52AA6E4}">
                    <adec:decorative xmlns:adec="http://schemas.microsoft.com/office/drawing/2017/decorative" val="1"/>
                  </a:ext>
                </a:extLst>
              </p:cNvPr>
              <p:cNvCxnSpPr/>
              <p:nvPr/>
            </p:nvCxnSpPr>
            <p:spPr>
              <a:xfrm>
                <a:off x="1047750" y="3697817"/>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014301C4-0FBB-E8F8-0772-A1D42D38B3C7}"/>
                  </a:ext>
                  <a:ext uri="{C183D7F6-B498-43B3-948B-1728B52AA6E4}">
                    <adec:decorative xmlns:adec="http://schemas.microsoft.com/office/drawing/2017/decorative" val="1"/>
                  </a:ext>
                </a:extLst>
              </p:cNvPr>
              <p:cNvCxnSpPr/>
              <p:nvPr/>
            </p:nvCxnSpPr>
            <p:spPr>
              <a:xfrm>
                <a:off x="1047750" y="3817409"/>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621CAFCB-ED4B-54BB-92A8-BDED0D87851F}"/>
                  </a:ext>
                  <a:ext uri="{C183D7F6-B498-43B3-948B-1728B52AA6E4}">
                    <adec:decorative xmlns:adec="http://schemas.microsoft.com/office/drawing/2017/decorative" val="1"/>
                  </a:ext>
                </a:extLst>
              </p:cNvPr>
              <p:cNvCxnSpPr/>
              <p:nvPr/>
            </p:nvCxnSpPr>
            <p:spPr>
              <a:xfrm>
                <a:off x="1047750" y="3937000"/>
                <a:ext cx="368300"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pic>
          <p:nvPicPr>
            <p:cNvPr id="433" name="Picture 432">
              <a:extLst>
                <a:ext uri="{FF2B5EF4-FFF2-40B4-BE49-F238E27FC236}">
                  <a16:creationId xmlns:a16="http://schemas.microsoft.com/office/drawing/2014/main" id="{20E89C9C-4730-2299-EB3D-FE2C77BE86AD}"/>
                </a:ext>
              </a:extLst>
            </p:cNvPr>
            <p:cNvPicPr>
              <a:picLocks noChangeAspect="1"/>
            </p:cNvPicPr>
            <p:nvPr/>
          </p:nvPicPr>
          <p:blipFill>
            <a:blip r:embed="rId11">
              <a:clrChange>
                <a:clrFrom>
                  <a:srgbClr val="FEFEFE"/>
                </a:clrFrom>
                <a:clrTo>
                  <a:srgbClr val="FEFEFE">
                    <a:alpha val="0"/>
                  </a:srgbClr>
                </a:clrTo>
              </a:clrChange>
            </a:blip>
            <a:stretch>
              <a:fillRect/>
            </a:stretch>
          </p:blipFill>
          <p:spPr>
            <a:xfrm>
              <a:off x="3777127" y="5467043"/>
              <a:ext cx="532182" cy="382450"/>
            </a:xfrm>
            <a:prstGeom prst="rect">
              <a:avLst/>
            </a:prstGeom>
          </p:spPr>
        </p:pic>
      </p:grpSp>
      <p:grpSp>
        <p:nvGrpSpPr>
          <p:cNvPr id="4" name="Group 3" descr="custom skills">
            <a:extLst>
              <a:ext uri="{FF2B5EF4-FFF2-40B4-BE49-F238E27FC236}">
                <a16:creationId xmlns:a16="http://schemas.microsoft.com/office/drawing/2014/main" id="{6D406E50-3C69-B3A4-2DF6-4877741C032C}"/>
              </a:ext>
            </a:extLst>
          </p:cNvPr>
          <p:cNvGrpSpPr/>
          <p:nvPr/>
        </p:nvGrpSpPr>
        <p:grpSpPr>
          <a:xfrm>
            <a:off x="8073815" y="1215207"/>
            <a:ext cx="3586465" cy="3202478"/>
            <a:chOff x="8073815" y="1215207"/>
            <a:chExt cx="3586465" cy="3202478"/>
          </a:xfrm>
        </p:grpSpPr>
        <p:sp>
          <p:nvSpPr>
            <p:cNvPr id="301" name="Left Bracket 300">
              <a:extLst>
                <a:ext uri="{FF2B5EF4-FFF2-40B4-BE49-F238E27FC236}">
                  <a16:creationId xmlns:a16="http://schemas.microsoft.com/office/drawing/2014/main" id="{90995588-B08D-29E1-FBCF-BA5657E61DC0}"/>
                </a:ext>
                <a:ext uri="{C183D7F6-B498-43B3-948B-1728B52AA6E4}">
                  <adec:decorative xmlns:adec="http://schemas.microsoft.com/office/drawing/2017/decorative" val="1"/>
                </a:ext>
              </a:extLst>
            </p:cNvPr>
            <p:cNvSpPr/>
            <p:nvPr userDrawn="1"/>
          </p:nvSpPr>
          <p:spPr>
            <a:xfrm>
              <a:off x="8073815" y="1215207"/>
              <a:ext cx="375402" cy="3177907"/>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noProof="0"/>
            </a:p>
          </p:txBody>
        </p:sp>
        <p:sp>
          <p:nvSpPr>
            <p:cNvPr id="302" name="Left Bracket 301">
              <a:extLst>
                <a:ext uri="{FF2B5EF4-FFF2-40B4-BE49-F238E27FC236}">
                  <a16:creationId xmlns:a16="http://schemas.microsoft.com/office/drawing/2014/main" id="{7EFA39DB-2642-4CB9-A32C-06AE886467F7}"/>
                </a:ext>
                <a:ext uri="{C183D7F6-B498-43B3-948B-1728B52AA6E4}">
                  <adec:decorative xmlns:adec="http://schemas.microsoft.com/office/drawing/2017/decorative" val="1"/>
                </a:ext>
              </a:extLst>
            </p:cNvPr>
            <p:cNvSpPr/>
            <p:nvPr userDrawn="1"/>
          </p:nvSpPr>
          <p:spPr>
            <a:xfrm flipH="1">
              <a:off x="11284878" y="1222596"/>
              <a:ext cx="375402" cy="3195089"/>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noProof="0"/>
            </a:p>
          </p:txBody>
        </p:sp>
        <p:sp>
          <p:nvSpPr>
            <p:cNvPr id="317" name="Text Placeholder 54">
              <a:extLst>
                <a:ext uri="{FF2B5EF4-FFF2-40B4-BE49-F238E27FC236}">
                  <a16:creationId xmlns:a16="http://schemas.microsoft.com/office/drawing/2014/main" id="{E4F7055F-A15F-EE28-F3CA-EE1527DA32B2}"/>
                </a:ext>
              </a:extLst>
            </p:cNvPr>
            <p:cNvSpPr txBox="1">
              <a:spLocks/>
            </p:cNvSpPr>
            <p:nvPr/>
          </p:nvSpPr>
          <p:spPr>
            <a:xfrm>
              <a:off x="9252122" y="3017300"/>
              <a:ext cx="1382586"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spcAft>
                  <a:spcPts val="1200"/>
                </a:spcAft>
                <a:buSzTx/>
                <a:buFontTx/>
                <a:buNone/>
                <a:defRPr/>
              </a:pPr>
              <a:r>
                <a:rPr lang="en-US" sz="1600" noProof="0">
                  <a:cs typeface="Segoe Sans Text" pitchFamily="2" charset="0"/>
                </a:rPr>
                <a:t>Your custom skill goes here!</a:t>
              </a:r>
            </a:p>
          </p:txBody>
        </p:sp>
        <p:sp>
          <p:nvSpPr>
            <p:cNvPr id="422" name="Rectangle: Rounded Corners 421">
              <a:extLst>
                <a:ext uri="{FF2B5EF4-FFF2-40B4-BE49-F238E27FC236}">
                  <a16:creationId xmlns:a16="http://schemas.microsoft.com/office/drawing/2014/main" id="{790AA2D0-3A48-A5D4-7B12-36B0C7D4E3BF}"/>
                </a:ext>
                <a:ext uri="{C183D7F6-B498-43B3-948B-1728B52AA6E4}">
                  <adec:decorative xmlns:adec="http://schemas.microsoft.com/office/drawing/2017/decorative" val="1"/>
                </a:ext>
              </a:extLst>
            </p:cNvPr>
            <p:cNvSpPr/>
            <p:nvPr/>
          </p:nvSpPr>
          <p:spPr bwMode="auto">
            <a:xfrm>
              <a:off x="9147875" y="2286327"/>
              <a:ext cx="1643598" cy="1366427"/>
            </a:xfrm>
            <a:prstGeom prst="roundRect">
              <a:avLst/>
            </a:prstGeom>
            <a:solidFill>
              <a:schemeClr val="bg1">
                <a:alpha val="66000"/>
              </a:schemeClr>
            </a:solidFill>
            <a:ln>
              <a:solidFill>
                <a:srgbClr val="2C3D5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ea typeface="+mn-ea"/>
                <a:cs typeface="+mn-cs"/>
              </a:endParaRPr>
            </a:p>
          </p:txBody>
        </p:sp>
        <p:pic>
          <p:nvPicPr>
            <p:cNvPr id="423" name="Graphic 422">
              <a:extLst>
                <a:ext uri="{FF2B5EF4-FFF2-40B4-BE49-F238E27FC236}">
                  <a16:creationId xmlns:a16="http://schemas.microsoft.com/office/drawing/2014/main" id="{7A07A653-10B1-C3DF-0DB5-A059B490B2D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63737" y="2353186"/>
              <a:ext cx="633838" cy="633838"/>
            </a:xfrm>
            <a:prstGeom prst="rect">
              <a:avLst/>
            </a:prstGeom>
          </p:spPr>
        </p:pic>
        <p:sp>
          <p:nvSpPr>
            <p:cNvPr id="424" name="DeveloperTools_EC7A">
              <a:extLst>
                <a:ext uri="{FF2B5EF4-FFF2-40B4-BE49-F238E27FC236}">
                  <a16:creationId xmlns:a16="http://schemas.microsoft.com/office/drawing/2014/main" id="{4CE03DFA-5F53-DB82-8394-8AF3559FEDC0}"/>
                </a:ext>
                <a:ext uri="{C183D7F6-B498-43B3-948B-1728B52AA6E4}">
                  <adec:decorative xmlns:adec="http://schemas.microsoft.com/office/drawing/2017/decorative" val="1"/>
                </a:ext>
              </a:extLst>
            </p:cNvPr>
            <p:cNvSpPr>
              <a:spLocks noChangeAspect="1" noEditPoints="1"/>
            </p:cNvSpPr>
            <p:nvPr/>
          </p:nvSpPr>
          <p:spPr bwMode="auto">
            <a:xfrm rot="1097763">
              <a:off x="10246846" y="2501572"/>
              <a:ext cx="267634" cy="42169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accent3"/>
            </a:solid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316" name="Text Placeholder 53">
              <a:extLst>
                <a:ext uri="{FF2B5EF4-FFF2-40B4-BE49-F238E27FC236}">
                  <a16:creationId xmlns:a16="http://schemas.microsoft.com/office/drawing/2014/main" id="{0FE5613F-690A-249B-B808-2F48A4DB0FEE}"/>
                </a:ext>
              </a:extLst>
            </p:cNvPr>
            <p:cNvSpPr txBox="1">
              <a:spLocks/>
            </p:cNvSpPr>
            <p:nvPr/>
          </p:nvSpPr>
          <p:spPr>
            <a:xfrm>
              <a:off x="8890793" y="1527733"/>
              <a:ext cx="2051201"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SzTx/>
                <a:buNone/>
                <a:defRPr/>
              </a:pPr>
              <a:r>
                <a:rPr lang="en-US" sz="1600" cap="all" noProof="0">
                  <a:solidFill>
                    <a:schemeClr val="bg1"/>
                  </a:solidFill>
                  <a:latin typeface="+mj-lt"/>
                  <a:cs typeface="Segoe Sans Text" pitchFamily="2" charset="0"/>
                </a:rPr>
                <a:t>Custom skills</a:t>
              </a:r>
            </a:p>
          </p:txBody>
        </p:sp>
      </p:grpSp>
      <p:sp>
        <p:nvSpPr>
          <p:cNvPr id="318" name="Text Placeholder 121">
            <a:extLst>
              <a:ext uri="{FF2B5EF4-FFF2-40B4-BE49-F238E27FC236}">
                <a16:creationId xmlns:a16="http://schemas.microsoft.com/office/drawing/2014/main" id="{13368DFE-3427-25A4-017A-727A7AE3F1D0}"/>
              </a:ext>
              <a:ext uri="{C183D7F6-B498-43B3-948B-1728B52AA6E4}">
                <adec:decorative xmlns:adec="http://schemas.microsoft.com/office/drawing/2017/decorative" val="0"/>
              </a:ext>
            </a:extLst>
          </p:cNvPr>
          <p:cNvSpPr txBox="1">
            <a:spLocks/>
          </p:cNvSpPr>
          <p:nvPr/>
        </p:nvSpPr>
        <p:spPr>
          <a:xfrm>
            <a:off x="8144848" y="5325279"/>
            <a:ext cx="933894"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5870">
              <a:lnSpc>
                <a:spcPct val="90000"/>
              </a:lnSpc>
              <a:spcBef>
                <a:spcPts val="0"/>
              </a:spcBef>
              <a:spcAft>
                <a:spcPts val="588"/>
              </a:spcAft>
              <a:buSzTx/>
              <a:buFontTx/>
              <a:buNone/>
              <a:defRPr/>
            </a:pPr>
            <a:r>
              <a:rPr lang="en-US" sz="1000" noProof="0">
                <a:cs typeface="Segoe Sans Text Semibold" pitchFamily="2" charset="0"/>
              </a:rPr>
              <a:t>Azure  Databricks</a:t>
            </a:r>
          </a:p>
        </p:txBody>
      </p:sp>
      <p:sp>
        <p:nvSpPr>
          <p:cNvPr id="319" name="Text Placeholder 122">
            <a:extLst>
              <a:ext uri="{FF2B5EF4-FFF2-40B4-BE49-F238E27FC236}">
                <a16:creationId xmlns:a16="http://schemas.microsoft.com/office/drawing/2014/main" id="{E2BB7E99-6195-6CB3-29D6-F4AB728AC288}"/>
              </a:ext>
            </a:extLst>
          </p:cNvPr>
          <p:cNvSpPr txBox="1">
            <a:spLocks/>
          </p:cNvSpPr>
          <p:nvPr/>
        </p:nvSpPr>
        <p:spPr>
          <a:xfrm>
            <a:off x="9276324" y="5325231"/>
            <a:ext cx="1281493"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5870">
              <a:lnSpc>
                <a:spcPct val="90000"/>
              </a:lnSpc>
              <a:spcBef>
                <a:spcPts val="0"/>
              </a:spcBef>
              <a:spcAft>
                <a:spcPts val="588"/>
              </a:spcAft>
              <a:buSzTx/>
              <a:buFontTx/>
              <a:buNone/>
              <a:defRPr/>
            </a:pPr>
            <a:r>
              <a:rPr lang="en-US" sz="1000" noProof="0">
                <a:cs typeface="Segoe Sans Text Semibold" pitchFamily="2" charset="0"/>
              </a:rPr>
              <a:t>Azure Machine Learning</a:t>
            </a:r>
          </a:p>
        </p:txBody>
      </p:sp>
      <p:sp>
        <p:nvSpPr>
          <p:cNvPr id="320" name="Text Placeholder 123">
            <a:extLst>
              <a:ext uri="{FF2B5EF4-FFF2-40B4-BE49-F238E27FC236}">
                <a16:creationId xmlns:a16="http://schemas.microsoft.com/office/drawing/2014/main" id="{0AA48331-1739-58E1-C350-59BC11E727B4}"/>
              </a:ext>
            </a:extLst>
          </p:cNvPr>
          <p:cNvSpPr txBox="1">
            <a:spLocks/>
          </p:cNvSpPr>
          <p:nvPr/>
        </p:nvSpPr>
        <p:spPr>
          <a:xfrm>
            <a:off x="10644131" y="5326280"/>
            <a:ext cx="1161254"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755303" fontAlgn="base">
              <a:lnSpc>
                <a:spcPct val="90000"/>
              </a:lnSpc>
              <a:spcBef>
                <a:spcPct val="0"/>
              </a:spcBef>
              <a:spcAft>
                <a:spcPct val="0"/>
              </a:spcAft>
              <a:buSzTx/>
              <a:buFontTx/>
              <a:buNone/>
              <a:defRPr/>
            </a:pPr>
            <a:r>
              <a:rPr lang="en-US" sz="1000" noProof="0">
                <a:cs typeface="Segoe Sans Text Semibold" pitchFamily="2" charset="0"/>
              </a:rPr>
              <a:t>Machine Learning VMs</a:t>
            </a:r>
          </a:p>
        </p:txBody>
      </p:sp>
      <p:sp>
        <p:nvSpPr>
          <p:cNvPr id="10" name="Text Placeholder 51">
            <a:extLst>
              <a:ext uri="{FF2B5EF4-FFF2-40B4-BE49-F238E27FC236}">
                <a16:creationId xmlns:a16="http://schemas.microsoft.com/office/drawing/2014/main" id="{C49F2EFF-C3B9-BE6C-98C7-4C542F5FCC24}"/>
              </a:ext>
              <a:ext uri="{C183D7F6-B498-43B3-948B-1728B52AA6E4}">
                <adec:decorative xmlns:adec="http://schemas.microsoft.com/office/drawing/2017/decorative" val="1"/>
              </a:ext>
            </a:extLst>
          </p:cNvPr>
          <p:cNvSpPr txBox="1">
            <a:spLocks/>
          </p:cNvSpPr>
          <p:nvPr/>
        </p:nvSpPr>
        <p:spPr>
          <a:xfrm>
            <a:off x="1467654" y="5860132"/>
            <a:ext cx="1645920" cy="790114"/>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endParaRPr lang="en-US" noProof="0"/>
          </a:p>
          <a:p>
            <a:endParaRPr lang="en-US" noProof="0"/>
          </a:p>
          <a:p>
            <a:r>
              <a:rPr lang="en-US" noProof="0"/>
              <a:t>Azure AI Foundry Embeddings </a:t>
            </a:r>
          </a:p>
        </p:txBody>
      </p:sp>
      <p:pic>
        <p:nvPicPr>
          <p:cNvPr id="11" name="Picture 10">
            <a:extLst>
              <a:ext uri="{FF2B5EF4-FFF2-40B4-BE49-F238E27FC236}">
                <a16:creationId xmlns:a16="http://schemas.microsoft.com/office/drawing/2014/main" id="{884C34F9-4AD6-402E-2E1D-A0B040B7C056}"/>
              </a:ext>
              <a:ext uri="{C183D7F6-B498-43B3-948B-1728B52AA6E4}">
                <adec:decorative xmlns:adec="http://schemas.microsoft.com/office/drawing/2017/decorative" val="1"/>
              </a:ext>
            </a:extLst>
          </p:cNvPr>
          <p:cNvPicPr>
            <a:picLocks noChangeAspect="1"/>
          </p:cNvPicPr>
          <p:nvPr/>
        </p:nvPicPr>
        <p:blipFill>
          <a:blip r:embed="rId11">
            <a:clrChange>
              <a:clrFrom>
                <a:srgbClr val="FEFEFE"/>
              </a:clrFrom>
              <a:clrTo>
                <a:srgbClr val="FEFEFE">
                  <a:alpha val="0"/>
                </a:srgbClr>
              </a:clrTo>
            </a:clrChange>
          </a:blip>
          <a:stretch>
            <a:fillRect/>
          </a:stretch>
        </p:blipFill>
        <p:spPr>
          <a:xfrm>
            <a:off x="2024523" y="5936985"/>
            <a:ext cx="532182" cy="367186"/>
          </a:xfrm>
          <a:prstGeom prst="rect">
            <a:avLst/>
          </a:prstGeom>
        </p:spPr>
      </p:pic>
      <p:sp>
        <p:nvSpPr>
          <p:cNvPr id="14" name="Text Placeholder 51">
            <a:extLst>
              <a:ext uri="{FF2B5EF4-FFF2-40B4-BE49-F238E27FC236}">
                <a16:creationId xmlns:a16="http://schemas.microsoft.com/office/drawing/2014/main" id="{A3A7BEDB-2F2A-08B3-1E7A-B74DF5CD89CD}"/>
              </a:ext>
              <a:ext uri="{C183D7F6-B498-43B3-948B-1728B52AA6E4}">
                <adec:decorative xmlns:adec="http://schemas.microsoft.com/office/drawing/2017/decorative" val="1"/>
              </a:ext>
            </a:extLst>
          </p:cNvPr>
          <p:cNvSpPr txBox="1">
            <a:spLocks/>
          </p:cNvSpPr>
          <p:nvPr/>
        </p:nvSpPr>
        <p:spPr>
          <a:xfrm>
            <a:off x="4945152" y="5873986"/>
            <a:ext cx="1645920" cy="790114"/>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endParaRPr lang="en-US" noProof="0"/>
          </a:p>
          <a:p>
            <a:endParaRPr lang="en-US" noProof="0"/>
          </a:p>
          <a:p>
            <a:endParaRPr lang="en-US" noProof="0"/>
          </a:p>
          <a:p>
            <a:endParaRPr lang="en-US" noProof="0"/>
          </a:p>
          <a:p>
            <a:endParaRPr lang="en-US" noProof="0"/>
          </a:p>
          <a:p>
            <a:endParaRPr lang="en-US" noProof="0"/>
          </a:p>
          <a:p>
            <a:r>
              <a:rPr lang="en-US" noProof="0"/>
              <a:t>Azure AI Vision Multimodal </a:t>
            </a:r>
          </a:p>
          <a:p>
            <a:r>
              <a:rPr lang="en-US" noProof="0"/>
              <a:t>Embeddings</a:t>
            </a:r>
          </a:p>
        </p:txBody>
      </p:sp>
      <p:pic>
        <p:nvPicPr>
          <p:cNvPr id="15" name="Picture 14">
            <a:extLst>
              <a:ext uri="{FF2B5EF4-FFF2-40B4-BE49-F238E27FC236}">
                <a16:creationId xmlns:a16="http://schemas.microsoft.com/office/drawing/2014/main" id="{9ABC4A0D-8EAA-3AAF-6999-C973ECEE808F}"/>
              </a:ext>
              <a:ext uri="{C183D7F6-B498-43B3-948B-1728B52AA6E4}">
                <adec:decorative xmlns:adec="http://schemas.microsoft.com/office/drawing/2017/decorative" val="1"/>
              </a:ext>
            </a:extLst>
          </p:cNvPr>
          <p:cNvPicPr>
            <a:picLocks noChangeAspect="1"/>
          </p:cNvPicPr>
          <p:nvPr/>
        </p:nvPicPr>
        <p:blipFill>
          <a:blip r:embed="rId11">
            <a:clrChange>
              <a:clrFrom>
                <a:srgbClr val="FEFEFE"/>
              </a:clrFrom>
              <a:clrTo>
                <a:srgbClr val="FEFEFE">
                  <a:alpha val="0"/>
                </a:srgbClr>
              </a:clrTo>
            </a:clrChange>
          </a:blip>
          <a:stretch>
            <a:fillRect/>
          </a:stretch>
        </p:blipFill>
        <p:spPr>
          <a:xfrm>
            <a:off x="5502021" y="5950839"/>
            <a:ext cx="532182" cy="367186"/>
          </a:xfrm>
          <a:prstGeom prst="rect">
            <a:avLst/>
          </a:prstGeom>
        </p:spPr>
      </p:pic>
      <p:sp>
        <p:nvSpPr>
          <p:cNvPr id="6" name="Text Placeholder 51">
            <a:extLst>
              <a:ext uri="{FF2B5EF4-FFF2-40B4-BE49-F238E27FC236}">
                <a16:creationId xmlns:a16="http://schemas.microsoft.com/office/drawing/2014/main" id="{4D181DA8-309F-4DFC-6BBD-98FDCAFCBBF0}"/>
              </a:ext>
            </a:extLst>
          </p:cNvPr>
          <p:cNvSpPr txBox="1">
            <a:spLocks/>
          </p:cNvSpPr>
          <p:nvPr/>
        </p:nvSpPr>
        <p:spPr>
          <a:xfrm>
            <a:off x="3189459" y="1530316"/>
            <a:ext cx="1648394" cy="792312"/>
          </a:xfrm>
          <a:prstGeom prst="rect">
            <a:avLst/>
          </a:prstGeom>
          <a:solidFill>
            <a:schemeClr val="bg1">
              <a:lumMod val="95000"/>
            </a:schemeClr>
          </a:solidFill>
          <a:effectLst>
            <a:outerShdw blurRad="63500" dist="63500" dir="2700000" algn="tl" rotWithShape="0">
              <a:prstClr val="black">
                <a:alpha val="20000"/>
              </a:prstClr>
            </a:outerShdw>
          </a:effectLst>
        </p:spPr>
        <p:txBody>
          <a:bodyPr vert="horz" wrap="square" lIns="0" tIns="0" rIns="0" bIns="91440" rtlCol="0" anchor="b" anchorCtr="0">
            <a:noAutofit/>
          </a:bodyPr>
          <a:lstStyle>
            <a:defPPr>
              <a:defRPr lang="en-US"/>
            </a:defPPr>
            <a:lvl1pPr marR="0" indent="0" algn="ctr" defTabSz="755303" fontAlgn="base">
              <a:lnSpc>
                <a:spcPct val="90000"/>
              </a:lnSpc>
              <a:spcBef>
                <a:spcPct val="0"/>
              </a:spcBef>
              <a:spcAft>
                <a:spcPct val="0"/>
              </a:spcAft>
              <a:buClrTx/>
              <a:buSzTx/>
              <a:buFontTx/>
              <a:buNone/>
              <a:tabLst/>
              <a:defRPr sz="1000" kern="0" spc="0" baseline="0">
                <a:cs typeface="Segoe Sans Text Semibold" pitchFamily="2"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t>Doc Layout</a:t>
            </a:r>
          </a:p>
        </p:txBody>
      </p:sp>
      <p:cxnSp>
        <p:nvCxnSpPr>
          <p:cNvPr id="8" name="Straight Connector 7">
            <a:extLst>
              <a:ext uri="{FF2B5EF4-FFF2-40B4-BE49-F238E27FC236}">
                <a16:creationId xmlns:a16="http://schemas.microsoft.com/office/drawing/2014/main" id="{5AD5B101-5667-9EDD-DC5A-4D3DD415BBA1}"/>
              </a:ext>
              <a:ext uri="{C183D7F6-B498-43B3-948B-1728B52AA6E4}">
                <adec:decorative xmlns:adec="http://schemas.microsoft.com/office/drawing/2017/decorative" val="1"/>
              </a:ext>
            </a:extLst>
          </p:cNvPr>
          <p:cNvCxnSpPr/>
          <p:nvPr/>
        </p:nvCxnSpPr>
        <p:spPr>
          <a:xfrm>
            <a:off x="5833670" y="5511313"/>
            <a:ext cx="183793" cy="0"/>
          </a:xfrm>
          <a:prstGeom prst="line">
            <a:avLst/>
          </a:prstGeom>
          <a:ln w="12700" cap="rnd">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descr="List outline">
            <a:extLst>
              <a:ext uri="{FF2B5EF4-FFF2-40B4-BE49-F238E27FC236}">
                <a16:creationId xmlns:a16="http://schemas.microsoft.com/office/drawing/2014/main" id="{6F7555D0-BA96-67BD-99BB-093FB6C9C5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31976" y="1524201"/>
            <a:ext cx="525661" cy="525661"/>
          </a:xfrm>
          <a:prstGeom prst="rect">
            <a:avLst/>
          </a:prstGeom>
        </p:spPr>
      </p:pic>
    </p:spTree>
    <p:extLst>
      <p:ext uri="{BB962C8B-B14F-4D97-AF65-F5344CB8AC3E}">
        <p14:creationId xmlns:p14="http://schemas.microsoft.com/office/powerpoint/2010/main" val="233661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78FF-8AFD-45D6-BD94-203E7F8583F1}"/>
              </a:ext>
            </a:extLst>
          </p:cNvPr>
          <p:cNvSpPr>
            <a:spLocks noGrp="1"/>
          </p:cNvSpPr>
          <p:nvPr>
            <p:ph type="title"/>
          </p:nvPr>
        </p:nvSpPr>
        <p:spPr>
          <a:xfrm>
            <a:off x="588263" y="457200"/>
            <a:ext cx="11018520" cy="553998"/>
          </a:xfrm>
        </p:spPr>
        <p:txBody>
          <a:bodyPr/>
          <a:lstStyle/>
          <a:p>
            <a:r>
              <a:rPr lang="en-US" noProof="0"/>
              <a:t>Adding built-in skills (1/2)</a:t>
            </a:r>
          </a:p>
        </p:txBody>
      </p:sp>
      <p:sp>
        <p:nvSpPr>
          <p:cNvPr id="3" name="Text Placeholder 3">
            <a:extLst>
              <a:ext uri="{FF2B5EF4-FFF2-40B4-BE49-F238E27FC236}">
                <a16:creationId xmlns:a16="http://schemas.microsoft.com/office/drawing/2014/main" id="{28BAEA99-BB46-05DB-D6A1-2B53C68F16A5}"/>
              </a:ext>
            </a:extLst>
          </p:cNvPr>
          <p:cNvSpPr txBox="1">
            <a:spLocks/>
          </p:cNvSpPr>
          <p:nvPr/>
        </p:nvSpPr>
        <p:spPr>
          <a:xfrm>
            <a:off x="588263" y="1300505"/>
            <a:ext cx="5217690"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b="1" noProof="0">
                <a:latin typeface="+mj-lt"/>
                <a:cs typeface="Segoe Sans Text" pitchFamily="2" charset="0"/>
              </a:rPr>
              <a:t>Enable in the Portal from the Import Data wizard</a:t>
            </a:r>
          </a:p>
        </p:txBody>
      </p:sp>
      <p:sp>
        <p:nvSpPr>
          <p:cNvPr id="5" name="Text Placeholder 5">
            <a:extLst>
              <a:ext uri="{FF2B5EF4-FFF2-40B4-BE49-F238E27FC236}">
                <a16:creationId xmlns:a16="http://schemas.microsoft.com/office/drawing/2014/main" id="{C47E01D4-BD24-1D31-567C-D642BE478DDB}"/>
              </a:ext>
            </a:extLst>
          </p:cNvPr>
          <p:cNvSpPr txBox="1">
            <a:spLocks/>
          </p:cNvSpPr>
          <p:nvPr/>
        </p:nvSpPr>
        <p:spPr>
          <a:xfrm>
            <a:off x="7227002" y="1300505"/>
            <a:ext cx="4964998"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b="1" noProof="0">
                <a:latin typeface="+mj-lt"/>
                <a:cs typeface="Segoe Sans Text" pitchFamily="2" charset="0"/>
              </a:rPr>
              <a:t>Built-in skill JSON definition and code sample</a:t>
            </a:r>
          </a:p>
        </p:txBody>
      </p:sp>
      <p:pic>
        <p:nvPicPr>
          <p:cNvPr id="8" name="Picture 7">
            <a:extLst>
              <a:ext uri="{FF2B5EF4-FFF2-40B4-BE49-F238E27FC236}">
                <a16:creationId xmlns:a16="http://schemas.microsoft.com/office/drawing/2014/main" id="{D63B9872-C1C4-6F11-718E-D2F7FFFF845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1500" y="1886833"/>
            <a:ext cx="5976136" cy="4031673"/>
          </a:xfrm>
          <a:prstGeom prst="rect">
            <a:avLst/>
          </a:prstGeom>
          <a:effectLst>
            <a:outerShdw blurRad="63500" dist="127000" dir="2700000" algn="tl" rotWithShape="0">
              <a:prstClr val="black">
                <a:alpha val="20000"/>
              </a:prstClr>
            </a:outerShdw>
          </a:effectLst>
        </p:spPr>
      </p:pic>
      <p:sp>
        <p:nvSpPr>
          <p:cNvPr id="9" name="TextBox 8">
            <a:extLst>
              <a:ext uri="{FF2B5EF4-FFF2-40B4-BE49-F238E27FC236}">
                <a16:creationId xmlns:a16="http://schemas.microsoft.com/office/drawing/2014/main" id="{6FE5E71B-0552-2ABE-1370-1ADEAC41E5E0}"/>
              </a:ext>
            </a:extLst>
          </p:cNvPr>
          <p:cNvSpPr txBox="1"/>
          <p:nvPr/>
        </p:nvSpPr>
        <p:spPr>
          <a:xfrm>
            <a:off x="7227002" y="1726029"/>
            <a:ext cx="4212233" cy="4585871"/>
          </a:xfrm>
          <a:prstGeom prst="rect">
            <a:avLst/>
          </a:prstGeom>
          <a:noFill/>
        </p:spPr>
        <p:txBody>
          <a:bodyPr wrap="square" lIns="0" tIns="0" rIns="0" bIns="0" rtlCol="0">
            <a:spAutoFit/>
          </a:bodyPr>
          <a:lstStyle/>
          <a:p>
            <a:pPr algn="l"/>
            <a:r>
              <a:rPr lang="en-US" sz="900" noProof="0">
                <a:latin typeface="Consolas" panose="020B0609020204030204" pitchFamily="49" charset="0"/>
              </a:rPr>
              <a:t>{  </a:t>
            </a:r>
          </a:p>
          <a:p>
            <a:pPr algn="l"/>
            <a:r>
              <a:rPr lang="en-US" sz="900" noProof="0">
                <a:latin typeface="Consolas" panose="020B0609020204030204" pitchFamily="49" charset="0"/>
              </a:rPr>
              <a:t>  "@odata.type": "#Microsoft.Skills.Text.V3.EntityRecognitionSkill",  </a:t>
            </a:r>
          </a:p>
          <a:p>
            <a:pPr algn="l"/>
            <a:r>
              <a:rPr lang="en-US" sz="900" noProof="0">
                <a:latin typeface="Consolas" panose="020B0609020204030204" pitchFamily="49" charset="0"/>
              </a:rPr>
              <a:t>  "name": "entityrecognition",  </a:t>
            </a:r>
          </a:p>
          <a:p>
            <a:pPr algn="l"/>
            <a:r>
              <a:rPr lang="en-US" sz="900" noProof="0">
                <a:latin typeface="Consolas" panose="020B0609020204030204" pitchFamily="49" charset="0"/>
              </a:rPr>
              <a:t>  "context": "/document",  </a:t>
            </a:r>
          </a:p>
          <a:p>
            <a:pPr algn="l"/>
            <a:r>
              <a:rPr lang="en-US" sz="900" noProof="0">
                <a:latin typeface="Consolas" panose="020B0609020204030204" pitchFamily="49" charset="0"/>
              </a:rPr>
              <a:t>  "description": "Recognize entities in text",  </a:t>
            </a:r>
          </a:p>
          <a:p>
            <a:pPr algn="l"/>
            <a:r>
              <a:rPr lang="en-US" sz="900" noProof="0">
                <a:latin typeface="Consolas" panose="020B0609020204030204" pitchFamily="49" charset="0"/>
              </a:rPr>
              <a:t>  "defaultLanguageCode": "en",  </a:t>
            </a:r>
          </a:p>
          <a:p>
            <a:pPr algn="l"/>
            <a:r>
              <a:rPr lang="en-US" sz="900" noProof="0">
                <a:latin typeface="Consolas" panose="020B0609020204030204" pitchFamily="49" charset="0"/>
              </a:rPr>
              <a:t>  "minimumPrecision": 0.5,  </a:t>
            </a:r>
          </a:p>
          <a:p>
            <a:pPr algn="l"/>
            <a:r>
              <a:rPr lang="en-US" sz="900" noProof="0">
                <a:latin typeface="Consolas" panose="020B0609020204030204" pitchFamily="49" charset="0"/>
              </a:rPr>
              <a:t>  "inputs": [  </a:t>
            </a:r>
          </a:p>
          <a:p>
            <a:pPr algn="l"/>
            <a:r>
              <a:rPr lang="en-US" sz="900" noProof="0">
                <a:latin typeface="Consolas" panose="020B0609020204030204" pitchFamily="49" charset="0"/>
              </a:rPr>
              <a:t>    {  </a:t>
            </a:r>
          </a:p>
          <a:p>
            <a:pPr algn="l"/>
            <a:r>
              <a:rPr lang="en-US" sz="900" noProof="0">
                <a:latin typeface="Consolas" panose="020B0609020204030204" pitchFamily="49" charset="0"/>
              </a:rPr>
              <a:t>      "name": "text",  </a:t>
            </a:r>
          </a:p>
          <a:p>
            <a:pPr algn="l"/>
            <a:r>
              <a:rPr lang="en-US" sz="900" noProof="0">
                <a:latin typeface="Consolas" panose="020B0609020204030204" pitchFamily="49" charset="0"/>
              </a:rPr>
              <a:t>      "source": "/document/content"  </a:t>
            </a:r>
          </a:p>
          <a:p>
            <a:pPr algn="l"/>
            <a:r>
              <a:rPr lang="en-US" sz="900" noProof="0">
                <a:latin typeface="Consolas" panose="020B0609020204030204" pitchFamily="49" charset="0"/>
              </a:rPr>
              <a:t>    }  </a:t>
            </a:r>
          </a:p>
          <a:p>
            <a:pPr algn="l"/>
            <a:r>
              <a:rPr lang="en-US" sz="900" noProof="0">
                <a:latin typeface="Consolas" panose="020B0609020204030204" pitchFamily="49" charset="0"/>
              </a:rPr>
              <a:t>  ],  </a:t>
            </a:r>
          </a:p>
          <a:p>
            <a:pPr algn="l"/>
            <a:r>
              <a:rPr lang="en-US" sz="900" noProof="0">
                <a:latin typeface="Consolas" panose="020B0609020204030204" pitchFamily="49" charset="0"/>
              </a:rPr>
              <a:t>  "outputs": [  </a:t>
            </a:r>
          </a:p>
          <a:p>
            <a:pPr algn="l"/>
            <a:r>
              <a:rPr lang="en-US" sz="900" noProof="0">
                <a:latin typeface="Consolas" panose="020B0609020204030204" pitchFamily="49" charset="0"/>
              </a:rPr>
              <a:t>    {  </a:t>
            </a:r>
          </a:p>
          <a:p>
            <a:pPr algn="l"/>
            <a:r>
              <a:rPr lang="en-US" sz="900" noProof="0">
                <a:latin typeface="Consolas" panose="020B0609020204030204" pitchFamily="49" charset="0"/>
              </a:rPr>
              <a:t>      "name": "organizations",  </a:t>
            </a:r>
          </a:p>
          <a:p>
            <a:pPr algn="l"/>
            <a:r>
              <a:rPr lang="en-US" sz="900" noProof="0">
                <a:latin typeface="Consolas" panose="020B0609020204030204" pitchFamily="49" charset="0"/>
              </a:rPr>
              <a:t>      "targetName": "organizations"  </a:t>
            </a:r>
          </a:p>
          <a:p>
            <a:pPr algn="l"/>
            <a:r>
              <a:rPr lang="en-US" sz="900" noProof="0">
                <a:latin typeface="Consolas" panose="020B0609020204030204" pitchFamily="49" charset="0"/>
              </a:rPr>
              <a:t>    },  </a:t>
            </a:r>
          </a:p>
          <a:p>
            <a:pPr algn="l"/>
            <a:r>
              <a:rPr lang="en-US" sz="900" noProof="0">
                <a:latin typeface="Consolas" panose="020B0609020204030204" pitchFamily="49" charset="0"/>
              </a:rPr>
              <a:t>    {  </a:t>
            </a:r>
          </a:p>
          <a:p>
            <a:pPr algn="l"/>
            <a:r>
              <a:rPr lang="en-US" sz="900" noProof="0">
                <a:latin typeface="Consolas" panose="020B0609020204030204" pitchFamily="49" charset="0"/>
              </a:rPr>
              <a:t>      "name": "persons",  </a:t>
            </a:r>
          </a:p>
          <a:p>
            <a:pPr algn="l"/>
            <a:r>
              <a:rPr lang="en-US" sz="900" noProof="0">
                <a:latin typeface="Consolas" panose="020B0609020204030204" pitchFamily="49" charset="0"/>
              </a:rPr>
              <a:t>      "targetName": "persons"  </a:t>
            </a:r>
          </a:p>
          <a:p>
            <a:pPr algn="l"/>
            <a:r>
              <a:rPr lang="en-US" sz="900" noProof="0">
                <a:latin typeface="Consolas" panose="020B0609020204030204" pitchFamily="49" charset="0"/>
              </a:rPr>
              <a:t>    },  </a:t>
            </a:r>
          </a:p>
          <a:p>
            <a:pPr algn="l"/>
            <a:r>
              <a:rPr lang="en-US" sz="900" noProof="0">
                <a:latin typeface="Consolas" panose="020B0609020204030204" pitchFamily="49" charset="0"/>
              </a:rPr>
              <a:t>    {  </a:t>
            </a:r>
          </a:p>
          <a:p>
            <a:pPr algn="l"/>
            <a:r>
              <a:rPr lang="en-US" sz="900" noProof="0">
                <a:latin typeface="Consolas" panose="020B0609020204030204" pitchFamily="49" charset="0"/>
              </a:rPr>
              <a:t>      "name": "locations",  </a:t>
            </a:r>
          </a:p>
          <a:p>
            <a:pPr algn="l"/>
            <a:r>
              <a:rPr lang="en-US" sz="900" noProof="0">
                <a:latin typeface="Consolas" panose="020B0609020204030204" pitchFamily="49" charset="0"/>
              </a:rPr>
              <a:t>      "targetName": "locations"  </a:t>
            </a:r>
          </a:p>
          <a:p>
            <a:pPr algn="l"/>
            <a:r>
              <a:rPr lang="en-US" sz="900" noProof="0">
                <a:latin typeface="Consolas" panose="020B0609020204030204" pitchFamily="49" charset="0"/>
              </a:rPr>
              <a:t>    }  </a:t>
            </a:r>
          </a:p>
          <a:p>
            <a:pPr algn="l"/>
            <a:r>
              <a:rPr lang="en-US" sz="900" noProof="0">
                <a:latin typeface="Consolas" panose="020B0609020204030204" pitchFamily="49" charset="0"/>
              </a:rPr>
              <a:t>  ]  </a:t>
            </a:r>
          </a:p>
          <a:p>
            <a:pPr algn="l"/>
            <a:r>
              <a:rPr lang="en-US" sz="900" noProof="0">
                <a:latin typeface="Consolas" panose="020B0609020204030204" pitchFamily="49" charset="0"/>
              </a:rPr>
              <a:t>} </a:t>
            </a:r>
          </a:p>
          <a:p>
            <a:pPr algn="l"/>
            <a:endParaRPr lang="en-US" sz="900" noProof="0">
              <a:latin typeface="Consolas" panose="020B0609020204030204" pitchFamily="49" charset="0"/>
            </a:endParaRPr>
          </a:p>
          <a:p>
            <a:pPr algn="l"/>
            <a:r>
              <a:rPr lang="en-US" sz="1400" noProof="0">
                <a:hlinkClick r:id="rId4"/>
              </a:rPr>
              <a:t>🔗 End to end sample with Azure OpenAI Embeddings skill for integrated Vectorization</a:t>
            </a:r>
            <a:endParaRPr lang="en-US" sz="1400" noProof="0"/>
          </a:p>
        </p:txBody>
      </p:sp>
    </p:spTree>
    <p:extLst>
      <p:ext uri="{BB962C8B-B14F-4D97-AF65-F5344CB8AC3E}">
        <p14:creationId xmlns:p14="http://schemas.microsoft.com/office/powerpoint/2010/main" val="42842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78FF-8AFD-45D6-BD94-203E7F8583F1}"/>
              </a:ext>
            </a:extLst>
          </p:cNvPr>
          <p:cNvSpPr>
            <a:spLocks noGrp="1"/>
          </p:cNvSpPr>
          <p:nvPr>
            <p:ph type="title"/>
          </p:nvPr>
        </p:nvSpPr>
        <p:spPr/>
        <p:txBody>
          <a:bodyPr/>
          <a:lstStyle/>
          <a:p>
            <a:r>
              <a:rPr lang="en-US" noProof="0"/>
              <a:t>Adding built-in skills (2/2)</a:t>
            </a:r>
          </a:p>
        </p:txBody>
      </p:sp>
      <p:sp>
        <p:nvSpPr>
          <p:cNvPr id="3" name="Text Placeholder 3">
            <a:extLst>
              <a:ext uri="{FF2B5EF4-FFF2-40B4-BE49-F238E27FC236}">
                <a16:creationId xmlns:a16="http://schemas.microsoft.com/office/drawing/2014/main" id="{EB0603EF-E418-0471-10B3-43F691EEB88C}"/>
              </a:ext>
            </a:extLst>
          </p:cNvPr>
          <p:cNvSpPr txBox="1">
            <a:spLocks/>
          </p:cNvSpPr>
          <p:nvPr/>
        </p:nvSpPr>
        <p:spPr>
          <a:xfrm>
            <a:off x="588263" y="1094655"/>
            <a:ext cx="6868451"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noProof="0">
                <a:latin typeface="+mj-lt"/>
                <a:cs typeface="Segoe Sans Text" pitchFamily="2" charset="0"/>
              </a:rPr>
              <a:t>In the Azure portal from the AI search Skillsets templates</a:t>
            </a:r>
          </a:p>
        </p:txBody>
      </p:sp>
      <p:pic>
        <p:nvPicPr>
          <p:cNvPr id="5" name="Picture 4">
            <a:extLst>
              <a:ext uri="{FF2B5EF4-FFF2-40B4-BE49-F238E27FC236}">
                <a16:creationId xmlns:a16="http://schemas.microsoft.com/office/drawing/2014/main" id="{D4265E90-4147-4B0C-985C-8CD7342841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836042" y="1793667"/>
            <a:ext cx="8285858" cy="4475372"/>
          </a:xfrm>
          <a:prstGeom prst="rect">
            <a:avLst/>
          </a:prstGeom>
          <a:effectLst>
            <a:outerShdw blurRad="63500" dist="127000" dir="2700000" algn="tl" rotWithShape="0">
              <a:prstClr val="black">
                <a:alpha val="20000"/>
              </a:prstClr>
            </a:outerShdw>
          </a:effectLst>
        </p:spPr>
      </p:pic>
    </p:spTree>
    <p:extLst>
      <p:ext uri="{BB962C8B-B14F-4D97-AF65-F5344CB8AC3E}">
        <p14:creationId xmlns:p14="http://schemas.microsoft.com/office/powerpoint/2010/main" val="291399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FD6994-D80B-52E6-C033-DD699B3E05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3296" y="1536704"/>
            <a:ext cx="3197523" cy="4732334"/>
          </a:xfrm>
          <a:prstGeom prst="rect">
            <a:avLst/>
          </a:prstGeom>
          <a:effectLst>
            <a:outerShdw blurRad="63500" dist="127000" dir="2700000" algn="tl" rotWithShape="0">
              <a:prstClr val="black">
                <a:alpha val="20000"/>
              </a:prstClr>
            </a:outerShdw>
          </a:effectLst>
        </p:spPr>
      </p:pic>
      <p:pic>
        <p:nvPicPr>
          <p:cNvPr id="5" name="Picture 3">
            <a:extLst>
              <a:ext uri="{FF2B5EF4-FFF2-40B4-BE49-F238E27FC236}">
                <a16:creationId xmlns:a16="http://schemas.microsoft.com/office/drawing/2014/main" id="{D40C8667-E2BA-99AE-0126-8E17A008595A}"/>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051" y="2876970"/>
            <a:ext cx="1147954" cy="114795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BE9DA9D-0C5B-8FBD-DD43-771B6322392D}"/>
              </a:ext>
              <a:ext uri="{C183D7F6-B498-43B3-948B-1728B52AA6E4}">
                <adec:decorative xmlns:adec="http://schemas.microsoft.com/office/drawing/2017/decorative" val="1"/>
              </a:ext>
            </a:extLst>
          </p:cNvPr>
          <p:cNvCxnSpPr/>
          <p:nvPr/>
        </p:nvCxnSpPr>
        <p:spPr>
          <a:xfrm>
            <a:off x="4356100" y="3450947"/>
            <a:ext cx="50338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993152A-2233-AFC8-0B6E-FC5AB164D55D}"/>
              </a:ext>
              <a:ext uri="{C183D7F6-B498-43B3-948B-1728B52AA6E4}">
                <adec:decorative xmlns:adec="http://schemas.microsoft.com/office/drawing/2017/decorative" val="1"/>
              </a:ext>
            </a:extLst>
          </p:cNvPr>
          <p:cNvCxnSpPr/>
          <p:nvPr/>
        </p:nvCxnSpPr>
        <p:spPr>
          <a:xfrm>
            <a:off x="6391131" y="3443897"/>
            <a:ext cx="50338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CD15105-4694-4A6C-B9B5-D568E81BAA72}"/>
              </a:ext>
            </a:extLst>
          </p:cNvPr>
          <p:cNvSpPr>
            <a:spLocks noGrp="1"/>
          </p:cNvSpPr>
          <p:nvPr>
            <p:ph type="title"/>
          </p:nvPr>
        </p:nvSpPr>
        <p:spPr>
          <a:xfrm>
            <a:off x="588263" y="457200"/>
            <a:ext cx="11018520" cy="553998"/>
          </a:xfrm>
        </p:spPr>
        <p:txBody>
          <a:bodyPr/>
          <a:lstStyle/>
          <a:p>
            <a:r>
              <a:rPr lang="en-US" noProof="0"/>
              <a:t>Custom skills</a:t>
            </a:r>
          </a:p>
        </p:txBody>
      </p:sp>
      <p:sp>
        <p:nvSpPr>
          <p:cNvPr id="9" name="Text Placeholder 3">
            <a:extLst>
              <a:ext uri="{FF2B5EF4-FFF2-40B4-BE49-F238E27FC236}">
                <a16:creationId xmlns:a16="http://schemas.microsoft.com/office/drawing/2014/main" id="{E1F6C214-F34B-349A-280D-D97CED438FB0}"/>
              </a:ext>
            </a:extLst>
          </p:cNvPr>
          <p:cNvSpPr txBox="1">
            <a:spLocks/>
          </p:cNvSpPr>
          <p:nvPr/>
        </p:nvSpPr>
        <p:spPr>
          <a:xfrm>
            <a:off x="1973407" y="1112818"/>
            <a:ext cx="139730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600" noProof="0">
                <a:latin typeface="+mj-lt"/>
                <a:cs typeface="Segoe Sans Text" pitchFamily="2" charset="0"/>
              </a:rPr>
              <a:t>Original PDF</a:t>
            </a:r>
          </a:p>
        </p:txBody>
      </p:sp>
      <p:sp>
        <p:nvSpPr>
          <p:cNvPr id="8" name="TextBox 7">
            <a:extLst>
              <a:ext uri="{FF2B5EF4-FFF2-40B4-BE49-F238E27FC236}">
                <a16:creationId xmlns:a16="http://schemas.microsoft.com/office/drawing/2014/main" id="{C5F6CA62-6585-0859-8106-EF2A8270B56E}"/>
              </a:ext>
            </a:extLst>
          </p:cNvPr>
          <p:cNvSpPr txBox="1"/>
          <p:nvPr/>
        </p:nvSpPr>
        <p:spPr>
          <a:xfrm>
            <a:off x="4906157" y="4043884"/>
            <a:ext cx="1395742" cy="1692771"/>
          </a:xfrm>
          <a:prstGeom prst="rect">
            <a:avLst/>
          </a:prstGeom>
          <a:noFill/>
        </p:spPr>
        <p:txBody>
          <a:bodyPr wrap="square" lIns="0" tIns="0" rIns="0" bIns="0" rtlCol="0">
            <a:spAutoFit/>
          </a:bodyPr>
          <a:lstStyle/>
          <a:p>
            <a:pPr algn="ctr"/>
            <a:r>
              <a:rPr lang="en-US" sz="1100" noProof="0"/>
              <a:t>Custom skill running in Azure Function called from AI enrichment</a:t>
            </a:r>
          </a:p>
          <a:p>
            <a:pPr algn="ctr"/>
            <a:endParaRPr lang="en-US" sz="1100" noProof="0"/>
          </a:p>
          <a:p>
            <a:pPr algn="ctr"/>
            <a:r>
              <a:rPr lang="en-US" sz="1100" noProof="0"/>
              <a:t>Configured through skillset</a:t>
            </a:r>
          </a:p>
          <a:p>
            <a:pPr algn="ctr"/>
            <a:endParaRPr lang="en-US" sz="1100" noProof="0"/>
          </a:p>
          <a:p>
            <a:pPr algn="ctr"/>
            <a:r>
              <a:rPr lang="en-US" sz="1100" noProof="0"/>
              <a:t>Calling AI Document Intelligence service</a:t>
            </a:r>
          </a:p>
        </p:txBody>
      </p:sp>
      <p:sp>
        <p:nvSpPr>
          <p:cNvPr id="10" name="Text Placeholder 3">
            <a:extLst>
              <a:ext uri="{FF2B5EF4-FFF2-40B4-BE49-F238E27FC236}">
                <a16:creationId xmlns:a16="http://schemas.microsoft.com/office/drawing/2014/main" id="{B916CA70-8DC8-0BC5-741A-72B944718817}"/>
              </a:ext>
            </a:extLst>
          </p:cNvPr>
          <p:cNvSpPr txBox="1">
            <a:spLocks/>
          </p:cNvSpPr>
          <p:nvPr/>
        </p:nvSpPr>
        <p:spPr>
          <a:xfrm>
            <a:off x="6808983" y="1112818"/>
            <a:ext cx="5217690"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600" noProof="0">
                <a:latin typeface="+mj-lt"/>
                <a:cs typeface="Segoe Sans Text" pitchFamily="2" charset="0"/>
              </a:rPr>
              <a:t>This custom skill output</a:t>
            </a:r>
          </a:p>
        </p:txBody>
      </p:sp>
      <p:sp>
        <p:nvSpPr>
          <p:cNvPr id="4" name="TextBox 3">
            <a:extLst>
              <a:ext uri="{FF2B5EF4-FFF2-40B4-BE49-F238E27FC236}">
                <a16:creationId xmlns:a16="http://schemas.microsoft.com/office/drawing/2014/main" id="{7FBEAD1F-391E-6953-FDEE-78F8795DBA5E}"/>
              </a:ext>
            </a:extLst>
          </p:cNvPr>
          <p:cNvSpPr txBox="1"/>
          <p:nvPr/>
        </p:nvSpPr>
        <p:spPr>
          <a:xfrm>
            <a:off x="7185025" y="1361056"/>
            <a:ext cx="4354947" cy="4955203"/>
          </a:xfrm>
          <a:prstGeom prst="rect">
            <a:avLst/>
          </a:prstGeom>
          <a:noFill/>
        </p:spPr>
        <p:txBody>
          <a:bodyPr wrap="square" lIns="0" tIns="0" rIns="0" bIns="0" rtlCol="0">
            <a:spAutoFit/>
          </a:bodyPr>
          <a:lstStyle/>
          <a:p>
            <a:pPr algn="l"/>
            <a:r>
              <a:rPr lang="en-US" sz="1600" noProof="0">
                <a:latin typeface="Consolas" panose="020B0609020204030204" pitchFamily="49" charset="0"/>
              </a:rPr>
              <a:t>{</a:t>
            </a:r>
          </a:p>
          <a:p>
            <a:pPr algn="l"/>
            <a:r>
              <a:rPr lang="en-US" sz="1600" noProof="0">
                <a:latin typeface="Consolas" panose="020B0609020204030204" pitchFamily="49" charset="0"/>
              </a:rPr>
              <a:t>    "values": [</a:t>
            </a:r>
          </a:p>
          <a:p>
            <a:pPr algn="l"/>
            <a:r>
              <a:rPr lang="en-US" sz="1600" noProof="0">
                <a:latin typeface="Consolas" panose="020B0609020204030204" pitchFamily="49" charset="0"/>
              </a:rPr>
              <a:t>        {</a:t>
            </a:r>
          </a:p>
          <a:p>
            <a:pPr algn="l"/>
            <a:r>
              <a:rPr lang="en-US" sz="1600" noProof="0">
                <a:latin typeface="Consolas" panose="020B0609020204030204" pitchFamily="49" charset="0"/>
              </a:rPr>
              <a:t>            "recordId": "record1",</a:t>
            </a:r>
          </a:p>
          <a:p>
            <a:pPr algn="l"/>
            <a:r>
              <a:rPr lang="en-US" sz="1600" noProof="0">
                <a:latin typeface="Consolas" panose="020B0609020204030204" pitchFamily="49" charset="0"/>
              </a:rPr>
              <a:t>            "data": {</a:t>
            </a:r>
          </a:p>
          <a:p>
            <a:pPr algn="l"/>
            <a:r>
              <a:rPr lang="en-US" sz="1600" noProof="0">
                <a:latin typeface="Consolas" panose="020B0609020204030204" pitchFamily="49" charset="0"/>
              </a:rPr>
              <a:t>                “pageNumber": "1",</a:t>
            </a:r>
          </a:p>
          <a:p>
            <a:r>
              <a:rPr lang="en-US" sz="1600" noProof="0">
                <a:latin typeface="Consolas" panose="020B0609020204030204" pitchFamily="49" charset="0"/>
              </a:rPr>
              <a:t>	        "content": "</a:t>
            </a:r>
            <a:r>
              <a:rPr lang="en-US" sz="1600" b="0" noProof="0">
                <a:effectLst/>
                <a:latin typeface="Consolas" panose="020B0609020204030204" pitchFamily="49" charset="0"/>
              </a:rPr>
              <a:t>Tuesday, Sep 20, YYYY\nNEWS TODAY\nLatest news and bulletin updates\nIssue #10\nMirjam Nilsson\nThe scoop of the day The latest updates\nVideo provides a powerful way to help you prove your point…….</a:t>
            </a:r>
            <a:r>
              <a:rPr lang="en-US" sz="1600" noProof="0">
                <a:latin typeface="Consolas" panose="020B0609020204030204" pitchFamily="49" charset="0"/>
              </a:rPr>
              <a:t>"</a:t>
            </a:r>
          </a:p>
          <a:p>
            <a:pPr algn="l"/>
            <a:r>
              <a:rPr lang="en-US" sz="1600" noProof="0">
                <a:latin typeface="Consolas" panose="020B0609020204030204" pitchFamily="49" charset="0"/>
              </a:rPr>
              <a:t>            "errors": null,</a:t>
            </a:r>
          </a:p>
          <a:p>
            <a:pPr algn="l"/>
            <a:r>
              <a:rPr lang="en-US" sz="1600" noProof="0">
                <a:latin typeface="Consolas" panose="020B0609020204030204" pitchFamily="49" charset="0"/>
              </a:rPr>
              <a:t>            "warnings": null</a:t>
            </a:r>
          </a:p>
          <a:p>
            <a:pPr algn="l"/>
            <a:r>
              <a:rPr lang="en-US" sz="1600" noProof="0">
                <a:latin typeface="Consolas" panose="020B0609020204030204" pitchFamily="49" charset="0"/>
              </a:rPr>
              <a:t>        }</a:t>
            </a:r>
          </a:p>
          <a:p>
            <a:pPr algn="l"/>
            <a:r>
              <a:rPr lang="en-US" sz="1600" noProof="0">
                <a:latin typeface="Consolas" panose="020B0609020204030204" pitchFamily="49" charset="0"/>
              </a:rPr>
              <a:t>    ]</a:t>
            </a:r>
          </a:p>
          <a:p>
            <a:pPr algn="l"/>
            <a:r>
              <a:rPr lang="en-US" sz="1600" noProof="0">
                <a:latin typeface="Consolas" panose="020B0609020204030204" pitchFamily="49" charset="0"/>
              </a:rPr>
              <a:t>}</a:t>
            </a:r>
          </a:p>
          <a:p>
            <a:pPr algn="l"/>
            <a:endParaRPr lang="en-US" sz="1600" noProof="0">
              <a:latin typeface="Consolas" panose="020B0609020204030204" pitchFamily="49" charset="0"/>
            </a:endParaRPr>
          </a:p>
          <a:p>
            <a:pPr algn="l"/>
            <a:r>
              <a:rPr lang="en-US" noProof="0">
                <a:hlinkClick r:id="rId5"/>
              </a:rPr>
              <a:t>🔗 Repository of pre-built custom skills</a:t>
            </a:r>
            <a:endParaRPr lang="en-US" noProof="0"/>
          </a:p>
        </p:txBody>
      </p:sp>
    </p:spTree>
    <p:extLst>
      <p:ext uri="{BB962C8B-B14F-4D97-AF65-F5344CB8AC3E}">
        <p14:creationId xmlns:p14="http://schemas.microsoft.com/office/powerpoint/2010/main" val="103232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8E9E-1D3C-B75E-4C44-19B563C74C56}"/>
              </a:ext>
            </a:extLst>
          </p:cNvPr>
          <p:cNvSpPr>
            <a:spLocks noGrp="1"/>
          </p:cNvSpPr>
          <p:nvPr>
            <p:ph type="title"/>
          </p:nvPr>
        </p:nvSpPr>
        <p:spPr>
          <a:xfrm>
            <a:off x="588263" y="865331"/>
            <a:ext cx="3914289" cy="1661993"/>
          </a:xfrm>
        </p:spPr>
        <p:txBody>
          <a:bodyPr wrap="square" anchor="t">
            <a:normAutofit/>
          </a:bodyPr>
          <a:lstStyle/>
          <a:p>
            <a:r>
              <a:rPr lang="en-US" noProof="0"/>
              <a:t>Skill context and reference language</a:t>
            </a:r>
          </a:p>
        </p:txBody>
      </p:sp>
      <p:sp>
        <p:nvSpPr>
          <p:cNvPr id="22" name="TextBox 21">
            <a:extLst>
              <a:ext uri="{FF2B5EF4-FFF2-40B4-BE49-F238E27FC236}">
                <a16:creationId xmlns:a16="http://schemas.microsoft.com/office/drawing/2014/main" id="{B7284534-FF30-B807-49F0-102871EA5CC8}"/>
              </a:ext>
            </a:extLst>
          </p:cNvPr>
          <p:cNvSpPr txBox="1"/>
          <p:nvPr/>
        </p:nvSpPr>
        <p:spPr>
          <a:xfrm>
            <a:off x="601704" y="2242543"/>
            <a:ext cx="3750377" cy="39395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1600" noProof="0">
                <a:hlinkClick r:id="rId3">
                  <a:extLst>
                    <a:ext uri="{A12FA001-AC4F-418D-AE19-62706E023703}">
                      <ahyp:hlinkClr xmlns:ahyp="http://schemas.microsoft.com/office/drawing/2018/hyperlinkcolor" val="tx"/>
                    </a:ext>
                  </a:extLst>
                </a:hlinkClick>
              </a:rPr>
              <a:t>🔗 Skill context and reference language</a:t>
            </a:r>
            <a:endParaRPr lang="en-US" sz="1600" noProof="0"/>
          </a:p>
          <a:p>
            <a:pPr marL="228600" indent="-228600">
              <a:spcAft>
                <a:spcPts val="600"/>
              </a:spcAft>
              <a:buFont typeface="Arial" panose="020B0604020202020204" pitchFamily="34" charset="0"/>
              <a:buChar char="•"/>
            </a:pPr>
            <a:r>
              <a:rPr lang="en-US" sz="1400" noProof="0"/>
              <a:t>Expression language constructs paths to nodes in an enriched document</a:t>
            </a:r>
          </a:p>
          <a:p>
            <a:pPr marL="228600" indent="-228600">
              <a:spcAft>
                <a:spcPts val="600"/>
              </a:spcAft>
              <a:buFont typeface="Arial" panose="020B0604020202020204" pitchFamily="34" charset="0"/>
              <a:buChar char="•"/>
            </a:pPr>
            <a:r>
              <a:rPr lang="en-US" sz="1400" noProof="0"/>
              <a:t>The data working set starts from raw data and is progressively enriched with each skill iteration's output data</a:t>
            </a:r>
          </a:p>
          <a:p>
            <a:pPr marL="228600" indent="-228600">
              <a:spcAft>
                <a:spcPts val="600"/>
              </a:spcAft>
              <a:buFont typeface="Arial" panose="020B0604020202020204" pitchFamily="34" charset="0"/>
              <a:buChar char="•"/>
            </a:pPr>
            <a:r>
              <a:rPr lang="en-US" sz="1400" noProof="0"/>
              <a:t>Data is internally organized in a tree-like structure for querying and indexing</a:t>
            </a:r>
            <a:endParaRPr lang="en-US" sz="1400" noProof="0">
              <a:cs typeface="Segoe Sans Text"/>
            </a:endParaRPr>
          </a:p>
          <a:p>
            <a:pPr marL="228600" indent="-228600">
              <a:spcAft>
                <a:spcPts val="600"/>
              </a:spcAft>
              <a:buFont typeface="Arial" panose="020B0604020202020204" pitchFamily="34" charset="0"/>
              <a:buChar char="•"/>
            </a:pPr>
            <a:r>
              <a:rPr lang="en-US" sz="1400" noProof="0"/>
              <a:t>Simple paths can be expressed with tokens separated by slashes</a:t>
            </a:r>
          </a:p>
          <a:p>
            <a:pPr marL="228600" indent="-228600">
              <a:spcAft>
                <a:spcPts val="600"/>
              </a:spcAft>
              <a:buFont typeface="Arial" panose="020B0604020202020204" pitchFamily="34" charset="0"/>
              <a:buChar char="•"/>
            </a:pPr>
            <a:r>
              <a:rPr lang="en-US" sz="1400" noProof="0"/>
              <a:t>Object properties and specific elements</a:t>
            </a:r>
            <a:br>
              <a:rPr lang="en-US" sz="1400" noProof="0"/>
            </a:br>
            <a:r>
              <a:rPr lang="en-US" sz="1400" noProof="0"/>
              <a:t>of an array can be accessed via their respective paths</a:t>
            </a:r>
          </a:p>
          <a:p>
            <a:pPr marL="228600" indent="-228600">
              <a:spcAft>
                <a:spcPts val="600"/>
              </a:spcAft>
              <a:buFont typeface="Arial" panose="020B0604020202020204" pitchFamily="34" charset="0"/>
              <a:buChar char="•"/>
            </a:pPr>
            <a:r>
              <a:rPr lang="en-US" sz="1400" noProof="0"/>
              <a:t>Arrays can be enumerated using ‘*’,</a:t>
            </a:r>
            <a:br>
              <a:rPr lang="en-US" sz="1400" noProof="0"/>
            </a:br>
            <a:r>
              <a:rPr lang="en-US" sz="1400" noProof="0"/>
              <a:t>and literal values can be used as </a:t>
            </a:r>
            <a:br>
              <a:rPr lang="en-US" sz="1400" noProof="0"/>
            </a:br>
            <a:r>
              <a:rPr lang="en-US" sz="1400" noProof="0"/>
              <a:t>skill inputs</a:t>
            </a:r>
            <a:endParaRPr lang="en-US" sz="1400" noProof="0">
              <a:cs typeface="Segoe Sans Text"/>
            </a:endParaRPr>
          </a:p>
        </p:txBody>
      </p:sp>
      <p:pic>
        <p:nvPicPr>
          <p:cNvPr id="4" name="Picture 3">
            <a:extLst>
              <a:ext uri="{FF2B5EF4-FFF2-40B4-BE49-F238E27FC236}">
                <a16:creationId xmlns:a16="http://schemas.microsoft.com/office/drawing/2014/main" id="{7B976CA2-A089-E11D-C549-B6FECE16DE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34200" y="621128"/>
            <a:ext cx="4772317" cy="5355448"/>
          </a:xfrm>
          <a:prstGeom prst="roundRect">
            <a:avLst>
              <a:gd name="adj" fmla="val 2026"/>
            </a:avLst>
          </a:prstGeom>
          <a:effectLst>
            <a:outerShdw blurRad="190500" dist="38100" dir="2700000" algn="tl" rotWithShape="0">
              <a:prstClr val="black">
                <a:alpha val="21000"/>
              </a:prstClr>
            </a:outerShdw>
          </a:effectLst>
        </p:spPr>
      </p:pic>
      <p:pic>
        <p:nvPicPr>
          <p:cNvPr id="6" name="Picture 5">
            <a:extLst>
              <a:ext uri="{FF2B5EF4-FFF2-40B4-BE49-F238E27FC236}">
                <a16:creationId xmlns:a16="http://schemas.microsoft.com/office/drawing/2014/main" id="{90B625CB-5C00-6B6C-1FA8-75D1DCE9DD9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75530" y="3895057"/>
            <a:ext cx="5696506" cy="637983"/>
          </a:xfrm>
          <a:prstGeom prst="roundRect">
            <a:avLst>
              <a:gd name="adj" fmla="val 8695"/>
            </a:avLst>
          </a:prstGeom>
          <a:effectLst>
            <a:outerShdw blurRad="190500" dist="127000" dir="2700000" algn="tl" rotWithShape="0">
              <a:prstClr val="black">
                <a:alpha val="21000"/>
              </a:prstClr>
            </a:outerShdw>
          </a:effectLst>
        </p:spPr>
      </p:pic>
      <p:pic>
        <p:nvPicPr>
          <p:cNvPr id="8" name="Picture 7">
            <a:extLst>
              <a:ext uri="{FF2B5EF4-FFF2-40B4-BE49-F238E27FC236}">
                <a16:creationId xmlns:a16="http://schemas.microsoft.com/office/drawing/2014/main" id="{04867208-8E31-4A5D-2B77-58762829BF8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275530" y="4591031"/>
            <a:ext cx="5696506" cy="860221"/>
          </a:xfrm>
          <a:prstGeom prst="roundRect">
            <a:avLst>
              <a:gd name="adj" fmla="val 4565"/>
            </a:avLst>
          </a:prstGeom>
          <a:effectLst>
            <a:outerShdw blurRad="190500" dist="127000" dir="2700000" algn="tl" rotWithShape="0">
              <a:prstClr val="black">
                <a:alpha val="21000"/>
              </a:prstClr>
            </a:outerShdw>
          </a:effectLst>
        </p:spPr>
      </p:pic>
      <p:pic>
        <p:nvPicPr>
          <p:cNvPr id="10" name="Picture 9">
            <a:extLst>
              <a:ext uri="{FF2B5EF4-FFF2-40B4-BE49-F238E27FC236}">
                <a16:creationId xmlns:a16="http://schemas.microsoft.com/office/drawing/2014/main" id="{FAB0113D-8B07-79E4-5DF6-5C0F7F0DBDD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275530" y="5509242"/>
            <a:ext cx="5696505" cy="672841"/>
          </a:xfrm>
          <a:prstGeom prst="roundRect">
            <a:avLst>
              <a:gd name="adj" fmla="val 4450"/>
            </a:avLst>
          </a:prstGeom>
          <a:effectLst>
            <a:outerShdw blurRad="190500" dist="127000" dir="2700000" algn="tl" rotWithShape="0">
              <a:prstClr val="black">
                <a:alpha val="21000"/>
              </a:prstClr>
            </a:outerShdw>
          </a:effectLst>
        </p:spPr>
      </p:pic>
    </p:spTree>
    <p:extLst>
      <p:ext uri="{BB962C8B-B14F-4D97-AF65-F5344CB8AC3E}">
        <p14:creationId xmlns:p14="http://schemas.microsoft.com/office/powerpoint/2010/main" val="18665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8E9E-1D3C-B75E-4C44-19B563C74C56}"/>
              </a:ext>
            </a:extLst>
          </p:cNvPr>
          <p:cNvSpPr>
            <a:spLocks noGrp="1"/>
          </p:cNvSpPr>
          <p:nvPr>
            <p:ph type="title"/>
          </p:nvPr>
        </p:nvSpPr>
        <p:spPr>
          <a:xfrm>
            <a:off x="588263" y="698484"/>
            <a:ext cx="3590037" cy="1661993"/>
          </a:xfrm>
        </p:spPr>
        <p:txBody>
          <a:bodyPr wrap="square" anchor="t">
            <a:normAutofit/>
          </a:bodyPr>
          <a:lstStyle/>
          <a:p>
            <a:r>
              <a:rPr lang="en-US" noProof="0"/>
              <a:t>Debug sessions</a:t>
            </a:r>
          </a:p>
        </p:txBody>
      </p:sp>
      <p:sp>
        <p:nvSpPr>
          <p:cNvPr id="22" name="TextBox 21">
            <a:extLst>
              <a:ext uri="{FF2B5EF4-FFF2-40B4-BE49-F238E27FC236}">
                <a16:creationId xmlns:a16="http://schemas.microsoft.com/office/drawing/2014/main" id="{B7284534-FF30-B807-49F0-102871EA5CC8}"/>
              </a:ext>
            </a:extLst>
          </p:cNvPr>
          <p:cNvSpPr txBox="1"/>
          <p:nvPr/>
        </p:nvSpPr>
        <p:spPr>
          <a:xfrm>
            <a:off x="588263" y="1529481"/>
            <a:ext cx="5046989" cy="492442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92100" indent="-292100">
              <a:buFont typeface="Arial" panose="020B0604020202020204" pitchFamily="34" charset="0"/>
              <a:buChar char="•"/>
            </a:pPr>
            <a:r>
              <a:rPr lang="en-US" sz="1600" noProof="0"/>
              <a:t>Debug sessions is a visual editor available from the Azure portal in AI Search that works with an existing skillset, exposing the structure and content of a single enriched document</a:t>
            </a:r>
          </a:p>
          <a:p>
            <a:pPr marL="292100" indent="-292100"/>
            <a:endParaRPr lang="en-US" sz="1600" noProof="0"/>
          </a:p>
          <a:p>
            <a:pPr marL="292100" indent="-292100">
              <a:buFont typeface="Arial" panose="020B0604020202020204" pitchFamily="34" charset="0"/>
              <a:buChar char="•"/>
            </a:pPr>
            <a:r>
              <a:rPr lang="en-US" sz="1600" noProof="0"/>
              <a:t>When a session is started, a copy of the skillset, indexer, and a data source is created with all session state saved to a new blob container</a:t>
            </a:r>
          </a:p>
          <a:p>
            <a:pPr marL="292100" indent="-292100">
              <a:buFont typeface="Arial" panose="020B0604020202020204" pitchFamily="34" charset="0"/>
              <a:buChar char="•"/>
            </a:pPr>
            <a:endParaRPr lang="en-US" sz="1600" noProof="0"/>
          </a:p>
          <a:p>
            <a:pPr marL="292100" indent="-292100">
              <a:buFont typeface="Arial" panose="020B0604020202020204" pitchFamily="34" charset="0"/>
              <a:buChar char="•"/>
            </a:pPr>
            <a:r>
              <a:rPr lang="en-US" sz="1600" noProof="0"/>
              <a:t>Changes made within the session do not affect the published skillset unless committed</a:t>
            </a:r>
          </a:p>
          <a:p>
            <a:pPr marL="292100" indent="-292100">
              <a:buFont typeface="Arial" panose="020B0604020202020204" pitchFamily="34" charset="0"/>
              <a:buChar char="•"/>
            </a:pPr>
            <a:endParaRPr lang="en-US" sz="1600" noProof="0"/>
          </a:p>
          <a:p>
            <a:pPr marL="292100" indent="-292100">
              <a:buFont typeface="Arial" panose="020B0604020202020204" pitchFamily="34" charset="0"/>
              <a:buChar char="•"/>
            </a:pPr>
            <a:r>
              <a:rPr lang="en-US" sz="1600" noProof="0"/>
              <a:t>The Skill Graph provides a visual hierarchy of the skillset and its order of execution</a:t>
            </a:r>
          </a:p>
          <a:p>
            <a:pPr marL="292100" indent="-292100">
              <a:buFont typeface="Arial" panose="020B0604020202020204" pitchFamily="34" charset="0"/>
              <a:buChar char="•"/>
            </a:pPr>
            <a:endParaRPr lang="en-US" sz="1600" noProof="0"/>
          </a:p>
          <a:p>
            <a:pPr marL="292100" indent="-292100">
              <a:buFont typeface="Arial" panose="020B0604020202020204" pitchFamily="34" charset="0"/>
              <a:buChar char="•"/>
            </a:pPr>
            <a:r>
              <a:rPr lang="en-US" sz="1600" noProof="0"/>
              <a:t>The Enriched Data Structure pane shows the document's enrichments through the skillset</a:t>
            </a:r>
          </a:p>
          <a:p>
            <a:pPr marL="292100" indent="-292100">
              <a:buFont typeface="Arial" panose="020B0604020202020204" pitchFamily="34" charset="0"/>
              <a:buChar char="•"/>
            </a:pPr>
            <a:endParaRPr lang="en-US" sz="1600" noProof="0"/>
          </a:p>
          <a:p>
            <a:pPr marL="292100" indent="-292100"/>
            <a:r>
              <a:rPr lang="en-US" sz="1600" noProof="0">
                <a:hlinkClick r:id="rId3">
                  <a:extLst>
                    <a:ext uri="{A12FA001-AC4F-418D-AE19-62706E023703}">
                      <ahyp:hlinkClr xmlns:ahyp="http://schemas.microsoft.com/office/drawing/2018/hyperlinkcolor" val="tx"/>
                    </a:ext>
                  </a:extLst>
                </a:hlinkClick>
              </a:rPr>
              <a:t>🔗 How to debug a skillset</a:t>
            </a:r>
            <a:endParaRPr lang="en-US" sz="1600" noProof="0"/>
          </a:p>
          <a:p>
            <a:pPr marL="292100" indent="-292100"/>
            <a:endParaRPr lang="en-US" sz="1600" noProof="0"/>
          </a:p>
        </p:txBody>
      </p:sp>
      <p:pic>
        <p:nvPicPr>
          <p:cNvPr id="5" name="Picture 4">
            <a:extLst>
              <a:ext uri="{FF2B5EF4-FFF2-40B4-BE49-F238E27FC236}">
                <a16:creationId xmlns:a16="http://schemas.microsoft.com/office/drawing/2014/main" id="{3642E7CB-D09F-7EDC-EB2F-84502051820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56751" y="618137"/>
            <a:ext cx="5058805" cy="3037675"/>
          </a:xfrm>
          <a:prstGeom prst="roundRect">
            <a:avLst>
              <a:gd name="adj" fmla="val 3704"/>
            </a:avLst>
          </a:prstGeom>
          <a:solidFill>
            <a:schemeClr val="bg1">
              <a:lumMod val="95000"/>
            </a:schemeClr>
          </a:solidFill>
          <a:ln>
            <a:noFill/>
            <a:headEnd type="none" w="med" len="med"/>
            <a:tailEnd type="none" w="med" len="med"/>
          </a:ln>
          <a:effectLst>
            <a:outerShdw blurRad="63500" dist="127000" dir="2700000" algn="tl" rotWithShape="0">
              <a:prstClr val="black">
                <a:alpha val="20000"/>
              </a:prstClr>
            </a:outerShdw>
          </a:effectLst>
        </p:spPr>
      </p:pic>
      <p:pic>
        <p:nvPicPr>
          <p:cNvPr id="9" name="Picture 8">
            <a:extLst>
              <a:ext uri="{FF2B5EF4-FFF2-40B4-BE49-F238E27FC236}">
                <a16:creationId xmlns:a16="http://schemas.microsoft.com/office/drawing/2014/main" id="{751252AF-C00F-17D7-01CE-413E97CD046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56751" y="3788377"/>
            <a:ext cx="5064858" cy="2451486"/>
          </a:xfrm>
          <a:prstGeom prst="roundRect">
            <a:avLst>
              <a:gd name="adj" fmla="val 4498"/>
            </a:avLst>
          </a:prstGeom>
          <a:solidFill>
            <a:schemeClr val="bg1">
              <a:lumMod val="95000"/>
            </a:schemeClr>
          </a:solidFill>
          <a:ln>
            <a:noFill/>
            <a:headEnd type="none" w="med" len="med"/>
            <a:tailEnd type="none" w="med" len="med"/>
          </a:ln>
          <a:effectLst>
            <a:outerShdw blurRad="63500" dist="127000" dir="2700000" algn="tl" rotWithShape="0">
              <a:prstClr val="black">
                <a:alpha val="20000"/>
              </a:prstClr>
            </a:outerShdw>
          </a:effectLst>
        </p:spPr>
      </p:pic>
    </p:spTree>
    <p:extLst>
      <p:ext uri="{BB962C8B-B14F-4D97-AF65-F5344CB8AC3E}">
        <p14:creationId xmlns:p14="http://schemas.microsoft.com/office/powerpoint/2010/main" val="184033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9A36F9-8E54-44D9-9211-196AAFF2792C}"/>
              </a:ext>
            </a:extLst>
          </p:cNvPr>
          <p:cNvSpPr>
            <a:spLocks noGrp="1"/>
          </p:cNvSpPr>
          <p:nvPr>
            <p:ph type="title"/>
          </p:nvPr>
        </p:nvSpPr>
        <p:spPr>
          <a:xfrm>
            <a:off x="584200" y="359226"/>
            <a:ext cx="5508419" cy="495520"/>
          </a:xfrm>
        </p:spPr>
        <p:txBody>
          <a:bodyPr/>
          <a:lstStyle/>
          <a:p>
            <a:r>
              <a:rPr lang="en-US" sz="2800" noProof="0"/>
              <a:t>AI enrichment—knowledge store</a:t>
            </a:r>
          </a:p>
        </p:txBody>
      </p:sp>
      <p:grpSp>
        <p:nvGrpSpPr>
          <p:cNvPr id="2" name="Group 1" descr="Diagram showing Knowledge Mining with Azure Cognitive Search through Ingest, Enrich and Explore. Ingest comprises of Source Data, Document Cracking which leads to Enrich. Enrich comprises of Cognitive skill and Skillset: Extensible enrichment pipeline. Document Cracking and Skillset leads to Enriched documents. Enriched documents further leads to Explore which comprises of Search Index. ">
            <a:extLst>
              <a:ext uri="{FF2B5EF4-FFF2-40B4-BE49-F238E27FC236}">
                <a16:creationId xmlns:a16="http://schemas.microsoft.com/office/drawing/2014/main" id="{6C99E5AB-066E-BE12-8BDB-3B1A8F044057}"/>
              </a:ext>
            </a:extLst>
          </p:cNvPr>
          <p:cNvGrpSpPr/>
          <p:nvPr/>
        </p:nvGrpSpPr>
        <p:grpSpPr>
          <a:xfrm>
            <a:off x="584200" y="889291"/>
            <a:ext cx="10459727" cy="2672123"/>
            <a:chOff x="543142" y="674226"/>
            <a:chExt cx="10459727" cy="2672123"/>
          </a:xfrm>
        </p:grpSpPr>
        <p:sp>
          <p:nvSpPr>
            <p:cNvPr id="15" name="Arrow: Chevron 14">
              <a:extLst>
                <a:ext uri="{FF2B5EF4-FFF2-40B4-BE49-F238E27FC236}">
                  <a16:creationId xmlns:a16="http://schemas.microsoft.com/office/drawing/2014/main" id="{204D250C-B8CA-F88A-A3D3-92100AEA993D}"/>
                </a:ext>
                <a:ext uri="{C183D7F6-B498-43B3-948B-1728B52AA6E4}">
                  <adec:decorative xmlns:adec="http://schemas.microsoft.com/office/drawing/2017/decorative" val="1"/>
                </a:ext>
              </a:extLst>
            </p:cNvPr>
            <p:cNvSpPr/>
            <p:nvPr/>
          </p:nvSpPr>
          <p:spPr bwMode="auto">
            <a:xfrm>
              <a:off x="3521412" y="1914637"/>
              <a:ext cx="3899933" cy="1120531"/>
            </a:xfrm>
            <a:prstGeom prst="chevron">
              <a:avLst/>
            </a:prstGeom>
            <a:gradFill>
              <a:gsLst>
                <a:gs pos="0">
                  <a:schemeClr val="tx2"/>
                </a:gs>
                <a:gs pos="100000">
                  <a:srgbClr val="47C3B2"/>
                </a:gs>
              </a:gsLst>
              <a:lin ang="2700000" scaled="0"/>
            </a:gradFill>
            <a:ln>
              <a:noFill/>
            </a:ln>
          </p:spPr>
          <p:style>
            <a:lnRef idx="2">
              <a:schemeClr val="lt1">
                <a:hueOff val="0"/>
                <a:satOff val="0"/>
                <a:lumOff val="0"/>
                <a:alphaOff val="0"/>
              </a:schemeClr>
            </a:lnRef>
            <a:fillRef idx="1">
              <a:schemeClr val="accent2">
                <a:shade val="50000"/>
                <a:hueOff val="326752"/>
                <a:satOff val="-33696"/>
                <a:lumOff val="48638"/>
                <a:alphaOff val="0"/>
              </a:schemeClr>
            </a:fillRef>
            <a:effectRef idx="0">
              <a:schemeClr val="accent2">
                <a:shade val="50000"/>
                <a:hueOff val="326752"/>
                <a:satOff val="-33696"/>
                <a:lumOff val="48638"/>
                <a:alphaOff val="0"/>
              </a:schemeClr>
            </a:effectRef>
            <a:fontRef idx="minor">
              <a:schemeClr val="lt1"/>
            </a:fontRef>
          </p:style>
          <p:txBody>
            <a:bodyPr spcFirstLastPara="0" vert="horz" wrap="square" lIns="0" tIns="18669" rIns="0" bIns="18669" numCol="1" spcCol="1270" anchor="ctr" anchorCtr="0">
              <a:noAutofit/>
            </a:bodyPr>
            <a:lstStyle/>
            <a:p>
              <a:pPr defTabSz="622300">
                <a:lnSpc>
                  <a:spcPct val="90000"/>
                </a:lnSpc>
                <a:spcBef>
                  <a:spcPct val="0"/>
                </a:spcBef>
              </a:pPr>
              <a:r>
                <a:rPr lang="en-US" sz="1600" b="1" noProof="0">
                  <a:solidFill>
                    <a:schemeClr val="bg1"/>
                  </a:solidFill>
                  <a:latin typeface="+mj-lt"/>
                </a:rPr>
                <a:t>    Skillset: </a:t>
              </a:r>
            </a:p>
            <a:p>
              <a:pPr defTabSz="622300">
                <a:lnSpc>
                  <a:spcPct val="90000"/>
                </a:lnSpc>
                <a:spcBef>
                  <a:spcPct val="0"/>
                </a:spcBef>
              </a:pPr>
              <a:r>
                <a:rPr lang="en-US" sz="1600" b="1" noProof="0">
                  <a:solidFill>
                    <a:schemeClr val="bg1"/>
                  </a:solidFill>
                  <a:latin typeface="+mj-lt"/>
                </a:rPr>
                <a:t>    </a:t>
              </a:r>
              <a:r>
                <a:rPr lang="en-US" sz="1400" noProof="0">
                  <a:solidFill>
                    <a:schemeClr val="bg1"/>
                  </a:solidFill>
                  <a:latin typeface="+mj-lt"/>
                </a:rPr>
                <a:t>Extensible enrichment pipeline</a:t>
              </a:r>
            </a:p>
          </p:txBody>
        </p:sp>
        <p:sp>
          <p:nvSpPr>
            <p:cNvPr id="61" name="Cylinder 60">
              <a:extLst>
                <a:ext uri="{FF2B5EF4-FFF2-40B4-BE49-F238E27FC236}">
                  <a16:creationId xmlns:a16="http://schemas.microsoft.com/office/drawing/2014/main" id="{4A611BDB-49A4-7852-75E6-27A67D759C6C}"/>
                </a:ext>
                <a:ext uri="{C183D7F6-B498-43B3-948B-1728B52AA6E4}">
                  <adec:decorative xmlns:adec="http://schemas.microsoft.com/office/drawing/2017/decorative" val="1"/>
                </a:ext>
              </a:extLst>
            </p:cNvPr>
            <p:cNvSpPr/>
            <p:nvPr/>
          </p:nvSpPr>
          <p:spPr bwMode="auto">
            <a:xfrm>
              <a:off x="805895" y="2655460"/>
              <a:ext cx="896425" cy="373510"/>
            </a:xfrm>
            <a:prstGeom prst="can">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sp>
          <p:nvSpPr>
            <p:cNvPr id="62" name="Arrow: Pentagon 61">
              <a:extLst>
                <a:ext uri="{FF2B5EF4-FFF2-40B4-BE49-F238E27FC236}">
                  <a16:creationId xmlns:a16="http://schemas.microsoft.com/office/drawing/2014/main" id="{1A5F5D19-C922-B60B-C6E6-3ACF514AD89F}"/>
                </a:ext>
                <a:ext uri="{C183D7F6-B498-43B3-948B-1728B52AA6E4}">
                  <adec:decorative xmlns:adec="http://schemas.microsoft.com/office/drawing/2017/decorative" val="1"/>
                </a:ext>
              </a:extLst>
            </p:cNvPr>
            <p:cNvSpPr/>
            <p:nvPr/>
          </p:nvSpPr>
          <p:spPr bwMode="auto">
            <a:xfrm>
              <a:off x="8803513" y="1894994"/>
              <a:ext cx="257926" cy="1120531"/>
            </a:xfrm>
            <a:prstGeom prst="homePlate">
              <a:avLst/>
            </a:prstGeom>
            <a:gradFill flip="none" rotWithShape="1">
              <a:gsLst>
                <a:gs pos="1250">
                  <a:srgbClr val="047AD5"/>
                </a:gs>
                <a:gs pos="100000">
                  <a:srgbClr val="5EA0EF"/>
                </a:gs>
              </a:gsLst>
              <a:lin ang="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63" name="Cylinder 62">
              <a:extLst>
                <a:ext uri="{FF2B5EF4-FFF2-40B4-BE49-F238E27FC236}">
                  <a16:creationId xmlns:a16="http://schemas.microsoft.com/office/drawing/2014/main" id="{9E831B80-48E7-6054-EE46-2A5F938AB243}"/>
                </a:ext>
                <a:ext uri="{C183D7F6-B498-43B3-948B-1728B52AA6E4}">
                  <adec:decorative xmlns:adec="http://schemas.microsoft.com/office/drawing/2017/decorative" val="1"/>
                </a:ext>
              </a:extLst>
            </p:cNvPr>
            <p:cNvSpPr/>
            <p:nvPr/>
          </p:nvSpPr>
          <p:spPr bwMode="auto">
            <a:xfrm>
              <a:off x="805895" y="2351248"/>
              <a:ext cx="896425" cy="373510"/>
            </a:xfrm>
            <a:prstGeom prst="can">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sp>
          <p:nvSpPr>
            <p:cNvPr id="64" name="Arrow: Pentagon 63">
              <a:extLst>
                <a:ext uri="{FF2B5EF4-FFF2-40B4-BE49-F238E27FC236}">
                  <a16:creationId xmlns:a16="http://schemas.microsoft.com/office/drawing/2014/main" id="{EEA29AF6-922D-9349-1924-B8211B9520E4}"/>
                </a:ext>
                <a:ext uri="{C183D7F6-B498-43B3-948B-1728B52AA6E4}">
                  <adec:decorative xmlns:adec="http://schemas.microsoft.com/office/drawing/2017/decorative" val="1"/>
                </a:ext>
              </a:extLst>
            </p:cNvPr>
            <p:cNvSpPr/>
            <p:nvPr/>
          </p:nvSpPr>
          <p:spPr bwMode="auto">
            <a:xfrm>
              <a:off x="1981726" y="1914637"/>
              <a:ext cx="2064146" cy="1120531"/>
            </a:xfrm>
            <a:prstGeom prst="homePlate">
              <a:avLst/>
            </a:prstGeom>
            <a:gradFill>
              <a:gsLst>
                <a:gs pos="0">
                  <a:schemeClr val="tx2"/>
                </a:gs>
                <a:gs pos="100000">
                  <a:srgbClr val="47C3B2"/>
                </a:gs>
              </a:gsLst>
              <a:lin ang="2700000" scaled="0"/>
            </a:gradFill>
            <a:ln>
              <a:noFill/>
            </a:ln>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algn="ctr" defTabSz="622300">
                <a:lnSpc>
                  <a:spcPct val="90000"/>
                </a:lnSpc>
                <a:spcBef>
                  <a:spcPct val="0"/>
                </a:spcBef>
              </a:pPr>
              <a:r>
                <a:rPr lang="en-US" sz="1600" b="1" noProof="0">
                  <a:solidFill>
                    <a:schemeClr val="bg1"/>
                  </a:solidFill>
                  <a:latin typeface="+mj-lt"/>
                </a:rPr>
                <a:t>Document cracking</a:t>
              </a:r>
            </a:p>
          </p:txBody>
        </p:sp>
        <p:sp>
          <p:nvSpPr>
            <p:cNvPr id="65" name="Text Placeholder 1">
              <a:extLst>
                <a:ext uri="{FF2B5EF4-FFF2-40B4-BE49-F238E27FC236}">
                  <a16:creationId xmlns:a16="http://schemas.microsoft.com/office/drawing/2014/main" id="{8A1DB37D-7BF9-772A-6F32-0492C00DA106}"/>
                </a:ext>
                <a:ext uri="{C183D7F6-B498-43B3-948B-1728B52AA6E4}">
                  <adec:decorative xmlns:adec="http://schemas.microsoft.com/office/drawing/2017/decorative" val="1"/>
                </a:ext>
              </a:extLst>
            </p:cNvPr>
            <p:cNvSpPr txBox="1">
              <a:spLocks/>
            </p:cNvSpPr>
            <p:nvPr/>
          </p:nvSpPr>
          <p:spPr>
            <a:xfrm>
              <a:off x="6850793" y="3127956"/>
              <a:ext cx="2110874" cy="21839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Sans Text Semibold" pitchFamily="2" charset="0"/>
                </a:rPr>
                <a:t>Enriched Documents</a:t>
              </a:r>
            </a:p>
          </p:txBody>
        </p:sp>
        <p:sp>
          <p:nvSpPr>
            <p:cNvPr id="66" name="Cylinder 65">
              <a:extLst>
                <a:ext uri="{FF2B5EF4-FFF2-40B4-BE49-F238E27FC236}">
                  <a16:creationId xmlns:a16="http://schemas.microsoft.com/office/drawing/2014/main" id="{94001B50-A5D5-91F3-6438-F9D062D5E859}"/>
                </a:ext>
                <a:ext uri="{C183D7F6-B498-43B3-948B-1728B52AA6E4}">
                  <adec:decorative xmlns:adec="http://schemas.microsoft.com/office/drawing/2017/decorative" val="1"/>
                </a:ext>
              </a:extLst>
            </p:cNvPr>
            <p:cNvSpPr/>
            <p:nvPr/>
          </p:nvSpPr>
          <p:spPr bwMode="auto">
            <a:xfrm>
              <a:off x="805895" y="2044264"/>
              <a:ext cx="896425" cy="373510"/>
            </a:xfrm>
            <a:prstGeom prst="can">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grpSp>
          <p:nvGrpSpPr>
            <p:cNvPr id="67" name="Group 66">
              <a:extLst>
                <a:ext uri="{FF2B5EF4-FFF2-40B4-BE49-F238E27FC236}">
                  <a16:creationId xmlns:a16="http://schemas.microsoft.com/office/drawing/2014/main" id="{5F081923-D63D-FD8E-1FCE-8A45F052977E}"/>
                </a:ext>
              </a:extLst>
            </p:cNvPr>
            <p:cNvGrpSpPr/>
            <p:nvPr/>
          </p:nvGrpSpPr>
          <p:grpSpPr>
            <a:xfrm>
              <a:off x="4716113" y="674226"/>
              <a:ext cx="2069659" cy="1005935"/>
              <a:chOff x="4518949" y="777750"/>
              <a:chExt cx="2069659" cy="1005935"/>
            </a:xfrm>
          </p:grpSpPr>
          <p:grpSp>
            <p:nvGrpSpPr>
              <p:cNvPr id="89" name="Group 88">
                <a:extLst>
                  <a:ext uri="{FF2B5EF4-FFF2-40B4-BE49-F238E27FC236}">
                    <a16:creationId xmlns:a16="http://schemas.microsoft.com/office/drawing/2014/main" id="{DB197A64-CEF0-1CD6-8664-FBD613ED33C1}"/>
                  </a:ext>
                </a:extLst>
              </p:cNvPr>
              <p:cNvGrpSpPr/>
              <p:nvPr/>
            </p:nvGrpSpPr>
            <p:grpSpPr>
              <a:xfrm>
                <a:off x="4945163" y="777750"/>
                <a:ext cx="1643445" cy="873034"/>
                <a:chOff x="4160837" y="1350919"/>
                <a:chExt cx="1676400" cy="890539"/>
              </a:xfrm>
              <a:solidFill>
                <a:schemeClr val="accent3">
                  <a:alpha val="62000"/>
                </a:schemeClr>
              </a:solidFill>
            </p:grpSpPr>
            <p:sp>
              <p:nvSpPr>
                <p:cNvPr id="98" name="Rectangle: Rounded Corners 97">
                  <a:extLst>
                    <a:ext uri="{FF2B5EF4-FFF2-40B4-BE49-F238E27FC236}">
                      <a16:creationId xmlns:a16="http://schemas.microsoft.com/office/drawing/2014/main" id="{4A31000D-A6FE-89BA-D749-BC31279BC041}"/>
                    </a:ext>
                    <a:ext uri="{C183D7F6-B498-43B3-948B-1728B52AA6E4}">
                      <adec:decorative xmlns:adec="http://schemas.microsoft.com/office/drawing/2017/decorative" val="1"/>
                    </a:ext>
                  </a:extLst>
                </p:cNvPr>
                <p:cNvSpPr/>
                <p:nvPr/>
              </p:nvSpPr>
              <p:spPr bwMode="auto">
                <a:xfrm>
                  <a:off x="4160837" y="1350919"/>
                  <a:ext cx="1676400" cy="609601"/>
                </a:xfrm>
                <a:prstGeom prst="round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noProof="0" err="1">
                      <a:solidFill>
                        <a:schemeClr val="tx1"/>
                      </a:solidFill>
                    </a:rPr>
                    <a:t>IEnricher</a:t>
                  </a:r>
                  <a:endParaRPr lang="en-US" sz="1600" noProof="0">
                    <a:solidFill>
                      <a:schemeClr val="tx1"/>
                    </a:solidFill>
                  </a:endParaRPr>
                </a:p>
              </p:txBody>
            </p:sp>
            <p:sp>
              <p:nvSpPr>
                <p:cNvPr id="99" name="Oval 98">
                  <a:extLst>
                    <a:ext uri="{FF2B5EF4-FFF2-40B4-BE49-F238E27FC236}">
                      <a16:creationId xmlns:a16="http://schemas.microsoft.com/office/drawing/2014/main" id="{F808ED49-AC80-CE95-3E95-9825C708A69E}"/>
                    </a:ext>
                    <a:ext uri="{C183D7F6-B498-43B3-948B-1728B52AA6E4}">
                      <adec:decorative xmlns:adec="http://schemas.microsoft.com/office/drawing/2017/decorative" val="1"/>
                    </a:ext>
                  </a:extLst>
                </p:cNvPr>
                <p:cNvSpPr/>
                <p:nvPr/>
              </p:nvSpPr>
              <p:spPr bwMode="auto">
                <a:xfrm>
                  <a:off x="4922837" y="2090463"/>
                  <a:ext cx="152400" cy="150995"/>
                </a:xfrm>
                <a:prstGeom prst="ellipse">
                  <a:avLst/>
                </a:prstGeom>
                <a:solidFill>
                  <a:schemeClr val="accent1"/>
                </a:solid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cxnSp>
              <p:nvCxnSpPr>
                <p:cNvPr id="100" name="Straight Connector 99">
                  <a:extLst>
                    <a:ext uri="{FF2B5EF4-FFF2-40B4-BE49-F238E27FC236}">
                      <a16:creationId xmlns:a16="http://schemas.microsoft.com/office/drawing/2014/main" id="{C39D71D1-39B8-59EF-E526-87EBDAD74CFC}"/>
                    </a:ext>
                    <a:ext uri="{C183D7F6-B498-43B3-948B-1728B52AA6E4}">
                      <adec:decorative xmlns:adec="http://schemas.microsoft.com/office/drawing/2017/decorative" val="1"/>
                    </a:ext>
                  </a:extLst>
                </p:cNvPr>
                <p:cNvCxnSpPr>
                  <a:cxnSpLocks/>
                  <a:stCxn id="99" idx="0"/>
                  <a:endCxn id="98" idx="2"/>
                </p:cNvCxnSpPr>
                <p:nvPr/>
              </p:nvCxnSpPr>
              <p:spPr>
                <a:xfrm flipV="1">
                  <a:off x="4999037" y="1960520"/>
                  <a:ext cx="0" cy="129943"/>
                </a:xfrm>
                <a:prstGeom prst="line">
                  <a:avLst/>
                </a:prstGeom>
                <a:grpFill/>
                <a:ln w="25400" cap="flat" cmpd="sng" algn="ctr">
                  <a:solidFill>
                    <a:schemeClr val="accent3"/>
                  </a:solidFill>
                  <a:prstDash val="solid"/>
                  <a:headEnd type="none"/>
                  <a:tailEnd type="none"/>
                </a:ln>
                <a:effectLst/>
              </p:spPr>
            </p:cxnSp>
          </p:grpSp>
          <p:grpSp>
            <p:nvGrpSpPr>
              <p:cNvPr id="90" name="Group 89">
                <a:extLst>
                  <a:ext uri="{FF2B5EF4-FFF2-40B4-BE49-F238E27FC236}">
                    <a16:creationId xmlns:a16="http://schemas.microsoft.com/office/drawing/2014/main" id="{AF3ACDA6-BE5A-D175-79B0-ECFAEE805156}"/>
                  </a:ext>
                </a:extLst>
              </p:cNvPr>
              <p:cNvGrpSpPr/>
              <p:nvPr/>
            </p:nvGrpSpPr>
            <p:grpSpPr>
              <a:xfrm>
                <a:off x="4732056" y="844201"/>
                <a:ext cx="1643445" cy="873034"/>
                <a:chOff x="4160837" y="1350919"/>
                <a:chExt cx="1676400" cy="890539"/>
              </a:xfrm>
              <a:solidFill>
                <a:schemeClr val="accent1"/>
              </a:solidFill>
            </p:grpSpPr>
            <p:sp>
              <p:nvSpPr>
                <p:cNvPr id="95" name="Rectangle: Rounded Corners 94">
                  <a:extLst>
                    <a:ext uri="{FF2B5EF4-FFF2-40B4-BE49-F238E27FC236}">
                      <a16:creationId xmlns:a16="http://schemas.microsoft.com/office/drawing/2014/main" id="{E8C3D620-C78D-C0A2-0914-84149AB7006B}"/>
                    </a:ext>
                    <a:ext uri="{C183D7F6-B498-43B3-948B-1728B52AA6E4}">
                      <adec:decorative xmlns:adec="http://schemas.microsoft.com/office/drawing/2017/decorative" val="1"/>
                    </a:ext>
                  </a:extLst>
                </p:cNvPr>
                <p:cNvSpPr/>
                <p:nvPr/>
              </p:nvSpPr>
              <p:spPr bwMode="auto">
                <a:xfrm>
                  <a:off x="4160837" y="1350919"/>
                  <a:ext cx="1676400" cy="609601"/>
                </a:xfrm>
                <a:prstGeom prst="round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noProof="0" err="1">
                      <a:solidFill>
                        <a:schemeClr val="tx1"/>
                      </a:solidFill>
                    </a:rPr>
                    <a:t>IEnricher</a:t>
                  </a:r>
                  <a:endParaRPr lang="en-US" sz="1600" noProof="0">
                    <a:solidFill>
                      <a:schemeClr val="tx1"/>
                    </a:solidFill>
                  </a:endParaRPr>
                </a:p>
              </p:txBody>
            </p:sp>
            <p:sp>
              <p:nvSpPr>
                <p:cNvPr id="96" name="Oval 95">
                  <a:extLst>
                    <a:ext uri="{FF2B5EF4-FFF2-40B4-BE49-F238E27FC236}">
                      <a16:creationId xmlns:a16="http://schemas.microsoft.com/office/drawing/2014/main" id="{264121DE-3970-4E52-0872-8947F6C7E54B}"/>
                    </a:ext>
                    <a:ext uri="{C183D7F6-B498-43B3-948B-1728B52AA6E4}">
                      <adec:decorative xmlns:adec="http://schemas.microsoft.com/office/drawing/2017/decorative" val="1"/>
                    </a:ext>
                  </a:extLst>
                </p:cNvPr>
                <p:cNvSpPr/>
                <p:nvPr/>
              </p:nvSpPr>
              <p:spPr bwMode="auto">
                <a:xfrm>
                  <a:off x="4922837" y="2090463"/>
                  <a:ext cx="152400" cy="150995"/>
                </a:xfrm>
                <a:prstGeom prst="ellipse">
                  <a:avLst/>
                </a:prstGeom>
                <a:grp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noProof="0">
                    <a:cs typeface="Segoe Sans Text" pitchFamily="2" charset="0"/>
                  </a:endParaRPr>
                </a:p>
              </p:txBody>
            </p:sp>
            <p:cxnSp>
              <p:nvCxnSpPr>
                <p:cNvPr id="97" name="Straight Connector 96">
                  <a:extLst>
                    <a:ext uri="{FF2B5EF4-FFF2-40B4-BE49-F238E27FC236}">
                      <a16:creationId xmlns:a16="http://schemas.microsoft.com/office/drawing/2014/main" id="{020D7395-2BA9-A7C4-BD66-0317A411C0E8}"/>
                    </a:ext>
                    <a:ext uri="{C183D7F6-B498-43B3-948B-1728B52AA6E4}">
                      <adec:decorative xmlns:adec="http://schemas.microsoft.com/office/drawing/2017/decorative" val="1"/>
                    </a:ext>
                  </a:extLst>
                </p:cNvPr>
                <p:cNvCxnSpPr>
                  <a:cxnSpLocks/>
                  <a:stCxn id="96" idx="0"/>
                  <a:endCxn id="95" idx="2"/>
                </p:cNvCxnSpPr>
                <p:nvPr/>
              </p:nvCxnSpPr>
              <p:spPr>
                <a:xfrm flipV="1">
                  <a:off x="4999037" y="1960520"/>
                  <a:ext cx="0" cy="129943"/>
                </a:xfrm>
                <a:prstGeom prst="line">
                  <a:avLst/>
                </a:prstGeom>
                <a:grpFill/>
                <a:ln w="28575" cap="flat" cmpd="sng" algn="ctr">
                  <a:solidFill>
                    <a:schemeClr val="accent3"/>
                  </a:solidFill>
                  <a:prstDash val="solid"/>
                  <a:headEnd type="none" w="med" len="med"/>
                  <a:tailEnd type="none" w="med" len="med"/>
                </a:ln>
                <a:effectLst/>
              </p:spPr>
            </p:cxnSp>
          </p:grpSp>
          <p:grpSp>
            <p:nvGrpSpPr>
              <p:cNvPr id="91" name="Group 90">
                <a:extLst>
                  <a:ext uri="{FF2B5EF4-FFF2-40B4-BE49-F238E27FC236}">
                    <a16:creationId xmlns:a16="http://schemas.microsoft.com/office/drawing/2014/main" id="{D1344297-5C26-A48E-6BFC-EB84055D3221}"/>
                  </a:ext>
                </a:extLst>
              </p:cNvPr>
              <p:cNvGrpSpPr/>
              <p:nvPr/>
            </p:nvGrpSpPr>
            <p:grpSpPr>
              <a:xfrm>
                <a:off x="4518949" y="910651"/>
                <a:ext cx="1643445" cy="873034"/>
                <a:chOff x="4160837" y="1350919"/>
                <a:chExt cx="1676400" cy="890539"/>
              </a:xfrm>
              <a:solidFill>
                <a:schemeClr val="accent1"/>
              </a:solidFill>
            </p:grpSpPr>
            <p:sp>
              <p:nvSpPr>
                <p:cNvPr id="92" name="Rectangle: Rounded Corners 91">
                  <a:extLst>
                    <a:ext uri="{FF2B5EF4-FFF2-40B4-BE49-F238E27FC236}">
                      <a16:creationId xmlns:a16="http://schemas.microsoft.com/office/drawing/2014/main" id="{E7FBC3B6-E2BA-9649-2FAB-233801D6BD90}"/>
                    </a:ext>
                    <a:ext uri="{C183D7F6-B498-43B3-948B-1728B52AA6E4}">
                      <adec:decorative xmlns:adec="http://schemas.microsoft.com/office/drawing/2017/decorative" val="1"/>
                    </a:ext>
                  </a:extLst>
                </p:cNvPr>
                <p:cNvSpPr/>
                <p:nvPr/>
              </p:nvSpPr>
              <p:spPr bwMode="auto">
                <a:xfrm>
                  <a:off x="4160837" y="1350919"/>
                  <a:ext cx="1676400" cy="609601"/>
                </a:xfrm>
                <a:prstGeom prst="round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noProof="0">
                      <a:solidFill>
                        <a:schemeClr val="bg1"/>
                      </a:solidFill>
                    </a:rPr>
                    <a:t>Skill</a:t>
                  </a:r>
                </a:p>
              </p:txBody>
            </p:sp>
            <p:sp>
              <p:nvSpPr>
                <p:cNvPr id="93" name="Oval 92">
                  <a:extLst>
                    <a:ext uri="{FF2B5EF4-FFF2-40B4-BE49-F238E27FC236}">
                      <a16:creationId xmlns:a16="http://schemas.microsoft.com/office/drawing/2014/main" id="{7D2B5C43-2867-4F9F-DA09-C79354B606B8}"/>
                    </a:ext>
                    <a:ext uri="{C183D7F6-B498-43B3-948B-1728B52AA6E4}">
                      <adec:decorative xmlns:adec="http://schemas.microsoft.com/office/drawing/2017/decorative" val="1"/>
                    </a:ext>
                  </a:extLst>
                </p:cNvPr>
                <p:cNvSpPr/>
                <p:nvPr/>
              </p:nvSpPr>
              <p:spPr bwMode="auto">
                <a:xfrm>
                  <a:off x="4922837" y="2090463"/>
                  <a:ext cx="152400" cy="150995"/>
                </a:xfrm>
                <a:prstGeom prst="ellipse">
                  <a:avLst/>
                </a:prstGeom>
                <a:grp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cxnSp>
              <p:nvCxnSpPr>
                <p:cNvPr id="94" name="Straight Connector 93">
                  <a:extLst>
                    <a:ext uri="{FF2B5EF4-FFF2-40B4-BE49-F238E27FC236}">
                      <a16:creationId xmlns:a16="http://schemas.microsoft.com/office/drawing/2014/main" id="{89E2B4FB-AAA7-7E4F-1F30-F933F783C978}"/>
                    </a:ext>
                    <a:ext uri="{C183D7F6-B498-43B3-948B-1728B52AA6E4}">
                      <adec:decorative xmlns:adec="http://schemas.microsoft.com/office/drawing/2017/decorative" val="1"/>
                    </a:ext>
                  </a:extLst>
                </p:cNvPr>
                <p:cNvCxnSpPr>
                  <a:cxnSpLocks/>
                  <a:stCxn id="93" idx="0"/>
                  <a:endCxn id="92" idx="2"/>
                </p:cNvCxnSpPr>
                <p:nvPr/>
              </p:nvCxnSpPr>
              <p:spPr>
                <a:xfrm flipV="1">
                  <a:off x="4999037" y="1960520"/>
                  <a:ext cx="0" cy="129943"/>
                </a:xfrm>
                <a:prstGeom prst="line">
                  <a:avLst/>
                </a:prstGeom>
                <a:grpFill/>
                <a:ln w="25400" cap="flat" cmpd="sng" algn="ctr">
                  <a:solidFill>
                    <a:schemeClr val="accent3"/>
                  </a:solidFill>
                  <a:prstDash val="solid"/>
                  <a:headEnd type="none"/>
                  <a:tailEnd type="none"/>
                </a:ln>
                <a:effectLst/>
              </p:spPr>
            </p:cxnSp>
          </p:grpSp>
        </p:grpSp>
        <p:sp>
          <p:nvSpPr>
            <p:cNvPr id="68" name="Text Placeholder 1">
              <a:extLst>
                <a:ext uri="{FF2B5EF4-FFF2-40B4-BE49-F238E27FC236}">
                  <a16:creationId xmlns:a16="http://schemas.microsoft.com/office/drawing/2014/main" id="{10E0CF7A-8B11-42DA-0D1A-7D0F0C968CB9}"/>
                </a:ext>
                <a:ext uri="{C183D7F6-B498-43B3-948B-1728B52AA6E4}">
                  <adec:decorative xmlns:adec="http://schemas.microsoft.com/office/drawing/2017/decorative" val="1"/>
                </a:ext>
              </a:extLst>
            </p:cNvPr>
            <p:cNvSpPr txBox="1">
              <a:spLocks/>
            </p:cNvSpPr>
            <p:nvPr/>
          </p:nvSpPr>
          <p:spPr>
            <a:xfrm>
              <a:off x="9705687" y="3127956"/>
              <a:ext cx="1297182" cy="21839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Sans Text Semibold" pitchFamily="2" charset="0"/>
                </a:rPr>
                <a:t>Search Index</a:t>
              </a:r>
            </a:p>
          </p:txBody>
        </p:sp>
        <p:grpSp>
          <p:nvGrpSpPr>
            <p:cNvPr id="69" name="Group 68">
              <a:extLst>
                <a:ext uri="{FF2B5EF4-FFF2-40B4-BE49-F238E27FC236}">
                  <a16:creationId xmlns:a16="http://schemas.microsoft.com/office/drawing/2014/main" id="{3026E343-DEF7-94BC-EF02-2C121FA526CE}"/>
                </a:ext>
              </a:extLst>
            </p:cNvPr>
            <p:cNvGrpSpPr/>
            <p:nvPr/>
          </p:nvGrpSpPr>
          <p:grpSpPr>
            <a:xfrm>
              <a:off x="7509243" y="2025556"/>
              <a:ext cx="937730" cy="1002542"/>
              <a:chOff x="7509243" y="2025556"/>
              <a:chExt cx="937730" cy="1002542"/>
            </a:xfrm>
          </p:grpSpPr>
          <p:sp>
            <p:nvSpPr>
              <p:cNvPr id="71" name="Rectangle 70">
                <a:extLst>
                  <a:ext uri="{FF2B5EF4-FFF2-40B4-BE49-F238E27FC236}">
                    <a16:creationId xmlns:a16="http://schemas.microsoft.com/office/drawing/2014/main" id="{DEA4866F-5448-20FD-4ED0-3D1479BA33CF}"/>
                  </a:ext>
                  <a:ext uri="{C183D7F6-B498-43B3-948B-1728B52AA6E4}">
                    <adec:decorative xmlns:adec="http://schemas.microsoft.com/office/drawing/2017/decorative" val="1"/>
                  </a:ext>
                </a:extLst>
              </p:cNvPr>
              <p:cNvSpPr/>
              <p:nvPr/>
            </p:nvSpPr>
            <p:spPr bwMode="auto">
              <a:xfrm>
                <a:off x="7509243" y="2026900"/>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72" name="Straight Connector 71">
                <a:extLst>
                  <a:ext uri="{FF2B5EF4-FFF2-40B4-BE49-F238E27FC236}">
                    <a16:creationId xmlns:a16="http://schemas.microsoft.com/office/drawing/2014/main" id="{90B2F975-1D0F-262E-0F59-726E2541CB2A}"/>
                  </a:ext>
                  <a:ext uri="{C183D7F6-B498-43B3-948B-1728B52AA6E4}">
                    <adec:decorative xmlns:adec="http://schemas.microsoft.com/office/drawing/2017/decorative" val="1"/>
                  </a:ext>
                </a:extLst>
              </p:cNvPr>
              <p:cNvCxnSpPr>
                <a:cxnSpLocks/>
              </p:cNvCxnSpPr>
              <p:nvPr/>
            </p:nvCxnSpPr>
            <p:spPr>
              <a:xfrm>
                <a:off x="7584507" y="2204799"/>
                <a:ext cx="0" cy="184529"/>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3" name="Straight Connector 72">
                <a:extLst>
                  <a:ext uri="{FF2B5EF4-FFF2-40B4-BE49-F238E27FC236}">
                    <a16:creationId xmlns:a16="http://schemas.microsoft.com/office/drawing/2014/main" id="{AE3A77D4-8E9D-52B6-6E24-E77A6689E217}"/>
                  </a:ext>
                  <a:ext uri="{C183D7F6-B498-43B3-948B-1728B52AA6E4}">
                    <adec:decorative xmlns:adec="http://schemas.microsoft.com/office/drawing/2017/decorative" val="1"/>
                  </a:ext>
                </a:extLst>
              </p:cNvPr>
              <p:cNvCxnSpPr>
                <a:cxnSpLocks/>
              </p:cNvCxnSpPr>
              <p:nvPr/>
            </p:nvCxnSpPr>
            <p:spPr>
              <a:xfrm>
                <a:off x="7585545" y="2389327"/>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Rectangle 73">
                <a:extLst>
                  <a:ext uri="{FF2B5EF4-FFF2-40B4-BE49-F238E27FC236}">
                    <a16:creationId xmlns:a16="http://schemas.microsoft.com/office/drawing/2014/main" id="{924DFDE5-9668-1CC3-B7FA-05E1E8113315}"/>
                  </a:ext>
                  <a:ext uri="{C183D7F6-B498-43B3-948B-1728B52AA6E4}">
                    <adec:decorative xmlns:adec="http://schemas.microsoft.com/office/drawing/2017/decorative" val="1"/>
                  </a:ext>
                </a:extLst>
              </p:cNvPr>
              <p:cNvSpPr/>
              <p:nvPr/>
            </p:nvSpPr>
            <p:spPr bwMode="auto">
              <a:xfrm>
                <a:off x="7743779" y="2299942"/>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75" name="Straight Connector 74">
                <a:extLst>
                  <a:ext uri="{FF2B5EF4-FFF2-40B4-BE49-F238E27FC236}">
                    <a16:creationId xmlns:a16="http://schemas.microsoft.com/office/drawing/2014/main" id="{064C7CB6-2754-7526-C003-53E9DC192DF0}"/>
                  </a:ext>
                  <a:ext uri="{C183D7F6-B498-43B3-948B-1728B52AA6E4}">
                    <adec:decorative xmlns:adec="http://schemas.microsoft.com/office/drawing/2017/decorative" val="1"/>
                  </a:ext>
                </a:extLst>
              </p:cNvPr>
              <p:cNvCxnSpPr>
                <a:cxnSpLocks/>
              </p:cNvCxnSpPr>
              <p:nvPr/>
            </p:nvCxnSpPr>
            <p:spPr>
              <a:xfrm>
                <a:off x="7585290" y="2381826"/>
                <a:ext cx="0" cy="270001"/>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BB640171-8C24-A5A1-088B-AEF622AA7008}"/>
                  </a:ext>
                  <a:ext uri="{C183D7F6-B498-43B3-948B-1728B52AA6E4}">
                    <adec:decorative xmlns:adec="http://schemas.microsoft.com/office/drawing/2017/decorative" val="1"/>
                  </a:ext>
                </a:extLst>
              </p:cNvPr>
              <p:cNvCxnSpPr>
                <a:cxnSpLocks/>
              </p:cNvCxnSpPr>
              <p:nvPr/>
            </p:nvCxnSpPr>
            <p:spPr>
              <a:xfrm>
                <a:off x="7586200" y="2651826"/>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7" name="Rectangle 76">
                <a:extLst>
                  <a:ext uri="{FF2B5EF4-FFF2-40B4-BE49-F238E27FC236}">
                    <a16:creationId xmlns:a16="http://schemas.microsoft.com/office/drawing/2014/main" id="{120EB7E5-FCCD-DC54-7074-B65C2A9DC06B}"/>
                  </a:ext>
                  <a:ext uri="{C183D7F6-B498-43B3-948B-1728B52AA6E4}">
                    <adec:decorative xmlns:adec="http://schemas.microsoft.com/office/drawing/2017/decorative" val="1"/>
                  </a:ext>
                </a:extLst>
              </p:cNvPr>
              <p:cNvSpPr/>
              <p:nvPr/>
            </p:nvSpPr>
            <p:spPr bwMode="auto">
              <a:xfrm>
                <a:off x="7744435" y="2562441"/>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78" name="Straight Connector 77">
                <a:extLst>
                  <a:ext uri="{FF2B5EF4-FFF2-40B4-BE49-F238E27FC236}">
                    <a16:creationId xmlns:a16="http://schemas.microsoft.com/office/drawing/2014/main" id="{8BD1EE4F-F127-D7A4-D4D1-E3D5BDF8281A}"/>
                  </a:ext>
                  <a:ext uri="{C183D7F6-B498-43B3-948B-1728B52AA6E4}">
                    <adec:decorative xmlns:adec="http://schemas.microsoft.com/office/drawing/2017/decorative" val="1"/>
                  </a:ext>
                </a:extLst>
              </p:cNvPr>
              <p:cNvCxnSpPr>
                <a:cxnSpLocks/>
              </p:cNvCxnSpPr>
              <p:nvPr/>
            </p:nvCxnSpPr>
            <p:spPr>
              <a:xfrm>
                <a:off x="7829929" y="2744217"/>
                <a:ext cx="910" cy="19624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a:extLst>
                  <a:ext uri="{FF2B5EF4-FFF2-40B4-BE49-F238E27FC236}">
                    <a16:creationId xmlns:a16="http://schemas.microsoft.com/office/drawing/2014/main" id="{B81B9441-D44D-CBCE-E193-A8A91EF05C7C}"/>
                  </a:ext>
                  <a:ext uri="{C183D7F6-B498-43B3-948B-1728B52AA6E4}">
                    <adec:decorative xmlns:adec="http://schemas.microsoft.com/office/drawing/2017/decorative" val="1"/>
                  </a:ext>
                </a:extLst>
              </p:cNvPr>
              <p:cNvCxnSpPr>
                <a:cxnSpLocks/>
              </p:cNvCxnSpPr>
              <p:nvPr/>
            </p:nvCxnSpPr>
            <p:spPr>
              <a:xfrm>
                <a:off x="7830839" y="2940457"/>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0" name="Rectangle 79">
                <a:extLst>
                  <a:ext uri="{FF2B5EF4-FFF2-40B4-BE49-F238E27FC236}">
                    <a16:creationId xmlns:a16="http://schemas.microsoft.com/office/drawing/2014/main" id="{49C8E1AC-E1F0-32F9-5B14-7D216E5C3177}"/>
                  </a:ext>
                  <a:ext uri="{C183D7F6-B498-43B3-948B-1728B52AA6E4}">
                    <adec:decorative xmlns:adec="http://schemas.microsoft.com/office/drawing/2017/decorative" val="1"/>
                  </a:ext>
                </a:extLst>
              </p:cNvPr>
              <p:cNvSpPr/>
              <p:nvPr/>
            </p:nvSpPr>
            <p:spPr bwMode="auto">
              <a:xfrm>
                <a:off x="7989074" y="2851071"/>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81" name="Straight Connector 80">
                <a:extLst>
                  <a:ext uri="{FF2B5EF4-FFF2-40B4-BE49-F238E27FC236}">
                    <a16:creationId xmlns:a16="http://schemas.microsoft.com/office/drawing/2014/main" id="{35DF149B-D50A-B2FB-DD1A-FFCAAB19027E}"/>
                  </a:ext>
                  <a:ext uri="{C183D7F6-B498-43B3-948B-1728B52AA6E4}">
                    <adec:decorative xmlns:adec="http://schemas.microsoft.com/office/drawing/2017/decorative" val="1"/>
                  </a:ext>
                </a:extLst>
              </p:cNvPr>
              <p:cNvCxnSpPr>
                <a:cxnSpLocks/>
              </p:cNvCxnSpPr>
              <p:nvPr/>
            </p:nvCxnSpPr>
            <p:spPr>
              <a:xfrm>
                <a:off x="7894816" y="2389327"/>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2" name="Rectangle 81">
                <a:extLst>
                  <a:ext uri="{FF2B5EF4-FFF2-40B4-BE49-F238E27FC236}">
                    <a16:creationId xmlns:a16="http://schemas.microsoft.com/office/drawing/2014/main" id="{EE6FBC08-19F8-6EDD-A3CD-60DE33B01636}"/>
                  </a:ext>
                  <a:ext uri="{C183D7F6-B498-43B3-948B-1728B52AA6E4}">
                    <adec:decorative xmlns:adec="http://schemas.microsoft.com/office/drawing/2017/decorative" val="1"/>
                  </a:ext>
                </a:extLst>
              </p:cNvPr>
              <p:cNvSpPr/>
              <p:nvPr/>
            </p:nvSpPr>
            <p:spPr bwMode="auto">
              <a:xfrm>
                <a:off x="8053051" y="2299942"/>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83" name="Straight Connector 82">
                <a:extLst>
                  <a:ext uri="{FF2B5EF4-FFF2-40B4-BE49-F238E27FC236}">
                    <a16:creationId xmlns:a16="http://schemas.microsoft.com/office/drawing/2014/main" id="{752DA657-130C-08D8-6839-DFF69AE2D953}"/>
                  </a:ext>
                  <a:ext uri="{C183D7F6-B498-43B3-948B-1728B52AA6E4}">
                    <adec:decorative xmlns:adec="http://schemas.microsoft.com/office/drawing/2017/decorative" val="1"/>
                  </a:ext>
                </a:extLst>
              </p:cNvPr>
              <p:cNvCxnSpPr>
                <a:cxnSpLocks/>
              </p:cNvCxnSpPr>
              <p:nvPr/>
            </p:nvCxnSpPr>
            <p:spPr>
              <a:xfrm>
                <a:off x="8128442" y="2493777"/>
                <a:ext cx="0" cy="184529"/>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Connector 83">
                <a:extLst>
                  <a:ext uri="{FF2B5EF4-FFF2-40B4-BE49-F238E27FC236}">
                    <a16:creationId xmlns:a16="http://schemas.microsoft.com/office/drawing/2014/main" id="{32D96EEC-CFB6-CAD8-ADD4-AF182959C2FA}"/>
                  </a:ext>
                  <a:ext uri="{C183D7F6-B498-43B3-948B-1728B52AA6E4}">
                    <adec:decorative xmlns:adec="http://schemas.microsoft.com/office/drawing/2017/decorative" val="1"/>
                  </a:ext>
                </a:extLst>
              </p:cNvPr>
              <p:cNvCxnSpPr>
                <a:cxnSpLocks/>
              </p:cNvCxnSpPr>
              <p:nvPr/>
            </p:nvCxnSpPr>
            <p:spPr>
              <a:xfrm>
                <a:off x="8126559" y="2678306"/>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5" name="Rectangle 84">
                <a:extLst>
                  <a:ext uri="{FF2B5EF4-FFF2-40B4-BE49-F238E27FC236}">
                    <a16:creationId xmlns:a16="http://schemas.microsoft.com/office/drawing/2014/main" id="{9D6F1F0B-7A3C-9AD0-2F82-C39047DD00D5}"/>
                  </a:ext>
                  <a:ext uri="{C183D7F6-B498-43B3-948B-1728B52AA6E4}">
                    <adec:decorative xmlns:adec="http://schemas.microsoft.com/office/drawing/2017/decorative" val="1"/>
                  </a:ext>
                </a:extLst>
              </p:cNvPr>
              <p:cNvSpPr/>
              <p:nvPr/>
            </p:nvSpPr>
            <p:spPr bwMode="auto">
              <a:xfrm>
                <a:off x="8284794" y="2588921"/>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86" name="Straight Connector 85">
                <a:extLst>
                  <a:ext uri="{FF2B5EF4-FFF2-40B4-BE49-F238E27FC236}">
                    <a16:creationId xmlns:a16="http://schemas.microsoft.com/office/drawing/2014/main" id="{920135AA-7C82-7884-13D2-E21BC236B431}"/>
                  </a:ext>
                  <a:ext uri="{C183D7F6-B498-43B3-948B-1728B52AA6E4}">
                    <adec:decorative xmlns:adec="http://schemas.microsoft.com/office/drawing/2017/decorative" val="1"/>
                  </a:ext>
                </a:extLst>
              </p:cNvPr>
              <p:cNvCxnSpPr>
                <a:cxnSpLocks/>
              </p:cNvCxnSpPr>
              <p:nvPr/>
            </p:nvCxnSpPr>
            <p:spPr>
              <a:xfrm>
                <a:off x="8137955" y="2114941"/>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7" name="Rectangle 86">
                <a:extLst>
                  <a:ext uri="{FF2B5EF4-FFF2-40B4-BE49-F238E27FC236}">
                    <a16:creationId xmlns:a16="http://schemas.microsoft.com/office/drawing/2014/main" id="{6CD52D35-B416-3B7C-7434-4C6F62670E03}"/>
                  </a:ext>
                  <a:ext uri="{C183D7F6-B498-43B3-948B-1728B52AA6E4}">
                    <adec:decorative xmlns:adec="http://schemas.microsoft.com/office/drawing/2017/decorative" val="1"/>
                  </a:ext>
                </a:extLst>
              </p:cNvPr>
              <p:cNvSpPr/>
              <p:nvPr/>
            </p:nvSpPr>
            <p:spPr bwMode="auto">
              <a:xfrm>
                <a:off x="8296190" y="2025556"/>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88" name="Straight Connector 87">
                <a:extLst>
                  <a:ext uri="{FF2B5EF4-FFF2-40B4-BE49-F238E27FC236}">
                    <a16:creationId xmlns:a16="http://schemas.microsoft.com/office/drawing/2014/main" id="{A92C3D0B-9CEC-644B-2FAC-631C6D2B32A3}"/>
                  </a:ext>
                  <a:ext uri="{C183D7F6-B498-43B3-948B-1728B52AA6E4}">
                    <adec:decorative xmlns:adec="http://schemas.microsoft.com/office/drawing/2017/decorative" val="1"/>
                  </a:ext>
                </a:extLst>
              </p:cNvPr>
              <p:cNvCxnSpPr>
                <a:cxnSpLocks/>
              </p:cNvCxnSpPr>
              <p:nvPr/>
            </p:nvCxnSpPr>
            <p:spPr>
              <a:xfrm>
                <a:off x="8128442" y="2114941"/>
                <a:ext cx="0" cy="179806"/>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70" name="Text Placeholder 1">
              <a:extLst>
                <a:ext uri="{FF2B5EF4-FFF2-40B4-BE49-F238E27FC236}">
                  <a16:creationId xmlns:a16="http://schemas.microsoft.com/office/drawing/2014/main" id="{8A52910C-3699-8A47-959C-F4C6BFF2F7D0}"/>
                </a:ext>
                <a:ext uri="{C183D7F6-B498-43B3-948B-1728B52AA6E4}">
                  <adec:decorative xmlns:adec="http://schemas.microsoft.com/office/drawing/2017/decorative" val="1"/>
                </a:ext>
              </a:extLst>
            </p:cNvPr>
            <p:cNvSpPr txBox="1">
              <a:spLocks/>
            </p:cNvSpPr>
            <p:nvPr/>
          </p:nvSpPr>
          <p:spPr>
            <a:xfrm>
              <a:off x="543142" y="3127956"/>
              <a:ext cx="1419340" cy="218393"/>
            </a:xfrm>
            <a:prstGeom prst="rect">
              <a:avLst/>
            </a:prstGeom>
          </p:spPr>
          <p:txBody>
            <a:bodyPr vert="horz" wrap="square" lIns="0" tIns="0" rIns="0" bIns="0" rtlCol="0">
              <a:spAutoFit/>
            </a:bodyPr>
            <a:lstStyle>
              <a:defPPr>
                <a:defRPr lang="en-US"/>
              </a:defPPr>
              <a:lvl1pPr marR="0" lvl="0" indent="0" algn="ctr" defTabSz="914367" fontAlgn="auto">
                <a:lnSpc>
                  <a:spcPct val="110000"/>
                </a:lnSpc>
                <a:spcBef>
                  <a:spcPct val="20000"/>
                </a:spcBef>
                <a:spcAft>
                  <a:spcPts val="0"/>
                </a:spcAft>
                <a:buClrTx/>
                <a:buSzPct val="90000"/>
                <a:buFont typeface="Arial" pitchFamily="34" charset="0"/>
                <a:buNone/>
                <a:tabLst/>
                <a:defRPr kumimoji="0" sz="1400" b="0" i="0" u="none" strike="noStrike" cap="none" spc="0" normalizeH="0" baseline="0">
                  <a:ln>
                    <a:noFill/>
                  </a:ln>
                  <a:effectLst/>
                  <a:uLnTx/>
                  <a:uFillTx/>
                  <a:latin typeface="Segoe UI Semibold"/>
                  <a:cs typeface="Segoe UI Semibold" panose="020B0702040204020203" pitchFamily="34" charset="0"/>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latin typeface="+mn-lt"/>
                  <a:cs typeface="Segoe Sans Text Semibold" pitchFamily="2" charset="0"/>
                </a:rPr>
                <a:t>Source Data</a:t>
              </a:r>
            </a:p>
          </p:txBody>
        </p:sp>
      </p:grpSp>
      <p:sp>
        <p:nvSpPr>
          <p:cNvPr id="118" name="Rectangle: Rounded Corners 117">
            <a:extLst>
              <a:ext uri="{FF2B5EF4-FFF2-40B4-BE49-F238E27FC236}">
                <a16:creationId xmlns:a16="http://schemas.microsoft.com/office/drawing/2014/main" id="{9421F176-DA14-A70F-72F2-0394CCEE1FAC}"/>
              </a:ext>
            </a:extLst>
          </p:cNvPr>
          <p:cNvSpPr/>
          <p:nvPr/>
        </p:nvSpPr>
        <p:spPr bwMode="auto">
          <a:xfrm>
            <a:off x="629941" y="3748736"/>
            <a:ext cx="5698123" cy="2520301"/>
          </a:xfrm>
          <a:prstGeom prst="roundRect">
            <a:avLst>
              <a:gd name="adj" fmla="val 4017"/>
            </a:avLst>
          </a:prstGeom>
          <a:solidFill>
            <a:schemeClr val="bg1">
              <a:lumMod val="95000"/>
            </a:schemeClr>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noProof="0">
                <a:solidFill>
                  <a:schemeClr val="tx1"/>
                </a:solidFill>
                <a:latin typeface="+mj-lt"/>
                <a:ea typeface="Segoe UI" pitchFamily="34" charset="0"/>
                <a:cs typeface="Segoe Sans Text" pitchFamily="2" charset="0"/>
              </a:rPr>
              <a:t>Properties:</a:t>
            </a:r>
          </a:p>
          <a:p>
            <a:pPr marL="168275" indent="-168275" algn="l" defTabSz="932472" fontAlgn="base">
              <a:spcBef>
                <a:spcPct val="0"/>
              </a:spcBef>
              <a:spcAft>
                <a:spcPct val="0"/>
              </a:spcAft>
              <a:buFont typeface="Arial" panose="020B0604020202020204" pitchFamily="34" charset="0"/>
              <a:buChar char="•"/>
            </a:pPr>
            <a:r>
              <a:rPr lang="en-US" sz="1200" noProof="0">
                <a:solidFill>
                  <a:schemeClr val="tx1"/>
                </a:solidFill>
                <a:ea typeface="Segoe UI" pitchFamily="34" charset="0"/>
                <a:cs typeface="Segoe Sans Text" pitchFamily="2" charset="0"/>
              </a:rPr>
              <a:t>Secondary storage for AI-enriched content in Azure AI Search</a:t>
            </a:r>
          </a:p>
          <a:p>
            <a:pPr marL="168275" indent="-168275" algn="l" defTabSz="932472" fontAlgn="base">
              <a:spcBef>
                <a:spcPct val="0"/>
              </a:spcBef>
              <a:spcAft>
                <a:spcPct val="0"/>
              </a:spcAft>
              <a:buFont typeface="Arial" panose="020B0604020202020204" pitchFamily="34" charset="0"/>
              <a:buChar char="•"/>
            </a:pPr>
            <a:r>
              <a:rPr lang="en-US" sz="1200" noProof="0">
                <a:solidFill>
                  <a:schemeClr val="tx1"/>
                </a:solidFill>
                <a:ea typeface="Segoe UI" pitchFamily="34" charset="0"/>
                <a:cs typeface="Segoe Sans Text" pitchFamily="2" charset="0"/>
              </a:rPr>
              <a:t>Allows flexible access to content and ability to shape data</a:t>
            </a:r>
          </a:p>
          <a:p>
            <a:pPr marL="168275" indent="-168275" algn="l" defTabSz="932472" fontAlgn="base">
              <a:spcBef>
                <a:spcPct val="0"/>
              </a:spcBef>
              <a:spcAft>
                <a:spcPct val="0"/>
              </a:spcAft>
              <a:buFont typeface="Arial" panose="020B0604020202020204" pitchFamily="34" charset="0"/>
              <a:buChar char="•"/>
            </a:pPr>
            <a:r>
              <a:rPr lang="en-US" sz="1200" noProof="0">
                <a:solidFill>
                  <a:schemeClr val="tx1"/>
                </a:solidFill>
                <a:ea typeface="Segoe UI" pitchFamily="34" charset="0"/>
                <a:cs typeface="Segoe Sans Text" pitchFamily="2" charset="0"/>
              </a:rPr>
              <a:t>Content is accessible to any tool/app/process that supports Azure Storage</a:t>
            </a:r>
          </a:p>
          <a:p>
            <a:pPr marL="168275" indent="-168275" algn="l" defTabSz="932472" fontAlgn="base">
              <a:spcBef>
                <a:spcPct val="0"/>
              </a:spcBef>
              <a:spcAft>
                <a:spcPct val="0"/>
              </a:spcAft>
              <a:buFont typeface="Arial" panose="020B0604020202020204" pitchFamily="34" charset="0"/>
              <a:buChar char="•"/>
            </a:pPr>
            <a:r>
              <a:rPr lang="en-US" sz="1200" noProof="0">
                <a:solidFill>
                  <a:schemeClr val="tx1"/>
                </a:solidFill>
                <a:ea typeface="Segoe UI" pitchFamily="34" charset="0"/>
                <a:cs typeface="Segoe Sans Text" pitchFamily="2" charset="0"/>
              </a:rPr>
              <a:t>Comprises of Azure Table Storage, Azure Blob Storage or both</a:t>
            </a:r>
          </a:p>
          <a:p>
            <a:pPr marL="168275" indent="-168275" algn="l" defTabSz="932472" fontAlgn="base">
              <a:spcBef>
                <a:spcPct val="0"/>
              </a:spcBef>
              <a:spcAft>
                <a:spcPct val="0"/>
              </a:spcAft>
              <a:buFont typeface="Arial" panose="020B0604020202020204" pitchFamily="34" charset="0"/>
              <a:buChar char="•"/>
            </a:pPr>
            <a:r>
              <a:rPr lang="en-US" sz="1200" noProof="0">
                <a:solidFill>
                  <a:schemeClr val="tx1"/>
                </a:solidFill>
                <a:ea typeface="Segoe UI" pitchFamily="34" charset="0"/>
                <a:cs typeface="Segoe Sans Text" pitchFamily="2" charset="0"/>
              </a:rPr>
              <a:t>Content can be reused and adjusted according to changes</a:t>
            </a:r>
          </a:p>
          <a:p>
            <a:pPr marL="168275" indent="-168275" algn="l" defTabSz="932472" fontAlgn="base">
              <a:spcBef>
                <a:spcPct val="0"/>
              </a:spcBef>
              <a:spcAft>
                <a:spcPct val="0"/>
              </a:spcAft>
              <a:buFont typeface="Arial" panose="020B0604020202020204" pitchFamily="34" charset="0"/>
              <a:buChar char="•"/>
            </a:pPr>
            <a:r>
              <a:rPr lang="en-US" sz="1200" noProof="0">
                <a:solidFill>
                  <a:schemeClr val="tx1"/>
                </a:solidFill>
                <a:ea typeface="Segoe UI" pitchFamily="34" charset="0"/>
                <a:cs typeface="Segoe Sans Text" pitchFamily="2" charset="0"/>
              </a:rPr>
              <a:t>Changes in source data or skillset are updated each time the indexer and skillset run</a:t>
            </a:r>
          </a:p>
          <a:p>
            <a:pPr marL="168275" indent="-168275" algn="l" defTabSz="932472" fontAlgn="base">
              <a:spcBef>
                <a:spcPct val="0"/>
              </a:spcBef>
              <a:spcAft>
                <a:spcPct val="0"/>
              </a:spcAft>
              <a:buFont typeface="Arial" panose="020B0604020202020204" pitchFamily="34" charset="0"/>
              <a:buChar char="•"/>
            </a:pPr>
            <a:r>
              <a:rPr lang="en-US" sz="1200" noProof="0">
                <a:solidFill>
                  <a:schemeClr val="tx1"/>
                </a:solidFill>
                <a:ea typeface="Segoe UI" pitchFamily="34" charset="0"/>
                <a:cs typeface="Segoe Sans Text" pitchFamily="2" charset="0"/>
              </a:rPr>
              <a:t>Not responsible for deleting projections, owner should delete if no </a:t>
            </a:r>
            <a:br>
              <a:rPr lang="en-US" sz="1200" noProof="0">
                <a:solidFill>
                  <a:schemeClr val="tx1"/>
                </a:solidFill>
                <a:ea typeface="Segoe UI" pitchFamily="34" charset="0"/>
                <a:cs typeface="Segoe Sans Text" pitchFamily="2" charset="0"/>
              </a:rPr>
            </a:br>
            <a:r>
              <a:rPr lang="en-US" sz="1200" noProof="0">
                <a:solidFill>
                  <a:schemeClr val="tx1"/>
                </a:solidFill>
                <a:ea typeface="Segoe UI" pitchFamily="34" charset="0"/>
                <a:cs typeface="Segoe Sans Text" pitchFamily="2" charset="0"/>
              </a:rPr>
              <a:t>longer needed</a:t>
            </a:r>
          </a:p>
          <a:p>
            <a:pPr marL="168275" indent="-168275" algn="l" defTabSz="932472" fontAlgn="base">
              <a:spcBef>
                <a:spcPct val="0"/>
              </a:spcBef>
              <a:spcAft>
                <a:spcPct val="0"/>
              </a:spcAft>
              <a:buFont typeface="Arial" panose="020B0604020202020204" pitchFamily="34" charset="0"/>
              <a:buChar char="•"/>
            </a:pPr>
            <a:r>
              <a:rPr lang="en-US" sz="1200" noProof="0">
                <a:solidFill>
                  <a:schemeClr val="tx1"/>
                </a:solidFill>
                <a:ea typeface="Segoe UI" pitchFamily="34" charset="0"/>
                <a:cs typeface="Segoe Sans Text" pitchFamily="2" charset="0"/>
              </a:rPr>
              <a:t>Content can be consumed by any client applications capable of accessing </a:t>
            </a:r>
            <a:br>
              <a:rPr lang="en-US" sz="1200" noProof="0">
                <a:solidFill>
                  <a:schemeClr val="tx1"/>
                </a:solidFill>
                <a:ea typeface="Segoe UI" pitchFamily="34" charset="0"/>
                <a:cs typeface="Segoe Sans Text" pitchFamily="2" charset="0"/>
              </a:rPr>
            </a:br>
            <a:r>
              <a:rPr lang="en-US" sz="1200" noProof="0">
                <a:solidFill>
                  <a:schemeClr val="tx1"/>
                </a:solidFill>
                <a:ea typeface="Segoe UI" pitchFamily="34" charset="0"/>
                <a:cs typeface="Segoe Sans Text" pitchFamily="2" charset="0"/>
              </a:rPr>
              <a:t>an Azure Storage account</a:t>
            </a:r>
          </a:p>
        </p:txBody>
      </p:sp>
      <p:grpSp>
        <p:nvGrpSpPr>
          <p:cNvPr id="101" name="Group 100" descr="Enriched Documents leads to Knowledge Store which comprises of Projections.">
            <a:extLst>
              <a:ext uri="{FF2B5EF4-FFF2-40B4-BE49-F238E27FC236}">
                <a16:creationId xmlns:a16="http://schemas.microsoft.com/office/drawing/2014/main" id="{4762CDE9-F1DE-3944-46CD-3592EF911DF6}"/>
              </a:ext>
            </a:extLst>
          </p:cNvPr>
          <p:cNvGrpSpPr/>
          <p:nvPr/>
        </p:nvGrpSpPr>
        <p:grpSpPr>
          <a:xfrm>
            <a:off x="6537009" y="3710090"/>
            <a:ext cx="3259945" cy="2263986"/>
            <a:chOff x="5109989" y="3721101"/>
            <a:chExt cx="3259945" cy="2263986"/>
          </a:xfrm>
        </p:grpSpPr>
        <p:sp>
          <p:nvSpPr>
            <p:cNvPr id="102" name="Arrow: Pentagon 101">
              <a:extLst>
                <a:ext uri="{FF2B5EF4-FFF2-40B4-BE49-F238E27FC236}">
                  <a16:creationId xmlns:a16="http://schemas.microsoft.com/office/drawing/2014/main" id="{6C84820E-C2FB-C85E-AEE1-54A285415743}"/>
                </a:ext>
                <a:ext uri="{C183D7F6-B498-43B3-948B-1728B52AA6E4}">
                  <adec:decorative xmlns:adec="http://schemas.microsoft.com/office/drawing/2017/decorative" val="1"/>
                </a:ext>
              </a:extLst>
            </p:cNvPr>
            <p:cNvSpPr/>
            <p:nvPr/>
          </p:nvSpPr>
          <p:spPr bwMode="auto">
            <a:xfrm rot="5400000">
              <a:off x="6529668" y="3279660"/>
              <a:ext cx="237649" cy="1120531"/>
            </a:xfrm>
            <a:prstGeom prst="homePlate">
              <a:avLst/>
            </a:prstGeom>
            <a:gradFill flip="none" rotWithShape="1">
              <a:gsLst>
                <a:gs pos="1250">
                  <a:srgbClr val="047AD5"/>
                </a:gs>
                <a:gs pos="100000">
                  <a:srgbClr val="5EA0EF"/>
                </a:gs>
              </a:gsLst>
              <a:lin ang="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103" name="Rectangle: Rounded Corners 102">
              <a:extLst>
                <a:ext uri="{FF2B5EF4-FFF2-40B4-BE49-F238E27FC236}">
                  <a16:creationId xmlns:a16="http://schemas.microsoft.com/office/drawing/2014/main" id="{7A69F95A-575C-5F1F-6967-84879D6F7FC3}"/>
                </a:ext>
                <a:ext uri="{C183D7F6-B498-43B3-948B-1728B52AA6E4}">
                  <adec:decorative xmlns:adec="http://schemas.microsoft.com/office/drawing/2017/decorative" val="1"/>
                </a:ext>
              </a:extLst>
            </p:cNvPr>
            <p:cNvSpPr/>
            <p:nvPr/>
          </p:nvSpPr>
          <p:spPr bwMode="auto">
            <a:xfrm>
              <a:off x="5109989" y="4073818"/>
              <a:ext cx="3259945" cy="1911269"/>
            </a:xfrm>
            <a:prstGeom prst="roundRect">
              <a:avLst>
                <a:gd name="adj" fmla="val 7318"/>
              </a:avLst>
            </a:prstGeom>
            <a:solidFill>
              <a:schemeClr val="bg1">
                <a:lumMod val="95000"/>
              </a:schemeClr>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Sans Text" pitchFamily="2" charset="0"/>
              </a:endParaRPr>
            </a:p>
          </p:txBody>
        </p:sp>
        <p:sp>
          <p:nvSpPr>
            <p:cNvPr id="104" name="Rectangle 103">
              <a:extLst>
                <a:ext uri="{FF2B5EF4-FFF2-40B4-BE49-F238E27FC236}">
                  <a16:creationId xmlns:a16="http://schemas.microsoft.com/office/drawing/2014/main" id="{39B91B47-F2B9-DF78-8663-D4FB1DF5F6C7}"/>
                </a:ext>
                <a:ext uri="{C183D7F6-B498-43B3-948B-1728B52AA6E4}">
                  <adec:decorative xmlns:adec="http://schemas.microsoft.com/office/drawing/2017/decorative" val="1"/>
                </a:ext>
              </a:extLst>
            </p:cNvPr>
            <p:cNvSpPr/>
            <p:nvPr/>
          </p:nvSpPr>
          <p:spPr bwMode="auto">
            <a:xfrm>
              <a:off x="5360035" y="4390578"/>
              <a:ext cx="2788091" cy="1127657"/>
            </a:xfrm>
            <a:prstGeom prst="rect">
              <a:avLst/>
            </a:prstGeom>
            <a:solidFill>
              <a:schemeClr val="bg1">
                <a:alpha val="85000"/>
              </a:schemeClr>
            </a:solidFill>
            <a:ln>
              <a:noFill/>
            </a:ln>
          </p:spPr>
          <p:style>
            <a:lnRef idx="2">
              <a:schemeClr val="lt1">
                <a:hueOff val="0"/>
                <a:satOff val="0"/>
                <a:lumOff val="0"/>
                <a:alphaOff val="0"/>
              </a:schemeClr>
            </a:lnRef>
            <a:fillRef idx="1">
              <a:schemeClr val="accent2">
                <a:shade val="50000"/>
                <a:hueOff val="326752"/>
                <a:satOff val="-33696"/>
                <a:lumOff val="48638"/>
                <a:alphaOff val="0"/>
              </a:schemeClr>
            </a:fillRef>
            <a:effectRef idx="0">
              <a:schemeClr val="accent2">
                <a:shade val="50000"/>
                <a:hueOff val="326752"/>
                <a:satOff val="-33696"/>
                <a:lumOff val="48638"/>
                <a:alphaOff val="0"/>
              </a:schemeClr>
            </a:effectRef>
            <a:fontRef idx="minor">
              <a:schemeClr val="lt1"/>
            </a:fontRef>
          </p:style>
          <p:txBody>
            <a:bodyPr spcFirstLastPara="0" vert="horz" wrap="square" lIns="409226" tIns="18669" rIns="371887" bIns="18669" numCol="1" spcCol="1270" anchor="b" anchorCtr="0">
              <a:noAutofit/>
            </a:bodyPr>
            <a:lstStyle/>
            <a:p>
              <a:pPr algn="ctr" defTabSz="622300">
                <a:lnSpc>
                  <a:spcPct val="90000"/>
                </a:lnSpc>
                <a:spcBef>
                  <a:spcPct val="0"/>
                </a:spcBef>
              </a:pPr>
              <a:r>
                <a:rPr kumimoji="0" lang="en-US" sz="1600" b="0" i="0" u="none" strike="noStrike" kern="1200" cap="none" spc="0" normalizeH="0" baseline="0" noProof="0">
                  <a:ln>
                    <a:noFill/>
                  </a:ln>
                  <a:solidFill>
                    <a:schemeClr val="tx1"/>
                  </a:solidFill>
                  <a:effectLst/>
                  <a:uLnTx/>
                  <a:uFillTx/>
                  <a:cs typeface="Segoe Sans Text Semibold" pitchFamily="2" charset="0"/>
                </a:rPr>
                <a:t>Projections</a:t>
              </a:r>
              <a:endParaRPr lang="en-US" sz="1600" b="1" noProof="0">
                <a:solidFill>
                  <a:schemeClr val="tx1"/>
                </a:solidFill>
              </a:endParaRPr>
            </a:p>
          </p:txBody>
        </p:sp>
        <p:sp>
          <p:nvSpPr>
            <p:cNvPr id="105" name="Text Placeholder 1">
              <a:extLst>
                <a:ext uri="{FF2B5EF4-FFF2-40B4-BE49-F238E27FC236}">
                  <a16:creationId xmlns:a16="http://schemas.microsoft.com/office/drawing/2014/main" id="{C344F7FE-FBA6-7A11-93F5-1EE72A09B6AA}"/>
                </a:ext>
                <a:ext uri="{C183D7F6-B498-43B3-948B-1728B52AA6E4}">
                  <adec:decorative xmlns:adec="http://schemas.microsoft.com/office/drawing/2017/decorative" val="1"/>
                </a:ext>
              </a:extLst>
            </p:cNvPr>
            <p:cNvSpPr txBox="1">
              <a:spLocks/>
            </p:cNvSpPr>
            <p:nvPr/>
          </p:nvSpPr>
          <p:spPr>
            <a:xfrm>
              <a:off x="5810885" y="5552604"/>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chemeClr val="tx1"/>
                  </a:solidFill>
                  <a:effectLst/>
                  <a:uLnTx/>
                  <a:uFillTx/>
                  <a:latin typeface="+mn-lt"/>
                  <a:ea typeface="+mn-ea"/>
                  <a:cs typeface="Segoe Sans Text Semibold" pitchFamily="2" charset="0"/>
                </a:rPr>
                <a:t>Knowledge Store</a:t>
              </a:r>
            </a:p>
          </p:txBody>
        </p:sp>
        <p:grpSp>
          <p:nvGrpSpPr>
            <p:cNvPr id="106" name="Group 105">
              <a:extLst>
                <a:ext uri="{FF2B5EF4-FFF2-40B4-BE49-F238E27FC236}">
                  <a16:creationId xmlns:a16="http://schemas.microsoft.com/office/drawing/2014/main" id="{90874714-0790-FF60-31B4-C9B944C81218}"/>
                </a:ext>
                <a:ext uri="{C183D7F6-B498-43B3-948B-1728B52AA6E4}">
                  <adec:decorative xmlns:adec="http://schemas.microsoft.com/office/drawing/2017/decorative" val="1"/>
                </a:ext>
              </a:extLst>
            </p:cNvPr>
            <p:cNvGrpSpPr/>
            <p:nvPr/>
          </p:nvGrpSpPr>
          <p:grpSpPr>
            <a:xfrm>
              <a:off x="6969033" y="4566010"/>
              <a:ext cx="618246" cy="508970"/>
              <a:chOff x="679449" y="4446977"/>
              <a:chExt cx="976403" cy="717066"/>
            </a:xfrm>
          </p:grpSpPr>
          <p:pic>
            <p:nvPicPr>
              <p:cNvPr id="113" name="Picture 112">
                <a:extLst>
                  <a:ext uri="{FF2B5EF4-FFF2-40B4-BE49-F238E27FC236}">
                    <a16:creationId xmlns:a16="http://schemas.microsoft.com/office/drawing/2014/main" id="{F3CF6DF6-A4A5-F1BB-1699-1D412AD0A42E}"/>
                  </a:ext>
                  <a:ext uri="{C183D7F6-B498-43B3-948B-1728B52AA6E4}">
                    <adec:decorative xmlns:adec="http://schemas.microsoft.com/office/drawing/2017/decorative" val="1"/>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114" name="Straight Connector 113">
                <a:extLst>
                  <a:ext uri="{FF2B5EF4-FFF2-40B4-BE49-F238E27FC236}">
                    <a16:creationId xmlns:a16="http://schemas.microsoft.com/office/drawing/2014/main" id="{287CA13B-7045-E7DC-17DF-2E8DF9C812FD}"/>
                  </a:ext>
                  <a:ext uri="{C183D7F6-B498-43B3-948B-1728B52AA6E4}">
                    <adec:decorative xmlns:adec="http://schemas.microsoft.com/office/drawing/2017/decorative" val="1"/>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ACC30CF-42E7-FE98-C78F-D8855222A7C7}"/>
                  </a:ext>
                  <a:ext uri="{C183D7F6-B498-43B3-948B-1728B52AA6E4}">
                    <adec:decorative xmlns:adec="http://schemas.microsoft.com/office/drawing/2017/decorative" val="1"/>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D7E836A4-8466-9049-0F7F-74BD85FD1A48}"/>
                </a:ext>
                <a:ext uri="{C183D7F6-B498-43B3-948B-1728B52AA6E4}">
                  <adec:decorative xmlns:adec="http://schemas.microsoft.com/office/drawing/2017/decorative" val="1"/>
                </a:ext>
              </a:extLst>
            </p:cNvPr>
            <p:cNvGrpSpPr/>
            <p:nvPr/>
          </p:nvGrpSpPr>
          <p:grpSpPr>
            <a:xfrm>
              <a:off x="7250973" y="4687930"/>
              <a:ext cx="618246" cy="508970"/>
              <a:chOff x="679449" y="4446977"/>
              <a:chExt cx="976403" cy="717066"/>
            </a:xfrm>
          </p:grpSpPr>
          <p:pic>
            <p:nvPicPr>
              <p:cNvPr id="110" name="Picture 109">
                <a:extLst>
                  <a:ext uri="{FF2B5EF4-FFF2-40B4-BE49-F238E27FC236}">
                    <a16:creationId xmlns:a16="http://schemas.microsoft.com/office/drawing/2014/main" id="{F2A36E98-3C4A-F169-981F-8C6F1CBBD04D}"/>
                  </a:ext>
                  <a:ext uri="{C183D7F6-B498-43B3-948B-1728B52AA6E4}">
                    <adec:decorative xmlns:adec="http://schemas.microsoft.com/office/drawing/2017/decorative" val="1"/>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111" name="Straight Connector 110">
                <a:extLst>
                  <a:ext uri="{FF2B5EF4-FFF2-40B4-BE49-F238E27FC236}">
                    <a16:creationId xmlns:a16="http://schemas.microsoft.com/office/drawing/2014/main" id="{61557D82-0DF0-FAA0-0088-0A5D7FB5DF55}"/>
                  </a:ext>
                  <a:ext uri="{C183D7F6-B498-43B3-948B-1728B52AA6E4}">
                    <adec:decorative xmlns:adec="http://schemas.microsoft.com/office/drawing/2017/decorative" val="1"/>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1F1D839-FF9E-BA62-B003-B064B6E1D929}"/>
                  </a:ext>
                  <a:ext uri="{C183D7F6-B498-43B3-948B-1728B52AA6E4}">
                    <adec:decorative xmlns:adec="http://schemas.microsoft.com/office/drawing/2017/decorative" val="1"/>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8" name="Cylinder 107">
              <a:extLst>
                <a:ext uri="{FF2B5EF4-FFF2-40B4-BE49-F238E27FC236}">
                  <a16:creationId xmlns:a16="http://schemas.microsoft.com/office/drawing/2014/main" id="{4DF3034A-37DB-3FD5-CAA8-3462AF67E854}"/>
                </a:ext>
                <a:ext uri="{C183D7F6-B498-43B3-948B-1728B52AA6E4}">
                  <adec:decorative xmlns:adec="http://schemas.microsoft.com/office/drawing/2017/decorative" val="1"/>
                </a:ext>
              </a:extLst>
            </p:cNvPr>
            <p:cNvSpPr/>
            <p:nvPr/>
          </p:nvSpPr>
          <p:spPr bwMode="auto">
            <a:xfrm>
              <a:off x="5766886" y="4543977"/>
              <a:ext cx="618245" cy="654865"/>
            </a:xfrm>
            <a:prstGeom prst="can">
              <a:avLst>
                <a:gd name="adj" fmla="val 21600"/>
              </a:avLst>
            </a:prstGeom>
            <a:solidFill>
              <a:srgbClr val="0072C6"/>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sp>
          <p:nvSpPr>
            <p:cNvPr id="109" name="Relationship_F003">
              <a:extLst>
                <a:ext uri="{FF2B5EF4-FFF2-40B4-BE49-F238E27FC236}">
                  <a16:creationId xmlns:a16="http://schemas.microsoft.com/office/drawing/2014/main" id="{E0278A5C-5CCC-0445-152B-488BE0352802}"/>
                </a:ext>
                <a:ext uri="{C183D7F6-B498-43B3-948B-1728B52AA6E4}">
                  <adec:decorative xmlns:adec="http://schemas.microsoft.com/office/drawing/2017/decorative" val="1"/>
                </a:ext>
              </a:extLst>
            </p:cNvPr>
            <p:cNvSpPr>
              <a:spLocks noChangeAspect="1" noEditPoints="1"/>
            </p:cNvSpPr>
            <p:nvPr/>
          </p:nvSpPr>
          <p:spPr bwMode="auto">
            <a:xfrm>
              <a:off x="5930165" y="4804621"/>
              <a:ext cx="267944" cy="25061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ea typeface="+mn-ea"/>
                <a:cs typeface="+mn-cs"/>
              </a:endParaRPr>
            </a:p>
          </p:txBody>
        </p:sp>
      </p:grpSp>
      <p:grpSp>
        <p:nvGrpSpPr>
          <p:cNvPr id="4" name="Group 3">
            <a:extLst>
              <a:ext uri="{FF2B5EF4-FFF2-40B4-BE49-F238E27FC236}">
                <a16:creationId xmlns:a16="http://schemas.microsoft.com/office/drawing/2014/main" id="{DDADC38E-A4D7-77A0-AF10-1A4D9BE0713D}"/>
              </a:ext>
              <a:ext uri="{C183D7F6-B498-43B3-948B-1728B52AA6E4}">
                <adec:decorative xmlns:adec="http://schemas.microsoft.com/office/drawing/2017/decorative" val="1"/>
              </a:ext>
            </a:extLst>
          </p:cNvPr>
          <p:cNvGrpSpPr/>
          <p:nvPr/>
        </p:nvGrpSpPr>
        <p:grpSpPr>
          <a:xfrm>
            <a:off x="9529793" y="2147203"/>
            <a:ext cx="1518517" cy="1106142"/>
            <a:chOff x="878175" y="2720627"/>
            <a:chExt cx="3307848" cy="2409554"/>
          </a:xfrm>
          <a:effectLst>
            <a:outerShdw blurRad="63500" dist="127000" dir="2700000" algn="tl" rotWithShape="0">
              <a:prstClr val="black">
                <a:alpha val="20000"/>
              </a:prstClr>
            </a:outerShdw>
          </a:effectLst>
        </p:grpSpPr>
        <p:sp>
          <p:nvSpPr>
            <p:cNvPr id="5" name="Freeform: Shape 4">
              <a:extLst>
                <a:ext uri="{FF2B5EF4-FFF2-40B4-BE49-F238E27FC236}">
                  <a16:creationId xmlns:a16="http://schemas.microsoft.com/office/drawing/2014/main" id="{1E0BEA28-6EF9-FCE5-FFBA-EF84B8577832}"/>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6" name="Freeform: Shape 5">
              <a:extLst>
                <a:ext uri="{FF2B5EF4-FFF2-40B4-BE49-F238E27FC236}">
                  <a16:creationId xmlns:a16="http://schemas.microsoft.com/office/drawing/2014/main" id="{541B0603-3171-01D8-CD3B-AA5A59E53C91}"/>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7" name="Freeform: Shape 6">
              <a:extLst>
                <a:ext uri="{FF2B5EF4-FFF2-40B4-BE49-F238E27FC236}">
                  <a16:creationId xmlns:a16="http://schemas.microsoft.com/office/drawing/2014/main" id="{3F4B412D-4056-EB60-87A7-E5E41360FD3D}"/>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165341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8E9E-1D3C-B75E-4C44-19B563C74C56}"/>
              </a:ext>
            </a:extLst>
          </p:cNvPr>
          <p:cNvSpPr>
            <a:spLocks noGrp="1"/>
          </p:cNvSpPr>
          <p:nvPr>
            <p:ph type="title"/>
          </p:nvPr>
        </p:nvSpPr>
        <p:spPr>
          <a:xfrm>
            <a:off x="588263" y="457200"/>
            <a:ext cx="11018520" cy="553998"/>
          </a:xfrm>
        </p:spPr>
        <p:txBody>
          <a:bodyPr wrap="square" anchor="t">
            <a:normAutofit/>
          </a:bodyPr>
          <a:lstStyle/>
          <a:p>
            <a:r>
              <a:rPr lang="en-US" noProof="0"/>
              <a:t>Knowledge store</a:t>
            </a:r>
          </a:p>
        </p:txBody>
      </p:sp>
      <p:sp>
        <p:nvSpPr>
          <p:cNvPr id="4" name="TextBox 3">
            <a:extLst>
              <a:ext uri="{FF2B5EF4-FFF2-40B4-BE49-F238E27FC236}">
                <a16:creationId xmlns:a16="http://schemas.microsoft.com/office/drawing/2014/main" id="{CFF02199-4030-0B1D-59EE-37A70BB37D7E}"/>
              </a:ext>
            </a:extLst>
          </p:cNvPr>
          <p:cNvSpPr txBox="1"/>
          <p:nvPr/>
        </p:nvSpPr>
        <p:spPr>
          <a:xfrm>
            <a:off x="6090133" y="242922"/>
            <a:ext cx="5066629" cy="246221"/>
          </a:xfrm>
          <a:prstGeom prst="rect">
            <a:avLst/>
          </a:prstGeom>
          <a:noFill/>
          <a:ln>
            <a:noFill/>
          </a:ln>
        </p:spPr>
        <p:txBody>
          <a:bodyPr wrap="square" lIns="0" tIns="0" rIns="0" bIns="0" rtlCol="0">
            <a:spAutoFit/>
          </a:bodyPr>
          <a:lstStyle/>
          <a:p>
            <a:pPr algn="l"/>
            <a:r>
              <a:rPr lang="en-US" sz="1600" noProof="0">
                <a:latin typeface="+mj-lt"/>
              </a:rPr>
              <a:t>Knowledge Store JSON definition (within Skillset)</a:t>
            </a:r>
          </a:p>
        </p:txBody>
      </p:sp>
      <p:sp>
        <p:nvSpPr>
          <p:cNvPr id="8" name="TextBox 7">
            <a:extLst>
              <a:ext uri="{FF2B5EF4-FFF2-40B4-BE49-F238E27FC236}">
                <a16:creationId xmlns:a16="http://schemas.microsoft.com/office/drawing/2014/main" id="{3F800F2B-A539-483B-1D19-96E1F81E28DF}"/>
              </a:ext>
            </a:extLst>
          </p:cNvPr>
          <p:cNvSpPr txBox="1"/>
          <p:nvPr/>
        </p:nvSpPr>
        <p:spPr>
          <a:xfrm>
            <a:off x="644680" y="1213561"/>
            <a:ext cx="5116827" cy="246221"/>
          </a:xfrm>
          <a:prstGeom prst="rect">
            <a:avLst/>
          </a:prstGeom>
          <a:noFill/>
          <a:ln>
            <a:noFill/>
          </a:ln>
        </p:spPr>
        <p:txBody>
          <a:bodyPr wrap="square" lIns="0" tIns="0" rIns="0" bIns="0" rtlCol="0">
            <a:spAutoFit/>
          </a:bodyPr>
          <a:lstStyle/>
          <a:p>
            <a:pPr algn="l"/>
            <a:r>
              <a:rPr lang="en-US" sz="1600" noProof="0">
                <a:latin typeface="+mj-lt"/>
              </a:rPr>
              <a:t>Configuring Knowledge Store from Azure portal</a:t>
            </a:r>
          </a:p>
        </p:txBody>
      </p:sp>
      <p:pic>
        <p:nvPicPr>
          <p:cNvPr id="6" name="Picture 5">
            <a:extLst>
              <a:ext uri="{FF2B5EF4-FFF2-40B4-BE49-F238E27FC236}">
                <a16:creationId xmlns:a16="http://schemas.microsoft.com/office/drawing/2014/main" id="{E06896FB-E508-5DAA-7031-07F47C293A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5787" y="1752600"/>
            <a:ext cx="4713288" cy="3950603"/>
          </a:xfrm>
          <a:prstGeom prst="rect">
            <a:avLst/>
          </a:prstGeom>
          <a:effectLst>
            <a:outerShdw blurRad="63500" dist="127000" dir="2700000" algn="tl" rotWithShape="0">
              <a:prstClr val="black">
                <a:alpha val="20000"/>
              </a:prstClr>
            </a:outerShdw>
          </a:effectLst>
        </p:spPr>
      </p:pic>
      <p:sp>
        <p:nvSpPr>
          <p:cNvPr id="7" name="TextBox 6">
            <a:extLst>
              <a:ext uri="{FF2B5EF4-FFF2-40B4-BE49-F238E27FC236}">
                <a16:creationId xmlns:a16="http://schemas.microsoft.com/office/drawing/2014/main" id="{64DAC99C-ACC7-B3B6-7AC7-24D6D0809AD9}"/>
              </a:ext>
            </a:extLst>
          </p:cNvPr>
          <p:cNvSpPr txBox="1"/>
          <p:nvPr/>
        </p:nvSpPr>
        <p:spPr>
          <a:xfrm>
            <a:off x="6090133" y="717375"/>
            <a:ext cx="5512904" cy="5709255"/>
          </a:xfrm>
          <a:prstGeom prst="rect">
            <a:avLst/>
          </a:prstGeom>
          <a:noFill/>
        </p:spPr>
        <p:txBody>
          <a:bodyPr wrap="square" lIns="0" tIns="0" rIns="0" bIns="0" rtlCol="0">
            <a:spAutoFit/>
          </a:bodyPr>
          <a:lstStyle/>
          <a:p>
            <a:pPr algn="l"/>
            <a:r>
              <a:rPr lang="en-US" sz="700" noProof="0">
                <a:latin typeface="Consolas" panose="020B0609020204030204" pitchFamily="49" charset="0"/>
              </a:rPr>
              <a:t> "knowledgeStore": {</a:t>
            </a:r>
          </a:p>
          <a:p>
            <a:pPr algn="l"/>
            <a:r>
              <a:rPr lang="en-US" sz="700" noProof="0">
                <a:latin typeface="Consolas" panose="020B0609020204030204" pitchFamily="49" charset="0"/>
              </a:rPr>
              <a:t>        "storageConnectionString": "{{storage-connection-string}}",</a:t>
            </a:r>
          </a:p>
          <a:p>
            <a:pPr algn="l"/>
            <a:r>
              <a:rPr lang="en-US" sz="700" noProof="0">
                <a:latin typeface="Consolas" panose="020B0609020204030204" pitchFamily="49" charset="0"/>
              </a:rPr>
              <a:t>        "projections": [</a:t>
            </a:r>
          </a:p>
          <a:p>
            <a:pPr algn="l"/>
            <a:r>
              <a:rPr lang="en-US" sz="700" noProof="0">
                <a:latin typeface="Consolas" panose="020B0609020204030204" pitchFamily="49" charset="0"/>
              </a:rPr>
              <a:t>            {</a:t>
            </a:r>
          </a:p>
          <a:p>
            <a:pPr algn="l"/>
            <a:r>
              <a:rPr lang="en-US" sz="700" noProof="0">
                <a:latin typeface="Consolas" panose="020B0609020204030204" pitchFamily="49" charset="0"/>
              </a:rPr>
              <a:t>                "tables": [</a:t>
            </a:r>
          </a:p>
          <a:p>
            <a:pPr algn="l"/>
            <a:r>
              <a:rPr lang="en-US" sz="700" noProof="0">
                <a:latin typeface="Consolas" panose="020B0609020204030204" pitchFamily="49" charset="0"/>
              </a:rPr>
              <a:t>                    { "tableName": "hotelReviews1Document", "generatedKeyName": "Documentid", "source": "/document/tableprojection" },</a:t>
            </a:r>
          </a:p>
          <a:p>
            <a:pPr algn="l"/>
            <a:r>
              <a:rPr lang="en-US" sz="700" noProof="0">
                <a:latin typeface="Consolas" panose="020B0609020204030204" pitchFamily="49" charset="0"/>
              </a:rPr>
              <a:t>                    { "tableName": "hotelReviews2Pages", "generatedKeyName": "Pagesid", "source": "/document/tableprojection/pages/*" },</a:t>
            </a:r>
          </a:p>
          <a:p>
            <a:pPr algn="l"/>
            <a:r>
              <a:rPr lang="en-US" sz="700" noProof="0">
                <a:latin typeface="Consolas" panose="020B0609020204030204" pitchFamily="49" charset="0"/>
              </a:rPr>
              <a:t>                    { "tableName": "hotelReviews3KeyPhrases", "generatedKeyName": "KeyPhrasesid", "source": "/document/tableprojection/pages/*/keyPhrases/*" }</a:t>
            </a:r>
          </a:p>
          <a:p>
            <a:pPr algn="l"/>
            <a:r>
              <a:rPr lang="en-US" sz="700" noProof="0">
                <a:latin typeface="Consolas" panose="020B0609020204030204" pitchFamily="49" charset="0"/>
              </a:rPr>
              <a:t>                ],</a:t>
            </a:r>
          </a:p>
          <a:p>
            <a:pPr algn="l"/>
            <a:r>
              <a:rPr lang="en-US" sz="700" noProof="0">
                <a:latin typeface="Consolas" panose="020B0609020204030204" pitchFamily="49" charset="0"/>
              </a:rPr>
              <a:t>                "objects":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"tables": [</a:t>
            </a:r>
          </a:p>
          <a:p>
            <a:pPr algn="l"/>
            <a:r>
              <a:rPr lang="en-US" sz="700" noProof="0">
                <a:latin typeface="Consolas" panose="020B0609020204030204" pitchFamily="49" charset="0"/>
              </a:rPr>
              <a:t>                    { </a:t>
            </a:r>
          </a:p>
          <a:p>
            <a:pPr algn="l"/>
            <a:r>
              <a:rPr lang="en-US" sz="700" noProof="0">
                <a:latin typeface="Consolas" panose="020B0609020204030204" pitchFamily="49" charset="0"/>
              </a:rPr>
              <a:t>                        "tableName": "hotelReviews4InlineProjectionDocument", "generatedKeyName": "Documentid", "sourceContext": "/document",</a:t>
            </a:r>
          </a:p>
          <a:p>
            <a:pPr algn="l"/>
            <a:r>
              <a:rPr lang="en-US" sz="700" noProof="0">
                <a:latin typeface="Consolas" panose="020B0609020204030204" pitchFamily="49" charset="0"/>
              </a:rPr>
              <a:t>                        "inputs": [</a:t>
            </a:r>
          </a:p>
          <a:p>
            <a:pPr algn="l"/>
            <a:r>
              <a:rPr lang="en-US" sz="700" noProof="0">
                <a:latin typeface="Consolas" panose="020B0609020204030204" pitchFamily="49" charset="0"/>
              </a:rPr>
              <a:t>                            { "name": "name", "source": "/document/name"},</a:t>
            </a:r>
          </a:p>
          <a:p>
            <a:pPr algn="l"/>
            <a:r>
              <a:rPr lang="en-US" sz="700" noProof="0">
                <a:latin typeface="Consolas" panose="020B0609020204030204" pitchFamily="49" charset="0"/>
              </a:rPr>
              <a:t>                            { "name": "reviews_date", "source": "/document/reviews_date"},</a:t>
            </a:r>
          </a:p>
          <a:p>
            <a:pPr algn="l"/>
            <a:r>
              <a:rPr lang="en-US" sz="700" noProof="0">
                <a:latin typeface="Consolas" panose="020B0609020204030204" pitchFamily="49" charset="0"/>
              </a:rPr>
              <a:t>                            { "name": "reviews_rating", "source": "/document/reviews_rating"},</a:t>
            </a:r>
          </a:p>
          <a:p>
            <a:pPr algn="l"/>
            <a:r>
              <a:rPr lang="en-US" sz="700" noProof="0">
                <a:latin typeface="Consolas" panose="020B0609020204030204" pitchFamily="49" charset="0"/>
              </a:rPr>
              <a:t>                            { "name": "reviews_username", "source": "/document/reviews_username"},</a:t>
            </a:r>
          </a:p>
          <a:p>
            <a:pPr algn="l"/>
            <a:r>
              <a:rPr lang="en-US" sz="700" noProof="0">
                <a:latin typeface="Consolas" panose="020B0609020204030204" pitchFamily="49" charset="0"/>
              </a:rPr>
              <a:t>                            { "name": "reviews_title", "source": "/document/reviews_title"},</a:t>
            </a:r>
          </a:p>
          <a:p>
            <a:pPr algn="l"/>
            <a:r>
              <a:rPr lang="en-US" sz="700" noProof="0">
                <a:latin typeface="Consolas" panose="020B0609020204030204" pitchFamily="49" charset="0"/>
              </a:rPr>
              <a:t>                            { "name": "reviews_text", "source": "/document/reviews_text"},</a:t>
            </a:r>
          </a:p>
          <a:p>
            <a:pPr algn="l"/>
            <a:r>
              <a:rPr lang="en-US" sz="700" noProof="0">
                <a:latin typeface="Consolas" panose="020B0609020204030204" pitchFamily="49" charset="0"/>
              </a:rPr>
              <a:t>                            { "name": "AzureSearch_DocumentKey", "source": "/document/AzureSearch_DocumentKey"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 </a:t>
            </a:r>
          </a:p>
          <a:p>
            <a:pPr algn="l"/>
            <a:r>
              <a:rPr lang="en-US" sz="700" noProof="0">
                <a:latin typeface="Consolas" panose="020B0609020204030204" pitchFamily="49" charset="0"/>
              </a:rPr>
              <a:t>                        "tableName": "hotelReviews5InlineProjectionPages", "generatedKeyName": "Pagesid", "sourceContext": "/document/reviews_text/pages/*",</a:t>
            </a:r>
          </a:p>
          <a:p>
            <a:pPr algn="l"/>
            <a:r>
              <a:rPr lang="en-US" sz="700" noProof="0">
                <a:latin typeface="Consolas" panose="020B0609020204030204" pitchFamily="49" charset="0"/>
              </a:rPr>
              <a:t>                        "inputs": [</a:t>
            </a:r>
          </a:p>
          <a:p>
            <a:pPr algn="l"/>
            <a:r>
              <a:rPr lang="en-US" sz="700" noProof="0">
                <a:latin typeface="Consolas" panose="020B0609020204030204" pitchFamily="49" charset="0"/>
              </a:rPr>
              <a:t>                            { "name": "Sentiment", "source": "/document/reviews_text/pages/*/sentiment"},</a:t>
            </a:r>
          </a:p>
          <a:p>
            <a:pPr algn="l"/>
            <a:r>
              <a:rPr lang="en-US" sz="700" noProof="0">
                <a:latin typeface="Consolas" panose="020B0609020204030204" pitchFamily="49" charset="0"/>
              </a:rPr>
              <a:t>                            { "name": "LanguageCode", "source": "/document/language"},</a:t>
            </a:r>
          </a:p>
          <a:p>
            <a:pPr algn="l"/>
            <a:r>
              <a:rPr lang="en-US" sz="700" noProof="0">
                <a:latin typeface="Consolas" panose="020B0609020204030204" pitchFamily="49" charset="0"/>
              </a:rPr>
              <a:t>                            { "name": "Keyphrases", "source": "/document/reviews_text/pages/*/keyphrases"},</a:t>
            </a:r>
          </a:p>
          <a:p>
            <a:pPr algn="l"/>
            <a:r>
              <a:rPr lang="en-US" sz="700" noProof="0">
                <a:latin typeface="Consolas" panose="020B0609020204030204" pitchFamily="49" charset="0"/>
              </a:rPr>
              <a:t>                            { "name": "TranslatedText", "source": "/document/reviews_text/pages/*/translated_text"},</a:t>
            </a:r>
          </a:p>
          <a:p>
            <a:pPr algn="l"/>
            <a:r>
              <a:rPr lang="en-US" sz="700" noProof="0">
                <a:latin typeface="Consolas" panose="020B0609020204030204" pitchFamily="49" charset="0"/>
              </a:rPr>
              <a:t>                            { "name": "Page", "source": "/document/reviews_text/pages/*"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 </a:t>
            </a:r>
          </a:p>
          <a:p>
            <a:pPr algn="l"/>
            <a:r>
              <a:rPr lang="en-US" sz="700" noProof="0">
                <a:latin typeface="Consolas" panose="020B0609020204030204" pitchFamily="49" charset="0"/>
              </a:rPr>
              <a:t>                        "tableName": "hotelReviews6InlineProjectionKeyPhrases", "generatedKeyName": "kpidv2", "sourceContext": "/document/reviews_text/pages/*/keyphrases/*",</a:t>
            </a:r>
          </a:p>
          <a:p>
            <a:pPr algn="l"/>
            <a:r>
              <a:rPr lang="en-US" sz="700" noProof="0">
                <a:latin typeface="Consolas" panose="020B0609020204030204" pitchFamily="49" charset="0"/>
              </a:rPr>
              <a:t>                        "inputs": [</a:t>
            </a:r>
          </a:p>
          <a:p>
            <a:pPr algn="l"/>
            <a:r>
              <a:rPr lang="en-US" sz="700" noProof="0">
                <a:latin typeface="Consolas" panose="020B0609020204030204" pitchFamily="49" charset="0"/>
              </a:rPr>
              <a:t>                            { "name": "Keyphrases", "source": "/document/reviews_text/pages/*/keyphrases/*"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"objects":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a:p>
            <a:pPr algn="l"/>
            <a:r>
              <a:rPr lang="en-US" sz="700" noProof="0">
                <a:latin typeface="Consolas" panose="020B0609020204030204" pitchFamily="49" charset="0"/>
              </a:rPr>
              <a:t>    }</a:t>
            </a:r>
          </a:p>
        </p:txBody>
      </p:sp>
    </p:spTree>
    <p:extLst>
      <p:ext uri="{BB962C8B-B14F-4D97-AF65-F5344CB8AC3E}">
        <p14:creationId xmlns:p14="http://schemas.microsoft.com/office/powerpoint/2010/main" val="27216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9A36F9-8E54-44D9-9211-196AAFF2792C}"/>
              </a:ext>
            </a:extLst>
          </p:cNvPr>
          <p:cNvSpPr>
            <a:spLocks noGrp="1"/>
          </p:cNvSpPr>
          <p:nvPr>
            <p:ph type="title"/>
          </p:nvPr>
        </p:nvSpPr>
        <p:spPr>
          <a:xfrm>
            <a:off x="509406" y="44399"/>
            <a:ext cx="6108700" cy="926407"/>
          </a:xfrm>
        </p:spPr>
        <p:txBody>
          <a:bodyPr/>
          <a:lstStyle/>
          <a:p>
            <a:r>
              <a:rPr lang="en-US" sz="2800" noProof="0"/>
              <a:t>AI enrichment—</a:t>
            </a:r>
            <a:br>
              <a:rPr lang="en-US" sz="2800" noProof="0"/>
            </a:br>
            <a:r>
              <a:rPr lang="en-US" sz="2800" noProof="0"/>
              <a:t>incremental enrichment (cache)</a:t>
            </a:r>
          </a:p>
        </p:txBody>
      </p:sp>
      <p:grpSp>
        <p:nvGrpSpPr>
          <p:cNvPr id="4" name="Group 3" descr="Diagram showing Knowledge Mining with Azure Cognitive Search through Ingest, Enrich and Explore. Ingest comprises of Source Data, Document Cracking which leads to Enrich. Enrich comprises of Cognitive skill and Skillset: Extensible enrichment pipeline. Document Cracking and Skillset leads to Enriched documents. Enriched documents further leads to Explore which comprises of Search Index. ">
            <a:extLst>
              <a:ext uri="{FF2B5EF4-FFF2-40B4-BE49-F238E27FC236}">
                <a16:creationId xmlns:a16="http://schemas.microsoft.com/office/drawing/2014/main" id="{ECF252E5-B394-7106-7E45-6B0F9855F035}"/>
              </a:ext>
            </a:extLst>
          </p:cNvPr>
          <p:cNvGrpSpPr/>
          <p:nvPr/>
        </p:nvGrpSpPr>
        <p:grpSpPr>
          <a:xfrm>
            <a:off x="588583" y="968051"/>
            <a:ext cx="10459727" cy="2672123"/>
            <a:chOff x="543142" y="674226"/>
            <a:chExt cx="10459727" cy="2672123"/>
          </a:xfrm>
        </p:grpSpPr>
        <p:sp>
          <p:nvSpPr>
            <p:cNvPr id="5" name="Arrow: Chevron 4">
              <a:extLst>
                <a:ext uri="{FF2B5EF4-FFF2-40B4-BE49-F238E27FC236}">
                  <a16:creationId xmlns:a16="http://schemas.microsoft.com/office/drawing/2014/main" id="{638B6D19-35F0-CA7C-D951-9FB1E1E4E735}"/>
                </a:ext>
                <a:ext uri="{C183D7F6-B498-43B3-948B-1728B52AA6E4}">
                  <adec:decorative xmlns:adec="http://schemas.microsoft.com/office/drawing/2017/decorative" val="1"/>
                </a:ext>
              </a:extLst>
            </p:cNvPr>
            <p:cNvSpPr/>
            <p:nvPr/>
          </p:nvSpPr>
          <p:spPr bwMode="auto">
            <a:xfrm>
              <a:off x="3521412" y="1914637"/>
              <a:ext cx="3899933" cy="1120531"/>
            </a:xfrm>
            <a:prstGeom prst="chevron">
              <a:avLst/>
            </a:prstGeom>
            <a:gradFill>
              <a:gsLst>
                <a:gs pos="42000">
                  <a:schemeClr val="tx2"/>
                </a:gs>
                <a:gs pos="100000">
                  <a:schemeClr val="accent3"/>
                </a:gs>
              </a:gsLst>
              <a:lin ang="2700000" scaled="0"/>
            </a:gradFill>
            <a:ln>
              <a:noFill/>
            </a:ln>
          </p:spPr>
          <p:style>
            <a:lnRef idx="2">
              <a:schemeClr val="lt1">
                <a:hueOff val="0"/>
                <a:satOff val="0"/>
                <a:lumOff val="0"/>
                <a:alphaOff val="0"/>
              </a:schemeClr>
            </a:lnRef>
            <a:fillRef idx="1">
              <a:schemeClr val="accent2">
                <a:shade val="50000"/>
                <a:hueOff val="326752"/>
                <a:satOff val="-33696"/>
                <a:lumOff val="48638"/>
                <a:alphaOff val="0"/>
              </a:schemeClr>
            </a:fillRef>
            <a:effectRef idx="0">
              <a:schemeClr val="accent2">
                <a:shade val="50000"/>
                <a:hueOff val="326752"/>
                <a:satOff val="-33696"/>
                <a:lumOff val="48638"/>
                <a:alphaOff val="0"/>
              </a:schemeClr>
            </a:effectRef>
            <a:fontRef idx="minor">
              <a:schemeClr val="lt1"/>
            </a:fontRef>
          </p:style>
          <p:txBody>
            <a:bodyPr spcFirstLastPara="0" vert="horz" wrap="square" lIns="0" tIns="18669" rIns="0" bIns="18669" numCol="1" spcCol="1270" anchor="ctr" anchorCtr="0">
              <a:noAutofit/>
            </a:bodyPr>
            <a:lstStyle/>
            <a:p>
              <a:pPr defTabSz="622300">
                <a:lnSpc>
                  <a:spcPct val="90000"/>
                </a:lnSpc>
                <a:spcBef>
                  <a:spcPct val="0"/>
                </a:spcBef>
              </a:pPr>
              <a:r>
                <a:rPr lang="en-US" sz="1600" b="1" noProof="0">
                  <a:solidFill>
                    <a:schemeClr val="bg1"/>
                  </a:solidFill>
                  <a:latin typeface="+mj-lt"/>
                </a:rPr>
                <a:t>    Skillset: </a:t>
              </a:r>
            </a:p>
            <a:p>
              <a:pPr defTabSz="622300">
                <a:lnSpc>
                  <a:spcPct val="90000"/>
                </a:lnSpc>
                <a:spcBef>
                  <a:spcPct val="0"/>
                </a:spcBef>
              </a:pPr>
              <a:r>
                <a:rPr lang="en-US" sz="1600" b="1" noProof="0">
                  <a:solidFill>
                    <a:schemeClr val="bg1"/>
                  </a:solidFill>
                  <a:latin typeface="+mj-lt"/>
                </a:rPr>
                <a:t>    </a:t>
              </a:r>
              <a:r>
                <a:rPr lang="en-US" sz="1400" noProof="0">
                  <a:solidFill>
                    <a:schemeClr val="bg1"/>
                  </a:solidFill>
                  <a:latin typeface="+mj-lt"/>
                </a:rPr>
                <a:t>Extensible enrichment pipeline</a:t>
              </a:r>
            </a:p>
          </p:txBody>
        </p:sp>
        <p:sp>
          <p:nvSpPr>
            <p:cNvPr id="6" name="Cylinder 5">
              <a:extLst>
                <a:ext uri="{FF2B5EF4-FFF2-40B4-BE49-F238E27FC236}">
                  <a16:creationId xmlns:a16="http://schemas.microsoft.com/office/drawing/2014/main" id="{E1DC439D-F874-73E5-D121-1EC1C47F683B}"/>
                </a:ext>
                <a:ext uri="{C183D7F6-B498-43B3-948B-1728B52AA6E4}">
                  <adec:decorative xmlns:adec="http://schemas.microsoft.com/office/drawing/2017/decorative" val="1"/>
                </a:ext>
              </a:extLst>
            </p:cNvPr>
            <p:cNvSpPr/>
            <p:nvPr/>
          </p:nvSpPr>
          <p:spPr bwMode="auto">
            <a:xfrm>
              <a:off x="805895" y="2655460"/>
              <a:ext cx="896425" cy="373510"/>
            </a:xfrm>
            <a:prstGeom prst="can">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sp>
          <p:nvSpPr>
            <p:cNvPr id="7" name="Arrow: Pentagon 6">
              <a:extLst>
                <a:ext uri="{FF2B5EF4-FFF2-40B4-BE49-F238E27FC236}">
                  <a16:creationId xmlns:a16="http://schemas.microsoft.com/office/drawing/2014/main" id="{1C5944FA-CAB5-16DF-0B43-7B2FE208A2C5}"/>
                </a:ext>
                <a:ext uri="{C183D7F6-B498-43B3-948B-1728B52AA6E4}">
                  <adec:decorative xmlns:adec="http://schemas.microsoft.com/office/drawing/2017/decorative" val="1"/>
                </a:ext>
              </a:extLst>
            </p:cNvPr>
            <p:cNvSpPr/>
            <p:nvPr/>
          </p:nvSpPr>
          <p:spPr bwMode="auto">
            <a:xfrm>
              <a:off x="8803513" y="1894994"/>
              <a:ext cx="257926" cy="1120531"/>
            </a:xfrm>
            <a:prstGeom prst="homePlate">
              <a:avLst/>
            </a:prstGeom>
            <a:gradFill flip="none" rotWithShape="1">
              <a:gsLst>
                <a:gs pos="1250">
                  <a:srgbClr val="047AD5"/>
                </a:gs>
                <a:gs pos="100000">
                  <a:schemeClr val="accent3"/>
                </a:gs>
              </a:gsLst>
              <a:lin ang="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16" name="Cylinder 15">
              <a:extLst>
                <a:ext uri="{FF2B5EF4-FFF2-40B4-BE49-F238E27FC236}">
                  <a16:creationId xmlns:a16="http://schemas.microsoft.com/office/drawing/2014/main" id="{42D6E8C9-AB9D-C3F9-F980-95C9AF9DB5BC}"/>
                </a:ext>
                <a:ext uri="{C183D7F6-B498-43B3-948B-1728B52AA6E4}">
                  <adec:decorative xmlns:adec="http://schemas.microsoft.com/office/drawing/2017/decorative" val="1"/>
                </a:ext>
              </a:extLst>
            </p:cNvPr>
            <p:cNvSpPr/>
            <p:nvPr/>
          </p:nvSpPr>
          <p:spPr bwMode="auto">
            <a:xfrm>
              <a:off x="805895" y="2351248"/>
              <a:ext cx="896425" cy="373510"/>
            </a:xfrm>
            <a:prstGeom prst="can">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sp>
          <p:nvSpPr>
            <p:cNvPr id="17" name="Arrow: Pentagon 16">
              <a:extLst>
                <a:ext uri="{FF2B5EF4-FFF2-40B4-BE49-F238E27FC236}">
                  <a16:creationId xmlns:a16="http://schemas.microsoft.com/office/drawing/2014/main" id="{4203928B-AEC4-52CB-2D3B-360880B74317}"/>
                </a:ext>
                <a:ext uri="{C183D7F6-B498-43B3-948B-1728B52AA6E4}">
                  <adec:decorative xmlns:adec="http://schemas.microsoft.com/office/drawing/2017/decorative" val="1"/>
                </a:ext>
              </a:extLst>
            </p:cNvPr>
            <p:cNvSpPr/>
            <p:nvPr/>
          </p:nvSpPr>
          <p:spPr bwMode="auto">
            <a:xfrm>
              <a:off x="1981726" y="1914637"/>
              <a:ext cx="2064146" cy="1120531"/>
            </a:xfrm>
            <a:prstGeom prst="homePlate">
              <a:avLst/>
            </a:prstGeom>
            <a:gradFill>
              <a:gsLst>
                <a:gs pos="39000">
                  <a:schemeClr val="tx2"/>
                </a:gs>
                <a:gs pos="100000">
                  <a:schemeClr val="accent3"/>
                </a:gs>
              </a:gsLst>
              <a:lin ang="2700000" scaled="0"/>
            </a:gradFill>
            <a:ln>
              <a:noFill/>
            </a:ln>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409226" tIns="18669" rIns="371887" bIns="18669" numCol="1" spcCol="1270" anchor="ctr" anchorCtr="0">
              <a:noAutofit/>
            </a:bodyPr>
            <a:lstStyle/>
            <a:p>
              <a:pPr algn="ctr" defTabSz="622300">
                <a:lnSpc>
                  <a:spcPct val="90000"/>
                </a:lnSpc>
                <a:spcBef>
                  <a:spcPct val="0"/>
                </a:spcBef>
              </a:pPr>
              <a:r>
                <a:rPr lang="en-US" sz="1600" b="1" noProof="0">
                  <a:solidFill>
                    <a:schemeClr val="bg1"/>
                  </a:solidFill>
                  <a:latin typeface="+mj-lt"/>
                </a:rPr>
                <a:t>Document cracking</a:t>
              </a:r>
            </a:p>
          </p:txBody>
        </p:sp>
        <p:sp>
          <p:nvSpPr>
            <p:cNvPr id="19" name="Text Placeholder 1">
              <a:extLst>
                <a:ext uri="{FF2B5EF4-FFF2-40B4-BE49-F238E27FC236}">
                  <a16:creationId xmlns:a16="http://schemas.microsoft.com/office/drawing/2014/main" id="{EA8C5051-41E4-1B08-3924-F674CCB768E1}"/>
                </a:ext>
                <a:ext uri="{C183D7F6-B498-43B3-948B-1728B52AA6E4}">
                  <adec:decorative xmlns:adec="http://schemas.microsoft.com/office/drawing/2017/decorative" val="1"/>
                </a:ext>
              </a:extLst>
            </p:cNvPr>
            <p:cNvSpPr txBox="1">
              <a:spLocks/>
            </p:cNvSpPr>
            <p:nvPr/>
          </p:nvSpPr>
          <p:spPr>
            <a:xfrm>
              <a:off x="6850793" y="3127956"/>
              <a:ext cx="2110874" cy="21839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Sans Text Semibold" pitchFamily="2" charset="0"/>
                </a:rPr>
                <a:t>Enriched Documents</a:t>
              </a:r>
            </a:p>
          </p:txBody>
        </p:sp>
        <p:sp>
          <p:nvSpPr>
            <p:cNvPr id="60" name="Cylinder 59">
              <a:extLst>
                <a:ext uri="{FF2B5EF4-FFF2-40B4-BE49-F238E27FC236}">
                  <a16:creationId xmlns:a16="http://schemas.microsoft.com/office/drawing/2014/main" id="{4A4D27A1-8D7A-6EB3-8B8F-A88007751EB5}"/>
                </a:ext>
                <a:ext uri="{C183D7F6-B498-43B3-948B-1728B52AA6E4}">
                  <adec:decorative xmlns:adec="http://schemas.microsoft.com/office/drawing/2017/decorative" val="1"/>
                </a:ext>
              </a:extLst>
            </p:cNvPr>
            <p:cNvSpPr/>
            <p:nvPr/>
          </p:nvSpPr>
          <p:spPr bwMode="auto">
            <a:xfrm>
              <a:off x="805895" y="2044264"/>
              <a:ext cx="896425" cy="373510"/>
            </a:xfrm>
            <a:prstGeom prst="can">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grpSp>
          <p:nvGrpSpPr>
            <p:cNvPr id="61" name="Group 60">
              <a:extLst>
                <a:ext uri="{FF2B5EF4-FFF2-40B4-BE49-F238E27FC236}">
                  <a16:creationId xmlns:a16="http://schemas.microsoft.com/office/drawing/2014/main" id="{5B2315D8-1842-B32A-9FAE-ACBDED96ED7B}"/>
                </a:ext>
              </a:extLst>
            </p:cNvPr>
            <p:cNvGrpSpPr/>
            <p:nvPr/>
          </p:nvGrpSpPr>
          <p:grpSpPr>
            <a:xfrm>
              <a:off x="4716113" y="674226"/>
              <a:ext cx="2069659" cy="1005935"/>
              <a:chOff x="4518949" y="777750"/>
              <a:chExt cx="2069659" cy="1005935"/>
            </a:xfrm>
          </p:grpSpPr>
          <p:grpSp>
            <p:nvGrpSpPr>
              <p:cNvPr id="83" name="Group 82">
                <a:extLst>
                  <a:ext uri="{FF2B5EF4-FFF2-40B4-BE49-F238E27FC236}">
                    <a16:creationId xmlns:a16="http://schemas.microsoft.com/office/drawing/2014/main" id="{3264F1DC-8983-5033-422A-F4F09ED71D0A}"/>
                  </a:ext>
                </a:extLst>
              </p:cNvPr>
              <p:cNvGrpSpPr/>
              <p:nvPr/>
            </p:nvGrpSpPr>
            <p:grpSpPr>
              <a:xfrm>
                <a:off x="4945163" y="777750"/>
                <a:ext cx="1643445" cy="873034"/>
                <a:chOff x="4160837" y="1350919"/>
                <a:chExt cx="1676400" cy="890539"/>
              </a:xfrm>
              <a:solidFill>
                <a:schemeClr val="accent3">
                  <a:alpha val="62000"/>
                </a:schemeClr>
              </a:solidFill>
            </p:grpSpPr>
            <p:sp>
              <p:nvSpPr>
                <p:cNvPr id="92" name="Rectangle: Rounded Corners 91">
                  <a:extLst>
                    <a:ext uri="{FF2B5EF4-FFF2-40B4-BE49-F238E27FC236}">
                      <a16:creationId xmlns:a16="http://schemas.microsoft.com/office/drawing/2014/main" id="{F381890A-6F68-86E3-AE9A-6FF8BDD02775}"/>
                    </a:ext>
                    <a:ext uri="{C183D7F6-B498-43B3-948B-1728B52AA6E4}">
                      <adec:decorative xmlns:adec="http://schemas.microsoft.com/office/drawing/2017/decorative" val="1"/>
                    </a:ext>
                  </a:extLst>
                </p:cNvPr>
                <p:cNvSpPr/>
                <p:nvPr/>
              </p:nvSpPr>
              <p:spPr bwMode="auto">
                <a:xfrm>
                  <a:off x="4160837" y="1350919"/>
                  <a:ext cx="1676400" cy="609601"/>
                </a:xfrm>
                <a:prstGeom prst="roundRect">
                  <a:avLst/>
                </a:prstGeom>
                <a:gradFill flip="none" rotWithShape="1">
                  <a:gsLst>
                    <a:gs pos="1250">
                      <a:srgbClr val="047AD5"/>
                    </a:gs>
                    <a:gs pos="100000">
                      <a:schemeClr val="accent3"/>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noProof="0" err="1">
                      <a:solidFill>
                        <a:schemeClr val="tx1"/>
                      </a:solidFill>
                    </a:rPr>
                    <a:t>IEnricher</a:t>
                  </a:r>
                  <a:endParaRPr lang="en-US" sz="1600" noProof="0">
                    <a:solidFill>
                      <a:schemeClr val="tx1"/>
                    </a:solidFill>
                  </a:endParaRPr>
                </a:p>
              </p:txBody>
            </p:sp>
            <p:sp>
              <p:nvSpPr>
                <p:cNvPr id="93" name="Oval 92">
                  <a:extLst>
                    <a:ext uri="{FF2B5EF4-FFF2-40B4-BE49-F238E27FC236}">
                      <a16:creationId xmlns:a16="http://schemas.microsoft.com/office/drawing/2014/main" id="{5E5621ED-3528-D543-3C4D-F8B91E85A0DC}"/>
                    </a:ext>
                    <a:ext uri="{C183D7F6-B498-43B3-948B-1728B52AA6E4}">
                      <adec:decorative xmlns:adec="http://schemas.microsoft.com/office/drawing/2017/decorative" val="1"/>
                    </a:ext>
                  </a:extLst>
                </p:cNvPr>
                <p:cNvSpPr/>
                <p:nvPr/>
              </p:nvSpPr>
              <p:spPr bwMode="auto">
                <a:xfrm>
                  <a:off x="4922837" y="2090463"/>
                  <a:ext cx="152400" cy="150995"/>
                </a:xfrm>
                <a:prstGeom prst="ellipse">
                  <a:avLst/>
                </a:prstGeom>
                <a:solidFill>
                  <a:schemeClr val="accent1"/>
                </a:solid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cxnSp>
              <p:nvCxnSpPr>
                <p:cNvPr id="94" name="Straight Connector 93">
                  <a:extLst>
                    <a:ext uri="{FF2B5EF4-FFF2-40B4-BE49-F238E27FC236}">
                      <a16:creationId xmlns:a16="http://schemas.microsoft.com/office/drawing/2014/main" id="{55B12BA9-A4A4-62B7-8301-5CB2E05B7CD2}"/>
                    </a:ext>
                    <a:ext uri="{C183D7F6-B498-43B3-948B-1728B52AA6E4}">
                      <adec:decorative xmlns:adec="http://schemas.microsoft.com/office/drawing/2017/decorative" val="1"/>
                    </a:ext>
                  </a:extLst>
                </p:cNvPr>
                <p:cNvCxnSpPr>
                  <a:cxnSpLocks/>
                  <a:stCxn id="93" idx="0"/>
                  <a:endCxn id="92" idx="2"/>
                </p:cNvCxnSpPr>
                <p:nvPr/>
              </p:nvCxnSpPr>
              <p:spPr>
                <a:xfrm flipV="1">
                  <a:off x="4999037" y="1960520"/>
                  <a:ext cx="0" cy="129943"/>
                </a:xfrm>
                <a:prstGeom prst="line">
                  <a:avLst/>
                </a:prstGeom>
                <a:grpFill/>
                <a:ln w="25400" cap="flat" cmpd="sng" algn="ctr">
                  <a:solidFill>
                    <a:schemeClr val="accent3"/>
                  </a:solidFill>
                  <a:prstDash val="solid"/>
                  <a:headEnd type="none"/>
                  <a:tailEnd type="none"/>
                </a:ln>
                <a:effectLst/>
              </p:spPr>
            </p:cxnSp>
          </p:grpSp>
          <p:grpSp>
            <p:nvGrpSpPr>
              <p:cNvPr id="84" name="Group 83">
                <a:extLst>
                  <a:ext uri="{FF2B5EF4-FFF2-40B4-BE49-F238E27FC236}">
                    <a16:creationId xmlns:a16="http://schemas.microsoft.com/office/drawing/2014/main" id="{DC7D8592-4B6B-DE41-9882-F3C54614C6DC}"/>
                  </a:ext>
                </a:extLst>
              </p:cNvPr>
              <p:cNvGrpSpPr/>
              <p:nvPr/>
            </p:nvGrpSpPr>
            <p:grpSpPr>
              <a:xfrm>
                <a:off x="4732056" y="844201"/>
                <a:ext cx="1643445" cy="873034"/>
                <a:chOff x="4160837" y="1350919"/>
                <a:chExt cx="1676400" cy="890539"/>
              </a:xfrm>
              <a:solidFill>
                <a:schemeClr val="accent1"/>
              </a:solidFill>
            </p:grpSpPr>
            <p:sp>
              <p:nvSpPr>
                <p:cNvPr id="89" name="Rectangle: Rounded Corners 88">
                  <a:extLst>
                    <a:ext uri="{FF2B5EF4-FFF2-40B4-BE49-F238E27FC236}">
                      <a16:creationId xmlns:a16="http://schemas.microsoft.com/office/drawing/2014/main" id="{8F014266-E0DB-4CB4-3436-7D95F1772FA1}"/>
                    </a:ext>
                    <a:ext uri="{C183D7F6-B498-43B3-948B-1728B52AA6E4}">
                      <adec:decorative xmlns:adec="http://schemas.microsoft.com/office/drawing/2017/decorative" val="1"/>
                    </a:ext>
                  </a:extLst>
                </p:cNvPr>
                <p:cNvSpPr/>
                <p:nvPr/>
              </p:nvSpPr>
              <p:spPr bwMode="auto">
                <a:xfrm>
                  <a:off x="4160837" y="1350919"/>
                  <a:ext cx="1676400" cy="609601"/>
                </a:xfrm>
                <a:prstGeom prst="roundRect">
                  <a:avLst/>
                </a:prstGeom>
                <a:gradFill flip="none" rotWithShape="1">
                  <a:gsLst>
                    <a:gs pos="1250">
                      <a:srgbClr val="047AD5"/>
                    </a:gs>
                    <a:gs pos="100000">
                      <a:schemeClr val="accent3"/>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noProof="0" err="1">
                      <a:solidFill>
                        <a:schemeClr val="tx1"/>
                      </a:solidFill>
                    </a:rPr>
                    <a:t>IEnricher</a:t>
                  </a:r>
                  <a:endParaRPr lang="en-US" sz="1600" noProof="0">
                    <a:solidFill>
                      <a:schemeClr val="tx1"/>
                    </a:solidFill>
                  </a:endParaRPr>
                </a:p>
              </p:txBody>
            </p:sp>
            <p:sp>
              <p:nvSpPr>
                <p:cNvPr id="90" name="Oval 89">
                  <a:extLst>
                    <a:ext uri="{FF2B5EF4-FFF2-40B4-BE49-F238E27FC236}">
                      <a16:creationId xmlns:a16="http://schemas.microsoft.com/office/drawing/2014/main" id="{96ECBF6F-EDEE-438C-DB1A-F3D0C9F1CC5D}"/>
                    </a:ext>
                    <a:ext uri="{C183D7F6-B498-43B3-948B-1728B52AA6E4}">
                      <adec:decorative xmlns:adec="http://schemas.microsoft.com/office/drawing/2017/decorative" val="1"/>
                    </a:ext>
                  </a:extLst>
                </p:cNvPr>
                <p:cNvSpPr/>
                <p:nvPr/>
              </p:nvSpPr>
              <p:spPr bwMode="auto">
                <a:xfrm>
                  <a:off x="4922837" y="2090463"/>
                  <a:ext cx="152400" cy="150995"/>
                </a:xfrm>
                <a:prstGeom prst="ellipse">
                  <a:avLst/>
                </a:prstGeom>
                <a:grp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noProof="0">
                    <a:cs typeface="Segoe Sans Text" pitchFamily="2" charset="0"/>
                  </a:endParaRPr>
                </a:p>
              </p:txBody>
            </p:sp>
            <p:cxnSp>
              <p:nvCxnSpPr>
                <p:cNvPr id="91" name="Straight Connector 90">
                  <a:extLst>
                    <a:ext uri="{FF2B5EF4-FFF2-40B4-BE49-F238E27FC236}">
                      <a16:creationId xmlns:a16="http://schemas.microsoft.com/office/drawing/2014/main" id="{94ADF086-0329-CAD7-0084-7FA2BF73187B}"/>
                    </a:ext>
                    <a:ext uri="{C183D7F6-B498-43B3-948B-1728B52AA6E4}">
                      <adec:decorative xmlns:adec="http://schemas.microsoft.com/office/drawing/2017/decorative" val="1"/>
                    </a:ext>
                  </a:extLst>
                </p:cNvPr>
                <p:cNvCxnSpPr>
                  <a:cxnSpLocks/>
                  <a:stCxn id="90" idx="0"/>
                  <a:endCxn id="89" idx="2"/>
                </p:cNvCxnSpPr>
                <p:nvPr/>
              </p:nvCxnSpPr>
              <p:spPr>
                <a:xfrm flipV="1">
                  <a:off x="4999037" y="1960520"/>
                  <a:ext cx="0" cy="129943"/>
                </a:xfrm>
                <a:prstGeom prst="line">
                  <a:avLst/>
                </a:prstGeom>
                <a:grpFill/>
                <a:ln w="28575" cap="flat" cmpd="sng" algn="ctr">
                  <a:solidFill>
                    <a:schemeClr val="accent3"/>
                  </a:solidFill>
                  <a:prstDash val="solid"/>
                  <a:headEnd type="none" w="med" len="med"/>
                  <a:tailEnd type="none" w="med" len="med"/>
                </a:ln>
                <a:effectLst/>
              </p:spPr>
            </p:cxnSp>
          </p:grpSp>
          <p:grpSp>
            <p:nvGrpSpPr>
              <p:cNvPr id="85" name="Group 84">
                <a:extLst>
                  <a:ext uri="{FF2B5EF4-FFF2-40B4-BE49-F238E27FC236}">
                    <a16:creationId xmlns:a16="http://schemas.microsoft.com/office/drawing/2014/main" id="{E7138125-09C8-2C00-2181-C013C3435CC0}"/>
                  </a:ext>
                </a:extLst>
              </p:cNvPr>
              <p:cNvGrpSpPr/>
              <p:nvPr/>
            </p:nvGrpSpPr>
            <p:grpSpPr>
              <a:xfrm>
                <a:off x="4518949" y="910651"/>
                <a:ext cx="1643445" cy="873034"/>
                <a:chOff x="4160837" y="1350919"/>
                <a:chExt cx="1676400" cy="890539"/>
              </a:xfrm>
              <a:solidFill>
                <a:schemeClr val="accent1"/>
              </a:solidFill>
            </p:grpSpPr>
            <p:sp>
              <p:nvSpPr>
                <p:cNvPr id="86" name="Rectangle: Rounded Corners 85">
                  <a:extLst>
                    <a:ext uri="{FF2B5EF4-FFF2-40B4-BE49-F238E27FC236}">
                      <a16:creationId xmlns:a16="http://schemas.microsoft.com/office/drawing/2014/main" id="{8193EFF4-54BE-0DEB-D736-3C9F91F0A328}"/>
                    </a:ext>
                    <a:ext uri="{C183D7F6-B498-43B3-948B-1728B52AA6E4}">
                      <adec:decorative xmlns:adec="http://schemas.microsoft.com/office/drawing/2017/decorative" val="1"/>
                    </a:ext>
                  </a:extLst>
                </p:cNvPr>
                <p:cNvSpPr/>
                <p:nvPr/>
              </p:nvSpPr>
              <p:spPr bwMode="auto">
                <a:xfrm>
                  <a:off x="4160837" y="1350919"/>
                  <a:ext cx="1676400" cy="609601"/>
                </a:xfrm>
                <a:prstGeom prst="roundRect">
                  <a:avLst/>
                </a:prstGeom>
                <a:gradFill flip="none" rotWithShape="1">
                  <a:gsLst>
                    <a:gs pos="1250">
                      <a:srgbClr val="047AD5"/>
                    </a:gs>
                    <a:gs pos="100000">
                      <a:schemeClr val="accent3"/>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noProof="0">
                      <a:solidFill>
                        <a:schemeClr val="bg1"/>
                      </a:solidFill>
                    </a:rPr>
                    <a:t>Skill</a:t>
                  </a:r>
                </a:p>
              </p:txBody>
            </p:sp>
            <p:sp>
              <p:nvSpPr>
                <p:cNvPr id="87" name="Oval 86">
                  <a:extLst>
                    <a:ext uri="{FF2B5EF4-FFF2-40B4-BE49-F238E27FC236}">
                      <a16:creationId xmlns:a16="http://schemas.microsoft.com/office/drawing/2014/main" id="{43AEC037-A2C3-7CF9-09FB-CFAD341287B2}"/>
                    </a:ext>
                    <a:ext uri="{C183D7F6-B498-43B3-948B-1728B52AA6E4}">
                      <adec:decorative xmlns:adec="http://schemas.microsoft.com/office/drawing/2017/decorative" val="1"/>
                    </a:ext>
                  </a:extLst>
                </p:cNvPr>
                <p:cNvSpPr/>
                <p:nvPr/>
              </p:nvSpPr>
              <p:spPr bwMode="auto">
                <a:xfrm>
                  <a:off x="4922837" y="2090463"/>
                  <a:ext cx="152400" cy="150995"/>
                </a:xfrm>
                <a:prstGeom prst="ellipse">
                  <a:avLst/>
                </a:prstGeom>
                <a:grp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cxnSp>
              <p:nvCxnSpPr>
                <p:cNvPr id="88" name="Straight Connector 87">
                  <a:extLst>
                    <a:ext uri="{FF2B5EF4-FFF2-40B4-BE49-F238E27FC236}">
                      <a16:creationId xmlns:a16="http://schemas.microsoft.com/office/drawing/2014/main" id="{40B89E92-6E9C-19A0-0DFF-46B9EB4E570A}"/>
                    </a:ext>
                    <a:ext uri="{C183D7F6-B498-43B3-948B-1728B52AA6E4}">
                      <adec:decorative xmlns:adec="http://schemas.microsoft.com/office/drawing/2017/decorative" val="1"/>
                    </a:ext>
                  </a:extLst>
                </p:cNvPr>
                <p:cNvCxnSpPr>
                  <a:cxnSpLocks/>
                  <a:stCxn id="87" idx="0"/>
                  <a:endCxn id="86" idx="2"/>
                </p:cNvCxnSpPr>
                <p:nvPr/>
              </p:nvCxnSpPr>
              <p:spPr>
                <a:xfrm flipV="1">
                  <a:off x="4999037" y="1960520"/>
                  <a:ext cx="0" cy="129943"/>
                </a:xfrm>
                <a:prstGeom prst="line">
                  <a:avLst/>
                </a:prstGeom>
                <a:grpFill/>
                <a:ln w="25400" cap="flat" cmpd="sng" algn="ctr">
                  <a:solidFill>
                    <a:schemeClr val="accent3"/>
                  </a:solidFill>
                  <a:prstDash val="solid"/>
                  <a:headEnd type="none"/>
                  <a:tailEnd type="none"/>
                </a:ln>
                <a:effectLst/>
              </p:spPr>
            </p:cxnSp>
          </p:grpSp>
        </p:grpSp>
        <p:sp>
          <p:nvSpPr>
            <p:cNvPr id="62" name="Text Placeholder 1">
              <a:extLst>
                <a:ext uri="{FF2B5EF4-FFF2-40B4-BE49-F238E27FC236}">
                  <a16:creationId xmlns:a16="http://schemas.microsoft.com/office/drawing/2014/main" id="{CBD79DF8-34C9-66C0-C553-549DD161BB27}"/>
                </a:ext>
                <a:ext uri="{C183D7F6-B498-43B3-948B-1728B52AA6E4}">
                  <adec:decorative xmlns:adec="http://schemas.microsoft.com/office/drawing/2017/decorative" val="1"/>
                </a:ext>
              </a:extLst>
            </p:cNvPr>
            <p:cNvSpPr txBox="1">
              <a:spLocks/>
            </p:cNvSpPr>
            <p:nvPr/>
          </p:nvSpPr>
          <p:spPr>
            <a:xfrm>
              <a:off x="9705687" y="3127956"/>
              <a:ext cx="1297182" cy="21839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Sans Text Semibold" pitchFamily="2" charset="0"/>
                </a:rPr>
                <a:t>Search Index</a:t>
              </a:r>
            </a:p>
          </p:txBody>
        </p:sp>
        <p:grpSp>
          <p:nvGrpSpPr>
            <p:cNvPr id="63" name="Group 62">
              <a:extLst>
                <a:ext uri="{FF2B5EF4-FFF2-40B4-BE49-F238E27FC236}">
                  <a16:creationId xmlns:a16="http://schemas.microsoft.com/office/drawing/2014/main" id="{2915533F-C61D-EEDB-F530-4EE9226FF5AA}"/>
                </a:ext>
              </a:extLst>
            </p:cNvPr>
            <p:cNvGrpSpPr/>
            <p:nvPr/>
          </p:nvGrpSpPr>
          <p:grpSpPr>
            <a:xfrm>
              <a:off x="7509243" y="2025556"/>
              <a:ext cx="937730" cy="1002542"/>
              <a:chOff x="7509243" y="2025556"/>
              <a:chExt cx="937730" cy="1002542"/>
            </a:xfrm>
          </p:grpSpPr>
          <p:sp>
            <p:nvSpPr>
              <p:cNvPr id="65" name="Rectangle 64">
                <a:extLst>
                  <a:ext uri="{FF2B5EF4-FFF2-40B4-BE49-F238E27FC236}">
                    <a16:creationId xmlns:a16="http://schemas.microsoft.com/office/drawing/2014/main" id="{1CC959BB-922E-5A58-6B47-4324A2612B37}"/>
                  </a:ext>
                  <a:ext uri="{C183D7F6-B498-43B3-948B-1728B52AA6E4}">
                    <adec:decorative xmlns:adec="http://schemas.microsoft.com/office/drawing/2017/decorative" val="1"/>
                  </a:ext>
                </a:extLst>
              </p:cNvPr>
              <p:cNvSpPr/>
              <p:nvPr/>
            </p:nvSpPr>
            <p:spPr bwMode="auto">
              <a:xfrm>
                <a:off x="7509243" y="2026900"/>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66" name="Straight Connector 65">
                <a:extLst>
                  <a:ext uri="{FF2B5EF4-FFF2-40B4-BE49-F238E27FC236}">
                    <a16:creationId xmlns:a16="http://schemas.microsoft.com/office/drawing/2014/main" id="{9185C368-EE61-0669-0F87-796B8428B247}"/>
                  </a:ext>
                  <a:ext uri="{C183D7F6-B498-43B3-948B-1728B52AA6E4}">
                    <adec:decorative xmlns:adec="http://schemas.microsoft.com/office/drawing/2017/decorative" val="1"/>
                  </a:ext>
                </a:extLst>
              </p:cNvPr>
              <p:cNvCxnSpPr>
                <a:cxnSpLocks/>
              </p:cNvCxnSpPr>
              <p:nvPr/>
            </p:nvCxnSpPr>
            <p:spPr>
              <a:xfrm>
                <a:off x="7584507" y="2204799"/>
                <a:ext cx="0" cy="184529"/>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7" name="Straight Connector 66">
                <a:extLst>
                  <a:ext uri="{FF2B5EF4-FFF2-40B4-BE49-F238E27FC236}">
                    <a16:creationId xmlns:a16="http://schemas.microsoft.com/office/drawing/2014/main" id="{48B21F34-C0EB-AC27-8EB8-62BED3980015}"/>
                  </a:ext>
                  <a:ext uri="{C183D7F6-B498-43B3-948B-1728B52AA6E4}">
                    <adec:decorative xmlns:adec="http://schemas.microsoft.com/office/drawing/2017/decorative" val="1"/>
                  </a:ext>
                </a:extLst>
              </p:cNvPr>
              <p:cNvCxnSpPr>
                <a:cxnSpLocks/>
              </p:cNvCxnSpPr>
              <p:nvPr/>
            </p:nvCxnSpPr>
            <p:spPr>
              <a:xfrm>
                <a:off x="7585545" y="2389327"/>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8" name="Rectangle 67">
                <a:extLst>
                  <a:ext uri="{FF2B5EF4-FFF2-40B4-BE49-F238E27FC236}">
                    <a16:creationId xmlns:a16="http://schemas.microsoft.com/office/drawing/2014/main" id="{070C501D-F07E-75FE-C0ED-749A5785E4E0}"/>
                  </a:ext>
                  <a:ext uri="{C183D7F6-B498-43B3-948B-1728B52AA6E4}">
                    <adec:decorative xmlns:adec="http://schemas.microsoft.com/office/drawing/2017/decorative" val="1"/>
                  </a:ext>
                </a:extLst>
              </p:cNvPr>
              <p:cNvSpPr/>
              <p:nvPr/>
            </p:nvSpPr>
            <p:spPr bwMode="auto">
              <a:xfrm>
                <a:off x="7743779" y="2299942"/>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69" name="Straight Connector 68">
                <a:extLst>
                  <a:ext uri="{FF2B5EF4-FFF2-40B4-BE49-F238E27FC236}">
                    <a16:creationId xmlns:a16="http://schemas.microsoft.com/office/drawing/2014/main" id="{748B609D-AE86-D448-3DC8-09C85B07FA9E}"/>
                  </a:ext>
                  <a:ext uri="{C183D7F6-B498-43B3-948B-1728B52AA6E4}">
                    <adec:decorative xmlns:adec="http://schemas.microsoft.com/office/drawing/2017/decorative" val="1"/>
                  </a:ext>
                </a:extLst>
              </p:cNvPr>
              <p:cNvCxnSpPr>
                <a:cxnSpLocks/>
              </p:cNvCxnSpPr>
              <p:nvPr/>
            </p:nvCxnSpPr>
            <p:spPr>
              <a:xfrm>
                <a:off x="7585290" y="2381826"/>
                <a:ext cx="0" cy="270001"/>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0" name="Straight Connector 69">
                <a:extLst>
                  <a:ext uri="{FF2B5EF4-FFF2-40B4-BE49-F238E27FC236}">
                    <a16:creationId xmlns:a16="http://schemas.microsoft.com/office/drawing/2014/main" id="{0F4E18E7-8E81-4991-568B-038D1D47363F}"/>
                  </a:ext>
                  <a:ext uri="{C183D7F6-B498-43B3-948B-1728B52AA6E4}">
                    <adec:decorative xmlns:adec="http://schemas.microsoft.com/office/drawing/2017/decorative" val="1"/>
                  </a:ext>
                </a:extLst>
              </p:cNvPr>
              <p:cNvCxnSpPr>
                <a:cxnSpLocks/>
              </p:cNvCxnSpPr>
              <p:nvPr/>
            </p:nvCxnSpPr>
            <p:spPr>
              <a:xfrm>
                <a:off x="7586200" y="2651826"/>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1" name="Rectangle 70">
                <a:extLst>
                  <a:ext uri="{FF2B5EF4-FFF2-40B4-BE49-F238E27FC236}">
                    <a16:creationId xmlns:a16="http://schemas.microsoft.com/office/drawing/2014/main" id="{760266E4-80F6-6E69-6064-CA9E15B3E2FF}"/>
                  </a:ext>
                  <a:ext uri="{C183D7F6-B498-43B3-948B-1728B52AA6E4}">
                    <adec:decorative xmlns:adec="http://schemas.microsoft.com/office/drawing/2017/decorative" val="1"/>
                  </a:ext>
                </a:extLst>
              </p:cNvPr>
              <p:cNvSpPr/>
              <p:nvPr/>
            </p:nvSpPr>
            <p:spPr bwMode="auto">
              <a:xfrm>
                <a:off x="7744435" y="2562441"/>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72" name="Straight Connector 71">
                <a:extLst>
                  <a:ext uri="{FF2B5EF4-FFF2-40B4-BE49-F238E27FC236}">
                    <a16:creationId xmlns:a16="http://schemas.microsoft.com/office/drawing/2014/main" id="{33D3A70F-9CED-3493-0ABD-B1FCCD2EF59A}"/>
                  </a:ext>
                  <a:ext uri="{C183D7F6-B498-43B3-948B-1728B52AA6E4}">
                    <adec:decorative xmlns:adec="http://schemas.microsoft.com/office/drawing/2017/decorative" val="1"/>
                  </a:ext>
                </a:extLst>
              </p:cNvPr>
              <p:cNvCxnSpPr>
                <a:cxnSpLocks/>
              </p:cNvCxnSpPr>
              <p:nvPr/>
            </p:nvCxnSpPr>
            <p:spPr>
              <a:xfrm>
                <a:off x="7829929" y="2744217"/>
                <a:ext cx="910" cy="19624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3" name="Straight Connector 72">
                <a:extLst>
                  <a:ext uri="{FF2B5EF4-FFF2-40B4-BE49-F238E27FC236}">
                    <a16:creationId xmlns:a16="http://schemas.microsoft.com/office/drawing/2014/main" id="{DDB2C38F-8539-E238-EBF9-93A466C53898}"/>
                  </a:ext>
                  <a:ext uri="{C183D7F6-B498-43B3-948B-1728B52AA6E4}">
                    <adec:decorative xmlns:adec="http://schemas.microsoft.com/office/drawing/2017/decorative" val="1"/>
                  </a:ext>
                </a:extLst>
              </p:cNvPr>
              <p:cNvCxnSpPr>
                <a:cxnSpLocks/>
              </p:cNvCxnSpPr>
              <p:nvPr/>
            </p:nvCxnSpPr>
            <p:spPr>
              <a:xfrm>
                <a:off x="7830839" y="2940457"/>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Rectangle 73">
                <a:extLst>
                  <a:ext uri="{FF2B5EF4-FFF2-40B4-BE49-F238E27FC236}">
                    <a16:creationId xmlns:a16="http://schemas.microsoft.com/office/drawing/2014/main" id="{B3FCB923-16DA-3167-FCED-C238B4676C98}"/>
                  </a:ext>
                  <a:ext uri="{C183D7F6-B498-43B3-948B-1728B52AA6E4}">
                    <adec:decorative xmlns:adec="http://schemas.microsoft.com/office/drawing/2017/decorative" val="1"/>
                  </a:ext>
                </a:extLst>
              </p:cNvPr>
              <p:cNvSpPr/>
              <p:nvPr/>
            </p:nvSpPr>
            <p:spPr bwMode="auto">
              <a:xfrm>
                <a:off x="7989074" y="2851071"/>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75" name="Straight Connector 74">
                <a:extLst>
                  <a:ext uri="{FF2B5EF4-FFF2-40B4-BE49-F238E27FC236}">
                    <a16:creationId xmlns:a16="http://schemas.microsoft.com/office/drawing/2014/main" id="{AAD94E54-0C12-1292-A3BA-AB6BBB404738}"/>
                  </a:ext>
                  <a:ext uri="{C183D7F6-B498-43B3-948B-1728B52AA6E4}">
                    <adec:decorative xmlns:adec="http://schemas.microsoft.com/office/drawing/2017/decorative" val="1"/>
                  </a:ext>
                </a:extLst>
              </p:cNvPr>
              <p:cNvCxnSpPr>
                <a:cxnSpLocks/>
              </p:cNvCxnSpPr>
              <p:nvPr/>
            </p:nvCxnSpPr>
            <p:spPr>
              <a:xfrm>
                <a:off x="7894816" y="2389327"/>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6" name="Rectangle 75">
                <a:extLst>
                  <a:ext uri="{FF2B5EF4-FFF2-40B4-BE49-F238E27FC236}">
                    <a16:creationId xmlns:a16="http://schemas.microsoft.com/office/drawing/2014/main" id="{D02995B1-E67B-B1F1-119D-275CEA8F5230}"/>
                  </a:ext>
                  <a:ext uri="{C183D7F6-B498-43B3-948B-1728B52AA6E4}">
                    <adec:decorative xmlns:adec="http://schemas.microsoft.com/office/drawing/2017/decorative" val="1"/>
                  </a:ext>
                </a:extLst>
              </p:cNvPr>
              <p:cNvSpPr/>
              <p:nvPr/>
            </p:nvSpPr>
            <p:spPr bwMode="auto">
              <a:xfrm>
                <a:off x="8053051" y="2299942"/>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77" name="Straight Connector 76">
                <a:extLst>
                  <a:ext uri="{FF2B5EF4-FFF2-40B4-BE49-F238E27FC236}">
                    <a16:creationId xmlns:a16="http://schemas.microsoft.com/office/drawing/2014/main" id="{191DC28D-D047-2EBB-EB86-A6677019CED9}"/>
                  </a:ext>
                  <a:ext uri="{C183D7F6-B498-43B3-948B-1728B52AA6E4}">
                    <adec:decorative xmlns:adec="http://schemas.microsoft.com/office/drawing/2017/decorative" val="1"/>
                  </a:ext>
                </a:extLst>
              </p:cNvPr>
              <p:cNvCxnSpPr>
                <a:cxnSpLocks/>
              </p:cNvCxnSpPr>
              <p:nvPr/>
            </p:nvCxnSpPr>
            <p:spPr>
              <a:xfrm>
                <a:off x="8128442" y="2493777"/>
                <a:ext cx="0" cy="184529"/>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8" name="Straight Connector 77">
                <a:extLst>
                  <a:ext uri="{FF2B5EF4-FFF2-40B4-BE49-F238E27FC236}">
                    <a16:creationId xmlns:a16="http://schemas.microsoft.com/office/drawing/2014/main" id="{32580E62-FC0C-88B9-C695-7EE7DFC21836}"/>
                  </a:ext>
                  <a:ext uri="{C183D7F6-B498-43B3-948B-1728B52AA6E4}">
                    <adec:decorative xmlns:adec="http://schemas.microsoft.com/office/drawing/2017/decorative" val="1"/>
                  </a:ext>
                </a:extLst>
              </p:cNvPr>
              <p:cNvCxnSpPr>
                <a:cxnSpLocks/>
              </p:cNvCxnSpPr>
              <p:nvPr/>
            </p:nvCxnSpPr>
            <p:spPr>
              <a:xfrm>
                <a:off x="8126559" y="2678306"/>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Rectangle 78">
                <a:extLst>
                  <a:ext uri="{FF2B5EF4-FFF2-40B4-BE49-F238E27FC236}">
                    <a16:creationId xmlns:a16="http://schemas.microsoft.com/office/drawing/2014/main" id="{129AA6AC-C39E-D042-E36B-81A2CD4F8D67}"/>
                  </a:ext>
                  <a:ext uri="{C183D7F6-B498-43B3-948B-1728B52AA6E4}">
                    <adec:decorative xmlns:adec="http://schemas.microsoft.com/office/drawing/2017/decorative" val="1"/>
                  </a:ext>
                </a:extLst>
              </p:cNvPr>
              <p:cNvSpPr/>
              <p:nvPr/>
            </p:nvSpPr>
            <p:spPr bwMode="auto">
              <a:xfrm>
                <a:off x="8284794" y="2588921"/>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80" name="Straight Connector 79">
                <a:extLst>
                  <a:ext uri="{FF2B5EF4-FFF2-40B4-BE49-F238E27FC236}">
                    <a16:creationId xmlns:a16="http://schemas.microsoft.com/office/drawing/2014/main" id="{9CB1D0C2-2435-4F24-9CD8-076A788E3D6A}"/>
                  </a:ext>
                  <a:ext uri="{C183D7F6-B498-43B3-948B-1728B52AA6E4}">
                    <adec:decorative xmlns:adec="http://schemas.microsoft.com/office/drawing/2017/decorative" val="1"/>
                  </a:ext>
                </a:extLst>
              </p:cNvPr>
              <p:cNvCxnSpPr>
                <a:cxnSpLocks/>
              </p:cNvCxnSpPr>
              <p:nvPr/>
            </p:nvCxnSpPr>
            <p:spPr>
              <a:xfrm>
                <a:off x="8137955" y="2114941"/>
                <a:ext cx="150783" cy="0"/>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1" name="Rectangle 80">
                <a:extLst>
                  <a:ext uri="{FF2B5EF4-FFF2-40B4-BE49-F238E27FC236}">
                    <a16:creationId xmlns:a16="http://schemas.microsoft.com/office/drawing/2014/main" id="{DF0D5997-AFC8-A51C-F591-E6A16C9F15B6}"/>
                  </a:ext>
                  <a:ext uri="{C183D7F6-B498-43B3-948B-1728B52AA6E4}">
                    <adec:decorative xmlns:adec="http://schemas.microsoft.com/office/drawing/2017/decorative" val="1"/>
                  </a:ext>
                </a:extLst>
              </p:cNvPr>
              <p:cNvSpPr/>
              <p:nvPr/>
            </p:nvSpPr>
            <p:spPr bwMode="auto">
              <a:xfrm>
                <a:off x="8296190" y="2025556"/>
                <a:ext cx="150783" cy="177027"/>
              </a:xfrm>
              <a:prstGeom prst="rect">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82" name="Straight Connector 81">
                <a:extLst>
                  <a:ext uri="{FF2B5EF4-FFF2-40B4-BE49-F238E27FC236}">
                    <a16:creationId xmlns:a16="http://schemas.microsoft.com/office/drawing/2014/main" id="{954E3CD4-FD91-2263-EFDA-C434058A7F89}"/>
                  </a:ext>
                  <a:ext uri="{C183D7F6-B498-43B3-948B-1728B52AA6E4}">
                    <adec:decorative xmlns:adec="http://schemas.microsoft.com/office/drawing/2017/decorative" val="1"/>
                  </a:ext>
                </a:extLst>
              </p:cNvPr>
              <p:cNvCxnSpPr>
                <a:cxnSpLocks/>
              </p:cNvCxnSpPr>
              <p:nvPr/>
            </p:nvCxnSpPr>
            <p:spPr>
              <a:xfrm>
                <a:off x="8128442" y="2114941"/>
                <a:ext cx="0" cy="179806"/>
              </a:xfrm>
              <a:prstGeom prst="line">
                <a:avLst/>
              </a:prstGeom>
              <a:noFill/>
              <a:ln w="2857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4" name="Text Placeholder 1">
              <a:extLst>
                <a:ext uri="{FF2B5EF4-FFF2-40B4-BE49-F238E27FC236}">
                  <a16:creationId xmlns:a16="http://schemas.microsoft.com/office/drawing/2014/main" id="{54EEC1B9-3B7C-6425-A26F-A43830F274B6}"/>
                </a:ext>
                <a:ext uri="{C183D7F6-B498-43B3-948B-1728B52AA6E4}">
                  <adec:decorative xmlns:adec="http://schemas.microsoft.com/office/drawing/2017/decorative" val="1"/>
                </a:ext>
              </a:extLst>
            </p:cNvPr>
            <p:cNvSpPr txBox="1">
              <a:spLocks/>
            </p:cNvSpPr>
            <p:nvPr/>
          </p:nvSpPr>
          <p:spPr>
            <a:xfrm>
              <a:off x="543142" y="3127956"/>
              <a:ext cx="1419340" cy="218393"/>
            </a:xfrm>
            <a:prstGeom prst="rect">
              <a:avLst/>
            </a:prstGeom>
          </p:spPr>
          <p:txBody>
            <a:bodyPr vert="horz" wrap="square" lIns="0" tIns="0" rIns="0" bIns="0" rtlCol="0">
              <a:spAutoFit/>
            </a:bodyPr>
            <a:lstStyle>
              <a:defPPr>
                <a:defRPr lang="en-US"/>
              </a:defPPr>
              <a:lvl1pPr marR="0" lvl="0" indent="0" algn="ctr" defTabSz="914367" fontAlgn="auto">
                <a:lnSpc>
                  <a:spcPct val="110000"/>
                </a:lnSpc>
                <a:spcBef>
                  <a:spcPct val="20000"/>
                </a:spcBef>
                <a:spcAft>
                  <a:spcPts val="0"/>
                </a:spcAft>
                <a:buClrTx/>
                <a:buSzPct val="90000"/>
                <a:buFont typeface="Arial" pitchFamily="34" charset="0"/>
                <a:buNone/>
                <a:tabLst/>
                <a:defRPr kumimoji="0" sz="1400" b="0" i="0" u="none" strike="noStrike" cap="none" spc="0" normalizeH="0" baseline="0">
                  <a:ln>
                    <a:noFill/>
                  </a:ln>
                  <a:effectLst/>
                  <a:uLnTx/>
                  <a:uFillTx/>
                  <a:latin typeface="Segoe UI Semibold"/>
                  <a:cs typeface="Segoe UI Semibold" panose="020B0702040204020203" pitchFamily="34" charset="0"/>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noProof="0">
                  <a:latin typeface="+mn-lt"/>
                  <a:cs typeface="Segoe Sans Text Semibold" pitchFamily="2" charset="0"/>
                </a:rPr>
                <a:t>Source Data</a:t>
              </a:r>
            </a:p>
          </p:txBody>
        </p:sp>
      </p:grpSp>
      <p:sp>
        <p:nvSpPr>
          <p:cNvPr id="96" name="Arrow: Pentagon 95">
            <a:extLst>
              <a:ext uri="{FF2B5EF4-FFF2-40B4-BE49-F238E27FC236}">
                <a16:creationId xmlns:a16="http://schemas.microsoft.com/office/drawing/2014/main" id="{1D984A59-FF21-EEFB-D35E-B5B6C3E00228}"/>
              </a:ext>
              <a:ext uri="{C183D7F6-B498-43B3-948B-1728B52AA6E4}">
                <adec:decorative xmlns:adec="http://schemas.microsoft.com/office/drawing/2017/decorative" val="1"/>
              </a:ext>
            </a:extLst>
          </p:cNvPr>
          <p:cNvSpPr/>
          <p:nvPr/>
        </p:nvSpPr>
        <p:spPr bwMode="auto">
          <a:xfrm rot="5400000">
            <a:off x="7956688" y="3268649"/>
            <a:ext cx="237649" cy="1120531"/>
          </a:xfrm>
          <a:prstGeom prst="homePlate">
            <a:avLst/>
          </a:prstGeom>
          <a:gradFill flip="none" rotWithShape="1">
            <a:gsLst>
              <a:gs pos="1250">
                <a:srgbClr val="047AD5"/>
              </a:gs>
              <a:gs pos="100000">
                <a:schemeClr val="accent3"/>
              </a:gs>
            </a:gsLst>
            <a:lin ang="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sp>
        <p:nvSpPr>
          <p:cNvPr id="97" name="Rectangle: Rounded Corners 96">
            <a:extLst>
              <a:ext uri="{FF2B5EF4-FFF2-40B4-BE49-F238E27FC236}">
                <a16:creationId xmlns:a16="http://schemas.microsoft.com/office/drawing/2014/main" id="{A3056013-2C0F-EA92-3B87-5200B5736B19}"/>
              </a:ext>
              <a:ext uri="{C183D7F6-B498-43B3-948B-1728B52AA6E4}">
                <adec:decorative xmlns:adec="http://schemas.microsoft.com/office/drawing/2017/decorative" val="1"/>
              </a:ext>
            </a:extLst>
          </p:cNvPr>
          <p:cNvSpPr/>
          <p:nvPr/>
        </p:nvSpPr>
        <p:spPr bwMode="auto">
          <a:xfrm>
            <a:off x="6537009" y="4062807"/>
            <a:ext cx="3259945" cy="1911269"/>
          </a:xfrm>
          <a:prstGeom prst="roundRect">
            <a:avLst>
              <a:gd name="adj" fmla="val 8693"/>
            </a:avLst>
          </a:prstGeom>
          <a:solidFill>
            <a:schemeClr val="bg1">
              <a:lumMod val="95000"/>
            </a:schemeClr>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ct val="0"/>
              </a:spcAft>
            </a:pPr>
            <a:endParaRPr lang="en-US" sz="1800" noProof="0">
              <a:solidFill>
                <a:schemeClr val="tx1"/>
              </a:solidFill>
              <a:latin typeface="+mj-lt"/>
              <a:cs typeface="Segoe Sans Text" pitchFamily="2" charset="0"/>
            </a:endParaRPr>
          </a:p>
        </p:txBody>
      </p:sp>
      <p:sp>
        <p:nvSpPr>
          <p:cNvPr id="98" name="Rectangle 97">
            <a:extLst>
              <a:ext uri="{FF2B5EF4-FFF2-40B4-BE49-F238E27FC236}">
                <a16:creationId xmlns:a16="http://schemas.microsoft.com/office/drawing/2014/main" id="{9D351332-0CD7-DCEC-FFDD-AD2EEA6BF6CE}"/>
              </a:ext>
              <a:ext uri="{C183D7F6-B498-43B3-948B-1728B52AA6E4}">
                <adec:decorative xmlns:adec="http://schemas.microsoft.com/office/drawing/2017/decorative" val="1"/>
              </a:ext>
            </a:extLst>
          </p:cNvPr>
          <p:cNvSpPr/>
          <p:nvPr/>
        </p:nvSpPr>
        <p:spPr bwMode="auto">
          <a:xfrm>
            <a:off x="6787055" y="4379567"/>
            <a:ext cx="2788091" cy="1127657"/>
          </a:xfrm>
          <a:prstGeom prst="rect">
            <a:avLst/>
          </a:prstGeom>
          <a:solidFill>
            <a:schemeClr val="bg1">
              <a:alpha val="85000"/>
            </a:schemeClr>
          </a:solidFill>
          <a:ln>
            <a:noFill/>
          </a:ln>
        </p:spPr>
        <p:style>
          <a:lnRef idx="2">
            <a:schemeClr val="lt1">
              <a:hueOff val="0"/>
              <a:satOff val="0"/>
              <a:lumOff val="0"/>
              <a:alphaOff val="0"/>
            </a:schemeClr>
          </a:lnRef>
          <a:fillRef idx="1">
            <a:schemeClr val="accent2">
              <a:shade val="50000"/>
              <a:hueOff val="326752"/>
              <a:satOff val="-33696"/>
              <a:lumOff val="48638"/>
              <a:alphaOff val="0"/>
            </a:schemeClr>
          </a:fillRef>
          <a:effectRef idx="0">
            <a:schemeClr val="accent2">
              <a:shade val="50000"/>
              <a:hueOff val="326752"/>
              <a:satOff val="-33696"/>
              <a:lumOff val="48638"/>
              <a:alphaOff val="0"/>
            </a:schemeClr>
          </a:effectRef>
          <a:fontRef idx="minor">
            <a:schemeClr val="lt1"/>
          </a:fontRef>
        </p:style>
        <p:txBody>
          <a:bodyPr spcFirstLastPara="0" vert="horz" wrap="square" lIns="409226" tIns="18669" rIns="371887" bIns="18669" numCol="1" spcCol="1270" anchor="b" anchorCtr="0">
            <a:noAutofit/>
          </a:bodyPr>
          <a:lstStyle/>
          <a:p>
            <a:pPr algn="ctr" defTabSz="622300">
              <a:lnSpc>
                <a:spcPct val="90000"/>
              </a:lnSpc>
              <a:spcBef>
                <a:spcPct val="0"/>
              </a:spcBef>
            </a:pPr>
            <a:r>
              <a:rPr kumimoji="0" lang="en-US" sz="1600" b="0" i="0" u="none" strike="noStrike" kern="1200" cap="none" spc="0" normalizeH="0" baseline="0" noProof="0">
                <a:ln>
                  <a:noFill/>
                </a:ln>
                <a:solidFill>
                  <a:schemeClr val="tx1"/>
                </a:solidFill>
                <a:effectLst/>
                <a:uLnTx/>
                <a:uFillTx/>
                <a:cs typeface="Segoe Sans Text Semibold" pitchFamily="2" charset="0"/>
              </a:rPr>
              <a:t>Projections</a:t>
            </a:r>
            <a:endParaRPr lang="en-US" sz="1600" b="1" noProof="0">
              <a:solidFill>
                <a:schemeClr val="tx1"/>
              </a:solidFill>
            </a:endParaRPr>
          </a:p>
        </p:txBody>
      </p:sp>
      <p:sp>
        <p:nvSpPr>
          <p:cNvPr id="99" name="Text Placeholder 1">
            <a:extLst>
              <a:ext uri="{FF2B5EF4-FFF2-40B4-BE49-F238E27FC236}">
                <a16:creationId xmlns:a16="http://schemas.microsoft.com/office/drawing/2014/main" id="{BE4196DE-E248-8646-FE5E-C0F34E12BE20}"/>
              </a:ext>
              <a:ext uri="{C183D7F6-B498-43B3-948B-1728B52AA6E4}">
                <adec:decorative xmlns:adec="http://schemas.microsoft.com/office/drawing/2017/decorative" val="1"/>
              </a:ext>
            </a:extLst>
          </p:cNvPr>
          <p:cNvSpPr txBox="1">
            <a:spLocks/>
          </p:cNvSpPr>
          <p:nvPr/>
        </p:nvSpPr>
        <p:spPr>
          <a:xfrm>
            <a:off x="6637980" y="5541593"/>
            <a:ext cx="3082283" cy="42770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chemeClr val="tx1"/>
                </a:solidFill>
                <a:effectLst/>
                <a:uLnTx/>
                <a:uFillTx/>
                <a:latin typeface="+mn-lt"/>
                <a:ea typeface="+mn-ea"/>
                <a:cs typeface="Segoe Sans Text Semibold" pitchFamily="2" charset="0"/>
              </a:rPr>
              <a:t>Incremental Enrichment</a:t>
            </a:r>
          </a:p>
        </p:txBody>
      </p:sp>
      <p:sp>
        <p:nvSpPr>
          <p:cNvPr id="102" name="Cylinder 101">
            <a:extLst>
              <a:ext uri="{FF2B5EF4-FFF2-40B4-BE49-F238E27FC236}">
                <a16:creationId xmlns:a16="http://schemas.microsoft.com/office/drawing/2014/main" id="{A06D8E91-CBFF-8701-8C9A-AB960E696742}"/>
              </a:ext>
              <a:ext uri="{C183D7F6-B498-43B3-948B-1728B52AA6E4}">
                <adec:decorative xmlns:adec="http://schemas.microsoft.com/office/drawing/2017/decorative" val="1"/>
              </a:ext>
            </a:extLst>
          </p:cNvPr>
          <p:cNvSpPr/>
          <p:nvPr/>
        </p:nvSpPr>
        <p:spPr bwMode="auto">
          <a:xfrm>
            <a:off x="7871978" y="4532966"/>
            <a:ext cx="618245" cy="654865"/>
          </a:xfrm>
          <a:prstGeom prst="can">
            <a:avLst>
              <a:gd name="adj" fmla="val 21600"/>
            </a:avLst>
          </a:prstGeom>
          <a:solidFill>
            <a:srgbClr val="0072C6"/>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effectLst/>
              <a:uLnTx/>
              <a:uFillTx/>
              <a:ea typeface="Segoe UI" pitchFamily="34" charset="0"/>
              <a:cs typeface="Segoe Sans Text" pitchFamily="2" charset="0"/>
            </a:endParaRPr>
          </a:p>
        </p:txBody>
      </p:sp>
      <p:sp>
        <p:nvSpPr>
          <p:cNvPr id="103" name="Relationship_F003">
            <a:extLst>
              <a:ext uri="{FF2B5EF4-FFF2-40B4-BE49-F238E27FC236}">
                <a16:creationId xmlns:a16="http://schemas.microsoft.com/office/drawing/2014/main" id="{E0441E52-19B6-1919-4C78-0AC2BE59FDBD}"/>
              </a:ext>
              <a:ext uri="{C183D7F6-B498-43B3-948B-1728B52AA6E4}">
                <adec:decorative xmlns:adec="http://schemas.microsoft.com/office/drawing/2017/decorative" val="1"/>
              </a:ext>
            </a:extLst>
          </p:cNvPr>
          <p:cNvSpPr>
            <a:spLocks noChangeAspect="1" noEditPoints="1"/>
          </p:cNvSpPr>
          <p:nvPr/>
        </p:nvSpPr>
        <p:spPr bwMode="auto">
          <a:xfrm>
            <a:off x="8047128" y="4793610"/>
            <a:ext cx="267944" cy="25061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ea typeface="+mn-ea"/>
              <a:cs typeface="+mn-cs"/>
            </a:endParaRPr>
          </a:p>
        </p:txBody>
      </p:sp>
      <p:sp>
        <p:nvSpPr>
          <p:cNvPr id="111" name="Rectangle: Rounded Corners 110">
            <a:extLst>
              <a:ext uri="{FF2B5EF4-FFF2-40B4-BE49-F238E27FC236}">
                <a16:creationId xmlns:a16="http://schemas.microsoft.com/office/drawing/2014/main" id="{85C67F4D-897D-963D-0345-33261026EB43}"/>
              </a:ext>
            </a:extLst>
          </p:cNvPr>
          <p:cNvSpPr/>
          <p:nvPr/>
        </p:nvSpPr>
        <p:spPr bwMode="auto">
          <a:xfrm>
            <a:off x="629941" y="3748736"/>
            <a:ext cx="5698123" cy="2520301"/>
          </a:xfrm>
          <a:prstGeom prst="roundRect">
            <a:avLst>
              <a:gd name="adj" fmla="val 4017"/>
            </a:avLst>
          </a:prstGeom>
          <a:solidFill>
            <a:schemeClr val="bg1">
              <a:lumMod val="95000"/>
            </a:schemeClr>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800" noProof="0">
                <a:solidFill>
                  <a:schemeClr val="tx1"/>
                </a:solidFill>
                <a:latin typeface="+mj-lt"/>
                <a:ea typeface="Segoe UI" pitchFamily="34" charset="0"/>
                <a:cs typeface="Segoe Sans Text" pitchFamily="2" charset="0"/>
              </a:rPr>
              <a:t>Properties:</a:t>
            </a:r>
          </a:p>
          <a:p>
            <a:pPr marL="228600" indent="-228600" algn="l" defTabSz="932472" fontAlgn="base">
              <a:spcBef>
                <a:spcPct val="0"/>
              </a:spcBef>
              <a:spcAft>
                <a:spcPts val="600"/>
              </a:spcAft>
              <a:buFont typeface="Arial" panose="020B0604020202020204" pitchFamily="34" charset="0"/>
              <a:buChar char="•"/>
            </a:pPr>
            <a:r>
              <a:rPr lang="en-US" sz="1600" noProof="0">
                <a:solidFill>
                  <a:schemeClr val="tx1"/>
                </a:solidFill>
                <a:ea typeface="Segoe UI" pitchFamily="34" charset="0"/>
                <a:cs typeface="Segoe Sans Text" pitchFamily="2" charset="0"/>
              </a:rPr>
              <a:t>Uses cached data for cost-effective skillset execution</a:t>
            </a:r>
          </a:p>
          <a:p>
            <a:pPr marL="228600" indent="-228600" algn="l" defTabSz="932472" fontAlgn="base">
              <a:spcBef>
                <a:spcPct val="0"/>
              </a:spcBef>
              <a:spcAft>
                <a:spcPts val="600"/>
              </a:spcAft>
              <a:buFont typeface="Arial" panose="020B0604020202020204" pitchFamily="34" charset="0"/>
              <a:buChar char="•"/>
            </a:pPr>
            <a:r>
              <a:rPr lang="en-US" sz="1600" noProof="0">
                <a:solidFill>
                  <a:schemeClr val="tx1"/>
                </a:solidFill>
                <a:ea typeface="Segoe UI" pitchFamily="34" charset="0"/>
                <a:cs typeface="Segoe Sans Text" pitchFamily="2" charset="0"/>
              </a:rPr>
              <a:t>Processes only new/updated content</a:t>
            </a:r>
          </a:p>
          <a:p>
            <a:pPr marL="228600" indent="-228600" algn="l" defTabSz="932472" fontAlgn="base">
              <a:spcBef>
                <a:spcPct val="0"/>
              </a:spcBef>
              <a:spcAft>
                <a:spcPts val="600"/>
              </a:spcAft>
              <a:buFont typeface="Arial" panose="020B0604020202020204" pitchFamily="34" charset="0"/>
              <a:buChar char="•"/>
            </a:pPr>
            <a:r>
              <a:rPr lang="en-US" sz="1600" noProof="0">
                <a:solidFill>
                  <a:schemeClr val="tx1"/>
                </a:solidFill>
                <a:ea typeface="Segoe UI" pitchFamily="34" charset="0"/>
                <a:cs typeface="Segoe Sans Text" pitchFamily="2" charset="0"/>
              </a:rPr>
              <a:t>Reuses existing enrichments</a:t>
            </a:r>
          </a:p>
          <a:p>
            <a:pPr marL="228600" indent="-228600" algn="l" defTabSz="932472" fontAlgn="base">
              <a:spcBef>
                <a:spcPct val="0"/>
              </a:spcBef>
              <a:spcAft>
                <a:spcPts val="600"/>
              </a:spcAft>
              <a:buFont typeface="Arial" panose="020B0604020202020204" pitchFamily="34" charset="0"/>
              <a:buChar char="•"/>
            </a:pPr>
            <a:r>
              <a:rPr lang="en-US" sz="1600" noProof="0">
                <a:solidFill>
                  <a:schemeClr val="tx1"/>
                </a:solidFill>
                <a:ea typeface="Segoe UI" pitchFamily="34" charset="0"/>
                <a:cs typeface="Segoe Sans Text" pitchFamily="2" charset="0"/>
              </a:rPr>
              <a:t>Adjusts to data source and skill updates</a:t>
            </a:r>
          </a:p>
          <a:p>
            <a:pPr marL="228600" indent="-228600" algn="l" defTabSz="932472" fontAlgn="base">
              <a:spcBef>
                <a:spcPct val="0"/>
              </a:spcBef>
              <a:spcAft>
                <a:spcPts val="600"/>
              </a:spcAft>
              <a:buFont typeface="Arial" panose="020B0604020202020204" pitchFamily="34" charset="0"/>
              <a:buChar char="•"/>
            </a:pPr>
            <a:r>
              <a:rPr lang="en-US" sz="1600" noProof="0">
                <a:solidFill>
                  <a:schemeClr val="tx1"/>
                </a:solidFill>
                <a:ea typeface="Segoe UI" pitchFamily="34" charset="0"/>
                <a:cs typeface="Segoe Sans Text" pitchFamily="2" charset="0"/>
              </a:rPr>
              <a:t>Automates cache management</a:t>
            </a:r>
          </a:p>
          <a:p>
            <a:pPr marL="228600" indent="-228600" algn="l" defTabSz="932472" fontAlgn="base">
              <a:spcBef>
                <a:spcPct val="0"/>
              </a:spcBef>
              <a:spcAft>
                <a:spcPts val="600"/>
              </a:spcAft>
              <a:buFont typeface="Arial" panose="020B0604020202020204" pitchFamily="34" charset="0"/>
              <a:buChar char="•"/>
            </a:pPr>
            <a:r>
              <a:rPr lang="en-US" sz="1600" noProof="0">
                <a:solidFill>
                  <a:schemeClr val="tx1"/>
                </a:solidFill>
                <a:ea typeface="Segoe UI" pitchFamily="34" charset="0"/>
                <a:cs typeface="Segoe Sans Text" pitchFamily="2" charset="0"/>
              </a:rPr>
              <a:t>Allows prioritization of new documents</a:t>
            </a:r>
          </a:p>
        </p:txBody>
      </p:sp>
      <p:grpSp>
        <p:nvGrpSpPr>
          <p:cNvPr id="2" name="Group 1">
            <a:extLst>
              <a:ext uri="{FF2B5EF4-FFF2-40B4-BE49-F238E27FC236}">
                <a16:creationId xmlns:a16="http://schemas.microsoft.com/office/drawing/2014/main" id="{A3A3C413-2E93-8BFB-57DE-8805B11B7F9D}"/>
              </a:ext>
              <a:ext uri="{C183D7F6-B498-43B3-948B-1728B52AA6E4}">
                <adec:decorative xmlns:adec="http://schemas.microsoft.com/office/drawing/2017/decorative" val="1"/>
              </a:ext>
            </a:extLst>
          </p:cNvPr>
          <p:cNvGrpSpPr/>
          <p:nvPr/>
        </p:nvGrpSpPr>
        <p:grpSpPr>
          <a:xfrm>
            <a:off x="9529793" y="2147203"/>
            <a:ext cx="1518517" cy="1106142"/>
            <a:chOff x="878175" y="2720627"/>
            <a:chExt cx="3307848" cy="2409554"/>
          </a:xfrm>
          <a:effectLst>
            <a:outerShdw blurRad="63500" dist="127000" dir="2700000" algn="tl" rotWithShape="0">
              <a:prstClr val="black">
                <a:alpha val="20000"/>
              </a:prstClr>
            </a:outerShdw>
          </a:effectLst>
        </p:grpSpPr>
        <p:sp>
          <p:nvSpPr>
            <p:cNvPr id="8" name="Freeform: Shape 7">
              <a:extLst>
                <a:ext uri="{FF2B5EF4-FFF2-40B4-BE49-F238E27FC236}">
                  <a16:creationId xmlns:a16="http://schemas.microsoft.com/office/drawing/2014/main" id="{622653C9-07C4-9859-EEF4-47F7D52EA07A}"/>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9" name="Freeform: Shape 8">
              <a:extLst>
                <a:ext uri="{FF2B5EF4-FFF2-40B4-BE49-F238E27FC236}">
                  <a16:creationId xmlns:a16="http://schemas.microsoft.com/office/drawing/2014/main" id="{74DF8113-0CEF-BC80-6D6B-EEA6AE187BF8}"/>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10" name="Freeform: Shape 9">
              <a:extLst>
                <a:ext uri="{FF2B5EF4-FFF2-40B4-BE49-F238E27FC236}">
                  <a16:creationId xmlns:a16="http://schemas.microsoft.com/office/drawing/2014/main" id="{352CED5B-A3E2-FEE4-0C41-D31299A636BC}"/>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1038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80005-02FE-A00D-111C-29131D2F2ED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4C7F689-F341-9BD8-0CF4-FB32CCC7D6C8}"/>
              </a:ext>
              <a:ext uri="{C183D7F6-B498-43B3-948B-1728B52AA6E4}">
                <adec:decorative xmlns:adec="http://schemas.microsoft.com/office/drawing/2017/decorative" val="1"/>
              </a:ext>
            </a:extLst>
          </p:cNvPr>
          <p:cNvGrpSpPr>
            <a:grpSpLocks noGrp="1" noUngrp="1" noRot="1" noMove="1" noResize="1"/>
          </p:cNvGrpSpPr>
          <p:nvPr/>
        </p:nvGrpSpPr>
        <p:grpSpPr>
          <a:xfrm>
            <a:off x="6727371" y="1309495"/>
            <a:ext cx="7530999" cy="8045450"/>
            <a:chOff x="6727371" y="1309495"/>
            <a:chExt cx="7530999" cy="8045450"/>
          </a:xfrm>
        </p:grpSpPr>
        <p:sp>
          <p:nvSpPr>
            <p:cNvPr id="3" name="Oval 2">
              <a:extLst>
                <a:ext uri="{FF2B5EF4-FFF2-40B4-BE49-F238E27FC236}">
                  <a16:creationId xmlns:a16="http://schemas.microsoft.com/office/drawing/2014/main" id="{97B30AA9-015D-4A79-6E3A-373623DB16A4}"/>
                </a:ext>
              </a:extLst>
            </p:cNvPr>
            <p:cNvSpPr>
              <a:spLocks noGrp="1" noRot="1" noMove="1" noResize="1" noEditPoints="1" noAdjustHandles="1" noChangeArrowheads="1" noChangeShapeType="1"/>
            </p:cNvSpPr>
            <p:nvPr/>
          </p:nvSpPr>
          <p:spPr bwMode="auto">
            <a:xfrm>
              <a:off x="6727371" y="287430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84F961BD-B605-1141-8231-4A7FB3B79E1B}"/>
                </a:ext>
              </a:extLst>
            </p:cNvPr>
            <p:cNvSpPr>
              <a:spLocks noGrp="1" noRot="1" noMove="1" noResize="1" noEditPoints="1" noAdjustHandles="1" noChangeArrowheads="1" noChangeShapeType="1"/>
            </p:cNvSpPr>
            <p:nvPr/>
          </p:nvSpPr>
          <p:spPr bwMode="auto">
            <a:xfrm>
              <a:off x="8614528" y="1309495"/>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13858119-425E-8BE3-00E2-E75006CC5467}"/>
              </a:ext>
            </a:extLst>
          </p:cNvPr>
          <p:cNvSpPr>
            <a:spLocks noGrp="1"/>
          </p:cNvSpPr>
          <p:nvPr>
            <p:ph type="title"/>
          </p:nvPr>
        </p:nvSpPr>
        <p:spPr>
          <a:xfrm>
            <a:off x="588263" y="457200"/>
            <a:ext cx="11018520" cy="830997"/>
          </a:xfrm>
        </p:spPr>
        <p:txBody>
          <a:bodyPr/>
          <a:lstStyle/>
          <a:p>
            <a:r>
              <a:rPr lang="en-US" noProof="0"/>
              <a:t>AI Search as a Knowledge Source in Copilot Studio</a:t>
            </a:r>
            <a:br>
              <a:rPr lang="en-US" noProof="0"/>
            </a:br>
            <a:r>
              <a:rPr lang="en-US" sz="1800" noProof="0"/>
              <a:t>Optimize Agents with AI Search’s Revolutionary Retrieval System</a:t>
            </a:r>
          </a:p>
        </p:txBody>
      </p:sp>
      <p:sp>
        <p:nvSpPr>
          <p:cNvPr id="18" name="TextBox 17">
            <a:extLst>
              <a:ext uri="{FF2B5EF4-FFF2-40B4-BE49-F238E27FC236}">
                <a16:creationId xmlns:a16="http://schemas.microsoft.com/office/drawing/2014/main" id="{6C4C675B-7115-DA2E-9C3D-E5F1011FC903}"/>
              </a:ext>
            </a:extLst>
          </p:cNvPr>
          <p:cNvSpPr txBox="1"/>
          <p:nvPr/>
        </p:nvSpPr>
        <p:spPr>
          <a:xfrm>
            <a:off x="579510" y="1783081"/>
            <a:ext cx="4822484" cy="3323987"/>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285750" lvl="0" indent="-285750" defTabSz="914400">
              <a:buFont typeface="Arial" panose="020B0604020202020204" pitchFamily="34" charset="0"/>
              <a:buChar char="•"/>
              <a:defRPr/>
            </a:pPr>
            <a:r>
              <a:rPr lang="en-US" sz="2400" spc="-50" noProof="0">
                <a:ln w="3175">
                  <a:noFill/>
                </a:ln>
                <a:cs typeface="Segoe UI" pitchFamily="34" charset="0"/>
              </a:rPr>
              <a:t>Maker selects Azure AI Search for the list of available knowledge sources </a:t>
            </a:r>
          </a:p>
          <a:p>
            <a:pPr marL="285750" lvl="0" indent="-285750" defTabSz="914400">
              <a:buFont typeface="Arial" panose="020B0604020202020204" pitchFamily="34" charset="0"/>
              <a:buChar char="•"/>
              <a:defRPr/>
            </a:pPr>
            <a:endParaRPr kumimoji="0" lang="en-US" sz="2400" b="0" i="0" u="none" strike="noStrike" kern="1200" cap="none" spc="-50" normalizeH="0" baseline="0" noProof="0">
              <a:ln w="3175">
                <a:noFill/>
              </a:ln>
              <a:effectLst/>
              <a:uLnTx/>
              <a:uFillTx/>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Maker enters AI Search endpoint URL and API keys</a:t>
            </a:r>
          </a:p>
          <a:p>
            <a:pPr lvl="0" defTabSz="914400">
              <a:defRPr/>
            </a:pPr>
            <a:endParaRPr lang="en-US" sz="2400" spc="-50" noProof="0">
              <a:ln w="3175">
                <a:noFill/>
              </a:ln>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Maker selects a vector index to be used for knowledge source</a:t>
            </a:r>
          </a:p>
        </p:txBody>
      </p:sp>
      <p:pic>
        <p:nvPicPr>
          <p:cNvPr id="15" name="Picture 14">
            <a:extLst>
              <a:ext uri="{FF2B5EF4-FFF2-40B4-BE49-F238E27FC236}">
                <a16:creationId xmlns:a16="http://schemas.microsoft.com/office/drawing/2014/main" id="{83C54BBA-902E-2552-738D-5DE0C73F35C8}"/>
              </a:ext>
            </a:extLst>
          </p:cNvPr>
          <p:cNvPicPr>
            <a:picLocks noChangeAspect="1"/>
          </p:cNvPicPr>
          <p:nvPr/>
        </p:nvPicPr>
        <p:blipFill>
          <a:blip r:embed="rId3"/>
          <a:stretch>
            <a:fillRect/>
          </a:stretch>
        </p:blipFill>
        <p:spPr>
          <a:xfrm>
            <a:off x="5375014" y="1783081"/>
            <a:ext cx="6727370" cy="3803339"/>
          </a:xfrm>
          <a:prstGeom prst="rect">
            <a:avLst/>
          </a:prstGeom>
        </p:spPr>
      </p:pic>
      <p:pic>
        <p:nvPicPr>
          <p:cNvPr id="5" name="Picture 4" descr="Microsoft Copilot Studio Advanced Training - Flexmind">
            <a:extLst>
              <a:ext uri="{FF2B5EF4-FFF2-40B4-BE49-F238E27FC236}">
                <a16:creationId xmlns:a16="http://schemas.microsoft.com/office/drawing/2014/main" id="{4A6BFD0C-03AA-8333-0DE7-52FD42F40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0166" y="103732"/>
            <a:ext cx="709511" cy="70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7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22222E-6 L 0 0.03541 " pathEditMode="relative" rAng="0" ptsTypes="AA">
                                      <p:cBhvr>
                                        <p:cTn id="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8E9E-1D3C-B75E-4C44-19B563C74C56}"/>
              </a:ext>
            </a:extLst>
          </p:cNvPr>
          <p:cNvSpPr>
            <a:spLocks noGrp="1"/>
          </p:cNvSpPr>
          <p:nvPr>
            <p:ph type="title"/>
          </p:nvPr>
        </p:nvSpPr>
        <p:spPr>
          <a:xfrm>
            <a:off x="588263" y="457200"/>
            <a:ext cx="11018520" cy="553998"/>
          </a:xfrm>
        </p:spPr>
        <p:txBody>
          <a:bodyPr wrap="square" anchor="t">
            <a:normAutofit/>
          </a:bodyPr>
          <a:lstStyle/>
          <a:p>
            <a:r>
              <a:rPr lang="en-US" sz="3200" noProof="0"/>
              <a:t>Incremental enrichment (cache)</a:t>
            </a:r>
          </a:p>
        </p:txBody>
      </p:sp>
      <p:sp>
        <p:nvSpPr>
          <p:cNvPr id="4" name="TextBox 3">
            <a:extLst>
              <a:ext uri="{FF2B5EF4-FFF2-40B4-BE49-F238E27FC236}">
                <a16:creationId xmlns:a16="http://schemas.microsoft.com/office/drawing/2014/main" id="{56621EB3-D745-4F29-6589-991A9E8AD16F}"/>
              </a:ext>
            </a:extLst>
          </p:cNvPr>
          <p:cNvSpPr txBox="1"/>
          <p:nvPr/>
        </p:nvSpPr>
        <p:spPr>
          <a:xfrm>
            <a:off x="588263" y="1298309"/>
            <a:ext cx="5116827" cy="246221"/>
          </a:xfrm>
          <a:prstGeom prst="rect">
            <a:avLst/>
          </a:prstGeom>
          <a:noFill/>
          <a:ln>
            <a:noFill/>
          </a:ln>
        </p:spPr>
        <p:txBody>
          <a:bodyPr wrap="square" lIns="0" tIns="0" rIns="0" bIns="0" rtlCol="0">
            <a:spAutoFit/>
          </a:bodyPr>
          <a:lstStyle>
            <a:defPPr>
              <a:defRPr lang="en-US"/>
            </a:defPPr>
            <a:lvl1pPr>
              <a:defRPr sz="1600">
                <a:latin typeface="+mj-lt"/>
              </a:defRPr>
            </a:lvl1pPr>
          </a:lstStyle>
          <a:p>
            <a:r>
              <a:rPr lang="en-US" noProof="0"/>
              <a:t>Configuring enrichment cache from Azure portal</a:t>
            </a:r>
          </a:p>
        </p:txBody>
      </p:sp>
      <p:sp>
        <p:nvSpPr>
          <p:cNvPr id="3" name="TextBox 2">
            <a:extLst>
              <a:ext uri="{FF2B5EF4-FFF2-40B4-BE49-F238E27FC236}">
                <a16:creationId xmlns:a16="http://schemas.microsoft.com/office/drawing/2014/main" id="{4E45C828-28C2-9725-B40B-35D775D22045}"/>
              </a:ext>
            </a:extLst>
          </p:cNvPr>
          <p:cNvSpPr txBox="1"/>
          <p:nvPr/>
        </p:nvSpPr>
        <p:spPr>
          <a:xfrm>
            <a:off x="6956136" y="1298309"/>
            <a:ext cx="4664364" cy="246221"/>
          </a:xfrm>
          <a:prstGeom prst="rect">
            <a:avLst/>
          </a:prstGeom>
          <a:noFill/>
          <a:ln>
            <a:noFill/>
          </a:ln>
        </p:spPr>
        <p:txBody>
          <a:bodyPr wrap="square" lIns="0" tIns="0" rIns="0" bIns="0" rtlCol="0">
            <a:spAutoFit/>
          </a:bodyPr>
          <a:lstStyle>
            <a:defPPr>
              <a:defRPr lang="en-US"/>
            </a:defPPr>
            <a:lvl1pPr>
              <a:defRPr sz="1600">
                <a:latin typeface="+mj-lt"/>
              </a:defRPr>
            </a:lvl1pPr>
          </a:lstStyle>
          <a:p>
            <a:r>
              <a:rPr lang="en-US" noProof="0"/>
              <a:t>Incremental enrichment JSON definition</a:t>
            </a:r>
          </a:p>
        </p:txBody>
      </p:sp>
      <p:pic>
        <p:nvPicPr>
          <p:cNvPr id="6" name="Picture 5">
            <a:extLst>
              <a:ext uri="{FF2B5EF4-FFF2-40B4-BE49-F238E27FC236}">
                <a16:creationId xmlns:a16="http://schemas.microsoft.com/office/drawing/2014/main" id="{4FACEDE4-D9C5-5E34-299F-647B443D45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8263" y="1911927"/>
            <a:ext cx="5935358" cy="4122134"/>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6EF75F3D-D61A-6E96-E729-5F0964C41850}"/>
              </a:ext>
            </a:extLst>
          </p:cNvPr>
          <p:cNvSpPr txBox="1"/>
          <p:nvPr/>
        </p:nvSpPr>
        <p:spPr>
          <a:xfrm>
            <a:off x="6956136" y="1911927"/>
            <a:ext cx="4942346" cy="4093428"/>
          </a:xfrm>
          <a:prstGeom prst="rect">
            <a:avLst/>
          </a:prstGeom>
          <a:noFill/>
        </p:spPr>
        <p:txBody>
          <a:bodyPr wrap="square" lIns="0" tIns="0" rIns="0" bIns="0" rtlCol="0">
            <a:spAutoFit/>
          </a:bodyPr>
          <a:lstStyle/>
          <a:p>
            <a:pPr algn="l"/>
            <a:r>
              <a:rPr lang="en-US" sz="1400" noProof="0">
                <a:latin typeface="Consolas" panose="020B0609020204030204" pitchFamily="49" charset="0"/>
              </a:rPr>
              <a:t>POST https://[service name].search.windows.net/indexers?api-version=2021-04-30-Preview</a:t>
            </a:r>
          </a:p>
          <a:p>
            <a:pPr algn="l"/>
            <a:r>
              <a:rPr lang="en-US" sz="1400" noProof="0">
                <a:latin typeface="Consolas" panose="020B0609020204030204" pitchFamily="49" charset="0"/>
              </a:rPr>
              <a:t>    {</a:t>
            </a:r>
          </a:p>
          <a:p>
            <a:pPr algn="l"/>
            <a:r>
              <a:rPr lang="en-US" sz="1400" noProof="0">
                <a:latin typeface="Consolas" panose="020B0609020204030204" pitchFamily="49" charset="0"/>
              </a:rPr>
              <a:t>        "name": "&lt;YOUR-INDEXER-NAME&gt;",</a:t>
            </a:r>
          </a:p>
          <a:p>
            <a:pPr algn="l"/>
            <a:r>
              <a:rPr lang="en-US" sz="1400" noProof="0">
                <a:latin typeface="Consolas" panose="020B0609020204030204" pitchFamily="49" charset="0"/>
              </a:rPr>
              <a:t>        "targetIndexName": "&lt;YOUR-INDEX-NAME&gt;",</a:t>
            </a:r>
          </a:p>
          <a:p>
            <a:pPr algn="l"/>
            <a:r>
              <a:rPr lang="en-US" sz="1400" noProof="0">
                <a:latin typeface="Consolas" panose="020B0609020204030204" pitchFamily="49" charset="0"/>
              </a:rPr>
              <a:t>        "dataSourceName": "&lt;YOUR-DATASOURCE-NAME&gt;",</a:t>
            </a:r>
          </a:p>
          <a:p>
            <a:pPr algn="l"/>
            <a:r>
              <a:rPr lang="en-US" sz="1400" noProof="0">
                <a:latin typeface="Consolas" panose="020B0609020204030204" pitchFamily="49" charset="0"/>
              </a:rPr>
              <a:t>        "skillsetName": "&lt;YOUR-SKILLSET-NAME&gt;",</a:t>
            </a:r>
          </a:p>
          <a:p>
            <a:pPr algn="l"/>
            <a:r>
              <a:rPr lang="en-US" sz="1400" noProof="0">
                <a:latin typeface="Consolas" panose="020B0609020204030204" pitchFamily="49" charset="0"/>
              </a:rPr>
              <a:t>        "cache" : {</a:t>
            </a:r>
          </a:p>
          <a:p>
            <a:pPr algn="l"/>
            <a:r>
              <a:rPr lang="en-US" sz="1400" noProof="0">
                <a:latin typeface="Consolas" panose="020B0609020204030204" pitchFamily="49" charset="0"/>
              </a:rPr>
              <a:t>            "storageConnectionString" : "&lt;YOUR-STORAGE-ACCOUNT-CONNECTION-STRING&gt;",</a:t>
            </a:r>
          </a:p>
          <a:p>
            <a:pPr algn="l"/>
            <a:r>
              <a:rPr lang="en-US" sz="1400" noProof="0">
                <a:latin typeface="Consolas" panose="020B0609020204030204" pitchFamily="49" charset="0"/>
              </a:rPr>
              <a:t>            "enableReprocessing": true</a:t>
            </a:r>
          </a:p>
          <a:p>
            <a:pPr algn="l"/>
            <a:r>
              <a:rPr lang="en-US" sz="1400" noProof="0">
                <a:latin typeface="Consolas" panose="020B0609020204030204" pitchFamily="49" charset="0"/>
              </a:rPr>
              <a:t>        },</a:t>
            </a:r>
          </a:p>
          <a:p>
            <a:pPr algn="l"/>
            <a:r>
              <a:rPr lang="en-US" sz="1400" noProof="0">
                <a:latin typeface="Consolas" panose="020B0609020204030204" pitchFamily="49" charset="0"/>
              </a:rPr>
              <a:t>        "fieldMappings" : [],</a:t>
            </a:r>
          </a:p>
          <a:p>
            <a:pPr algn="l"/>
            <a:r>
              <a:rPr lang="en-US" sz="1400" noProof="0">
                <a:latin typeface="Consolas" panose="020B0609020204030204" pitchFamily="49" charset="0"/>
              </a:rPr>
              <a:t>        "outputFieldMappings": [],</a:t>
            </a:r>
          </a:p>
          <a:p>
            <a:pPr algn="l"/>
            <a:r>
              <a:rPr lang="en-US" sz="1400" noProof="0">
                <a:latin typeface="Consolas" panose="020B0609020204030204" pitchFamily="49" charset="0"/>
              </a:rPr>
              <a:t>        "parameters": []</a:t>
            </a:r>
          </a:p>
          <a:p>
            <a:pPr algn="l"/>
            <a:r>
              <a:rPr lang="en-US" sz="1400" noProof="0">
                <a:latin typeface="Consolas" panose="020B0609020204030204" pitchFamily="49" charset="0"/>
              </a:rPr>
              <a:t>        }</a:t>
            </a:r>
          </a:p>
          <a:p>
            <a:pPr algn="l"/>
            <a:r>
              <a:rPr lang="en-US" sz="1400" noProof="0">
                <a:latin typeface="Consolas" panose="020B0609020204030204" pitchFamily="49" charset="0"/>
              </a:rPr>
              <a:t>    }</a:t>
            </a:r>
          </a:p>
        </p:txBody>
      </p:sp>
    </p:spTree>
    <p:extLst>
      <p:ext uri="{BB962C8B-B14F-4D97-AF65-F5344CB8AC3E}">
        <p14:creationId xmlns:p14="http://schemas.microsoft.com/office/powerpoint/2010/main" val="390431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7ADD-FB08-1B4A-F397-FB25338FEAED}"/>
              </a:ext>
            </a:extLst>
          </p:cNvPr>
          <p:cNvSpPr>
            <a:spLocks noGrp="1"/>
          </p:cNvSpPr>
          <p:nvPr>
            <p:ph type="title"/>
          </p:nvPr>
        </p:nvSpPr>
        <p:spPr>
          <a:xfrm>
            <a:off x="585216" y="2918853"/>
            <a:ext cx="9144000" cy="615553"/>
          </a:xfrm>
        </p:spPr>
        <p:txBody>
          <a:bodyPr/>
          <a:lstStyle/>
          <a:p>
            <a:r>
              <a:rPr lang="en-US" noProof="0">
                <a:solidFill>
                  <a:schemeClr val="tx1"/>
                </a:solidFill>
              </a:rPr>
              <a:t>Hyperscale</a:t>
            </a:r>
          </a:p>
        </p:txBody>
      </p:sp>
    </p:spTree>
    <p:extLst>
      <p:ext uri="{BB962C8B-B14F-4D97-AF65-F5344CB8AC3E}">
        <p14:creationId xmlns:p14="http://schemas.microsoft.com/office/powerpoint/2010/main" val="80014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2F6EF-224E-42F7-E71A-A8B5FA950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C939E-0523-D24A-35C2-7AE53FB5A6EF}"/>
              </a:ext>
            </a:extLst>
          </p:cNvPr>
          <p:cNvSpPr>
            <a:spLocks noGrp="1"/>
          </p:cNvSpPr>
          <p:nvPr>
            <p:ph type="title"/>
          </p:nvPr>
        </p:nvSpPr>
        <p:spPr>
          <a:xfrm>
            <a:off x="588263" y="457200"/>
            <a:ext cx="11018520" cy="553998"/>
          </a:xfrm>
        </p:spPr>
        <p:txBody>
          <a:bodyPr/>
          <a:lstStyle/>
          <a:p>
            <a:r>
              <a:rPr lang="en-US" noProof="0">
                <a:cs typeface="Segoe UI"/>
              </a:rPr>
              <a:t>Hyperscale: High-density multi-tenancy</a:t>
            </a:r>
            <a:endParaRPr lang="en-US" spc="0" noProof="0">
              <a:solidFill>
                <a:schemeClr val="tx1"/>
              </a:solidFill>
              <a:latin typeface="+mn-lt"/>
              <a:cs typeface="Segoe UI"/>
            </a:endParaRPr>
          </a:p>
        </p:txBody>
      </p:sp>
      <p:sp>
        <p:nvSpPr>
          <p:cNvPr id="3" name="Content Placeholder 2">
            <a:extLst>
              <a:ext uri="{FF2B5EF4-FFF2-40B4-BE49-F238E27FC236}">
                <a16:creationId xmlns:a16="http://schemas.microsoft.com/office/drawing/2014/main" id="{584F891E-9381-B5B3-D922-4AB898F923AD}"/>
              </a:ext>
            </a:extLst>
          </p:cNvPr>
          <p:cNvSpPr>
            <a:spLocks noGrp="1"/>
          </p:cNvSpPr>
          <p:nvPr>
            <p:ph sz="quarter" idx="10"/>
          </p:nvPr>
        </p:nvSpPr>
        <p:spPr>
          <a:xfrm>
            <a:off x="588263" y="1304471"/>
            <a:ext cx="11498943" cy="5330690"/>
          </a:xfrm>
        </p:spPr>
        <p:txBody>
          <a:bodyPr/>
          <a:lstStyle/>
          <a:p>
            <a:r>
              <a:rPr lang="en-US" sz="2400" b="1" noProof="0"/>
              <a:t>Released as a GitHub repo with an OSS license</a:t>
            </a:r>
            <a:endParaRPr lang="en-US" sz="1800" b="1" noProof="0"/>
          </a:p>
          <a:p>
            <a:r>
              <a:rPr lang="en-US" sz="2400" b="1" noProof="0"/>
              <a:t>Cost-effective multitenancy: </a:t>
            </a:r>
            <a:r>
              <a:rPr lang="en-US" sz="2400" noProof="0"/>
              <a:t>Maximize the number of tenants per service to decrease per tenant search costs</a:t>
            </a:r>
            <a:endParaRPr lang="en-US" sz="1800" noProof="0"/>
          </a:p>
          <a:p>
            <a:r>
              <a:rPr lang="en-US" sz="2400" b="1" noProof="0"/>
              <a:t>Reduced management overhead: </a:t>
            </a:r>
            <a:r>
              <a:rPr lang="en-US" sz="2400" noProof="0"/>
              <a:t>Hyperscale proxy layer manages a fleet of services for up to millions of tenants handling data movement as each tenant grows.</a:t>
            </a:r>
          </a:p>
          <a:p>
            <a:pPr marL="0" indent="0">
              <a:buNone/>
            </a:pPr>
            <a:endParaRPr lang="en-US" sz="2000" noProof="0"/>
          </a:p>
          <a:p>
            <a:r>
              <a:rPr lang="en-US" sz="2400" b="1" noProof="0"/>
              <a:t>In Summary</a:t>
            </a:r>
          </a:p>
          <a:p>
            <a:pPr lvl="1"/>
            <a:r>
              <a:rPr lang="en-US" noProof="0"/>
              <a:t>Tenant level data isolation supported in the proxy API.</a:t>
            </a:r>
          </a:p>
          <a:p>
            <a:pPr lvl="1"/>
            <a:r>
              <a:rPr lang="en-US" noProof="0"/>
              <a:t>All features of the data plane REST API</a:t>
            </a:r>
          </a:p>
          <a:p>
            <a:pPr lvl="1"/>
            <a:r>
              <a:rPr lang="en-US" noProof="0"/>
              <a:t>Unlimited tenant count. </a:t>
            </a:r>
          </a:p>
          <a:p>
            <a:pPr lvl="1"/>
            <a:r>
              <a:rPr lang="en-US" noProof="0"/>
              <a:t>Tenants can be as large as the maximum size of a search index.</a:t>
            </a:r>
          </a:p>
          <a:p>
            <a:pPr lvl="1"/>
            <a:r>
              <a:rPr lang="en-US" noProof="0"/>
              <a:t>Maintain tenants as they grow, moving them from shared indexes to dedicated once they reach a configured size threshold.</a:t>
            </a:r>
          </a:p>
        </p:txBody>
      </p:sp>
    </p:spTree>
    <p:extLst>
      <p:ext uri="{BB962C8B-B14F-4D97-AF65-F5344CB8AC3E}">
        <p14:creationId xmlns:p14="http://schemas.microsoft.com/office/powerpoint/2010/main" val="227633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7DBE-DD0C-5CCE-7284-376296CFAE13}"/>
              </a:ext>
            </a:extLst>
          </p:cNvPr>
          <p:cNvSpPr>
            <a:spLocks noGrp="1"/>
          </p:cNvSpPr>
          <p:nvPr>
            <p:ph type="title"/>
          </p:nvPr>
        </p:nvSpPr>
        <p:spPr/>
        <p:txBody>
          <a:bodyPr/>
          <a:lstStyle/>
          <a:p>
            <a:r>
              <a:rPr lang="en-US" noProof="0"/>
              <a:t>Repo access</a:t>
            </a:r>
          </a:p>
        </p:txBody>
      </p:sp>
      <p:sp>
        <p:nvSpPr>
          <p:cNvPr id="3" name="Content Placeholder 2">
            <a:extLst>
              <a:ext uri="{FF2B5EF4-FFF2-40B4-BE49-F238E27FC236}">
                <a16:creationId xmlns:a16="http://schemas.microsoft.com/office/drawing/2014/main" id="{355E850D-B108-6005-2031-C0FE023680DF}"/>
              </a:ext>
            </a:extLst>
          </p:cNvPr>
          <p:cNvSpPr>
            <a:spLocks noGrp="1"/>
          </p:cNvSpPr>
          <p:nvPr>
            <p:ph sz="quarter" idx="10"/>
          </p:nvPr>
        </p:nvSpPr>
        <p:spPr>
          <a:xfrm>
            <a:off x="584200" y="1435100"/>
            <a:ext cx="11018838" cy="2733056"/>
          </a:xfrm>
        </p:spPr>
        <p:txBody>
          <a:bodyPr/>
          <a:lstStyle/>
          <a:p>
            <a:pPr marL="0" indent="0">
              <a:buNone/>
            </a:pPr>
            <a:r>
              <a:rPr lang="en-US" sz="2400" noProof="0"/>
              <a:t>This project will be launched as a limited private preview. We would like to engage with you and your customers directly to help us understand their requirements and get them started.</a:t>
            </a:r>
          </a:p>
          <a:p>
            <a:pPr marL="0" indent="0">
              <a:buNone/>
            </a:pPr>
            <a:endParaRPr lang="en-US" sz="2400" noProof="0"/>
          </a:p>
          <a:p>
            <a:pPr marL="0" indent="0">
              <a:buNone/>
            </a:pPr>
            <a:r>
              <a:rPr lang="en-US" sz="2400" noProof="0"/>
              <a:t>If you have a customer with a high number of tenants that you think would benefit from Hyperscale, please let us know by filling out the form at the following link: </a:t>
            </a:r>
            <a:r>
              <a:rPr lang="en-US" sz="2400" noProof="0">
                <a:solidFill>
                  <a:schemeClr val="accent1"/>
                </a:solidFill>
                <a:hlinkClick r:id="rId2">
                  <a:extLst>
                    <a:ext uri="{A12FA001-AC4F-418D-AE19-62706E023703}">
                      <ahyp:hlinkClr xmlns:ahyp="http://schemas.microsoft.com/office/drawing/2018/hyperlinkcolor" val="tx"/>
                    </a:ext>
                  </a:extLst>
                </a:hlinkClick>
              </a:rPr>
              <a:t>https://aka.ms/azshyperscale-signup</a:t>
            </a:r>
            <a:endParaRPr lang="en-US" sz="2400" noProof="0"/>
          </a:p>
        </p:txBody>
      </p:sp>
    </p:spTree>
    <p:extLst>
      <p:ext uri="{BB962C8B-B14F-4D97-AF65-F5344CB8AC3E}">
        <p14:creationId xmlns:p14="http://schemas.microsoft.com/office/powerpoint/2010/main" val="49725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0FF4-C183-4C77-6B77-A56A77B49010}"/>
              </a:ext>
            </a:extLst>
          </p:cNvPr>
          <p:cNvSpPr>
            <a:spLocks noGrp="1"/>
          </p:cNvSpPr>
          <p:nvPr>
            <p:ph type="title"/>
          </p:nvPr>
        </p:nvSpPr>
        <p:spPr/>
        <p:txBody>
          <a:bodyPr/>
          <a:lstStyle/>
          <a:p>
            <a:r>
              <a:rPr lang="en-US" noProof="0"/>
              <a:t>Current multi-tenant design patterns</a:t>
            </a:r>
          </a:p>
        </p:txBody>
      </p:sp>
      <p:sp>
        <p:nvSpPr>
          <p:cNvPr id="8" name="Text Placeholder 7">
            <a:extLst>
              <a:ext uri="{FF2B5EF4-FFF2-40B4-BE49-F238E27FC236}">
                <a16:creationId xmlns:a16="http://schemas.microsoft.com/office/drawing/2014/main" id="{4EEDCEAF-33BC-0519-3A4E-DC301C4055F2}"/>
              </a:ext>
            </a:extLst>
          </p:cNvPr>
          <p:cNvSpPr>
            <a:spLocks noGrp="1"/>
          </p:cNvSpPr>
          <p:nvPr>
            <p:ph type="body" sz="quarter" idx="10"/>
          </p:nvPr>
        </p:nvSpPr>
        <p:spPr>
          <a:xfrm>
            <a:off x="586390" y="1434370"/>
            <a:ext cx="11018520" cy="4875181"/>
          </a:xfrm>
        </p:spPr>
        <p:txBody>
          <a:bodyPr/>
          <a:lstStyle/>
          <a:p>
            <a:r>
              <a:rPr lang="en-US" noProof="0"/>
              <a:t>Tenant per search service</a:t>
            </a:r>
          </a:p>
          <a:p>
            <a:pPr marL="685800" lvl="1" indent="-457200">
              <a:buFont typeface="Arial" panose="020B0604020202020204" pitchFamily="34" charset="0"/>
              <a:buChar char="•"/>
            </a:pPr>
            <a:r>
              <a:rPr lang="en-US" noProof="0"/>
              <a:t>Ideal for complex applications with extensive per tenant customization, such as an application development platform, or security requirements.</a:t>
            </a:r>
          </a:p>
          <a:p>
            <a:pPr marL="685800" lvl="1" indent="-457200">
              <a:buFont typeface="Arial" panose="020B0604020202020204" pitchFamily="34" charset="0"/>
              <a:buChar char="•"/>
            </a:pPr>
            <a:r>
              <a:rPr lang="en-US" noProof="0"/>
              <a:t>Each tenant (ie search service) can scale independently with no noisy neighbor problems.</a:t>
            </a:r>
          </a:p>
          <a:p>
            <a:pPr marL="685800" lvl="1" indent="-457200">
              <a:buFont typeface="Arial" panose="020B0604020202020204" pitchFamily="34" charset="0"/>
              <a:buChar char="•"/>
            </a:pPr>
            <a:r>
              <a:rPr lang="en-US" noProof="0"/>
              <a:t>Downsides: </a:t>
            </a:r>
          </a:p>
          <a:p>
            <a:pPr marL="914400" lvl="2" indent="-457200">
              <a:buFont typeface="Arial" panose="020B0604020202020204" pitchFamily="34" charset="0"/>
              <a:buChar char="•"/>
            </a:pPr>
            <a:r>
              <a:rPr lang="en-US" sz="1800" noProof="0"/>
              <a:t>Expensive since you are paying for a search service for every customer tenant.</a:t>
            </a:r>
          </a:p>
          <a:p>
            <a:pPr marL="914400" lvl="2" indent="-457200">
              <a:buFont typeface="Arial" panose="020B0604020202020204" pitchFamily="34" charset="0"/>
              <a:buChar char="•"/>
            </a:pPr>
            <a:r>
              <a:rPr lang="en-US" sz="1800" noProof="0"/>
              <a:t>Some management overhead for each search service.</a:t>
            </a:r>
          </a:p>
          <a:p>
            <a:pPr marL="685800" lvl="1" indent="-457200">
              <a:buFont typeface="Arial" panose="020B0604020202020204" pitchFamily="34" charset="0"/>
              <a:buChar char="•"/>
            </a:pPr>
            <a:endParaRPr lang="en-US" noProof="0"/>
          </a:p>
          <a:p>
            <a:r>
              <a:rPr lang="en-US" noProof="0"/>
              <a:t>Tenant per index</a:t>
            </a:r>
          </a:p>
          <a:p>
            <a:pPr marL="685800" lvl="1" indent="-457200">
              <a:buFont typeface="Arial" panose="020B0604020202020204" pitchFamily="34" charset="0"/>
              <a:buChar char="•"/>
            </a:pPr>
            <a:r>
              <a:rPr lang="en-US" noProof="0"/>
              <a:t>Ideal for applications where all data for a tenant can co-exist in the same index.</a:t>
            </a:r>
          </a:p>
          <a:p>
            <a:pPr marL="685800" lvl="1" indent="-457200">
              <a:buFont typeface="Arial" panose="020B0604020202020204" pitchFamily="34" charset="0"/>
              <a:buChar char="•"/>
            </a:pPr>
            <a:r>
              <a:rPr lang="en-US" noProof="0"/>
              <a:t>Can support up to 3000 tenants in an S3 HD search service.</a:t>
            </a:r>
          </a:p>
          <a:p>
            <a:pPr marL="685800" lvl="1" indent="-457200">
              <a:buFont typeface="Arial" panose="020B0604020202020204" pitchFamily="34" charset="0"/>
              <a:buChar char="•"/>
            </a:pPr>
            <a:r>
              <a:rPr lang="en-US" noProof="0"/>
              <a:t>Downsides:</a:t>
            </a:r>
          </a:p>
          <a:p>
            <a:pPr marL="914400" lvl="2" indent="-457200">
              <a:buFont typeface="Arial" panose="020B0604020202020204" pitchFamily="34" charset="0"/>
              <a:buChar char="•"/>
            </a:pPr>
            <a:r>
              <a:rPr lang="en-US" noProof="0"/>
              <a:t>S3 HD supports a maximum of 3000. Still a costly option where tenant count is high.</a:t>
            </a:r>
          </a:p>
        </p:txBody>
      </p:sp>
      <p:sp>
        <p:nvSpPr>
          <p:cNvPr id="6" name="TextBox 5">
            <a:extLst>
              <a:ext uri="{FF2B5EF4-FFF2-40B4-BE49-F238E27FC236}">
                <a16:creationId xmlns:a16="http://schemas.microsoft.com/office/drawing/2014/main" id="{604ABD48-D8D6-E6F2-5A48-74B0A3CDEE29}"/>
              </a:ext>
            </a:extLst>
          </p:cNvPr>
          <p:cNvSpPr txBox="1"/>
          <p:nvPr/>
        </p:nvSpPr>
        <p:spPr>
          <a:xfrm>
            <a:off x="700277" y="6455505"/>
            <a:ext cx="100765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B0F0"/>
                </a:solidFill>
                <a:effectLst/>
                <a:uLnTx/>
                <a:uFillTx/>
                <a:latin typeface="Aptos" panose="02110004020202020204"/>
                <a:ea typeface="+mn-ea"/>
                <a:cs typeface="+mn-cs"/>
              </a:rPr>
              <a:t>https://learn.microsoft.com/en-us/azure/search/search-modeling-multitenant-saas-applications</a:t>
            </a:r>
          </a:p>
        </p:txBody>
      </p:sp>
    </p:spTree>
    <p:extLst>
      <p:ext uri="{BB962C8B-B14F-4D97-AF65-F5344CB8AC3E}">
        <p14:creationId xmlns:p14="http://schemas.microsoft.com/office/powerpoint/2010/main" val="36612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DF39-FF50-9BFC-4CD7-FE251BCB3BEA}"/>
              </a:ext>
            </a:extLst>
          </p:cNvPr>
          <p:cNvSpPr>
            <a:spLocks noGrp="1"/>
          </p:cNvSpPr>
          <p:nvPr>
            <p:ph type="title"/>
          </p:nvPr>
        </p:nvSpPr>
        <p:spPr/>
        <p:txBody>
          <a:bodyPr/>
          <a:lstStyle/>
          <a:p>
            <a:r>
              <a:rPr lang="en-US" noProof="0"/>
              <a:t>Cost of index-per-tenant approach</a:t>
            </a:r>
          </a:p>
        </p:txBody>
      </p:sp>
      <p:sp>
        <p:nvSpPr>
          <p:cNvPr id="3" name="Content Placeholder 2">
            <a:extLst>
              <a:ext uri="{FF2B5EF4-FFF2-40B4-BE49-F238E27FC236}">
                <a16:creationId xmlns:a16="http://schemas.microsoft.com/office/drawing/2014/main" id="{61599825-EBD0-7979-9489-4CB2F25C089D}"/>
              </a:ext>
            </a:extLst>
          </p:cNvPr>
          <p:cNvSpPr>
            <a:spLocks noGrp="1"/>
          </p:cNvSpPr>
          <p:nvPr>
            <p:ph sz="quarter" idx="10"/>
          </p:nvPr>
        </p:nvSpPr>
        <p:spPr/>
        <p:txBody>
          <a:bodyPr vert="horz" lIns="91440" tIns="45720" rIns="91440" bIns="45720" rtlCol="0" anchor="t">
            <a:normAutofit/>
          </a:bodyPr>
          <a:lstStyle/>
          <a:p>
            <a:pPr marL="0" indent="0">
              <a:buNone/>
            </a:pPr>
            <a:r>
              <a:rPr lang="en-US" noProof="0"/>
              <a:t>Example customer scenario:</a:t>
            </a:r>
          </a:p>
          <a:p>
            <a:r>
              <a:rPr lang="en-US" noProof="0"/>
              <a:t>50,000 tenants (maximum of 3000 tenants per S3 HD service)</a:t>
            </a:r>
          </a:p>
          <a:p>
            <a:r>
              <a:rPr lang="en-US" noProof="0"/>
              <a:t>50 single partition S3 HD services</a:t>
            </a:r>
          </a:p>
          <a:p>
            <a:r>
              <a:rPr lang="en-US" noProof="0"/>
              <a:t>3 replicas for high availability (reads and writes)</a:t>
            </a:r>
          </a:p>
          <a:p>
            <a:r>
              <a:rPr lang="en-US" noProof="0"/>
              <a:t>S3 price per SU per month in US: $1,962.24</a:t>
            </a:r>
          </a:p>
          <a:p>
            <a:r>
              <a:rPr lang="en-US" noProof="0"/>
              <a:t>Total cost: 50 * 3 * </a:t>
            </a:r>
            <a:r>
              <a:rPr lang="en-US" noProof="0">
                <a:latin typeface="Aptos_MSFontService"/>
              </a:rPr>
              <a:t>1,962.24 = </a:t>
            </a:r>
            <a:r>
              <a:rPr lang="en-US" noProof="0">
                <a:ea typeface="+mn-lt"/>
                <a:cs typeface="+mn-lt"/>
              </a:rPr>
              <a:t>294,336 per month or ~3.5M annually</a:t>
            </a:r>
            <a:endParaRPr lang="en-US" noProof="0"/>
          </a:p>
          <a:p>
            <a:endParaRPr lang="en-US" noProof="0"/>
          </a:p>
        </p:txBody>
      </p:sp>
    </p:spTree>
    <p:extLst>
      <p:ext uri="{BB962C8B-B14F-4D97-AF65-F5344CB8AC3E}">
        <p14:creationId xmlns:p14="http://schemas.microsoft.com/office/powerpoint/2010/main" val="32964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0FF4-C183-4C77-6B77-A56A77B49010}"/>
              </a:ext>
            </a:extLst>
          </p:cNvPr>
          <p:cNvSpPr>
            <a:spLocks noGrp="1"/>
          </p:cNvSpPr>
          <p:nvPr>
            <p:ph type="title"/>
          </p:nvPr>
        </p:nvSpPr>
        <p:spPr/>
        <p:txBody>
          <a:bodyPr/>
          <a:lstStyle/>
          <a:p>
            <a:r>
              <a:rPr lang="en-US" noProof="0"/>
              <a:t>Hyperscale multi-tenant design patterns</a:t>
            </a:r>
          </a:p>
        </p:txBody>
      </p:sp>
      <p:sp>
        <p:nvSpPr>
          <p:cNvPr id="8" name="Text Placeholder 7">
            <a:extLst>
              <a:ext uri="{FF2B5EF4-FFF2-40B4-BE49-F238E27FC236}">
                <a16:creationId xmlns:a16="http://schemas.microsoft.com/office/drawing/2014/main" id="{4EEDCEAF-33BC-0519-3A4E-DC301C4055F2}"/>
              </a:ext>
            </a:extLst>
          </p:cNvPr>
          <p:cNvSpPr>
            <a:spLocks noGrp="1"/>
          </p:cNvSpPr>
          <p:nvPr>
            <p:ph type="body" sz="quarter" idx="10"/>
          </p:nvPr>
        </p:nvSpPr>
        <p:spPr>
          <a:xfrm>
            <a:off x="586390" y="1434370"/>
            <a:ext cx="11018520" cy="3644075"/>
          </a:xfrm>
        </p:spPr>
        <p:txBody>
          <a:bodyPr/>
          <a:lstStyle/>
          <a:p>
            <a:pPr marL="457200" indent="-457200">
              <a:buFont typeface="Arial" panose="020B0604020202020204" pitchFamily="34" charset="0"/>
              <a:buChar char="•"/>
            </a:pPr>
            <a:r>
              <a:rPr lang="en-US" noProof="0"/>
              <a:t>Pack tenants as tightly as possible to maximize cost efficiency while ensuring larger tenants get the resources they need.</a:t>
            </a:r>
          </a:p>
          <a:p>
            <a:pPr marL="457200" indent="-457200">
              <a:buFont typeface="Arial" panose="020B0604020202020204" pitchFamily="34" charset="0"/>
              <a:buChar char="•"/>
            </a:pPr>
            <a:r>
              <a:rPr lang="en-US" noProof="0"/>
              <a:t>Mixed-mode of multiple tenants per index, index per tenant, and search service</a:t>
            </a:r>
          </a:p>
          <a:p>
            <a:pPr marL="457200" indent="-457200">
              <a:buFont typeface="Arial" panose="020B0604020202020204" pitchFamily="34" charset="0"/>
              <a:buChar char="•"/>
            </a:pPr>
            <a:r>
              <a:rPr lang="en-US" noProof="0"/>
              <a:t>Configurable tenant pooling based on document count</a:t>
            </a:r>
          </a:p>
          <a:p>
            <a:pPr marL="685800" lvl="1" indent="-457200">
              <a:buFont typeface="Arial" panose="020B0604020202020204" pitchFamily="34" charset="0"/>
              <a:buChar char="•"/>
            </a:pPr>
            <a:r>
              <a:rPr lang="en-US" noProof="0"/>
              <a:t>Tenants moved between modes as they grow</a:t>
            </a:r>
          </a:p>
          <a:p>
            <a:pPr marL="457200" indent="-457200">
              <a:buFont typeface="Arial" panose="020B0604020202020204" pitchFamily="34" charset="0"/>
              <a:buChar char="•"/>
            </a:pPr>
            <a:r>
              <a:rPr lang="en-US" noProof="0"/>
              <a:t>Tenant placement managed by hyperscale proxy and all tenants accessible through a single API</a:t>
            </a:r>
          </a:p>
        </p:txBody>
      </p:sp>
    </p:spTree>
    <p:extLst>
      <p:ext uri="{BB962C8B-B14F-4D97-AF65-F5344CB8AC3E}">
        <p14:creationId xmlns:p14="http://schemas.microsoft.com/office/powerpoint/2010/main" val="26535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5B83-9630-8E17-97DE-AC98AE0E513F}"/>
              </a:ext>
            </a:extLst>
          </p:cNvPr>
          <p:cNvSpPr>
            <a:spLocks noGrp="1"/>
          </p:cNvSpPr>
          <p:nvPr>
            <p:ph type="title"/>
          </p:nvPr>
        </p:nvSpPr>
        <p:spPr/>
        <p:txBody>
          <a:bodyPr/>
          <a:lstStyle/>
          <a:p>
            <a:r>
              <a:rPr lang="en-US" noProof="0"/>
              <a:t>Tenant pools</a:t>
            </a:r>
          </a:p>
        </p:txBody>
      </p:sp>
      <p:sp>
        <p:nvSpPr>
          <p:cNvPr id="16" name="Rounded Rectangle 484">
            <a:extLst>
              <a:ext uri="{FF2B5EF4-FFF2-40B4-BE49-F238E27FC236}">
                <a16:creationId xmlns:a16="http://schemas.microsoft.com/office/drawing/2014/main" id="{EB59404C-54B9-B556-0373-CD7C9816EBFF}"/>
              </a:ext>
            </a:extLst>
          </p:cNvPr>
          <p:cNvSpPr/>
          <p:nvPr/>
        </p:nvSpPr>
        <p:spPr bwMode="auto">
          <a:xfrm>
            <a:off x="1532083" y="2086743"/>
            <a:ext cx="2470951" cy="934373"/>
          </a:xfrm>
          <a:prstGeom prst="roundRect">
            <a:avLst>
              <a:gd name="adj" fmla="val 9132"/>
            </a:avLst>
          </a:prstGeom>
          <a:solidFill>
            <a:srgbClr val="F2F2F2"/>
          </a:solidFill>
          <a:ln w="9525">
            <a:solidFill>
              <a:srgbClr val="548235">
                <a:alpha val="50196"/>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Dense Pool</a:t>
            </a:r>
          </a:p>
        </p:txBody>
      </p:sp>
      <p:cxnSp>
        <p:nvCxnSpPr>
          <p:cNvPr id="18" name="Straight Arrow Connector 17">
            <a:extLst>
              <a:ext uri="{FF2B5EF4-FFF2-40B4-BE49-F238E27FC236}">
                <a16:creationId xmlns:a16="http://schemas.microsoft.com/office/drawing/2014/main" id="{783F2629-14DE-21AA-9695-E66E0886568D}"/>
              </a:ext>
              <a:ext uri="{C183D7F6-B498-43B3-948B-1728B52AA6E4}">
                <adec:decorative xmlns:adec="http://schemas.microsoft.com/office/drawing/2017/decorative" val="1"/>
              </a:ext>
            </a:extLst>
          </p:cNvPr>
          <p:cNvCxnSpPr>
            <a:cxnSpLocks/>
            <a:stCxn id="16" idx="3"/>
          </p:cNvCxnSpPr>
          <p:nvPr/>
        </p:nvCxnSpPr>
        <p:spPr>
          <a:xfrm>
            <a:off x="4003034" y="2553930"/>
            <a:ext cx="938010"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84">
            <a:extLst>
              <a:ext uri="{FF2B5EF4-FFF2-40B4-BE49-F238E27FC236}">
                <a16:creationId xmlns:a16="http://schemas.microsoft.com/office/drawing/2014/main" id="{0F85AE3B-AAB0-AD4A-5341-40BFBF6E0165}"/>
              </a:ext>
            </a:extLst>
          </p:cNvPr>
          <p:cNvSpPr/>
          <p:nvPr/>
        </p:nvSpPr>
        <p:spPr bwMode="auto">
          <a:xfrm>
            <a:off x="4941044" y="2086743"/>
            <a:ext cx="2470951" cy="934373"/>
          </a:xfrm>
          <a:prstGeom prst="roundRect">
            <a:avLst>
              <a:gd name="adj" fmla="val 9132"/>
            </a:avLst>
          </a:prstGeom>
          <a:solidFill>
            <a:srgbClr val="F2F2F2"/>
          </a:solidFill>
          <a:ln w="9525">
            <a:solidFill>
              <a:srgbClr val="548235">
                <a:alpha val="50196"/>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chemeClr val="tx1"/>
                </a:solidFill>
                <a:effectLst/>
                <a:uLnTx/>
                <a:uFillTx/>
                <a:latin typeface="Segoe UI Semibold"/>
                <a:ea typeface="+mn-ea"/>
                <a:cs typeface="Segoe UI" pitchFamily="34" charset="0"/>
              </a:rPr>
              <a:t>Dedicated Tenant per </a:t>
            </a:r>
            <a:r>
              <a:rPr lang="en-US" noProof="0">
                <a:solidFill>
                  <a:schemeClr val="tx1"/>
                </a:solidFill>
                <a:latin typeface="Segoe UI Semibold"/>
                <a:cs typeface="Segoe UI" pitchFamily="34" charset="0"/>
              </a:rPr>
              <a:t>Index Pool</a:t>
            </a:r>
            <a:endParaRPr kumimoji="0" lang="en-US"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cxnSp>
        <p:nvCxnSpPr>
          <p:cNvPr id="22" name="Straight Arrow Connector 21">
            <a:extLst>
              <a:ext uri="{FF2B5EF4-FFF2-40B4-BE49-F238E27FC236}">
                <a16:creationId xmlns:a16="http://schemas.microsoft.com/office/drawing/2014/main" id="{A8A372B5-FFBA-6716-FBF9-E67FB6371E9E}"/>
              </a:ext>
              <a:ext uri="{C183D7F6-B498-43B3-948B-1728B52AA6E4}">
                <adec:decorative xmlns:adec="http://schemas.microsoft.com/office/drawing/2017/decorative" val="1"/>
              </a:ext>
            </a:extLst>
          </p:cNvPr>
          <p:cNvCxnSpPr>
            <a:cxnSpLocks/>
            <a:stCxn id="21" idx="3"/>
          </p:cNvCxnSpPr>
          <p:nvPr/>
        </p:nvCxnSpPr>
        <p:spPr>
          <a:xfrm>
            <a:off x="7411995" y="2553930"/>
            <a:ext cx="938010"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484">
            <a:extLst>
              <a:ext uri="{FF2B5EF4-FFF2-40B4-BE49-F238E27FC236}">
                <a16:creationId xmlns:a16="http://schemas.microsoft.com/office/drawing/2014/main" id="{C99A5836-E839-0ED4-7628-D650BBB6A84A}"/>
              </a:ext>
            </a:extLst>
          </p:cNvPr>
          <p:cNvSpPr/>
          <p:nvPr/>
        </p:nvSpPr>
        <p:spPr bwMode="auto">
          <a:xfrm>
            <a:off x="8361906" y="2086742"/>
            <a:ext cx="2470951" cy="934373"/>
          </a:xfrm>
          <a:prstGeom prst="roundRect">
            <a:avLst>
              <a:gd name="adj" fmla="val 9132"/>
            </a:avLst>
          </a:prstGeom>
          <a:solidFill>
            <a:srgbClr val="F2F2F2"/>
          </a:solidFill>
          <a:ln w="9525">
            <a:solidFill>
              <a:srgbClr val="548235">
                <a:alpha val="50196"/>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Dedicated Tenant per Service Pool</a:t>
            </a:r>
          </a:p>
        </p:txBody>
      </p:sp>
      <p:sp>
        <p:nvSpPr>
          <p:cNvPr id="24" name="TextBox 23">
            <a:extLst>
              <a:ext uri="{FF2B5EF4-FFF2-40B4-BE49-F238E27FC236}">
                <a16:creationId xmlns:a16="http://schemas.microsoft.com/office/drawing/2014/main" id="{323DD4CE-7BE3-DE41-6D16-B17A3E6B619D}"/>
              </a:ext>
            </a:extLst>
          </p:cNvPr>
          <p:cNvSpPr txBox="1"/>
          <p:nvPr/>
        </p:nvSpPr>
        <p:spPr>
          <a:xfrm>
            <a:off x="1532082" y="3156155"/>
            <a:ext cx="2470951" cy="1231106"/>
          </a:xfrm>
          <a:prstGeom prst="rect">
            <a:avLst/>
          </a:prstGeom>
          <a:noFill/>
        </p:spPr>
        <p:txBody>
          <a:bodyPr wrap="square" lIns="0" tIns="0" rIns="0" bIns="0" rtlCol="0">
            <a:spAutoFit/>
          </a:bodyPr>
          <a:lstStyle/>
          <a:p>
            <a:pPr algn="l"/>
            <a:r>
              <a:rPr lang="en-US" sz="1600" noProof="0"/>
              <a:t>Large number of small tenants. ~90%+</a:t>
            </a:r>
          </a:p>
          <a:p>
            <a:pPr algn="l"/>
            <a:endParaRPr lang="en-US" sz="1600" noProof="0"/>
          </a:p>
          <a:p>
            <a:pPr algn="l"/>
            <a:r>
              <a:rPr lang="en-US" sz="1600" noProof="0"/>
              <a:t>Evenly distribute tenants across physical indexes.</a:t>
            </a:r>
          </a:p>
        </p:txBody>
      </p:sp>
      <p:sp>
        <p:nvSpPr>
          <p:cNvPr id="29" name="TextBox 28">
            <a:extLst>
              <a:ext uri="{FF2B5EF4-FFF2-40B4-BE49-F238E27FC236}">
                <a16:creationId xmlns:a16="http://schemas.microsoft.com/office/drawing/2014/main" id="{4D5BD983-B3EE-500D-F7A7-2B5237D1AB66}"/>
              </a:ext>
            </a:extLst>
          </p:cNvPr>
          <p:cNvSpPr txBox="1"/>
          <p:nvPr/>
        </p:nvSpPr>
        <p:spPr>
          <a:xfrm>
            <a:off x="4941044" y="3156155"/>
            <a:ext cx="2470951" cy="2215991"/>
          </a:xfrm>
          <a:prstGeom prst="rect">
            <a:avLst/>
          </a:prstGeom>
          <a:noFill/>
        </p:spPr>
        <p:txBody>
          <a:bodyPr wrap="square" lIns="0" tIns="0" rIns="0" bIns="0" rtlCol="0">
            <a:spAutoFit/>
          </a:bodyPr>
          <a:lstStyle/>
          <a:p>
            <a:pPr algn="l"/>
            <a:r>
              <a:rPr lang="en-US" sz="1600" noProof="0"/>
              <a:t>Small number of medium to large tenants. ~5-10%+</a:t>
            </a:r>
          </a:p>
          <a:p>
            <a:pPr algn="l"/>
            <a:endParaRPr lang="en-US" sz="1600" noProof="0"/>
          </a:p>
          <a:p>
            <a:pPr algn="l"/>
            <a:r>
              <a:rPr lang="en-US" sz="1600" noProof="0"/>
              <a:t>When tenants reach the set document limit they are moved by the worker roles in the Hyperscale proxy to dedicated tenant per index pool.</a:t>
            </a:r>
          </a:p>
        </p:txBody>
      </p:sp>
      <p:sp>
        <p:nvSpPr>
          <p:cNvPr id="30" name="TextBox 29">
            <a:extLst>
              <a:ext uri="{FF2B5EF4-FFF2-40B4-BE49-F238E27FC236}">
                <a16:creationId xmlns:a16="http://schemas.microsoft.com/office/drawing/2014/main" id="{187637B5-B876-7F12-F874-02F494225241}"/>
              </a:ext>
            </a:extLst>
          </p:cNvPr>
          <p:cNvSpPr txBox="1"/>
          <p:nvPr/>
        </p:nvSpPr>
        <p:spPr>
          <a:xfrm>
            <a:off x="8361906" y="3156155"/>
            <a:ext cx="2470951" cy="2215991"/>
          </a:xfrm>
          <a:prstGeom prst="rect">
            <a:avLst/>
          </a:prstGeom>
          <a:noFill/>
        </p:spPr>
        <p:txBody>
          <a:bodyPr wrap="square" lIns="0" tIns="0" rIns="0" bIns="0" rtlCol="0">
            <a:spAutoFit/>
          </a:bodyPr>
          <a:lstStyle/>
          <a:p>
            <a:pPr algn="l"/>
            <a:r>
              <a:rPr lang="en-US" sz="1600" noProof="0"/>
              <a:t>Very small number of the largest tenants with highest  data volume and request traffic. &lt;1%</a:t>
            </a:r>
          </a:p>
          <a:p>
            <a:pPr algn="l"/>
            <a:endParaRPr lang="en-US" sz="1600" noProof="0"/>
          </a:p>
          <a:p>
            <a:pPr algn="l"/>
            <a:r>
              <a:rPr lang="en-US" sz="1600" noProof="0"/>
              <a:t>Manually triggered tenant move to isolate largest tenants to their own search service.</a:t>
            </a:r>
          </a:p>
        </p:txBody>
      </p:sp>
    </p:spTree>
    <p:extLst>
      <p:ext uri="{BB962C8B-B14F-4D97-AF65-F5344CB8AC3E}">
        <p14:creationId xmlns:p14="http://schemas.microsoft.com/office/powerpoint/2010/main" val="35593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38FA-69CF-BF3A-63B5-13DC0EA4CFD9}"/>
              </a:ext>
            </a:extLst>
          </p:cNvPr>
          <p:cNvSpPr>
            <a:spLocks noGrp="1"/>
          </p:cNvSpPr>
          <p:nvPr>
            <p:ph type="title"/>
          </p:nvPr>
        </p:nvSpPr>
        <p:spPr/>
        <p:txBody>
          <a:bodyPr/>
          <a:lstStyle/>
          <a:p>
            <a:r>
              <a:rPr lang="en-US" noProof="0"/>
              <a:t>Current limitations</a:t>
            </a:r>
          </a:p>
        </p:txBody>
      </p:sp>
      <p:sp>
        <p:nvSpPr>
          <p:cNvPr id="3" name="Content Placeholder 2">
            <a:extLst>
              <a:ext uri="{FF2B5EF4-FFF2-40B4-BE49-F238E27FC236}">
                <a16:creationId xmlns:a16="http://schemas.microsoft.com/office/drawing/2014/main" id="{4F9CEF17-CB91-5BFC-5AD1-AABF376401C2}"/>
              </a:ext>
            </a:extLst>
          </p:cNvPr>
          <p:cNvSpPr>
            <a:spLocks noGrp="1"/>
          </p:cNvSpPr>
          <p:nvPr>
            <p:ph sz="quarter" idx="10"/>
          </p:nvPr>
        </p:nvSpPr>
        <p:spPr/>
        <p:txBody>
          <a:bodyPr vert="horz" lIns="91440" tIns="45720" rIns="91440" bIns="45720" rtlCol="0" anchor="t">
            <a:normAutofit/>
          </a:bodyPr>
          <a:lstStyle/>
          <a:p>
            <a:pPr>
              <a:buFont typeface="Arial"/>
              <a:buChar char="•"/>
            </a:pPr>
            <a:r>
              <a:rPr lang="en-US" noProof="0"/>
              <a:t>No cross-tenant data operations</a:t>
            </a:r>
          </a:p>
          <a:p>
            <a:pPr>
              <a:buFont typeface="Arial"/>
              <a:buChar char="•"/>
            </a:pPr>
            <a:r>
              <a:rPr lang="en-US" noProof="0"/>
              <a:t>All tenants have the same schema</a:t>
            </a:r>
          </a:p>
          <a:p>
            <a:pPr>
              <a:buFont typeface="Arial"/>
              <a:buChar char="•"/>
            </a:pPr>
            <a:r>
              <a:rPr lang="en-US" noProof="0"/>
              <a:t>CMK for each tenant is not supported </a:t>
            </a:r>
          </a:p>
          <a:p>
            <a:pPr>
              <a:buFont typeface="Arial"/>
              <a:buChar char="•"/>
            </a:pPr>
            <a:r>
              <a:rPr lang="en-US" noProof="0"/>
              <a:t>No per-tenant network isolation (private endpoints or firewall)</a:t>
            </a:r>
          </a:p>
        </p:txBody>
      </p:sp>
    </p:spTree>
    <p:extLst>
      <p:ext uri="{BB962C8B-B14F-4D97-AF65-F5344CB8AC3E}">
        <p14:creationId xmlns:p14="http://schemas.microsoft.com/office/powerpoint/2010/main" val="17145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EB4A-FFDE-096C-30CE-36108B6C7A49}"/>
              </a:ext>
            </a:extLst>
          </p:cNvPr>
          <p:cNvSpPr>
            <a:spLocks noGrp="1"/>
          </p:cNvSpPr>
          <p:nvPr>
            <p:ph type="title"/>
          </p:nvPr>
        </p:nvSpPr>
        <p:spPr>
          <a:xfrm>
            <a:off x="585216" y="2918853"/>
            <a:ext cx="9144000" cy="615553"/>
          </a:xfrm>
        </p:spPr>
        <p:txBody>
          <a:bodyPr/>
          <a:lstStyle/>
          <a:p>
            <a:r>
              <a:rPr lang="en-US" noProof="0">
                <a:solidFill>
                  <a:schemeClr val="tx1"/>
                </a:solidFill>
              </a:rPr>
              <a:t>Full text search</a:t>
            </a:r>
          </a:p>
        </p:txBody>
      </p:sp>
    </p:spTree>
    <p:extLst>
      <p:ext uri="{BB962C8B-B14F-4D97-AF65-F5344CB8AC3E}">
        <p14:creationId xmlns:p14="http://schemas.microsoft.com/office/powerpoint/2010/main" val="32838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E951-5F4C-507E-5DE5-80C150A25BF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6AFC9EA8-5C30-2E14-08C0-E9C4CF285902}"/>
              </a:ext>
              <a:ext uri="{C183D7F6-B498-43B3-948B-1728B52AA6E4}">
                <adec:decorative xmlns:adec="http://schemas.microsoft.com/office/drawing/2017/decorative" val="1"/>
              </a:ext>
            </a:extLst>
          </p:cNvPr>
          <p:cNvGrpSpPr>
            <a:grpSpLocks noGrp="1" noUngrp="1" noRot="1" noMove="1" noResize="1"/>
          </p:cNvGrpSpPr>
          <p:nvPr/>
        </p:nvGrpSpPr>
        <p:grpSpPr>
          <a:xfrm>
            <a:off x="6727371" y="1309495"/>
            <a:ext cx="7530999" cy="8045450"/>
            <a:chOff x="6727371" y="1309495"/>
            <a:chExt cx="7530999" cy="8045450"/>
          </a:xfrm>
        </p:grpSpPr>
        <p:sp>
          <p:nvSpPr>
            <p:cNvPr id="3" name="Oval 2">
              <a:extLst>
                <a:ext uri="{FF2B5EF4-FFF2-40B4-BE49-F238E27FC236}">
                  <a16:creationId xmlns:a16="http://schemas.microsoft.com/office/drawing/2014/main" id="{1A93B935-96AF-F7C2-0184-C911FCB9ED8F}"/>
                </a:ext>
              </a:extLst>
            </p:cNvPr>
            <p:cNvSpPr>
              <a:spLocks noGrp="1" noRot="1" noMove="1" noResize="1" noEditPoints="1" noAdjustHandles="1" noChangeArrowheads="1" noChangeShapeType="1"/>
            </p:cNvSpPr>
            <p:nvPr/>
          </p:nvSpPr>
          <p:spPr bwMode="auto">
            <a:xfrm>
              <a:off x="6727371" y="287430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7AF7E945-5F93-304A-353C-B1D51422A3C1}"/>
                </a:ext>
              </a:extLst>
            </p:cNvPr>
            <p:cNvSpPr>
              <a:spLocks noGrp="1" noRot="1" noMove="1" noResize="1" noEditPoints="1" noAdjustHandles="1" noChangeArrowheads="1" noChangeShapeType="1"/>
            </p:cNvSpPr>
            <p:nvPr/>
          </p:nvSpPr>
          <p:spPr bwMode="auto">
            <a:xfrm>
              <a:off x="8614528" y="1309495"/>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F47D192-E29B-B8BA-DD2D-559079E7DE11}"/>
              </a:ext>
            </a:extLst>
          </p:cNvPr>
          <p:cNvSpPr>
            <a:spLocks noGrp="1"/>
          </p:cNvSpPr>
          <p:nvPr>
            <p:ph type="title"/>
          </p:nvPr>
        </p:nvSpPr>
        <p:spPr>
          <a:xfrm>
            <a:off x="588263" y="457200"/>
            <a:ext cx="11018520" cy="830997"/>
          </a:xfrm>
        </p:spPr>
        <p:txBody>
          <a:bodyPr/>
          <a:lstStyle/>
          <a:p>
            <a:r>
              <a:rPr lang="en-US" noProof="0"/>
              <a:t>AI Search as a Knowledge Source in Copilot Studio</a:t>
            </a:r>
            <a:br>
              <a:rPr lang="en-US" noProof="0"/>
            </a:br>
            <a:r>
              <a:rPr lang="en-US" sz="1800" noProof="0"/>
              <a:t>Optimize Agents/Copilots with AI Search’s Revolutionary Retrieval System</a:t>
            </a:r>
          </a:p>
        </p:txBody>
      </p:sp>
      <p:sp>
        <p:nvSpPr>
          <p:cNvPr id="18" name="TextBox 17">
            <a:extLst>
              <a:ext uri="{FF2B5EF4-FFF2-40B4-BE49-F238E27FC236}">
                <a16:creationId xmlns:a16="http://schemas.microsoft.com/office/drawing/2014/main" id="{F44E5FA5-9195-D327-A50C-9F429C4F7EEC}"/>
              </a:ext>
            </a:extLst>
          </p:cNvPr>
          <p:cNvSpPr txBox="1"/>
          <p:nvPr/>
        </p:nvSpPr>
        <p:spPr>
          <a:xfrm>
            <a:off x="579510" y="1783081"/>
            <a:ext cx="4822484" cy="3323987"/>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285750" lvl="0" indent="-285750" defTabSz="914400">
              <a:buFont typeface="Arial" panose="020B0604020202020204" pitchFamily="34" charset="0"/>
              <a:buChar char="•"/>
              <a:defRPr/>
            </a:pPr>
            <a:r>
              <a:rPr lang="en-US" sz="2400" spc="-50" noProof="0">
                <a:ln w="3175">
                  <a:noFill/>
                </a:ln>
                <a:cs typeface="Segoe UI" pitchFamily="34" charset="0"/>
              </a:rPr>
              <a:t>Maker selects Azure AI Search for the list of available knowledge sources </a:t>
            </a:r>
          </a:p>
          <a:p>
            <a:pPr marL="285750" lvl="0" indent="-285750" defTabSz="914400">
              <a:buFont typeface="Arial" panose="020B0604020202020204" pitchFamily="34" charset="0"/>
              <a:buChar char="•"/>
              <a:defRPr/>
            </a:pPr>
            <a:endParaRPr kumimoji="0" lang="en-US" sz="2400" b="0" i="0" u="none" strike="noStrike" kern="1200" cap="none" spc="-50" normalizeH="0" baseline="0" noProof="0">
              <a:ln w="3175">
                <a:noFill/>
              </a:ln>
              <a:effectLst/>
              <a:uLnTx/>
              <a:uFillTx/>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Maker enters AI Search endpoint URL and API keys</a:t>
            </a:r>
          </a:p>
          <a:p>
            <a:pPr lvl="0" defTabSz="914400">
              <a:defRPr/>
            </a:pPr>
            <a:endParaRPr lang="en-US" sz="2400" spc="-50" noProof="0">
              <a:ln w="3175">
                <a:noFill/>
              </a:ln>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Maker selects a vector index to be used for knowledge source</a:t>
            </a:r>
          </a:p>
        </p:txBody>
      </p:sp>
      <p:pic>
        <p:nvPicPr>
          <p:cNvPr id="9" name="Picture 8" descr="Microsoft Copilot Studio Advanced Training - Flexmind">
            <a:extLst>
              <a:ext uri="{FF2B5EF4-FFF2-40B4-BE49-F238E27FC236}">
                <a16:creationId xmlns:a16="http://schemas.microsoft.com/office/drawing/2014/main" id="{DFAE3AD0-31BB-EBFD-A67F-3C2DD5821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0166" y="103732"/>
            <a:ext cx="709511" cy="7095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a:extLst>
              <a:ext uri="{FF2B5EF4-FFF2-40B4-BE49-F238E27FC236}">
                <a16:creationId xmlns:a16="http://schemas.microsoft.com/office/drawing/2014/main" id="{159ADAB4-31C1-CBC1-2238-86DE3848D0AD}"/>
              </a:ext>
            </a:extLst>
          </p:cNvPr>
          <p:cNvPicPr>
            <a:picLocks noChangeAspect="1"/>
          </p:cNvPicPr>
          <p:nvPr/>
        </p:nvPicPr>
        <p:blipFill>
          <a:blip r:embed="rId4"/>
          <a:stretch>
            <a:fillRect/>
          </a:stretch>
        </p:blipFill>
        <p:spPr>
          <a:xfrm>
            <a:off x="5301553" y="1641665"/>
            <a:ext cx="6843252" cy="3849329"/>
          </a:xfrm>
          <a:prstGeom prst="rect">
            <a:avLst/>
          </a:prstGeom>
        </p:spPr>
      </p:pic>
    </p:spTree>
    <p:extLst>
      <p:ext uri="{BB962C8B-B14F-4D97-AF65-F5344CB8AC3E}">
        <p14:creationId xmlns:p14="http://schemas.microsoft.com/office/powerpoint/2010/main" val="361955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22222E-6 L 0 0.03541 " pathEditMode="relative" rAng="0" ptsTypes="AA">
                                      <p:cBhvr>
                                        <p:cTn id="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2D65B3-D13F-DB8F-14B1-2754BE197959}"/>
              </a:ext>
            </a:extLst>
          </p:cNvPr>
          <p:cNvSpPr>
            <a:spLocks noGrp="1"/>
          </p:cNvSpPr>
          <p:nvPr>
            <p:ph sz="quarter" idx="10"/>
          </p:nvPr>
        </p:nvSpPr>
        <p:spPr>
          <a:xfrm>
            <a:off x="584200" y="1435100"/>
            <a:ext cx="11018838" cy="4833938"/>
          </a:xfrm>
        </p:spPr>
        <p:txBody>
          <a:bodyPr/>
          <a:lstStyle/>
          <a:p>
            <a:r>
              <a:rPr lang="en-US" noProof="0"/>
              <a:t>Users often only know topics or key ideas when they are searching</a:t>
            </a:r>
          </a:p>
          <a:p>
            <a:r>
              <a:rPr lang="en-US" noProof="0"/>
              <a:t>The exact text of a query may not match all the relevant documents </a:t>
            </a:r>
          </a:p>
        </p:txBody>
      </p:sp>
      <p:sp>
        <p:nvSpPr>
          <p:cNvPr id="6" name="Rectangle: Rounded Corners 5">
            <a:extLst>
              <a:ext uri="{FF2B5EF4-FFF2-40B4-BE49-F238E27FC236}">
                <a16:creationId xmlns:a16="http://schemas.microsoft.com/office/drawing/2014/main" id="{8DDDD3C5-D594-3CD3-B6DB-20D73E2EDF35}"/>
              </a:ext>
              <a:ext uri="{C183D7F6-B498-43B3-948B-1728B52AA6E4}">
                <adec:decorative xmlns:adec="http://schemas.microsoft.com/office/drawing/2017/decorative" val="1"/>
              </a:ext>
            </a:extLst>
          </p:cNvPr>
          <p:cNvSpPr/>
          <p:nvPr/>
        </p:nvSpPr>
        <p:spPr bwMode="auto">
          <a:xfrm>
            <a:off x="6006736" y="3046793"/>
            <a:ext cx="6096000" cy="2764543"/>
          </a:xfrm>
          <a:prstGeom prst="roundRect">
            <a:avLst>
              <a:gd name="adj" fmla="val 4736"/>
            </a:avLst>
          </a:pr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noProof="0">
                <a:solidFill>
                  <a:srgbClr val="FFFFFF"/>
                </a:solidFill>
                <a:latin typeface="Segoe Sans Text Semibold"/>
              </a:rPr>
              <a:t>Document</a:t>
            </a: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4" name="Rectangle: Rounded Corners 3">
            <a:extLst>
              <a:ext uri="{FF2B5EF4-FFF2-40B4-BE49-F238E27FC236}">
                <a16:creationId xmlns:a16="http://schemas.microsoft.com/office/drawing/2014/main" id="{DE5B88F2-0CF6-63B5-44A3-C804E68E3EE0}"/>
              </a:ext>
              <a:ext uri="{C183D7F6-B498-43B3-948B-1728B52AA6E4}">
                <adec:decorative xmlns:adec="http://schemas.microsoft.com/office/drawing/2017/decorative" val="1"/>
              </a:ext>
            </a:extLst>
          </p:cNvPr>
          <p:cNvSpPr/>
          <p:nvPr/>
        </p:nvSpPr>
        <p:spPr bwMode="auto">
          <a:xfrm>
            <a:off x="410434" y="3046794"/>
            <a:ext cx="5366147" cy="2764542"/>
          </a:xfrm>
          <a:prstGeom prst="roundRect">
            <a:avLst>
              <a:gd name="adj" fmla="val 4736"/>
            </a:avLst>
          </a:pr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noProof="0">
                <a:solidFill>
                  <a:srgbClr val="FFFFFF"/>
                </a:solidFill>
                <a:latin typeface="Segoe Sans Text Semibold"/>
              </a:rPr>
              <a:t>Query</a:t>
            </a:r>
            <a:endParaRPr kumimoji="0" lang="en-US" sz="24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 name="Title 1">
            <a:extLst>
              <a:ext uri="{FF2B5EF4-FFF2-40B4-BE49-F238E27FC236}">
                <a16:creationId xmlns:a16="http://schemas.microsoft.com/office/drawing/2014/main" id="{50F4AA23-F409-6EE9-632A-C8B4207EDC2C}"/>
              </a:ext>
            </a:extLst>
          </p:cNvPr>
          <p:cNvSpPr>
            <a:spLocks noGrp="1"/>
          </p:cNvSpPr>
          <p:nvPr>
            <p:ph type="title"/>
          </p:nvPr>
        </p:nvSpPr>
        <p:spPr>
          <a:xfrm>
            <a:off x="588263" y="457200"/>
            <a:ext cx="11018520" cy="553998"/>
          </a:xfrm>
        </p:spPr>
        <p:txBody>
          <a:bodyPr/>
          <a:lstStyle/>
          <a:p>
            <a:r>
              <a:rPr lang="en-US" noProof="0"/>
              <a:t>Finding a needle in a haystack</a:t>
            </a:r>
          </a:p>
        </p:txBody>
      </p:sp>
      <p:sp>
        <p:nvSpPr>
          <p:cNvPr id="5" name="TextBox 4">
            <a:extLst>
              <a:ext uri="{FF2B5EF4-FFF2-40B4-BE49-F238E27FC236}">
                <a16:creationId xmlns:a16="http://schemas.microsoft.com/office/drawing/2014/main" id="{99BB3623-C12F-3398-FFA8-4816C5FE0C63}"/>
              </a:ext>
            </a:extLst>
          </p:cNvPr>
          <p:cNvSpPr txBox="1"/>
          <p:nvPr/>
        </p:nvSpPr>
        <p:spPr>
          <a:xfrm>
            <a:off x="584200" y="3721702"/>
            <a:ext cx="4825923" cy="646331"/>
          </a:xfrm>
          <a:prstGeom prst="rect">
            <a:avLst/>
          </a:prstGeom>
          <a:solidFill>
            <a:schemeClr val="bg1">
              <a:lumMod val="95000"/>
            </a:schemeClr>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ea typeface="+mn-ea"/>
                <a:cs typeface="+mn-cs"/>
              </a:rPr>
              <a:t>What is included in my </a:t>
            </a:r>
            <a:r>
              <a:rPr kumimoji="0" lang="en-US" sz="1800" b="0" i="0" u="none" strike="noStrike" kern="1200" cap="none" spc="0" normalizeH="0" baseline="0" noProof="0">
                <a:ln>
                  <a:noFill/>
                </a:ln>
                <a:effectLst/>
                <a:highlight>
                  <a:srgbClr val="FFFF00"/>
                </a:highlight>
                <a:uLnTx/>
                <a:uFillTx/>
                <a:ea typeface="+mn-ea"/>
                <a:cs typeface="+mn-cs"/>
              </a:rPr>
              <a:t>Northwind Health Plus plan</a:t>
            </a:r>
            <a:r>
              <a:rPr kumimoji="0" lang="en-US" sz="1800" b="0" i="0" u="none" strike="noStrike" kern="1200" cap="none" spc="0" normalizeH="0" baseline="0" noProof="0">
                <a:ln>
                  <a:noFill/>
                </a:ln>
                <a:effectLst/>
                <a:uLnTx/>
                <a:uFillTx/>
                <a:ea typeface="+mn-ea"/>
                <a:cs typeface="+mn-cs"/>
              </a:rPr>
              <a:t> that is not </a:t>
            </a:r>
            <a:r>
              <a:rPr kumimoji="0" lang="en-US" sz="1800" b="0" i="0" u="none" strike="noStrike" kern="1200" cap="none" spc="0" normalizeH="0" baseline="0" noProof="0">
                <a:ln>
                  <a:noFill/>
                </a:ln>
                <a:effectLst/>
                <a:highlight>
                  <a:srgbClr val="FFFF00"/>
                </a:highlight>
                <a:uLnTx/>
                <a:uFillTx/>
                <a:ea typeface="+mn-ea"/>
                <a:cs typeface="+mn-cs"/>
              </a:rPr>
              <a:t>in</a:t>
            </a:r>
            <a:r>
              <a:rPr kumimoji="0" lang="en-US" sz="1800" b="0" i="0" u="none" strike="noStrike" kern="1200" cap="none" spc="0" normalizeH="0" baseline="0" noProof="0">
                <a:ln>
                  <a:noFill/>
                </a:ln>
                <a:effectLst/>
                <a:uLnTx/>
                <a:uFillTx/>
                <a:ea typeface="+mn-ea"/>
                <a:cs typeface="+mn-cs"/>
              </a:rPr>
              <a:t> standard?</a:t>
            </a:r>
          </a:p>
        </p:txBody>
      </p:sp>
      <p:sp>
        <p:nvSpPr>
          <p:cNvPr id="7" name="TextBox 6">
            <a:extLst>
              <a:ext uri="{FF2B5EF4-FFF2-40B4-BE49-F238E27FC236}">
                <a16:creationId xmlns:a16="http://schemas.microsoft.com/office/drawing/2014/main" id="{8C84DB51-8ED2-9A4D-6353-C5423A0E9078}"/>
              </a:ext>
            </a:extLst>
          </p:cNvPr>
          <p:cNvSpPr txBox="1"/>
          <p:nvPr/>
        </p:nvSpPr>
        <p:spPr>
          <a:xfrm>
            <a:off x="6184949" y="3642762"/>
            <a:ext cx="5739574" cy="2031325"/>
          </a:xfrm>
          <a:prstGeom prst="rect">
            <a:avLst/>
          </a:prstGeom>
          <a:solidFill>
            <a:schemeClr val="bg1">
              <a:lumMod val="95000"/>
            </a:schemeClr>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highlight>
                  <a:srgbClr val="FFFF00"/>
                </a:highlight>
                <a:uLnTx/>
                <a:uFillTx/>
                <a:ea typeface="+mn-ea"/>
                <a:cs typeface="+mn-cs"/>
              </a:rPr>
              <a:t>Northwind Health Plus </a:t>
            </a:r>
            <a:r>
              <a:rPr kumimoji="0" lang="en-US" sz="1800" b="0" i="0" u="none" strike="noStrike" kern="1200" cap="none" spc="0" normalizeH="0" baseline="0" noProof="0">
                <a:ln>
                  <a:noFill/>
                </a:ln>
                <a:solidFill>
                  <a:prstClr val="black"/>
                </a:solidFill>
                <a:effectLst/>
                <a:uLnTx/>
                <a:uFillTx/>
                <a:ea typeface="+mn-ea"/>
                <a:cs typeface="+mn-cs"/>
              </a:rPr>
              <a:t>offers more comprehensive coverage than </a:t>
            </a:r>
            <a:r>
              <a:rPr kumimoji="0" lang="en-US" sz="1800" b="0" i="0" u="none" strike="noStrike" kern="1200" cap="none" spc="0" normalizeH="0" baseline="0" noProof="0">
                <a:ln>
                  <a:noFill/>
                </a:ln>
                <a:solidFill>
                  <a:prstClr val="black"/>
                </a:solidFill>
                <a:effectLst/>
                <a:highlight>
                  <a:srgbClr val="FFFF00"/>
                </a:highlight>
                <a:uLnTx/>
                <a:uFillTx/>
                <a:ea typeface="+mn-ea"/>
                <a:cs typeface="+mn-cs"/>
              </a:rPr>
              <a:t>Northwind Standard</a:t>
            </a:r>
            <a:r>
              <a:rPr kumimoji="0" lang="en-US" sz="1800" b="0" i="0" u="none" strike="noStrike" kern="1200" cap="none" spc="0" normalizeH="0" baseline="0" noProof="0">
                <a:ln>
                  <a:noFill/>
                </a:ln>
                <a:solidFill>
                  <a:prstClr val="black"/>
                </a:solidFill>
                <a:effectLst/>
                <a:uLnTx/>
                <a:uFillTx/>
                <a:ea typeface="+mn-ea"/>
                <a:cs typeface="+mn-cs"/>
              </a:rPr>
              <a:t>. This </a:t>
            </a:r>
            <a:r>
              <a:rPr kumimoji="0" lang="en-US" sz="1800" b="0" i="0" u="none" strike="noStrike" kern="1200" cap="none" spc="0" normalizeH="0" baseline="0" noProof="0">
                <a:ln>
                  <a:noFill/>
                </a:ln>
                <a:solidFill>
                  <a:prstClr val="black"/>
                </a:solidFill>
                <a:effectLst/>
                <a:highlight>
                  <a:srgbClr val="FFFF00"/>
                </a:highlight>
                <a:uLnTx/>
                <a:uFillTx/>
                <a:ea typeface="+mn-ea"/>
                <a:cs typeface="+mn-cs"/>
              </a:rPr>
              <a:t>plan</a:t>
            </a:r>
            <a:r>
              <a:rPr kumimoji="0" lang="en-US" sz="1800" b="0" i="0" u="none" strike="noStrike" kern="1200" cap="none" spc="0" normalizeH="0" baseline="0" noProof="0">
                <a:ln>
                  <a:noFill/>
                </a:ln>
                <a:solidFill>
                  <a:prstClr val="black"/>
                </a:solidFill>
                <a:effectLst/>
                <a:uLnTx/>
                <a:uFillTx/>
                <a:ea typeface="+mn-ea"/>
                <a:cs typeface="+mn-cs"/>
              </a:rPr>
              <a:t> offers coverage for emergency services, both </a:t>
            </a:r>
            <a:r>
              <a:rPr kumimoji="0" lang="en-US" sz="1800" b="0" i="0" u="none" strike="noStrike" kern="1200" cap="none" spc="0" normalizeH="0" baseline="0" noProof="0">
                <a:ln>
                  <a:noFill/>
                </a:ln>
                <a:solidFill>
                  <a:prstClr val="black"/>
                </a:solidFill>
                <a:effectLst/>
                <a:highlight>
                  <a:srgbClr val="FFFF00"/>
                </a:highlight>
                <a:uLnTx/>
                <a:uFillTx/>
                <a:ea typeface="+mn-ea"/>
                <a:cs typeface="+mn-cs"/>
              </a:rPr>
              <a:t>in</a:t>
            </a:r>
            <a:r>
              <a:rPr kumimoji="0" lang="en-US" sz="1800" b="0" i="0" u="none" strike="noStrike" kern="1200" cap="none" spc="0" normalizeH="0" baseline="0" noProof="0">
                <a:ln>
                  <a:noFill/>
                </a:ln>
                <a:solidFill>
                  <a:prstClr val="black"/>
                </a:solidFill>
                <a:effectLst/>
                <a:uLnTx/>
                <a:uFillTx/>
                <a:ea typeface="+mn-ea"/>
                <a:cs typeface="+mn-cs"/>
              </a:rPr>
              <a:t>-network and out-of-network, as well as mental health and substance abuse coverage. </a:t>
            </a:r>
            <a:r>
              <a:rPr kumimoji="0" lang="en-US" sz="1800" b="0" i="0" u="none" strike="noStrike" kern="1200" cap="none" spc="0" normalizeH="0" baseline="0" noProof="0">
                <a:ln>
                  <a:noFill/>
                </a:ln>
                <a:solidFill>
                  <a:prstClr val="black"/>
                </a:solidFill>
                <a:effectLst/>
                <a:highlight>
                  <a:srgbClr val="FFFF00"/>
                </a:highlight>
                <a:uLnTx/>
                <a:uFillTx/>
                <a:ea typeface="+mn-ea"/>
                <a:cs typeface="+mn-cs"/>
              </a:rPr>
              <a:t>Northwind Standard </a:t>
            </a:r>
            <a:r>
              <a:rPr kumimoji="0" lang="en-US" sz="1800" b="0" i="0" u="none" strike="noStrike" kern="1200" cap="none" spc="0" normalizeH="0" baseline="0" noProof="0">
                <a:ln>
                  <a:noFill/>
                </a:ln>
                <a:solidFill>
                  <a:prstClr val="black"/>
                </a:solidFill>
                <a:effectLst/>
                <a:uLnTx/>
                <a:uFillTx/>
                <a:ea typeface="+mn-ea"/>
                <a:cs typeface="+mn-cs"/>
              </a:rPr>
              <a:t>does not offer coverage for emergency services, mental health and substance abuse coverage, or out-of-network services.</a:t>
            </a:r>
          </a:p>
        </p:txBody>
      </p:sp>
      <p:sp>
        <p:nvSpPr>
          <p:cNvPr id="8" name="TextBox 7">
            <a:extLst>
              <a:ext uri="{FF2B5EF4-FFF2-40B4-BE49-F238E27FC236}">
                <a16:creationId xmlns:a16="http://schemas.microsoft.com/office/drawing/2014/main" id="{26504311-63C8-7FA2-8735-B29FE4EFF270}"/>
              </a:ext>
            </a:extLst>
          </p:cNvPr>
          <p:cNvSpPr txBox="1"/>
          <p:nvPr/>
        </p:nvSpPr>
        <p:spPr>
          <a:xfrm>
            <a:off x="1803449" y="5977656"/>
            <a:ext cx="8763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chemeClr val="tx2"/>
                </a:solidFill>
                <a:effectLst/>
                <a:uLnTx/>
                <a:uFillTx/>
                <a:latin typeface="+mj-lt"/>
                <a:ea typeface="+mn-ea"/>
                <a:cs typeface="+mn-cs"/>
              </a:rPr>
              <a:t>Less than 20% of the words in the answer match the original query</a:t>
            </a:r>
          </a:p>
        </p:txBody>
      </p:sp>
    </p:spTree>
    <p:extLst>
      <p:ext uri="{BB962C8B-B14F-4D97-AF65-F5344CB8AC3E}">
        <p14:creationId xmlns:p14="http://schemas.microsoft.com/office/powerpoint/2010/main" val="277762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664A-EF25-6337-6784-90D245311099}"/>
              </a:ext>
            </a:extLst>
          </p:cNvPr>
          <p:cNvSpPr>
            <a:spLocks noGrp="1"/>
          </p:cNvSpPr>
          <p:nvPr>
            <p:ph type="title"/>
          </p:nvPr>
        </p:nvSpPr>
        <p:spPr>
          <a:xfrm>
            <a:off x="588263" y="457200"/>
            <a:ext cx="11018520" cy="2092881"/>
          </a:xfrm>
        </p:spPr>
        <p:txBody>
          <a:bodyPr/>
          <a:lstStyle/>
          <a:p>
            <a:r>
              <a:rPr lang="en-US" noProof="0"/>
              <a:t>Full text search</a:t>
            </a:r>
            <a:br>
              <a:rPr lang="en-US" noProof="0"/>
            </a:br>
            <a:r>
              <a:rPr lang="en-US" sz="2800" spc="0" noProof="0">
                <a:solidFill>
                  <a:schemeClr val="tx1"/>
                </a:solidFill>
                <a:latin typeface="+mn-lt"/>
              </a:rPr>
              <a:t>Azure AI Search approaches this problem with 4 key components</a:t>
            </a:r>
            <a:br>
              <a:rPr lang="en-US" noProof="0"/>
            </a:br>
            <a:br>
              <a:rPr lang="en-US" noProof="0"/>
            </a:br>
            <a:endParaRPr lang="en-US" noProof="0"/>
          </a:p>
        </p:txBody>
      </p:sp>
      <p:sp>
        <p:nvSpPr>
          <p:cNvPr id="14" name="Rectangle: Rounded Corners 13">
            <a:extLst>
              <a:ext uri="{FF2B5EF4-FFF2-40B4-BE49-F238E27FC236}">
                <a16:creationId xmlns:a16="http://schemas.microsoft.com/office/drawing/2014/main" id="{2CAAD1F5-A687-ECC8-151E-9D14710D7DB0}"/>
              </a:ext>
              <a:ext uri="{C183D7F6-B498-43B3-948B-1728B52AA6E4}">
                <adec:decorative xmlns:adec="http://schemas.microsoft.com/office/drawing/2017/decorative" val="1"/>
              </a:ext>
            </a:extLst>
          </p:cNvPr>
          <p:cNvSpPr/>
          <p:nvPr/>
        </p:nvSpPr>
        <p:spPr bwMode="auto">
          <a:xfrm>
            <a:off x="586459" y="4265910"/>
            <a:ext cx="5366147" cy="2003128"/>
          </a:xfrm>
          <a:prstGeom prst="roundRect">
            <a:avLst>
              <a:gd name="adj" fmla="val 4736"/>
            </a:avLst>
          </a:pr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400">
              <a:lnSpc>
                <a:spcPct val="90000"/>
              </a:lnSpc>
              <a:spcAft>
                <a:spcPts val="600"/>
              </a:spcAft>
            </a:pPr>
            <a:r>
              <a:rPr lang="en-US" sz="2400" noProof="0">
                <a:solidFill>
                  <a:srgbClr val="FFFFFF"/>
                </a:solidFill>
                <a:latin typeface="Segoe Sans Text Semibold"/>
              </a:rPr>
              <a:t>Search index</a:t>
            </a:r>
          </a:p>
          <a:p>
            <a:pPr defTabSz="914400">
              <a:lnSpc>
                <a:spcPct val="90000"/>
              </a:lnSpc>
              <a:spcAft>
                <a:spcPts val="600"/>
              </a:spcAft>
              <a:defRPr/>
            </a:pPr>
            <a:r>
              <a:rPr lang="en-US" sz="2000" noProof="0">
                <a:solidFill>
                  <a:srgbClr val="FFFFFF"/>
                </a:solidFill>
                <a:latin typeface="Segoe Sans Text"/>
              </a:rPr>
              <a:t>An efficient data structure used to store </a:t>
            </a:r>
            <a:br>
              <a:rPr lang="en-US" sz="2000" noProof="0">
                <a:solidFill>
                  <a:srgbClr val="FFFFFF"/>
                </a:solidFill>
                <a:latin typeface="Segoe Sans Text"/>
              </a:rPr>
            </a:br>
            <a:r>
              <a:rPr lang="en-US" sz="2000" noProof="0">
                <a:solidFill>
                  <a:srgbClr val="FFFFFF"/>
                </a:solidFill>
                <a:latin typeface="Segoe Sans Text"/>
              </a:rPr>
              <a:t>and organize searchable terms extracted </a:t>
            </a:r>
            <a:br>
              <a:rPr lang="en-US" sz="2000" noProof="0">
                <a:solidFill>
                  <a:srgbClr val="FFFFFF"/>
                </a:solidFill>
                <a:latin typeface="Segoe Sans Text"/>
              </a:rPr>
            </a:br>
            <a:r>
              <a:rPr lang="en-US" sz="2000" noProof="0">
                <a:solidFill>
                  <a:srgbClr val="FFFFFF"/>
                </a:solidFill>
                <a:latin typeface="Segoe Sans Text"/>
              </a:rPr>
              <a:t>by analyzers</a:t>
            </a:r>
          </a:p>
        </p:txBody>
      </p:sp>
      <p:sp>
        <p:nvSpPr>
          <p:cNvPr id="15" name="Rectangle: Rounded Corners 14">
            <a:extLst>
              <a:ext uri="{FF2B5EF4-FFF2-40B4-BE49-F238E27FC236}">
                <a16:creationId xmlns:a16="http://schemas.microsoft.com/office/drawing/2014/main" id="{9E62951B-26E8-76E1-6DBF-5B9E7B9EAAEE}"/>
              </a:ext>
              <a:ext uri="{C183D7F6-B498-43B3-948B-1728B52AA6E4}">
                <adec:decorative xmlns:adec="http://schemas.microsoft.com/office/drawing/2017/decorative" val="1"/>
              </a:ext>
            </a:extLst>
          </p:cNvPr>
          <p:cNvSpPr/>
          <p:nvPr/>
        </p:nvSpPr>
        <p:spPr bwMode="auto">
          <a:xfrm>
            <a:off x="6236891" y="4265910"/>
            <a:ext cx="5366147" cy="2003128"/>
          </a:xfrm>
          <a:prstGeom prst="roundRect">
            <a:avLst>
              <a:gd name="adj" fmla="val 4736"/>
            </a:avLst>
          </a:pr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400">
              <a:lnSpc>
                <a:spcPct val="90000"/>
              </a:lnSpc>
              <a:spcAft>
                <a:spcPts val="600"/>
              </a:spcAft>
            </a:pPr>
            <a:r>
              <a:rPr lang="en-US" sz="2400" noProof="0">
                <a:solidFill>
                  <a:srgbClr val="FFFFFF"/>
                </a:solidFill>
                <a:latin typeface="Segoe Sans Text Semibold"/>
              </a:rPr>
              <a:t>Scoring</a:t>
            </a:r>
          </a:p>
          <a:p>
            <a:pPr defTabSz="914400">
              <a:lnSpc>
                <a:spcPct val="90000"/>
              </a:lnSpc>
              <a:spcAft>
                <a:spcPts val="600"/>
              </a:spcAft>
              <a:defRPr/>
            </a:pPr>
            <a:r>
              <a:rPr lang="en-US" sz="2000" noProof="0">
                <a:solidFill>
                  <a:srgbClr val="FFFFFF"/>
                </a:solidFill>
                <a:latin typeface="Segoe Sans Text"/>
              </a:rPr>
              <a:t>Scores matching documents on how well they match the query using the index</a:t>
            </a:r>
          </a:p>
        </p:txBody>
      </p:sp>
      <p:sp>
        <p:nvSpPr>
          <p:cNvPr id="7" name="Rectangle: Rounded Corners 6">
            <a:extLst>
              <a:ext uri="{FF2B5EF4-FFF2-40B4-BE49-F238E27FC236}">
                <a16:creationId xmlns:a16="http://schemas.microsoft.com/office/drawing/2014/main" id="{9FF4BDFD-C749-28FF-B766-77C93ECFFC8D}"/>
              </a:ext>
              <a:ext uri="{C183D7F6-B498-43B3-948B-1728B52AA6E4}">
                <adec:decorative xmlns:adec="http://schemas.microsoft.com/office/drawing/2017/decorative" val="1"/>
              </a:ext>
            </a:extLst>
          </p:cNvPr>
          <p:cNvSpPr/>
          <p:nvPr/>
        </p:nvSpPr>
        <p:spPr bwMode="auto">
          <a:xfrm>
            <a:off x="571500" y="2020344"/>
            <a:ext cx="5366147" cy="2003128"/>
          </a:xfrm>
          <a:prstGeom prst="roundRect">
            <a:avLst>
              <a:gd name="adj" fmla="val 4736"/>
            </a:avLst>
          </a:pr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Sans Text Semibold"/>
                <a:ea typeface="+mn-ea"/>
                <a:cs typeface="+mn-cs"/>
              </a:rPr>
              <a:t>Query parser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Builds a structured representation of </a:t>
            </a:r>
            <a:br>
              <a:rPr kumimoji="0" lang="en-US" sz="2000" b="0" i="0" u="none" strike="noStrike" kern="1200" cap="none" spc="0" normalizeH="0" baseline="0" noProof="0">
                <a:ln>
                  <a:noFill/>
                </a:ln>
                <a:solidFill>
                  <a:srgbClr val="FFFFFF"/>
                </a:solidFill>
                <a:effectLst/>
                <a:uLnTx/>
                <a:uFillTx/>
                <a:latin typeface="Segoe Sans Text"/>
                <a:ea typeface="+mn-ea"/>
                <a:cs typeface="+mn-cs"/>
              </a:rPr>
            </a:br>
            <a:r>
              <a:rPr kumimoji="0" lang="en-US" sz="2000" b="0" i="0" u="none" strike="noStrike" kern="1200" cap="none" spc="0" normalizeH="0" baseline="0" noProof="0">
                <a:ln>
                  <a:noFill/>
                </a:ln>
                <a:solidFill>
                  <a:srgbClr val="FFFFFF"/>
                </a:solidFill>
                <a:effectLst/>
                <a:uLnTx/>
                <a:uFillTx/>
                <a:latin typeface="Segoe Sans Text"/>
                <a:ea typeface="+mn-ea"/>
                <a:cs typeface="+mn-cs"/>
              </a:rPr>
              <a:t>a search query. Enables more complex </a:t>
            </a:r>
            <a:br>
              <a:rPr kumimoji="0" lang="en-US" sz="2000" b="0" i="0" u="none" strike="noStrike" kern="1200" cap="none" spc="0" normalizeH="0" baseline="0" noProof="0">
                <a:ln>
                  <a:noFill/>
                </a:ln>
                <a:solidFill>
                  <a:srgbClr val="FFFFFF"/>
                </a:solidFill>
                <a:effectLst/>
                <a:uLnTx/>
                <a:uFillTx/>
                <a:latin typeface="Segoe Sans Text"/>
                <a:ea typeface="+mn-ea"/>
                <a:cs typeface="+mn-cs"/>
              </a:rPr>
            </a:br>
            <a:r>
              <a:rPr kumimoji="0" lang="en-US" sz="2000" b="0" i="0" u="none" strike="noStrike" kern="1200" cap="none" spc="0" normalizeH="0" baseline="0" noProof="0">
                <a:ln>
                  <a:noFill/>
                </a:ln>
                <a:solidFill>
                  <a:srgbClr val="FFFFFF"/>
                </a:solidFill>
                <a:effectLst/>
                <a:uLnTx/>
                <a:uFillTx/>
                <a:latin typeface="Segoe Sans Text"/>
                <a:ea typeface="+mn-ea"/>
                <a:cs typeface="+mn-cs"/>
              </a:rPr>
              <a:t>search types</a:t>
            </a:r>
          </a:p>
        </p:txBody>
      </p:sp>
      <p:sp>
        <p:nvSpPr>
          <p:cNvPr id="13" name="Rectangle: Rounded Corners 12">
            <a:extLst>
              <a:ext uri="{FF2B5EF4-FFF2-40B4-BE49-F238E27FC236}">
                <a16:creationId xmlns:a16="http://schemas.microsoft.com/office/drawing/2014/main" id="{CF87468B-CA73-2B2C-5EF2-79079ABC7767}"/>
              </a:ext>
              <a:ext uri="{C183D7F6-B498-43B3-948B-1728B52AA6E4}">
                <adec:decorative xmlns:adec="http://schemas.microsoft.com/office/drawing/2017/decorative" val="1"/>
              </a:ext>
            </a:extLst>
          </p:cNvPr>
          <p:cNvSpPr/>
          <p:nvPr/>
        </p:nvSpPr>
        <p:spPr bwMode="auto">
          <a:xfrm>
            <a:off x="6221932" y="2020344"/>
            <a:ext cx="5366147" cy="2003128"/>
          </a:xfrm>
          <a:prstGeom prst="roundRect">
            <a:avLst>
              <a:gd name="adj" fmla="val 4736"/>
            </a:avLst>
          </a:pr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400">
              <a:lnSpc>
                <a:spcPct val="90000"/>
              </a:lnSpc>
              <a:spcAft>
                <a:spcPts val="600"/>
              </a:spcAft>
            </a:pPr>
            <a:r>
              <a:rPr lang="en-US" sz="2400" noProof="0">
                <a:solidFill>
                  <a:srgbClr val="FFFFFF"/>
                </a:solidFill>
                <a:latin typeface="Segoe Sans Text Semibold"/>
              </a:rPr>
              <a:t>Analyzers</a:t>
            </a:r>
          </a:p>
          <a:p>
            <a:pPr defTabSz="914400">
              <a:lnSpc>
                <a:spcPct val="90000"/>
              </a:lnSpc>
              <a:spcAft>
                <a:spcPts val="600"/>
              </a:spcAft>
              <a:defRPr/>
            </a:pPr>
            <a:r>
              <a:rPr lang="en-US" sz="2000" noProof="0">
                <a:solidFill>
                  <a:srgbClr val="FFFFFF"/>
                </a:solidFill>
                <a:latin typeface="Segoe Sans Text"/>
              </a:rPr>
              <a:t>Perform lexical analysis on search queries and indexed documents</a:t>
            </a:r>
          </a:p>
        </p:txBody>
      </p:sp>
    </p:spTree>
    <p:extLst>
      <p:ext uri="{BB962C8B-B14F-4D97-AF65-F5344CB8AC3E}">
        <p14:creationId xmlns:p14="http://schemas.microsoft.com/office/powerpoint/2010/main" val="3691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500E-2F88-6DD7-A10A-39E33F897C14}"/>
              </a:ext>
            </a:extLst>
          </p:cNvPr>
          <p:cNvSpPr>
            <a:spLocks noGrp="1"/>
          </p:cNvSpPr>
          <p:nvPr>
            <p:ph type="title"/>
          </p:nvPr>
        </p:nvSpPr>
        <p:spPr>
          <a:xfrm>
            <a:off x="588263" y="457200"/>
            <a:ext cx="11018520" cy="553998"/>
          </a:xfrm>
        </p:spPr>
        <p:txBody>
          <a:bodyPr/>
          <a:lstStyle/>
          <a:p>
            <a:r>
              <a:rPr lang="en-US" noProof="0"/>
              <a:t>Query parser</a:t>
            </a:r>
          </a:p>
        </p:txBody>
      </p:sp>
      <p:sp>
        <p:nvSpPr>
          <p:cNvPr id="3" name="Content Placeholder 2">
            <a:extLst>
              <a:ext uri="{FF2B5EF4-FFF2-40B4-BE49-F238E27FC236}">
                <a16:creationId xmlns:a16="http://schemas.microsoft.com/office/drawing/2014/main" id="{DF11B619-6711-9B96-AC62-AD513292B982}"/>
              </a:ext>
            </a:extLst>
          </p:cNvPr>
          <p:cNvSpPr>
            <a:spLocks noGrp="1"/>
          </p:cNvSpPr>
          <p:nvPr>
            <p:ph sz="quarter" idx="10"/>
          </p:nvPr>
        </p:nvSpPr>
        <p:spPr>
          <a:xfrm>
            <a:off x="586581" y="1216215"/>
            <a:ext cx="11018838" cy="430887"/>
          </a:xfrm>
        </p:spPr>
        <p:txBody>
          <a:bodyPr/>
          <a:lstStyle/>
          <a:p>
            <a:pPr marL="0" indent="0">
              <a:buNone/>
            </a:pPr>
            <a:r>
              <a:rPr lang="en-US" noProof="0"/>
              <a:t>Deconstruct a query into separate subqueries</a:t>
            </a:r>
          </a:p>
        </p:txBody>
      </p:sp>
      <p:sp>
        <p:nvSpPr>
          <p:cNvPr id="5" name="TextBox 4">
            <a:extLst>
              <a:ext uri="{FF2B5EF4-FFF2-40B4-BE49-F238E27FC236}">
                <a16:creationId xmlns:a16="http://schemas.microsoft.com/office/drawing/2014/main" id="{50060DAF-EECE-46D0-66DF-F9AF182E64AD}"/>
              </a:ext>
              <a:ext uri="{C183D7F6-B498-43B3-948B-1728B52AA6E4}">
                <adec:decorative xmlns:adec="http://schemas.microsoft.com/office/drawing/2017/decorative" val="1"/>
              </a:ext>
            </a:extLst>
          </p:cNvPr>
          <p:cNvSpPr txBox="1"/>
          <p:nvPr/>
        </p:nvSpPr>
        <p:spPr>
          <a:xfrm>
            <a:off x="2117261" y="2869935"/>
            <a:ext cx="689038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Spacious, air-condition* "Ocean view"</a:t>
            </a:r>
            <a:endPar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cxnSp>
        <p:nvCxnSpPr>
          <p:cNvPr id="7" name="Straight Arrow Connector 6">
            <a:extLst>
              <a:ext uri="{FF2B5EF4-FFF2-40B4-BE49-F238E27FC236}">
                <a16:creationId xmlns:a16="http://schemas.microsoft.com/office/drawing/2014/main" id="{F582A65D-2CD1-13B1-6D3B-AB4C595726CA}"/>
              </a:ext>
              <a:ext uri="{C183D7F6-B498-43B3-948B-1728B52AA6E4}">
                <adec:decorative xmlns:adec="http://schemas.microsoft.com/office/drawing/2017/decorative" val="1"/>
              </a:ext>
            </a:extLst>
          </p:cNvPr>
          <p:cNvCxnSpPr>
            <a:cxnSpLocks/>
          </p:cNvCxnSpPr>
          <p:nvPr/>
        </p:nvCxnSpPr>
        <p:spPr>
          <a:xfrm flipH="1">
            <a:off x="2743200" y="3356811"/>
            <a:ext cx="136061" cy="679352"/>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EAD668C-E31B-1C61-7E33-6A0AF9FA2249}"/>
              </a:ext>
            </a:extLst>
          </p:cNvPr>
          <p:cNvSpPr txBox="1"/>
          <p:nvPr/>
        </p:nvSpPr>
        <p:spPr>
          <a:xfrm>
            <a:off x="1122947" y="4172521"/>
            <a:ext cx="288757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Term query. Searches for </a:t>
            </a:r>
            <a:br>
              <a:rPr kumimoji="0" lang="en-US" sz="1600" b="0" i="0" u="none" strike="noStrike" kern="1200" cap="none" spc="0" normalizeH="0" baseline="0" noProof="0">
                <a:ln>
                  <a:noFill/>
                </a:ln>
                <a:solidFill>
                  <a:prstClr val="black"/>
                </a:solidFill>
                <a:effectLst/>
                <a:uLnTx/>
                <a:uFillTx/>
                <a:ea typeface="+mn-ea"/>
                <a:cs typeface="+mn-cs"/>
              </a:rPr>
            </a:br>
            <a:r>
              <a:rPr kumimoji="0" lang="en-US" sz="1600" b="0" i="0" u="none" strike="noStrike" kern="1200" cap="none" spc="0" normalizeH="0" baseline="0" noProof="0">
                <a:ln>
                  <a:noFill/>
                </a:ln>
                <a:solidFill>
                  <a:prstClr val="black"/>
                </a:solidFill>
                <a:effectLst/>
                <a:uLnTx/>
                <a:uFillTx/>
                <a:ea typeface="+mn-ea"/>
                <a:cs typeface="+mn-cs"/>
              </a:rPr>
              <a:t>an individual term “spacious” in the index</a:t>
            </a:r>
          </a:p>
        </p:txBody>
      </p:sp>
      <p:sp>
        <p:nvSpPr>
          <p:cNvPr id="10" name="TextBox 9">
            <a:extLst>
              <a:ext uri="{FF2B5EF4-FFF2-40B4-BE49-F238E27FC236}">
                <a16:creationId xmlns:a16="http://schemas.microsoft.com/office/drawing/2014/main" id="{DA838870-0C54-5B20-CD3C-880F4A45C165}"/>
              </a:ext>
            </a:extLst>
          </p:cNvPr>
          <p:cNvSpPr txBox="1"/>
          <p:nvPr/>
        </p:nvSpPr>
        <p:spPr>
          <a:xfrm>
            <a:off x="3938337" y="4389423"/>
            <a:ext cx="288757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Prefix query. Searches for </a:t>
            </a:r>
            <a:br>
              <a:rPr kumimoji="0" lang="en-US" sz="1600" b="0" i="0" u="none" strike="noStrike" kern="1200" cap="none" spc="0" normalizeH="0" baseline="0" noProof="0">
                <a:ln>
                  <a:noFill/>
                </a:ln>
                <a:solidFill>
                  <a:prstClr val="black"/>
                </a:solidFill>
                <a:effectLst/>
                <a:uLnTx/>
                <a:uFillTx/>
                <a:ea typeface="+mn-ea"/>
                <a:cs typeface="+mn-cs"/>
              </a:rPr>
            </a:br>
            <a:r>
              <a:rPr kumimoji="0" lang="en-US" sz="1600" b="0" i="0" u="none" strike="noStrike" kern="1200" cap="none" spc="0" normalizeH="0" baseline="0" noProof="0">
                <a:ln>
                  <a:noFill/>
                </a:ln>
                <a:solidFill>
                  <a:prstClr val="black"/>
                </a:solidFill>
                <a:effectLst/>
                <a:uLnTx/>
                <a:uFillTx/>
                <a:ea typeface="+mn-ea"/>
                <a:cs typeface="+mn-cs"/>
              </a:rPr>
              <a:t>all terms starting with </a:t>
            </a:r>
            <a:br>
              <a:rPr kumimoji="0" lang="en-US" sz="1600" b="0" i="0" u="none" strike="noStrike" kern="1200" cap="none" spc="0" normalizeH="0" baseline="0" noProof="0">
                <a:ln>
                  <a:noFill/>
                </a:ln>
                <a:solidFill>
                  <a:prstClr val="black"/>
                </a:solidFill>
                <a:effectLst/>
                <a:uLnTx/>
                <a:uFillTx/>
                <a:ea typeface="+mn-ea"/>
                <a:cs typeface="+mn-cs"/>
              </a:rPr>
            </a:br>
            <a:r>
              <a:rPr kumimoji="0" lang="en-US" sz="1600" b="0" i="0" u="none" strike="noStrike" kern="1200" cap="none" spc="0" normalizeH="0" baseline="0" noProof="0">
                <a:ln>
                  <a:noFill/>
                </a:ln>
                <a:solidFill>
                  <a:prstClr val="black"/>
                </a:solidFill>
                <a:effectLst/>
                <a:uLnTx/>
                <a:uFillTx/>
                <a:ea typeface="+mn-ea"/>
                <a:cs typeface="+mn-cs"/>
              </a:rPr>
              <a:t>“air-condition” in the index</a:t>
            </a:r>
          </a:p>
        </p:txBody>
      </p:sp>
      <p:cxnSp>
        <p:nvCxnSpPr>
          <p:cNvPr id="12" name="Straight Arrow Connector 11">
            <a:extLst>
              <a:ext uri="{FF2B5EF4-FFF2-40B4-BE49-F238E27FC236}">
                <a16:creationId xmlns:a16="http://schemas.microsoft.com/office/drawing/2014/main" id="{9774488B-FD53-6679-188C-5DCBEE83776B}"/>
              </a:ext>
              <a:ext uri="{C183D7F6-B498-43B3-948B-1728B52AA6E4}">
                <adec:decorative xmlns:adec="http://schemas.microsoft.com/office/drawing/2017/decorative" val="1"/>
              </a:ext>
            </a:extLst>
          </p:cNvPr>
          <p:cNvCxnSpPr>
            <a:cxnSpLocks/>
          </p:cNvCxnSpPr>
          <p:nvPr/>
        </p:nvCxnSpPr>
        <p:spPr>
          <a:xfrm>
            <a:off x="4932947" y="3410433"/>
            <a:ext cx="0" cy="880831"/>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64C4E44-0D77-4402-CF77-D832E96038F1}"/>
              </a:ext>
              <a:ext uri="{C183D7F6-B498-43B3-948B-1728B52AA6E4}">
                <adec:decorative xmlns:adec="http://schemas.microsoft.com/office/drawing/2017/decorative" val="1"/>
              </a:ext>
            </a:extLst>
          </p:cNvPr>
          <p:cNvSpPr/>
          <p:nvPr/>
        </p:nvSpPr>
        <p:spPr>
          <a:xfrm>
            <a:off x="2147191" y="2927622"/>
            <a:ext cx="1406434" cy="3341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28977B74-F46A-E203-3989-EC672A18F3E5}"/>
              </a:ext>
              <a:ext uri="{C183D7F6-B498-43B3-948B-1728B52AA6E4}">
                <adec:decorative xmlns:adec="http://schemas.microsoft.com/office/drawing/2017/decorative" val="1"/>
              </a:ext>
            </a:extLst>
          </p:cNvPr>
          <p:cNvSpPr/>
          <p:nvPr/>
        </p:nvSpPr>
        <p:spPr>
          <a:xfrm>
            <a:off x="3873872" y="2927622"/>
            <a:ext cx="2380766" cy="403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2887C89-0D24-9799-38ED-8B7BD54E88E6}"/>
              </a:ext>
              <a:ext uri="{C183D7F6-B498-43B3-948B-1728B52AA6E4}">
                <adec:decorative xmlns:adec="http://schemas.microsoft.com/office/drawing/2017/decorative" val="1"/>
              </a:ext>
            </a:extLst>
          </p:cNvPr>
          <p:cNvSpPr/>
          <p:nvPr/>
        </p:nvSpPr>
        <p:spPr>
          <a:xfrm>
            <a:off x="6363666" y="2940128"/>
            <a:ext cx="2323728" cy="3914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0" name="Straight Arrow Connector 19">
            <a:extLst>
              <a:ext uri="{FF2B5EF4-FFF2-40B4-BE49-F238E27FC236}">
                <a16:creationId xmlns:a16="http://schemas.microsoft.com/office/drawing/2014/main" id="{49D10EC2-D4CA-7231-2C66-3751600CC0AB}"/>
              </a:ext>
              <a:ext uri="{C183D7F6-B498-43B3-948B-1728B52AA6E4}">
                <adec:decorative xmlns:adec="http://schemas.microsoft.com/office/drawing/2017/decorative" val="1"/>
              </a:ext>
            </a:extLst>
          </p:cNvPr>
          <p:cNvCxnSpPr>
            <a:cxnSpLocks/>
          </p:cNvCxnSpPr>
          <p:nvPr/>
        </p:nvCxnSpPr>
        <p:spPr>
          <a:xfrm>
            <a:off x="7783391" y="3410433"/>
            <a:ext cx="390358" cy="880831"/>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A4AB8E-F01C-4861-B513-55AA5A382A92}"/>
              </a:ext>
            </a:extLst>
          </p:cNvPr>
          <p:cNvSpPr txBox="1"/>
          <p:nvPr/>
        </p:nvSpPr>
        <p:spPr>
          <a:xfrm>
            <a:off x="7144382" y="4366953"/>
            <a:ext cx="288757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Phrase query. Searches for </a:t>
            </a:r>
            <a:br>
              <a:rPr kumimoji="0" lang="en-US" sz="1600" b="0" i="0" u="none" strike="noStrike" kern="1200" cap="none" spc="0" normalizeH="0" baseline="0" noProof="0">
                <a:ln>
                  <a:noFill/>
                </a:ln>
                <a:solidFill>
                  <a:prstClr val="black"/>
                </a:solidFill>
                <a:effectLst/>
                <a:uLnTx/>
                <a:uFillTx/>
                <a:ea typeface="+mn-ea"/>
                <a:cs typeface="+mn-cs"/>
              </a:rPr>
            </a:br>
            <a:r>
              <a:rPr kumimoji="0" lang="en-US" sz="1600" b="0" i="0" u="none" strike="noStrike" kern="1200" cap="none" spc="0" normalizeH="0" baseline="0" noProof="0">
                <a:ln>
                  <a:noFill/>
                </a:ln>
                <a:solidFill>
                  <a:prstClr val="black"/>
                </a:solidFill>
                <a:effectLst/>
                <a:uLnTx/>
                <a:uFillTx/>
                <a:ea typeface="+mn-ea"/>
                <a:cs typeface="+mn-cs"/>
              </a:rPr>
              <a:t>the exact phrase “Ocean view” in the search index</a:t>
            </a:r>
          </a:p>
        </p:txBody>
      </p:sp>
    </p:spTree>
    <p:extLst>
      <p:ext uri="{BB962C8B-B14F-4D97-AF65-F5344CB8AC3E}">
        <p14:creationId xmlns:p14="http://schemas.microsoft.com/office/powerpoint/2010/main" val="281210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AFC9-F96F-55D7-A58B-C9846E5BDCD8}"/>
              </a:ext>
            </a:extLst>
          </p:cNvPr>
          <p:cNvSpPr>
            <a:spLocks noGrp="1"/>
          </p:cNvSpPr>
          <p:nvPr>
            <p:ph type="title"/>
          </p:nvPr>
        </p:nvSpPr>
        <p:spPr>
          <a:xfrm>
            <a:off x="588263" y="457200"/>
            <a:ext cx="11018520" cy="553998"/>
          </a:xfrm>
        </p:spPr>
        <p:txBody>
          <a:bodyPr/>
          <a:lstStyle/>
          <a:p>
            <a:r>
              <a:rPr lang="en-US" noProof="0"/>
              <a:t>More query types (1/2)</a:t>
            </a:r>
          </a:p>
        </p:txBody>
      </p:sp>
      <p:sp>
        <p:nvSpPr>
          <p:cNvPr id="3" name="Content Placeholder 2">
            <a:extLst>
              <a:ext uri="{FF2B5EF4-FFF2-40B4-BE49-F238E27FC236}">
                <a16:creationId xmlns:a16="http://schemas.microsoft.com/office/drawing/2014/main" id="{25E20695-4C02-A63C-8985-38A35DEDE21D}"/>
              </a:ext>
            </a:extLst>
          </p:cNvPr>
          <p:cNvSpPr>
            <a:spLocks noGrp="1"/>
          </p:cNvSpPr>
          <p:nvPr>
            <p:ph sz="quarter" idx="10"/>
          </p:nvPr>
        </p:nvSpPr>
        <p:spPr>
          <a:xfrm>
            <a:off x="584200" y="1435100"/>
            <a:ext cx="11018838" cy="1169551"/>
          </a:xfrm>
        </p:spPr>
        <p:txBody>
          <a:bodyPr/>
          <a:lstStyle/>
          <a:p>
            <a:pPr marL="0" indent="0">
              <a:buNone/>
            </a:pPr>
            <a:r>
              <a:rPr lang="en-US" noProof="0"/>
              <a:t>Wildcard</a:t>
            </a:r>
          </a:p>
          <a:p>
            <a:pPr lvl="1"/>
            <a:r>
              <a:rPr lang="en-US" noProof="0"/>
              <a:t>Match multiple (*) or single (?) wildcard characters in a query</a:t>
            </a:r>
          </a:p>
          <a:p>
            <a:pPr lvl="1"/>
            <a:r>
              <a:rPr lang="en-US" noProof="0"/>
              <a:t>Find documents with terms that only partially match a query</a:t>
            </a:r>
          </a:p>
        </p:txBody>
      </p:sp>
      <p:sp>
        <p:nvSpPr>
          <p:cNvPr id="4" name="TextBox 3">
            <a:extLst>
              <a:ext uri="{FF2B5EF4-FFF2-40B4-BE49-F238E27FC236}">
                <a16:creationId xmlns:a16="http://schemas.microsoft.com/office/drawing/2014/main" id="{F96D2088-791B-C379-809C-6B40113C42C5}"/>
              </a:ext>
            </a:extLst>
          </p:cNvPr>
          <p:cNvSpPr txBox="1"/>
          <p:nvPr/>
        </p:nvSpPr>
        <p:spPr>
          <a:xfrm>
            <a:off x="3463398" y="2998110"/>
            <a:ext cx="128336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alpha*</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7" name="Straight Arrow Connector 6">
            <a:extLst>
              <a:ext uri="{FF2B5EF4-FFF2-40B4-BE49-F238E27FC236}">
                <a16:creationId xmlns:a16="http://schemas.microsoft.com/office/drawing/2014/main" id="{51F163F5-1B17-5587-ACA6-139F520EC9A8}"/>
              </a:ext>
              <a:ext uri="{C183D7F6-B498-43B3-948B-1728B52AA6E4}">
                <adec:decorative xmlns:adec="http://schemas.microsoft.com/office/drawing/2017/decorative" val="1"/>
              </a:ext>
            </a:extLst>
          </p:cNvPr>
          <p:cNvCxnSpPr/>
          <p:nvPr/>
        </p:nvCxnSpPr>
        <p:spPr>
          <a:xfrm>
            <a:off x="4918911" y="3228942"/>
            <a:ext cx="1363579"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5C856F-6BBC-363A-9CCE-21D8DBDB3DCD}"/>
              </a:ext>
            </a:extLst>
          </p:cNvPr>
          <p:cNvSpPr txBox="1"/>
          <p:nvPr/>
        </p:nvSpPr>
        <p:spPr>
          <a:xfrm>
            <a:off x="6827924" y="2813443"/>
            <a:ext cx="235818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alphanumeric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alphabetical</a:t>
            </a:r>
          </a:p>
        </p:txBody>
      </p:sp>
      <p:sp>
        <p:nvSpPr>
          <p:cNvPr id="12" name="TextBox 11">
            <a:extLst>
              <a:ext uri="{FF2B5EF4-FFF2-40B4-BE49-F238E27FC236}">
                <a16:creationId xmlns:a16="http://schemas.microsoft.com/office/drawing/2014/main" id="{78A91F45-1EC6-9ED1-98B6-961F66505BDB}"/>
              </a:ext>
            </a:extLst>
          </p:cNvPr>
          <p:cNvSpPr txBox="1"/>
          <p:nvPr/>
        </p:nvSpPr>
        <p:spPr>
          <a:xfrm>
            <a:off x="3423291" y="3887340"/>
            <a:ext cx="1363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non*al</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5" name="Straight Arrow Connector 14">
            <a:extLst>
              <a:ext uri="{FF2B5EF4-FFF2-40B4-BE49-F238E27FC236}">
                <a16:creationId xmlns:a16="http://schemas.microsoft.com/office/drawing/2014/main" id="{70FFCAA0-2EAE-AEF3-6530-85565BE31F7C}"/>
              </a:ext>
              <a:ext uri="{C183D7F6-B498-43B3-948B-1728B52AA6E4}">
                <adec:decorative xmlns:adec="http://schemas.microsoft.com/office/drawing/2017/decorative" val="1"/>
              </a:ext>
            </a:extLst>
          </p:cNvPr>
          <p:cNvCxnSpPr/>
          <p:nvPr/>
        </p:nvCxnSpPr>
        <p:spPr>
          <a:xfrm>
            <a:off x="4918911" y="4118172"/>
            <a:ext cx="1363579"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477ED2F-C7B0-DE92-6F06-3627359BB9D3}"/>
              </a:ext>
            </a:extLst>
          </p:cNvPr>
          <p:cNvSpPr txBox="1"/>
          <p:nvPr/>
        </p:nvSpPr>
        <p:spPr>
          <a:xfrm>
            <a:off x="6827924" y="3683760"/>
            <a:ext cx="247048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non-numerical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nonsensical</a:t>
            </a:r>
          </a:p>
        </p:txBody>
      </p:sp>
      <p:sp>
        <p:nvSpPr>
          <p:cNvPr id="18" name="TextBox 17">
            <a:extLst>
              <a:ext uri="{FF2B5EF4-FFF2-40B4-BE49-F238E27FC236}">
                <a16:creationId xmlns:a16="http://schemas.microsoft.com/office/drawing/2014/main" id="{9B476DC2-91C2-4210-2D30-83BDC61ACF0F}"/>
              </a:ext>
            </a:extLst>
          </p:cNvPr>
          <p:cNvSpPr txBox="1"/>
          <p:nvPr/>
        </p:nvSpPr>
        <p:spPr>
          <a:xfrm>
            <a:off x="3463398" y="4776568"/>
            <a:ext cx="13635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980?2*</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9" name="Straight Arrow Connector 18">
            <a:extLst>
              <a:ext uri="{FF2B5EF4-FFF2-40B4-BE49-F238E27FC236}">
                <a16:creationId xmlns:a16="http://schemas.microsoft.com/office/drawing/2014/main" id="{E1DC4F2C-9FEC-4BCB-E7C7-C84C5394B40D}"/>
              </a:ext>
              <a:ext uri="{C183D7F6-B498-43B3-948B-1728B52AA6E4}">
                <adec:decorative xmlns:adec="http://schemas.microsoft.com/office/drawing/2017/decorative" val="1"/>
              </a:ext>
            </a:extLst>
          </p:cNvPr>
          <p:cNvCxnSpPr/>
          <p:nvPr/>
        </p:nvCxnSpPr>
        <p:spPr>
          <a:xfrm>
            <a:off x="4918910" y="5007402"/>
            <a:ext cx="1363579"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BD09AB2-5307-ED59-7060-AF4110FDE3C4}"/>
              </a:ext>
            </a:extLst>
          </p:cNvPr>
          <p:cNvSpPr txBox="1"/>
          <p:nvPr/>
        </p:nvSpPr>
        <p:spPr>
          <a:xfrm>
            <a:off x="6906436" y="4591903"/>
            <a:ext cx="247048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98072-1222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98052-1234</a:t>
            </a:r>
          </a:p>
        </p:txBody>
      </p:sp>
    </p:spTree>
    <p:extLst>
      <p:ext uri="{BB962C8B-B14F-4D97-AF65-F5344CB8AC3E}">
        <p14:creationId xmlns:p14="http://schemas.microsoft.com/office/powerpoint/2010/main" val="158737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3AF2-55F7-05F9-E848-0B0F7343435C}"/>
              </a:ext>
            </a:extLst>
          </p:cNvPr>
          <p:cNvSpPr>
            <a:spLocks noGrp="1"/>
          </p:cNvSpPr>
          <p:nvPr>
            <p:ph type="title"/>
          </p:nvPr>
        </p:nvSpPr>
        <p:spPr>
          <a:xfrm>
            <a:off x="588263" y="457200"/>
            <a:ext cx="11018520" cy="553998"/>
          </a:xfrm>
        </p:spPr>
        <p:txBody>
          <a:bodyPr/>
          <a:lstStyle/>
          <a:p>
            <a:r>
              <a:rPr lang="en-US" noProof="0"/>
              <a:t>More query types (2/2)</a:t>
            </a:r>
          </a:p>
        </p:txBody>
      </p:sp>
      <p:sp>
        <p:nvSpPr>
          <p:cNvPr id="3" name="Content Placeholder 2">
            <a:extLst>
              <a:ext uri="{FF2B5EF4-FFF2-40B4-BE49-F238E27FC236}">
                <a16:creationId xmlns:a16="http://schemas.microsoft.com/office/drawing/2014/main" id="{D208D5D8-9857-FB13-9154-A0160FD62BE9}"/>
              </a:ext>
            </a:extLst>
          </p:cNvPr>
          <p:cNvSpPr>
            <a:spLocks noGrp="1"/>
          </p:cNvSpPr>
          <p:nvPr>
            <p:ph sz="quarter" idx="10"/>
          </p:nvPr>
        </p:nvSpPr>
        <p:spPr>
          <a:xfrm>
            <a:off x="584200" y="1435100"/>
            <a:ext cx="11018838" cy="1169551"/>
          </a:xfrm>
        </p:spPr>
        <p:txBody>
          <a:bodyPr/>
          <a:lstStyle/>
          <a:p>
            <a:pPr marL="0" indent="0">
              <a:buNone/>
            </a:pPr>
            <a:r>
              <a:rPr lang="en-US" noProof="0"/>
              <a:t>Fuzzy</a:t>
            </a:r>
          </a:p>
          <a:p>
            <a:pPr lvl="1"/>
            <a:r>
              <a:rPr lang="en-US" noProof="0"/>
              <a:t>Automatically expand query terms to include near matches with the fuzzy search operator (~)</a:t>
            </a:r>
          </a:p>
          <a:p>
            <a:pPr lvl="1"/>
            <a:r>
              <a:rPr lang="en-US" noProof="0"/>
              <a:t>“Autocorrect” typos of a few characters </a:t>
            </a:r>
          </a:p>
        </p:txBody>
      </p:sp>
      <p:sp>
        <p:nvSpPr>
          <p:cNvPr id="5" name="TextBox 4">
            <a:extLst>
              <a:ext uri="{FF2B5EF4-FFF2-40B4-BE49-F238E27FC236}">
                <a16:creationId xmlns:a16="http://schemas.microsoft.com/office/drawing/2014/main" id="{FCDDF858-921E-F08F-CE48-468D01CB7FB7}"/>
              </a:ext>
            </a:extLst>
          </p:cNvPr>
          <p:cNvSpPr txBox="1"/>
          <p:nvPr/>
        </p:nvSpPr>
        <p:spPr>
          <a:xfrm>
            <a:off x="2606843" y="3980364"/>
            <a:ext cx="21095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university~</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2" name="Straight Arrow Connector 11">
            <a:extLst>
              <a:ext uri="{FF2B5EF4-FFF2-40B4-BE49-F238E27FC236}">
                <a16:creationId xmlns:a16="http://schemas.microsoft.com/office/drawing/2014/main" id="{18465A1D-AE82-6ACA-5443-CAD599B2F133}"/>
              </a:ext>
              <a:ext uri="{C183D7F6-B498-43B3-948B-1728B52AA6E4}">
                <adec:decorative xmlns:adec="http://schemas.microsoft.com/office/drawing/2017/decorative" val="1"/>
              </a:ext>
            </a:extLst>
          </p:cNvPr>
          <p:cNvCxnSpPr/>
          <p:nvPr/>
        </p:nvCxnSpPr>
        <p:spPr>
          <a:xfrm>
            <a:off x="5582652" y="4382837"/>
            <a:ext cx="1363579"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F4D6666-D122-3569-A255-D006212886D3}"/>
              </a:ext>
            </a:extLst>
          </p:cNvPr>
          <p:cNvSpPr txBox="1"/>
          <p:nvPr/>
        </p:nvSpPr>
        <p:spPr>
          <a:xfrm>
            <a:off x="7788442" y="3652466"/>
            <a:ext cx="3986463"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universitl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unversity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35844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9D90-DB3C-15FE-ABE8-438570FE69E8}"/>
              </a:ext>
            </a:extLst>
          </p:cNvPr>
          <p:cNvSpPr>
            <a:spLocks noGrp="1"/>
          </p:cNvSpPr>
          <p:nvPr>
            <p:ph type="title"/>
          </p:nvPr>
        </p:nvSpPr>
        <p:spPr>
          <a:xfrm>
            <a:off x="588263" y="457200"/>
            <a:ext cx="11018520" cy="553998"/>
          </a:xfrm>
        </p:spPr>
        <p:txBody>
          <a:bodyPr/>
          <a:lstStyle/>
          <a:p>
            <a:r>
              <a:rPr lang="en-US" noProof="0"/>
              <a:t>Analyzers (1/3)</a:t>
            </a:r>
          </a:p>
        </p:txBody>
      </p:sp>
      <p:sp>
        <p:nvSpPr>
          <p:cNvPr id="3" name="Content Placeholder 2">
            <a:extLst>
              <a:ext uri="{FF2B5EF4-FFF2-40B4-BE49-F238E27FC236}">
                <a16:creationId xmlns:a16="http://schemas.microsoft.com/office/drawing/2014/main" id="{0447D1B0-B183-D15A-3AC7-ACF373A59F05}"/>
              </a:ext>
            </a:extLst>
          </p:cNvPr>
          <p:cNvSpPr>
            <a:spLocks noGrp="1"/>
          </p:cNvSpPr>
          <p:nvPr>
            <p:ph sz="quarter" idx="10"/>
          </p:nvPr>
        </p:nvSpPr>
        <p:spPr>
          <a:xfrm>
            <a:off x="584200" y="1435100"/>
            <a:ext cx="11018838" cy="2425279"/>
          </a:xfrm>
        </p:spPr>
        <p:txBody>
          <a:bodyPr/>
          <a:lstStyle/>
          <a:p>
            <a:pPr marL="0" indent="0">
              <a:buNone/>
            </a:pPr>
            <a:r>
              <a:rPr lang="en-US" noProof="0"/>
              <a:t>Put term and phrase queries through a lexical analysis process</a:t>
            </a:r>
          </a:p>
          <a:p>
            <a:pPr marL="0" indent="0">
              <a:buNone/>
            </a:pPr>
            <a:r>
              <a:rPr lang="en-US" noProof="0"/>
              <a:t>Example transformations include:</a:t>
            </a:r>
          </a:p>
          <a:p>
            <a:pPr lvl="1"/>
            <a:r>
              <a:rPr lang="en-US" noProof="0"/>
              <a:t>Reducing to the root forms of words</a:t>
            </a:r>
          </a:p>
          <a:p>
            <a:pPr lvl="1"/>
            <a:r>
              <a:rPr lang="en-US" noProof="0"/>
              <a:t>Breaking up composite words</a:t>
            </a:r>
          </a:p>
          <a:p>
            <a:pPr lvl="1"/>
            <a:r>
              <a:rPr lang="en-US" noProof="0"/>
              <a:t>Removing non-essential “stopwords” such as “the” or “and”</a:t>
            </a:r>
          </a:p>
          <a:p>
            <a:pPr lvl="1"/>
            <a:r>
              <a:rPr lang="en-US" noProof="0"/>
              <a:t>Lower casing upper case words</a:t>
            </a:r>
          </a:p>
        </p:txBody>
      </p:sp>
      <p:sp>
        <p:nvSpPr>
          <p:cNvPr id="4" name="TextBox 3">
            <a:extLst>
              <a:ext uri="{FF2B5EF4-FFF2-40B4-BE49-F238E27FC236}">
                <a16:creationId xmlns:a16="http://schemas.microsoft.com/office/drawing/2014/main" id="{79563054-807E-3DEE-262E-5B37B1FCA269}"/>
              </a:ext>
            </a:extLst>
          </p:cNvPr>
          <p:cNvSpPr txBox="1"/>
          <p:nvPr/>
        </p:nvSpPr>
        <p:spPr>
          <a:xfrm>
            <a:off x="2612189" y="4167666"/>
            <a:ext cx="275523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air-condition</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B1B90B3F-1FDC-BB0F-C4AC-A6EE12002182}"/>
              </a:ext>
            </a:extLst>
          </p:cNvPr>
          <p:cNvSpPr txBox="1"/>
          <p:nvPr/>
        </p:nvSpPr>
        <p:spPr>
          <a:xfrm>
            <a:off x="6959600" y="4167665"/>
            <a:ext cx="275523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air, condition</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7" name="Straight Arrow Connector 6">
            <a:extLst>
              <a:ext uri="{FF2B5EF4-FFF2-40B4-BE49-F238E27FC236}">
                <a16:creationId xmlns:a16="http://schemas.microsoft.com/office/drawing/2014/main" id="{3738E893-4F37-7627-0935-2B7BA70A7097}"/>
              </a:ext>
              <a:ext uri="{C183D7F6-B498-43B3-948B-1728B52AA6E4}">
                <adec:decorative xmlns:adec="http://schemas.microsoft.com/office/drawing/2017/decorative" val="1"/>
              </a:ext>
            </a:extLst>
          </p:cNvPr>
          <p:cNvCxnSpPr/>
          <p:nvPr/>
        </p:nvCxnSpPr>
        <p:spPr>
          <a:xfrm>
            <a:off x="5150852" y="4398497"/>
            <a:ext cx="1556085"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3745B7-0D78-88FD-320A-712733D3C363}"/>
              </a:ext>
            </a:extLst>
          </p:cNvPr>
          <p:cNvSpPr txBox="1"/>
          <p:nvPr/>
        </p:nvSpPr>
        <p:spPr>
          <a:xfrm>
            <a:off x="3013241" y="4697808"/>
            <a:ext cx="10948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House</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C0B292B5-C342-52CC-0BF3-FFF203BC9701}"/>
              </a:ext>
            </a:extLst>
          </p:cNvPr>
          <p:cNvSpPr txBox="1"/>
          <p:nvPr/>
        </p:nvSpPr>
        <p:spPr>
          <a:xfrm>
            <a:off x="6578599" y="4697808"/>
            <a:ext cx="10948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house</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0" name="Straight Arrow Connector 9">
            <a:extLst>
              <a:ext uri="{FF2B5EF4-FFF2-40B4-BE49-F238E27FC236}">
                <a16:creationId xmlns:a16="http://schemas.microsoft.com/office/drawing/2014/main" id="{98FABE87-4344-ADAA-4FB2-DC1D962D9DE5}"/>
              </a:ext>
              <a:ext uri="{C183D7F6-B498-43B3-948B-1728B52AA6E4}">
                <adec:decorative xmlns:adec="http://schemas.microsoft.com/office/drawing/2017/decorative" val="1"/>
              </a:ext>
            </a:extLst>
          </p:cNvPr>
          <p:cNvCxnSpPr/>
          <p:nvPr/>
        </p:nvCxnSpPr>
        <p:spPr>
          <a:xfrm>
            <a:off x="4565315" y="4928639"/>
            <a:ext cx="1556085"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CFEBF21-8A40-C75A-C1E8-CA30AFE9248B}"/>
              </a:ext>
            </a:extLst>
          </p:cNvPr>
          <p:cNvSpPr txBox="1"/>
          <p:nvPr/>
        </p:nvSpPr>
        <p:spPr>
          <a:xfrm>
            <a:off x="2355516" y="5194598"/>
            <a:ext cx="365358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Running the marathon</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2" name="Straight Arrow Connector 11">
            <a:extLst>
              <a:ext uri="{FF2B5EF4-FFF2-40B4-BE49-F238E27FC236}">
                <a16:creationId xmlns:a16="http://schemas.microsoft.com/office/drawing/2014/main" id="{382953DF-D052-52B7-9DA4-3AC82D1E43B9}"/>
              </a:ext>
              <a:ext uri="{C183D7F6-B498-43B3-948B-1728B52AA6E4}">
                <adec:decorative xmlns:adec="http://schemas.microsoft.com/office/drawing/2017/decorative" val="1"/>
              </a:ext>
            </a:extLst>
          </p:cNvPr>
          <p:cNvCxnSpPr/>
          <p:nvPr/>
        </p:nvCxnSpPr>
        <p:spPr>
          <a:xfrm>
            <a:off x="6347993" y="5422983"/>
            <a:ext cx="1556085"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67388E-BEC4-5BAA-E64D-5F41B5AC1567}"/>
              </a:ext>
            </a:extLst>
          </p:cNvPr>
          <p:cNvSpPr txBox="1"/>
          <p:nvPr/>
        </p:nvSpPr>
        <p:spPr>
          <a:xfrm>
            <a:off x="8242966" y="5159136"/>
            <a:ext cx="253064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61616"/>
                </a:solidFill>
                <a:effectLst/>
                <a:uLnTx/>
                <a:uFillTx/>
                <a:latin typeface="Consolas" panose="020B0609020204030204" pitchFamily="49" charset="0"/>
                <a:ea typeface="+mn-ea"/>
                <a:cs typeface="+mn-cs"/>
              </a:rPr>
              <a:t>run, marathon</a:t>
            </a:r>
            <a:endParaRPr kumimoji="0" lang="en-US" sz="24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099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1D3E4-D2DB-C792-57C3-403603E2B96A}"/>
              </a:ext>
            </a:extLst>
          </p:cNvPr>
          <p:cNvSpPr>
            <a:spLocks noGrp="1"/>
          </p:cNvSpPr>
          <p:nvPr>
            <p:ph type="title"/>
          </p:nvPr>
        </p:nvSpPr>
        <p:spPr>
          <a:xfrm>
            <a:off x="588263" y="457200"/>
            <a:ext cx="11018520" cy="553998"/>
          </a:xfrm>
        </p:spPr>
        <p:txBody>
          <a:bodyPr/>
          <a:lstStyle/>
          <a:p>
            <a:r>
              <a:rPr lang="en-US" noProof="0"/>
              <a:t>Analyzers (2/3)</a:t>
            </a:r>
          </a:p>
        </p:txBody>
      </p:sp>
      <p:sp>
        <p:nvSpPr>
          <p:cNvPr id="3" name="Content Placeholder 2">
            <a:extLst>
              <a:ext uri="{FF2B5EF4-FFF2-40B4-BE49-F238E27FC236}">
                <a16:creationId xmlns:a16="http://schemas.microsoft.com/office/drawing/2014/main" id="{8E165233-994B-29CD-FABF-84F23F0A62D5}"/>
              </a:ext>
            </a:extLst>
          </p:cNvPr>
          <p:cNvSpPr>
            <a:spLocks noGrp="1"/>
          </p:cNvSpPr>
          <p:nvPr>
            <p:ph sz="quarter" idx="10"/>
          </p:nvPr>
        </p:nvSpPr>
        <p:spPr>
          <a:xfrm>
            <a:off x="584200" y="1435100"/>
            <a:ext cx="11018838" cy="2055947"/>
          </a:xfrm>
        </p:spPr>
        <p:txBody>
          <a:bodyPr/>
          <a:lstStyle/>
          <a:p>
            <a:pPr marL="0" indent="0">
              <a:buNone/>
            </a:pPr>
            <a:r>
              <a:rPr lang="en-US" noProof="0"/>
              <a:t>Control analyzer behavior with advanced customization</a:t>
            </a:r>
          </a:p>
          <a:p>
            <a:pPr marL="0" indent="0">
              <a:buNone/>
            </a:pPr>
            <a:r>
              <a:rPr lang="en-US" noProof="0"/>
              <a:t>Example: Create specific rules for phone numbers</a:t>
            </a:r>
          </a:p>
          <a:p>
            <a:pPr lvl="1"/>
            <a:r>
              <a:rPr lang="en-US" noProof="0"/>
              <a:t>Remove (, ), and + from queries</a:t>
            </a:r>
          </a:p>
          <a:p>
            <a:pPr lvl="1"/>
            <a:r>
              <a:rPr lang="en-US" noProof="0"/>
              <a:t>Break up the phone number into groups of digits by spaces and hyphens</a:t>
            </a:r>
          </a:p>
          <a:p>
            <a:pPr lvl="1"/>
            <a:endParaRPr lang="en-US" noProof="0"/>
          </a:p>
        </p:txBody>
      </p:sp>
      <p:cxnSp>
        <p:nvCxnSpPr>
          <p:cNvPr id="4" name="Straight Arrow Connector 3">
            <a:extLst>
              <a:ext uri="{FF2B5EF4-FFF2-40B4-BE49-F238E27FC236}">
                <a16:creationId xmlns:a16="http://schemas.microsoft.com/office/drawing/2014/main" id="{B0540AE7-3D21-A153-D62B-C7349B4BD528}"/>
              </a:ext>
              <a:ext uri="{C183D7F6-B498-43B3-948B-1728B52AA6E4}">
                <adec:decorative xmlns:adec="http://schemas.microsoft.com/office/drawing/2017/decorative" val="1"/>
              </a:ext>
            </a:extLst>
          </p:cNvPr>
          <p:cNvCxnSpPr/>
          <p:nvPr/>
        </p:nvCxnSpPr>
        <p:spPr>
          <a:xfrm>
            <a:off x="5620752" y="4292218"/>
            <a:ext cx="1556085"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3EA02E-861A-3BF3-EC58-5908A8CD64D2}"/>
              </a:ext>
            </a:extLst>
          </p:cNvPr>
          <p:cNvSpPr txBox="1"/>
          <p:nvPr/>
        </p:nvSpPr>
        <p:spPr>
          <a:xfrm>
            <a:off x="1788695" y="4061385"/>
            <a:ext cx="3605463" cy="461665"/>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+1 (321) 555-0199</a:t>
            </a:r>
          </a:p>
        </p:txBody>
      </p:sp>
      <p:sp>
        <p:nvSpPr>
          <p:cNvPr id="7" name="TextBox 6">
            <a:extLst>
              <a:ext uri="{FF2B5EF4-FFF2-40B4-BE49-F238E27FC236}">
                <a16:creationId xmlns:a16="http://schemas.microsoft.com/office/drawing/2014/main" id="{BB7D745C-A1AF-F6AE-FE04-D2C7B48BD058}"/>
              </a:ext>
            </a:extLst>
          </p:cNvPr>
          <p:cNvSpPr txBox="1"/>
          <p:nvPr/>
        </p:nvSpPr>
        <p:spPr>
          <a:xfrm>
            <a:off x="7012404" y="4061384"/>
            <a:ext cx="3064043" cy="461665"/>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1,321,555,0199</a:t>
            </a:r>
          </a:p>
        </p:txBody>
      </p:sp>
    </p:spTree>
    <p:extLst>
      <p:ext uri="{BB962C8B-B14F-4D97-AF65-F5344CB8AC3E}">
        <p14:creationId xmlns:p14="http://schemas.microsoft.com/office/powerpoint/2010/main" val="19034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AE77-4959-2761-3267-95E80108435A}"/>
              </a:ext>
            </a:extLst>
          </p:cNvPr>
          <p:cNvSpPr>
            <a:spLocks noGrp="1"/>
          </p:cNvSpPr>
          <p:nvPr>
            <p:ph type="title"/>
          </p:nvPr>
        </p:nvSpPr>
        <p:spPr>
          <a:xfrm>
            <a:off x="588263" y="457200"/>
            <a:ext cx="11018520" cy="553998"/>
          </a:xfrm>
        </p:spPr>
        <p:txBody>
          <a:bodyPr/>
          <a:lstStyle/>
          <a:p>
            <a:r>
              <a:rPr lang="en-US" noProof="0"/>
              <a:t>Analyzers (3/3)</a:t>
            </a:r>
          </a:p>
        </p:txBody>
      </p:sp>
      <p:sp>
        <p:nvSpPr>
          <p:cNvPr id="3" name="Content Placeholder 2">
            <a:extLst>
              <a:ext uri="{FF2B5EF4-FFF2-40B4-BE49-F238E27FC236}">
                <a16:creationId xmlns:a16="http://schemas.microsoft.com/office/drawing/2014/main" id="{747F4711-543E-2C6B-8F7B-C794DFC36F4E}"/>
              </a:ext>
            </a:extLst>
          </p:cNvPr>
          <p:cNvSpPr>
            <a:spLocks noGrp="1"/>
          </p:cNvSpPr>
          <p:nvPr>
            <p:ph sz="quarter" idx="10"/>
          </p:nvPr>
        </p:nvSpPr>
        <p:spPr>
          <a:xfrm>
            <a:off x="584200" y="1435100"/>
            <a:ext cx="11018838" cy="800219"/>
          </a:xfrm>
        </p:spPr>
        <p:txBody>
          <a:bodyPr/>
          <a:lstStyle/>
          <a:p>
            <a:pPr marL="0" indent="0">
              <a:buNone/>
            </a:pPr>
            <a:r>
              <a:rPr lang="en-US" noProof="0"/>
              <a:t>Language support</a:t>
            </a:r>
          </a:p>
          <a:p>
            <a:pPr lvl="1"/>
            <a:r>
              <a:rPr lang="en-US" noProof="0"/>
              <a:t>Over 20 languages have built-in analyzers</a:t>
            </a:r>
          </a:p>
        </p:txBody>
      </p:sp>
      <p:graphicFrame>
        <p:nvGraphicFramePr>
          <p:cNvPr id="10" name="Table 9">
            <a:extLst>
              <a:ext uri="{FF2B5EF4-FFF2-40B4-BE49-F238E27FC236}">
                <a16:creationId xmlns:a16="http://schemas.microsoft.com/office/drawing/2014/main" id="{2FE0CC17-C266-8D62-3D62-3D8426C61112}"/>
              </a:ext>
            </a:extLst>
          </p:cNvPr>
          <p:cNvGraphicFramePr>
            <a:graphicFrameLocks noGrp="1"/>
          </p:cNvGraphicFramePr>
          <p:nvPr>
            <p:extLst>
              <p:ext uri="{D42A27DB-BD31-4B8C-83A1-F6EECF244321}">
                <p14:modId xmlns:p14="http://schemas.microsoft.com/office/powerpoint/2010/main" val="1023773383"/>
              </p:ext>
            </p:extLst>
          </p:nvPr>
        </p:nvGraphicFramePr>
        <p:xfrm>
          <a:off x="584201" y="2558143"/>
          <a:ext cx="11018840" cy="3701144"/>
        </p:xfrm>
        <a:graphic>
          <a:graphicData uri="http://schemas.openxmlformats.org/drawingml/2006/table">
            <a:tbl>
              <a:tblPr firstRow="1" bandRow="1">
                <a:effectLst>
                  <a:outerShdw blurRad="63500" dist="127000" dir="2700000" algn="tl" rotWithShape="0">
                    <a:prstClr val="black">
                      <a:alpha val="20000"/>
                    </a:prstClr>
                  </a:outerShdw>
                </a:effectLst>
                <a:tableStyleId>{D7AC3CCA-C797-4891-BE02-D94E43425B78}</a:tableStyleId>
              </a:tblPr>
              <a:tblGrid>
                <a:gridCol w="1574120">
                  <a:extLst>
                    <a:ext uri="{9D8B030D-6E8A-4147-A177-3AD203B41FA5}">
                      <a16:colId xmlns:a16="http://schemas.microsoft.com/office/drawing/2014/main" val="140976792"/>
                    </a:ext>
                  </a:extLst>
                </a:gridCol>
                <a:gridCol w="1574120">
                  <a:extLst>
                    <a:ext uri="{9D8B030D-6E8A-4147-A177-3AD203B41FA5}">
                      <a16:colId xmlns:a16="http://schemas.microsoft.com/office/drawing/2014/main" val="3327681541"/>
                    </a:ext>
                  </a:extLst>
                </a:gridCol>
                <a:gridCol w="1574120">
                  <a:extLst>
                    <a:ext uri="{9D8B030D-6E8A-4147-A177-3AD203B41FA5}">
                      <a16:colId xmlns:a16="http://schemas.microsoft.com/office/drawing/2014/main" val="3922585042"/>
                    </a:ext>
                  </a:extLst>
                </a:gridCol>
                <a:gridCol w="1574120">
                  <a:extLst>
                    <a:ext uri="{9D8B030D-6E8A-4147-A177-3AD203B41FA5}">
                      <a16:colId xmlns:a16="http://schemas.microsoft.com/office/drawing/2014/main" val="4192171521"/>
                    </a:ext>
                  </a:extLst>
                </a:gridCol>
                <a:gridCol w="1574120">
                  <a:extLst>
                    <a:ext uri="{9D8B030D-6E8A-4147-A177-3AD203B41FA5}">
                      <a16:colId xmlns:a16="http://schemas.microsoft.com/office/drawing/2014/main" val="1338726721"/>
                    </a:ext>
                  </a:extLst>
                </a:gridCol>
                <a:gridCol w="1574120">
                  <a:extLst>
                    <a:ext uri="{9D8B030D-6E8A-4147-A177-3AD203B41FA5}">
                      <a16:colId xmlns:a16="http://schemas.microsoft.com/office/drawing/2014/main" val="1903095588"/>
                    </a:ext>
                  </a:extLst>
                </a:gridCol>
                <a:gridCol w="1574120">
                  <a:extLst>
                    <a:ext uri="{9D8B030D-6E8A-4147-A177-3AD203B41FA5}">
                      <a16:colId xmlns:a16="http://schemas.microsoft.com/office/drawing/2014/main" val="481843287"/>
                    </a:ext>
                  </a:extLst>
                </a:gridCol>
              </a:tblGrid>
              <a:tr h="462643">
                <a:tc>
                  <a:txBody>
                    <a:bodyPr/>
                    <a:lstStyle/>
                    <a:p>
                      <a:pPr algn="ctr"/>
                      <a:r>
                        <a:rPr lang="en-US" b="0" noProof="0"/>
                        <a:t>English</a:t>
                      </a:r>
                    </a:p>
                  </a:txBody>
                  <a:tcPr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b="0" noProof="0"/>
                        <a:t>Arabic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b="0" noProof="0"/>
                        <a:t>Armenian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b="0" noProof="0"/>
                        <a:t>Irish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b="0" noProof="0"/>
                        <a:t>Malay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b="0" noProof="0"/>
                        <a:t>Russian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b="0" noProof="0"/>
                        <a:t>Thai</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44877181"/>
                  </a:ext>
                </a:extLst>
              </a:tr>
              <a:tr h="462643">
                <a:tc>
                  <a:txBody>
                    <a:bodyPr/>
                    <a:lstStyle/>
                    <a:p>
                      <a:pPr algn="ctr"/>
                      <a:r>
                        <a:rPr lang="en-US" noProof="0"/>
                        <a:t>Bangla</a:t>
                      </a:r>
                    </a:p>
                  </a:txBody>
                  <a:tcPr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Basque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Bulgarian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Italian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Marathi</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Serbian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Turkish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75331747"/>
                  </a:ext>
                </a:extLst>
              </a:tr>
              <a:tr h="462643">
                <a:tc>
                  <a:txBody>
                    <a:bodyPr/>
                    <a:lstStyle/>
                    <a:p>
                      <a:pPr algn="ctr"/>
                      <a:r>
                        <a:rPr lang="en-US" noProof="0"/>
                        <a:t>Catalan</a:t>
                      </a:r>
                    </a:p>
                  </a:txBody>
                  <a:tcPr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Chinese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Croatian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Japanese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Norwegian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Slovak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Ukrainian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09207644"/>
                  </a:ext>
                </a:extLst>
              </a:tr>
              <a:tr h="462643">
                <a:tc>
                  <a:txBody>
                    <a:bodyPr/>
                    <a:lstStyle/>
                    <a:p>
                      <a:pPr algn="ctr"/>
                      <a:r>
                        <a:rPr lang="en-US" noProof="0"/>
                        <a:t>Czech</a:t>
                      </a:r>
                    </a:p>
                  </a:txBody>
                  <a:tcPr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Danish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Dutch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Kannada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Persian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Slovenian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Urdu</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21139604"/>
                  </a:ext>
                </a:extLst>
              </a:tr>
              <a:tr h="462643">
                <a:tc>
                  <a:txBody>
                    <a:bodyPr/>
                    <a:lstStyle/>
                    <a:p>
                      <a:pPr algn="ctr"/>
                      <a:r>
                        <a:rPr lang="en-US" noProof="0"/>
                        <a:t>Estonian</a:t>
                      </a:r>
                    </a:p>
                  </a:txBody>
                  <a:tcPr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Finnish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French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Korean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Polish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Spanish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Vietnamese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6158300"/>
                  </a:ext>
                </a:extLst>
              </a:tr>
              <a:tr h="462643">
                <a:tc>
                  <a:txBody>
                    <a:bodyPr/>
                    <a:lstStyle/>
                    <a:p>
                      <a:pPr algn="ctr"/>
                      <a:r>
                        <a:rPr lang="en-US" noProof="0"/>
                        <a:t>Galician</a:t>
                      </a:r>
                    </a:p>
                  </a:txBody>
                  <a:tcPr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German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Greek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Latvian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Portuguese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Swedish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noProof="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62058793"/>
                  </a:ext>
                </a:extLst>
              </a:tr>
              <a:tr h="462643">
                <a:tc>
                  <a:txBody>
                    <a:bodyPr/>
                    <a:lstStyle/>
                    <a:p>
                      <a:pPr algn="ctr"/>
                      <a:r>
                        <a:rPr lang="en-US" noProof="0"/>
                        <a:t>Gujarati</a:t>
                      </a:r>
                    </a:p>
                  </a:txBody>
                  <a:tcPr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Hebrew</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Hindi</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Lithuanian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Punjabi</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noProof="0"/>
                        <a:t>Tamil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noProof="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8698369"/>
                  </a:ext>
                </a:extLst>
              </a:tr>
              <a:tr h="462643">
                <a:tc>
                  <a:txBody>
                    <a:bodyPr/>
                    <a:lstStyle/>
                    <a:p>
                      <a:pPr algn="ctr"/>
                      <a:r>
                        <a:rPr lang="en-US" noProof="0"/>
                        <a:t>Hungarian</a:t>
                      </a:r>
                    </a:p>
                  </a:txBody>
                  <a:tcPr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algn="ctr"/>
                      <a:r>
                        <a:rPr lang="en-US" noProof="0"/>
                        <a:t>Icelandic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algn="ctr"/>
                      <a:r>
                        <a:rPr lang="en-US" noProof="0"/>
                        <a:t>Indonesian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algn="ctr"/>
                      <a:r>
                        <a:rPr lang="en-US" noProof="0"/>
                        <a:t>Malayalam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algn="ctr"/>
                      <a:r>
                        <a:rPr lang="en-US" noProof="0"/>
                        <a:t>Romanian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algn="ctr"/>
                      <a:r>
                        <a:rPr lang="en-US" noProof="0"/>
                        <a:t>Telugu</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algn="ctr"/>
                      <a:endParaRPr lang="en-US" noProof="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3178330"/>
                  </a:ext>
                </a:extLst>
              </a:tr>
            </a:tbl>
          </a:graphicData>
        </a:graphic>
      </p:graphicFrame>
    </p:spTree>
    <p:extLst>
      <p:ext uri="{BB962C8B-B14F-4D97-AF65-F5344CB8AC3E}">
        <p14:creationId xmlns:p14="http://schemas.microsoft.com/office/powerpoint/2010/main" val="10918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AA61F882-A6AA-9C17-AFBB-A22A6B3D0194}"/>
              </a:ext>
              <a:ext uri="{C183D7F6-B498-43B3-948B-1728B52AA6E4}">
                <adec:decorative xmlns:adec="http://schemas.microsoft.com/office/drawing/2017/decorative" val="1"/>
              </a:ext>
            </a:extLst>
          </p:cNvPr>
          <p:cNvCxnSpPr>
            <a:cxnSpLocks/>
          </p:cNvCxnSpPr>
          <p:nvPr/>
        </p:nvCxnSpPr>
        <p:spPr>
          <a:xfrm>
            <a:off x="6096000" y="4339014"/>
            <a:ext cx="0" cy="320842"/>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Top Corners Rounded 7">
            <a:extLst>
              <a:ext uri="{FF2B5EF4-FFF2-40B4-BE49-F238E27FC236}">
                <a16:creationId xmlns:a16="http://schemas.microsoft.com/office/drawing/2014/main" id="{35DDFF40-01A5-E68F-552B-02987469DB30}"/>
              </a:ext>
              <a:ext uri="{C183D7F6-B498-43B3-948B-1728B52AA6E4}">
                <adec:decorative xmlns:adec="http://schemas.microsoft.com/office/drawing/2017/decorative" val="1"/>
              </a:ext>
            </a:extLst>
          </p:cNvPr>
          <p:cNvSpPr/>
          <p:nvPr/>
        </p:nvSpPr>
        <p:spPr bwMode="auto">
          <a:xfrm>
            <a:off x="3083426" y="4703400"/>
            <a:ext cx="6025147" cy="368700"/>
          </a:xfrm>
          <a:prstGeom prst="round2SameRect">
            <a:avLst>
              <a:gd name="adj1" fmla="val 13889"/>
              <a:gd name="adj2" fmla="val 0"/>
            </a:avLst>
          </a:prstGeom>
          <a:gradFill flip="none" rotWithShape="1">
            <a:gsLst>
              <a:gs pos="35000">
                <a:srgbClr val="C03BC4"/>
              </a:gs>
              <a:gs pos="0">
                <a:srgbClr val="F4364C"/>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800" noProof="0">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2" name="Title 1">
            <a:extLst>
              <a:ext uri="{FF2B5EF4-FFF2-40B4-BE49-F238E27FC236}">
                <a16:creationId xmlns:a16="http://schemas.microsoft.com/office/drawing/2014/main" id="{044BD09A-BDDC-77DB-27D0-539B488D653B}"/>
              </a:ext>
            </a:extLst>
          </p:cNvPr>
          <p:cNvSpPr>
            <a:spLocks noGrp="1"/>
          </p:cNvSpPr>
          <p:nvPr>
            <p:ph type="title"/>
          </p:nvPr>
        </p:nvSpPr>
        <p:spPr>
          <a:xfrm>
            <a:off x="588263" y="457200"/>
            <a:ext cx="11018520" cy="553998"/>
          </a:xfrm>
        </p:spPr>
        <p:txBody>
          <a:bodyPr/>
          <a:lstStyle/>
          <a:p>
            <a:r>
              <a:rPr lang="en-US" noProof="0"/>
              <a:t>Index</a:t>
            </a:r>
          </a:p>
        </p:txBody>
      </p:sp>
      <p:sp>
        <p:nvSpPr>
          <p:cNvPr id="3" name="Content Placeholder 2">
            <a:extLst>
              <a:ext uri="{FF2B5EF4-FFF2-40B4-BE49-F238E27FC236}">
                <a16:creationId xmlns:a16="http://schemas.microsoft.com/office/drawing/2014/main" id="{1C8F613E-BD72-8FF8-4B79-CB367E215017}"/>
              </a:ext>
            </a:extLst>
          </p:cNvPr>
          <p:cNvSpPr>
            <a:spLocks noGrp="1"/>
          </p:cNvSpPr>
          <p:nvPr>
            <p:ph sz="quarter" idx="10"/>
          </p:nvPr>
        </p:nvSpPr>
        <p:spPr>
          <a:xfrm>
            <a:off x="584200" y="1435100"/>
            <a:ext cx="11018838" cy="1107996"/>
          </a:xfrm>
        </p:spPr>
        <p:txBody>
          <a:bodyPr/>
          <a:lstStyle/>
          <a:p>
            <a:pPr marL="0" indent="0">
              <a:buNone/>
            </a:pPr>
            <a:r>
              <a:rPr lang="en-US" sz="2400" noProof="0"/>
              <a:t>Documents are stored in an inverted index, or a sorted list of all terms from </a:t>
            </a:r>
            <a:br>
              <a:rPr lang="en-US" sz="2400" noProof="0"/>
            </a:br>
            <a:r>
              <a:rPr lang="en-US" sz="2400" noProof="0"/>
              <a:t>the documents</a:t>
            </a:r>
          </a:p>
          <a:p>
            <a:pPr lvl="1"/>
            <a:r>
              <a:rPr lang="en-US" sz="1800" noProof="0"/>
              <a:t>Queries can be efficiently matched against this index to find the original documents</a:t>
            </a:r>
          </a:p>
        </p:txBody>
      </p:sp>
      <p:graphicFrame>
        <p:nvGraphicFramePr>
          <p:cNvPr id="4" name="Table 3">
            <a:extLst>
              <a:ext uri="{FF2B5EF4-FFF2-40B4-BE49-F238E27FC236}">
                <a16:creationId xmlns:a16="http://schemas.microsoft.com/office/drawing/2014/main" id="{A4FFD7BB-18BF-9EB3-8ED5-063113EB522D}"/>
              </a:ext>
            </a:extLst>
          </p:cNvPr>
          <p:cNvGraphicFramePr>
            <a:graphicFrameLocks noGrp="1"/>
          </p:cNvGraphicFramePr>
          <p:nvPr>
            <p:extLst>
              <p:ext uri="{D42A27DB-BD31-4B8C-83A1-F6EECF244321}">
                <p14:modId xmlns:p14="http://schemas.microsoft.com/office/powerpoint/2010/main" val="3505010666"/>
              </p:ext>
            </p:extLst>
          </p:nvPr>
        </p:nvGraphicFramePr>
        <p:xfrm>
          <a:off x="584201" y="2862569"/>
          <a:ext cx="11018520" cy="1452336"/>
        </p:xfrm>
        <a:graphic>
          <a:graphicData uri="http://schemas.openxmlformats.org/drawingml/2006/table">
            <a:tbl>
              <a:tblPr firstRow="1" bandRow="1">
                <a:effectLst>
                  <a:outerShdw blurRad="63500" dist="127000" dir="2700000" algn="tl" rotWithShape="0">
                    <a:prstClr val="black">
                      <a:alpha val="20000"/>
                    </a:prstClr>
                  </a:outerShdw>
                </a:effectLst>
                <a:tableStyleId>{5C22544A-7EE6-4342-B048-85BDC9FD1C3A}</a:tableStyleId>
              </a:tblPr>
              <a:tblGrid>
                <a:gridCol w="1709702">
                  <a:extLst>
                    <a:ext uri="{9D8B030D-6E8A-4147-A177-3AD203B41FA5}">
                      <a16:colId xmlns:a16="http://schemas.microsoft.com/office/drawing/2014/main" val="818442985"/>
                    </a:ext>
                  </a:extLst>
                </a:gridCol>
                <a:gridCol w="1772734">
                  <a:extLst>
                    <a:ext uri="{9D8B030D-6E8A-4147-A177-3AD203B41FA5}">
                      <a16:colId xmlns:a16="http://schemas.microsoft.com/office/drawing/2014/main" val="2969166865"/>
                    </a:ext>
                  </a:extLst>
                </a:gridCol>
                <a:gridCol w="7536084">
                  <a:extLst>
                    <a:ext uri="{9D8B030D-6E8A-4147-A177-3AD203B41FA5}">
                      <a16:colId xmlns:a16="http://schemas.microsoft.com/office/drawing/2014/main" val="856370462"/>
                    </a:ext>
                  </a:extLst>
                </a:gridCol>
              </a:tblGrid>
              <a:tr h="484112">
                <a:tc>
                  <a:txBody>
                    <a:bodyPr/>
                    <a:lstStyle/>
                    <a:p>
                      <a:r>
                        <a:rPr lang="en-US" b="0" noProof="0">
                          <a:latin typeface="+mj-lt"/>
                        </a:rPr>
                        <a:t>Document ID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r>
                        <a:rPr lang="en-US" b="0" noProof="0">
                          <a:latin typeface="+mj-lt"/>
                        </a:rPr>
                        <a:t>Hotel Name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r>
                        <a:rPr lang="en-US" b="0" noProof="0">
                          <a:latin typeface="+mj-lt"/>
                        </a:rPr>
                        <a:t>Description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75000">
                          <a:schemeClr val="accent1"/>
                        </a:gs>
                        <a:gs pos="0">
                          <a:schemeClr val="accent3"/>
                        </a:gs>
                      </a:gsLst>
                      <a:path path="circle">
                        <a:fillToRect l="100000" t="100000"/>
                      </a:path>
                    </a:gradFill>
                  </a:tcPr>
                </a:tc>
                <a:extLst>
                  <a:ext uri="{0D108BD9-81ED-4DB2-BD59-A6C34878D82A}">
                    <a16:rowId xmlns:a16="http://schemas.microsoft.com/office/drawing/2014/main" val="1141312546"/>
                  </a:ext>
                </a:extLst>
              </a:tr>
              <a:tr h="484112">
                <a:tc>
                  <a:txBody>
                    <a:bodyPr/>
                    <a:lstStyle/>
                    <a:p>
                      <a:pPr algn="ctr"/>
                      <a:r>
                        <a:rPr lang="en-US" noProof="0"/>
                        <a:t>1</a:t>
                      </a:r>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noProof="0"/>
                        <a:t>Hotel Atman</a:t>
                      </a:r>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noProof="0"/>
                        <a:t>Spacious rooms, ocean view, walking distance to the beach.</a:t>
                      </a:r>
                    </a:p>
                  </a:txBody>
                  <a:tcPr anchor="ctr">
                    <a:lnL w="12700" cmpd="sng">
                      <a:noFill/>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34423644"/>
                  </a:ext>
                </a:extLst>
              </a:tr>
              <a:tr h="484112">
                <a:tc>
                  <a:txBody>
                    <a:bodyPr/>
                    <a:lstStyle/>
                    <a:p>
                      <a:pPr algn="ctr"/>
                      <a:r>
                        <a:rPr lang="en-US" noProof="0"/>
                        <a:t>2</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noProof="0"/>
                        <a:t>Playa Hotel</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noProof="0"/>
                        <a:t>Comfortable, air-conditioned rooms with ocean view.</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87060101"/>
                  </a:ext>
                </a:extLst>
              </a:tr>
            </a:tbl>
          </a:graphicData>
        </a:graphic>
      </p:graphicFrame>
      <p:graphicFrame>
        <p:nvGraphicFramePr>
          <p:cNvPr id="5" name="Table 4">
            <a:extLst>
              <a:ext uri="{FF2B5EF4-FFF2-40B4-BE49-F238E27FC236}">
                <a16:creationId xmlns:a16="http://schemas.microsoft.com/office/drawing/2014/main" id="{333FE901-CF48-3A65-DA6E-CE2F78F71517}"/>
              </a:ext>
            </a:extLst>
          </p:cNvPr>
          <p:cNvGraphicFramePr>
            <a:graphicFrameLocks noGrp="1"/>
          </p:cNvGraphicFramePr>
          <p:nvPr>
            <p:extLst>
              <p:ext uri="{D42A27DB-BD31-4B8C-83A1-F6EECF244321}">
                <p14:modId xmlns:p14="http://schemas.microsoft.com/office/powerpoint/2010/main" val="3501693855"/>
              </p:ext>
            </p:extLst>
          </p:nvPr>
        </p:nvGraphicFramePr>
        <p:xfrm>
          <a:off x="3083426" y="4703400"/>
          <a:ext cx="6025148" cy="1483360"/>
        </p:xfrm>
        <a:graphic>
          <a:graphicData uri="http://schemas.openxmlformats.org/drawingml/2006/table">
            <a:tbl>
              <a:tblPr firstRow="1" bandRow="1">
                <a:effectLst>
                  <a:outerShdw blurRad="63500" dist="127000" dir="2700000" algn="tl" rotWithShape="0">
                    <a:prstClr val="black">
                      <a:alpha val="20000"/>
                    </a:prstClr>
                  </a:outerShdw>
                </a:effectLst>
                <a:tableStyleId>{5C22544A-7EE6-4342-B048-85BDC9FD1C3A}</a:tableStyleId>
              </a:tblPr>
              <a:tblGrid>
                <a:gridCol w="3012574">
                  <a:extLst>
                    <a:ext uri="{9D8B030D-6E8A-4147-A177-3AD203B41FA5}">
                      <a16:colId xmlns:a16="http://schemas.microsoft.com/office/drawing/2014/main" val="3872796328"/>
                    </a:ext>
                  </a:extLst>
                </a:gridCol>
                <a:gridCol w="3012574">
                  <a:extLst>
                    <a:ext uri="{9D8B030D-6E8A-4147-A177-3AD203B41FA5}">
                      <a16:colId xmlns:a16="http://schemas.microsoft.com/office/drawing/2014/main" val="2812939079"/>
                    </a:ext>
                  </a:extLst>
                </a:gridCol>
              </a:tblGrid>
              <a:tr h="370840">
                <a:tc>
                  <a:txBody>
                    <a:bodyPr/>
                    <a:lstStyle/>
                    <a:p>
                      <a:pPr marL="0" algn="l" defTabSz="932742" rtl="0" eaLnBrk="1" latinLnBrk="0" hangingPunct="1"/>
                      <a:r>
                        <a:rPr lang="en-US" sz="1800" b="0" kern="1200" noProof="0">
                          <a:solidFill>
                            <a:schemeClr val="lt1"/>
                          </a:solidFill>
                          <a:latin typeface="+mj-lt"/>
                          <a:ea typeface="+mn-ea"/>
                          <a:cs typeface="+mn-cs"/>
                        </a:rPr>
                        <a:t>Term</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algn="l" defTabSz="932742" rtl="0" eaLnBrk="1" latinLnBrk="0" hangingPunct="1"/>
                      <a:r>
                        <a:rPr lang="en-US" sz="1800" b="0" kern="1200" noProof="0">
                          <a:solidFill>
                            <a:schemeClr val="lt1"/>
                          </a:solidFill>
                          <a:latin typeface="+mj-lt"/>
                          <a:ea typeface="+mn-ea"/>
                          <a:cs typeface="+mn-cs"/>
                        </a:rPr>
                        <a:t>Document List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75000">
                          <a:schemeClr val="accent1"/>
                        </a:gs>
                        <a:gs pos="0">
                          <a:schemeClr val="accent3"/>
                        </a:gs>
                      </a:gsLst>
                      <a:path path="circle">
                        <a:fillToRect l="100000" t="100000"/>
                      </a:path>
                    </a:gradFill>
                  </a:tcPr>
                </a:tc>
                <a:extLst>
                  <a:ext uri="{0D108BD9-81ED-4DB2-BD59-A6C34878D82A}">
                    <a16:rowId xmlns:a16="http://schemas.microsoft.com/office/drawing/2014/main" val="1716280916"/>
                  </a:ext>
                </a:extLst>
              </a:tr>
              <a:tr h="370840">
                <a:tc>
                  <a:txBody>
                    <a:bodyPr/>
                    <a:lstStyle/>
                    <a:p>
                      <a:r>
                        <a:rPr lang="en-US" noProof="0"/>
                        <a:t>ocean</a:t>
                      </a:r>
                    </a:p>
                  </a:txBody>
                  <a:tcPr>
                    <a:lnL w="12700" cmpd="sng">
                      <a:noFill/>
                    </a:lnL>
                    <a:lnR w="12700" cap="flat" cmpd="sng" algn="ctr">
                      <a:solidFill>
                        <a:schemeClr val="bg1">
                          <a:lumMod val="85000"/>
                        </a:schemeClr>
                      </a:solidFill>
                      <a:prstDash val="solid"/>
                      <a:round/>
                      <a:headEnd type="none" w="med" len="med"/>
                      <a:tailEnd type="none" w="med" len="med"/>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noProof="0"/>
                        <a:t>1,2</a:t>
                      </a:r>
                    </a:p>
                  </a:txBody>
                  <a:tcPr>
                    <a:lnL w="12700" cap="flat" cmpd="sng" algn="ctr">
                      <a:solidFill>
                        <a:schemeClr val="bg1">
                          <a:lumMod val="85000"/>
                        </a:schemeClr>
                      </a:solidFill>
                      <a:prstDash val="solid"/>
                      <a:round/>
                      <a:headEnd type="none" w="med" len="med"/>
                      <a:tailEnd type="none" w="med" len="med"/>
                    </a:lnL>
                    <a:lnR w="12700" cmpd="sng">
                      <a:noFill/>
                    </a:lnR>
                    <a:lnT w="381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97521485"/>
                  </a:ext>
                </a:extLst>
              </a:tr>
              <a:tr h="370840">
                <a:tc>
                  <a:txBody>
                    <a:bodyPr/>
                    <a:lstStyle/>
                    <a:p>
                      <a:r>
                        <a:rPr lang="en-US" noProof="0"/>
                        <a:t>room</a:t>
                      </a:r>
                    </a:p>
                  </a:txBody>
                  <a:tcP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noProof="0"/>
                        <a:t>1,2</a:t>
                      </a:r>
                    </a:p>
                  </a:txBody>
                  <a:tcP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70840249"/>
                  </a:ext>
                </a:extLst>
              </a:tr>
              <a:tr h="370840">
                <a:tc>
                  <a:txBody>
                    <a:bodyPr/>
                    <a:lstStyle/>
                    <a:p>
                      <a:r>
                        <a:rPr lang="en-US" noProof="0"/>
                        <a:t>beach</a:t>
                      </a:r>
                    </a:p>
                  </a:txBody>
                  <a:tcP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noProof="0"/>
                        <a:t>1</a:t>
                      </a:r>
                    </a:p>
                  </a:txBody>
                  <a:tcP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5032682"/>
                  </a:ext>
                </a:extLst>
              </a:tr>
            </a:tbl>
          </a:graphicData>
        </a:graphic>
      </p:graphicFrame>
    </p:spTree>
    <p:extLst>
      <p:ext uri="{BB962C8B-B14F-4D97-AF65-F5344CB8AC3E}">
        <p14:creationId xmlns:p14="http://schemas.microsoft.com/office/powerpoint/2010/main" val="124869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B9F4-7F17-C6AB-403F-48106D142E03}"/>
              </a:ext>
            </a:extLst>
          </p:cNvPr>
          <p:cNvSpPr>
            <a:spLocks noGrp="1"/>
          </p:cNvSpPr>
          <p:nvPr>
            <p:ph type="title"/>
          </p:nvPr>
        </p:nvSpPr>
        <p:spPr>
          <a:xfrm>
            <a:off x="588263" y="457200"/>
            <a:ext cx="11018520" cy="553998"/>
          </a:xfrm>
        </p:spPr>
        <p:txBody>
          <a:bodyPr/>
          <a:lstStyle/>
          <a:p>
            <a:r>
              <a:rPr lang="en-US" noProof="0"/>
              <a:t>Scoring</a:t>
            </a:r>
          </a:p>
        </p:txBody>
      </p:sp>
      <p:sp>
        <p:nvSpPr>
          <p:cNvPr id="3" name="Content Placeholder 2">
            <a:extLst>
              <a:ext uri="{FF2B5EF4-FFF2-40B4-BE49-F238E27FC236}">
                <a16:creationId xmlns:a16="http://schemas.microsoft.com/office/drawing/2014/main" id="{2A2B6157-296A-2D84-424D-C9B2E3B920E5}"/>
              </a:ext>
            </a:extLst>
          </p:cNvPr>
          <p:cNvSpPr>
            <a:spLocks noGrp="1"/>
          </p:cNvSpPr>
          <p:nvPr>
            <p:ph sz="quarter" idx="10"/>
          </p:nvPr>
        </p:nvSpPr>
        <p:spPr>
          <a:xfrm>
            <a:off x="584200" y="1435100"/>
            <a:ext cx="11018838" cy="2277547"/>
          </a:xfrm>
        </p:spPr>
        <p:txBody>
          <a:bodyPr/>
          <a:lstStyle/>
          <a:p>
            <a:pPr marL="0" indent="0">
              <a:buNone/>
            </a:pPr>
            <a:r>
              <a:rPr lang="en-US" noProof="0"/>
              <a:t>Documents are assigned a relevance score based on the BM25 ranking algorithm, which is influenced by 3 key factors:</a:t>
            </a:r>
          </a:p>
          <a:p>
            <a:pPr lvl="1"/>
            <a:r>
              <a:rPr lang="en-US" noProof="0">
                <a:solidFill>
                  <a:schemeClr val="tx2"/>
                </a:solidFill>
                <a:latin typeface="+mj-lt"/>
              </a:rPr>
              <a:t>Term frequency: </a:t>
            </a:r>
            <a:r>
              <a:rPr lang="en-US" noProof="0"/>
              <a:t>The more occurrences of the search term indicate higher relevance</a:t>
            </a:r>
          </a:p>
          <a:p>
            <a:pPr lvl="1"/>
            <a:r>
              <a:rPr lang="en-US" noProof="0">
                <a:solidFill>
                  <a:schemeClr val="tx2"/>
                </a:solidFill>
                <a:latin typeface="+mj-lt"/>
              </a:rPr>
              <a:t>Inverse document frequency: </a:t>
            </a:r>
            <a:r>
              <a:rPr lang="en-US" noProof="0"/>
              <a:t>The rarer a term across documents, the more important it is</a:t>
            </a:r>
          </a:p>
          <a:p>
            <a:pPr lvl="1"/>
            <a:r>
              <a:rPr lang="en-US" noProof="0">
                <a:solidFill>
                  <a:schemeClr val="tx2"/>
                </a:solidFill>
                <a:latin typeface="+mj-lt"/>
              </a:rPr>
              <a:t>Field length: </a:t>
            </a:r>
            <a:r>
              <a:rPr lang="en-US" noProof="0"/>
              <a:t>terms found in shorter fields (fewer words) are more likely to be relevant than terms in longer fields (more words)</a:t>
            </a:r>
          </a:p>
        </p:txBody>
      </p:sp>
      <p:pic>
        <p:nvPicPr>
          <p:cNvPr id="5122" name="Picture 2" descr="machine learning - How do scoring and indexing work together in ...">
            <a:extLst>
              <a:ext uri="{FF2B5EF4-FFF2-40B4-BE49-F238E27FC236}">
                <a16:creationId xmlns:a16="http://schemas.microsoft.com/office/drawing/2014/main" id="{BC158AE4-36E9-99EB-2D50-F8057F1BF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002" y="4220176"/>
            <a:ext cx="8625234"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3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E13E1-00AD-6D92-EFAD-070FC7E07A1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A30C528-8326-8B00-CD09-F10666EAE027}"/>
              </a:ext>
              <a:ext uri="{C183D7F6-B498-43B3-948B-1728B52AA6E4}">
                <adec:decorative xmlns:adec="http://schemas.microsoft.com/office/drawing/2017/decorative" val="1"/>
              </a:ext>
            </a:extLst>
          </p:cNvPr>
          <p:cNvGrpSpPr>
            <a:grpSpLocks noGrp="1" noUngrp="1" noRot="1" noMove="1" noResize="1"/>
          </p:cNvGrpSpPr>
          <p:nvPr/>
        </p:nvGrpSpPr>
        <p:grpSpPr>
          <a:xfrm>
            <a:off x="6727371" y="1309495"/>
            <a:ext cx="7530999" cy="8045450"/>
            <a:chOff x="6727371" y="1309495"/>
            <a:chExt cx="7530999" cy="8045450"/>
          </a:xfrm>
        </p:grpSpPr>
        <p:sp>
          <p:nvSpPr>
            <p:cNvPr id="3" name="Oval 2">
              <a:extLst>
                <a:ext uri="{FF2B5EF4-FFF2-40B4-BE49-F238E27FC236}">
                  <a16:creationId xmlns:a16="http://schemas.microsoft.com/office/drawing/2014/main" id="{5B56E466-C1FB-F665-1550-6D45874D8A39}"/>
                </a:ext>
              </a:extLst>
            </p:cNvPr>
            <p:cNvSpPr>
              <a:spLocks noGrp="1" noRot="1" noMove="1" noResize="1" noEditPoints="1" noAdjustHandles="1" noChangeArrowheads="1" noChangeShapeType="1"/>
            </p:cNvSpPr>
            <p:nvPr/>
          </p:nvSpPr>
          <p:spPr bwMode="auto">
            <a:xfrm>
              <a:off x="6727371" y="287430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559F5EED-23D8-7282-A095-4E8AFD6DCA41}"/>
                </a:ext>
              </a:extLst>
            </p:cNvPr>
            <p:cNvSpPr>
              <a:spLocks noGrp="1" noRot="1" noMove="1" noResize="1" noEditPoints="1" noAdjustHandles="1" noChangeArrowheads="1" noChangeShapeType="1"/>
            </p:cNvSpPr>
            <p:nvPr/>
          </p:nvSpPr>
          <p:spPr bwMode="auto">
            <a:xfrm>
              <a:off x="8614528" y="1309495"/>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85597545-0809-278E-20DB-DC59350CA65C}"/>
              </a:ext>
            </a:extLst>
          </p:cNvPr>
          <p:cNvSpPr>
            <a:spLocks noGrp="1"/>
          </p:cNvSpPr>
          <p:nvPr>
            <p:ph type="title"/>
          </p:nvPr>
        </p:nvSpPr>
        <p:spPr>
          <a:xfrm>
            <a:off x="588263" y="457200"/>
            <a:ext cx="11018520" cy="830997"/>
          </a:xfrm>
        </p:spPr>
        <p:txBody>
          <a:bodyPr/>
          <a:lstStyle/>
          <a:p>
            <a:r>
              <a:rPr lang="en-US" noProof="0"/>
              <a:t>Azure AI Foundry</a:t>
            </a:r>
            <a:br>
              <a:rPr lang="en-US" noProof="0"/>
            </a:br>
            <a:r>
              <a:rPr lang="en-US" sz="1800" noProof="0"/>
              <a:t>Build and consume AI Search indexes</a:t>
            </a:r>
          </a:p>
        </p:txBody>
      </p:sp>
      <p:sp>
        <p:nvSpPr>
          <p:cNvPr id="18" name="TextBox 17">
            <a:extLst>
              <a:ext uri="{FF2B5EF4-FFF2-40B4-BE49-F238E27FC236}">
                <a16:creationId xmlns:a16="http://schemas.microsoft.com/office/drawing/2014/main" id="{78B43773-98F2-2FA5-24BC-2092A90813A4}"/>
              </a:ext>
            </a:extLst>
          </p:cNvPr>
          <p:cNvSpPr txBox="1"/>
          <p:nvPr/>
        </p:nvSpPr>
        <p:spPr>
          <a:xfrm>
            <a:off x="579510" y="1783081"/>
            <a:ext cx="4822484" cy="3323987"/>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285750" lvl="0" indent="-285750" defTabSz="914400">
              <a:buFont typeface="Arial" panose="020B0604020202020204" pitchFamily="34" charset="0"/>
              <a:buChar char="•"/>
              <a:defRPr/>
            </a:pPr>
            <a:r>
              <a:rPr lang="en-US" sz="2400" spc="-50" noProof="0">
                <a:ln w="3175">
                  <a:noFill/>
                </a:ln>
                <a:cs typeface="Segoe UI" pitchFamily="34" charset="0"/>
              </a:rPr>
              <a:t>Explore cutting-edge APIs and models </a:t>
            </a:r>
          </a:p>
          <a:p>
            <a:pPr marL="285750" lvl="0" indent="-285750" defTabSz="914400">
              <a:buFont typeface="Arial" panose="020B0604020202020204" pitchFamily="34" charset="0"/>
              <a:buChar char="•"/>
              <a:defRPr/>
            </a:pPr>
            <a:endParaRPr kumimoji="0" lang="en-US" sz="2400" b="0" i="0" u="none" strike="noStrike" kern="1200" cap="none" spc="-50" normalizeH="0" baseline="0" noProof="0">
              <a:ln w="3175">
                <a:noFill/>
              </a:ln>
              <a:effectLst/>
              <a:uLnTx/>
              <a:uFillTx/>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Build and test solutions with collaborative and responsible AI tools, safeguard, and best practices</a:t>
            </a:r>
          </a:p>
          <a:p>
            <a:pPr lvl="0" defTabSz="914400">
              <a:defRPr/>
            </a:pPr>
            <a:endParaRPr lang="en-US" sz="2400" spc="-50" noProof="0">
              <a:ln w="3175">
                <a:noFill/>
              </a:ln>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Build and consume AI Search indexes in Azure AI Foundry</a:t>
            </a:r>
          </a:p>
        </p:txBody>
      </p:sp>
      <p:pic>
        <p:nvPicPr>
          <p:cNvPr id="9" name="Graphic 10">
            <a:extLst>
              <a:ext uri="{FF2B5EF4-FFF2-40B4-BE49-F238E27FC236}">
                <a16:creationId xmlns:a16="http://schemas.microsoft.com/office/drawing/2014/main" id="{ED3D3D13-2BB8-4E0B-C97D-591A63571A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21778" y="106972"/>
            <a:ext cx="814065" cy="700456"/>
          </a:xfrm>
          <a:prstGeom prst="rect">
            <a:avLst/>
          </a:prstGeom>
        </p:spPr>
      </p:pic>
      <p:grpSp>
        <p:nvGrpSpPr>
          <p:cNvPr id="13" name="Group 12">
            <a:extLst>
              <a:ext uri="{FF2B5EF4-FFF2-40B4-BE49-F238E27FC236}">
                <a16:creationId xmlns:a16="http://schemas.microsoft.com/office/drawing/2014/main" id="{3B7C4E2B-1B2A-E15C-2815-1CAAF7271BFF}"/>
              </a:ext>
            </a:extLst>
          </p:cNvPr>
          <p:cNvGrpSpPr/>
          <p:nvPr/>
        </p:nvGrpSpPr>
        <p:grpSpPr>
          <a:xfrm>
            <a:off x="5401994" y="1783081"/>
            <a:ext cx="6649058" cy="4041069"/>
            <a:chOff x="5401994" y="1783081"/>
            <a:chExt cx="6649058" cy="4041069"/>
          </a:xfrm>
        </p:grpSpPr>
        <p:pic>
          <p:nvPicPr>
            <p:cNvPr id="11" name="Picture 10">
              <a:extLst>
                <a:ext uri="{FF2B5EF4-FFF2-40B4-BE49-F238E27FC236}">
                  <a16:creationId xmlns:a16="http://schemas.microsoft.com/office/drawing/2014/main" id="{61414643-7D4E-3289-3BB5-741F89394BDF}"/>
                </a:ext>
              </a:extLst>
            </p:cNvPr>
            <p:cNvPicPr>
              <a:picLocks noChangeAspect="1"/>
            </p:cNvPicPr>
            <p:nvPr/>
          </p:nvPicPr>
          <p:blipFill>
            <a:blip r:embed="rId5"/>
            <a:stretch>
              <a:fillRect/>
            </a:stretch>
          </p:blipFill>
          <p:spPr>
            <a:xfrm>
              <a:off x="5401994" y="1783081"/>
              <a:ext cx="6649058" cy="4041069"/>
            </a:xfrm>
            <a:prstGeom prst="rect">
              <a:avLst/>
            </a:prstGeom>
          </p:spPr>
        </p:pic>
        <p:sp>
          <p:nvSpPr>
            <p:cNvPr id="12" name="Rectangle: Rounded Corners 11">
              <a:extLst>
                <a:ext uri="{FF2B5EF4-FFF2-40B4-BE49-F238E27FC236}">
                  <a16:creationId xmlns:a16="http://schemas.microsoft.com/office/drawing/2014/main" id="{1EFC1292-405B-AD5E-81D8-F7C5B5456575}"/>
                </a:ext>
              </a:extLst>
            </p:cNvPr>
            <p:cNvSpPr/>
            <p:nvPr/>
          </p:nvSpPr>
          <p:spPr bwMode="auto">
            <a:xfrm>
              <a:off x="5528604" y="4182794"/>
              <a:ext cx="2325858" cy="1191064"/>
            </a:xfrm>
            <a:prstGeom prst="roundRect">
              <a:avLst>
                <a:gd name="adj" fmla="val 4856"/>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19664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22222E-6 L 0 0.03541 " pathEditMode="relative" rAng="0" ptsTypes="AA">
                                      <p:cBhvr>
                                        <p:cTn id="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7ADD-FB08-1B4A-F397-FB25338FEAED}"/>
              </a:ext>
            </a:extLst>
          </p:cNvPr>
          <p:cNvSpPr>
            <a:spLocks noGrp="1"/>
          </p:cNvSpPr>
          <p:nvPr>
            <p:ph type="title"/>
          </p:nvPr>
        </p:nvSpPr>
        <p:spPr>
          <a:xfrm>
            <a:off x="585216" y="2918853"/>
            <a:ext cx="9144000" cy="615553"/>
          </a:xfrm>
          <a:ln>
            <a:noFill/>
          </a:ln>
        </p:spPr>
        <p:txBody>
          <a:bodyPr/>
          <a:lstStyle/>
          <a:p>
            <a:r>
              <a:rPr lang="en-US" noProof="0">
                <a:solidFill>
                  <a:schemeClr val="tx1"/>
                </a:solidFill>
              </a:rPr>
              <a:t>Pricing and planning</a:t>
            </a:r>
          </a:p>
        </p:txBody>
      </p:sp>
    </p:spTree>
    <p:extLst>
      <p:ext uri="{BB962C8B-B14F-4D97-AF65-F5344CB8AC3E}">
        <p14:creationId xmlns:p14="http://schemas.microsoft.com/office/powerpoint/2010/main" val="407323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1B2A-AA0E-53FC-F4E2-28E4F9AB3C28}"/>
              </a:ext>
            </a:extLst>
          </p:cNvPr>
          <p:cNvSpPr>
            <a:spLocks noGrp="1"/>
          </p:cNvSpPr>
          <p:nvPr>
            <p:ph type="title"/>
          </p:nvPr>
        </p:nvSpPr>
        <p:spPr/>
        <p:txBody>
          <a:bodyPr/>
          <a:lstStyle/>
          <a:p>
            <a:r>
              <a:rPr lang="en-US" spc="0" noProof="0"/>
              <a:t>How to Deploy</a:t>
            </a:r>
            <a:endParaRPr lang="en-US" spc="0" noProof="0">
              <a:gradFill>
                <a:gsLst>
                  <a:gs pos="47000">
                    <a:srgbClr val="C03BC4"/>
                  </a:gs>
                  <a:gs pos="0">
                    <a:schemeClr val="accent1"/>
                  </a:gs>
                  <a:gs pos="99000">
                    <a:srgbClr val="F4364C"/>
                  </a:gs>
                </a:gsLst>
                <a:lin ang="2400000" scaled="0"/>
              </a:gradFill>
            </a:endParaRPr>
          </a:p>
        </p:txBody>
      </p:sp>
      <p:grpSp>
        <p:nvGrpSpPr>
          <p:cNvPr id="15" name="Group 14">
            <a:extLst>
              <a:ext uri="{FF2B5EF4-FFF2-40B4-BE49-F238E27FC236}">
                <a16:creationId xmlns:a16="http://schemas.microsoft.com/office/drawing/2014/main" id="{BCDE7DFC-027F-CA4B-6785-57C910C3BAA2}"/>
              </a:ext>
              <a:ext uri="{C183D7F6-B498-43B3-948B-1728B52AA6E4}">
                <adec:decorative xmlns:adec="http://schemas.microsoft.com/office/drawing/2017/decorative" val="1"/>
              </a:ext>
            </a:extLst>
          </p:cNvPr>
          <p:cNvGrpSpPr/>
          <p:nvPr/>
        </p:nvGrpSpPr>
        <p:grpSpPr>
          <a:xfrm>
            <a:off x="588963" y="3120540"/>
            <a:ext cx="5870019" cy="1592406"/>
            <a:chOff x="3059449" y="3029234"/>
            <a:chExt cx="3756876" cy="1592406"/>
          </a:xfrm>
        </p:grpSpPr>
        <p:cxnSp>
          <p:nvCxnSpPr>
            <p:cNvPr id="5" name="Straight Connector 4">
              <a:extLst>
                <a:ext uri="{FF2B5EF4-FFF2-40B4-BE49-F238E27FC236}">
                  <a16:creationId xmlns:a16="http://schemas.microsoft.com/office/drawing/2014/main" id="{12AAA942-55F1-C1C5-896C-97755BD7FC6F}"/>
                </a:ext>
                <a:ext uri="{C183D7F6-B498-43B3-948B-1728B52AA6E4}">
                  <adec:decorative xmlns:adec="http://schemas.microsoft.com/office/drawing/2017/decorative" val="1"/>
                </a:ext>
              </a:extLst>
            </p:cNvPr>
            <p:cNvCxnSpPr/>
            <p:nvPr/>
          </p:nvCxnSpPr>
          <p:spPr>
            <a:xfrm>
              <a:off x="3059449" y="3029234"/>
              <a:ext cx="3756876" cy="0"/>
            </a:xfrm>
            <a:prstGeom prst="line">
              <a:avLst/>
            </a:prstGeom>
            <a:ln w="12700">
              <a:gradFill>
                <a:gsLst>
                  <a:gs pos="0">
                    <a:schemeClr val="accent1"/>
                  </a:gs>
                  <a:gs pos="50000">
                    <a:srgbClr val="C03BC4"/>
                  </a:gs>
                  <a:gs pos="99000">
                    <a:srgbClr val="F4364C"/>
                  </a:gs>
                </a:gsLst>
                <a:lin ang="0" scaled="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8C451D-8AA2-17D3-5ACA-7430D93D8EF8}"/>
                </a:ext>
                <a:ext uri="{C183D7F6-B498-43B3-948B-1728B52AA6E4}">
                  <adec:decorative xmlns:adec="http://schemas.microsoft.com/office/drawing/2017/decorative" val="1"/>
                </a:ext>
              </a:extLst>
            </p:cNvPr>
            <p:cNvCxnSpPr/>
            <p:nvPr/>
          </p:nvCxnSpPr>
          <p:spPr>
            <a:xfrm>
              <a:off x="3059449" y="4621640"/>
              <a:ext cx="3756876" cy="0"/>
            </a:xfrm>
            <a:prstGeom prst="line">
              <a:avLst/>
            </a:prstGeom>
            <a:ln w="12700">
              <a:gradFill>
                <a:gsLst>
                  <a:gs pos="0">
                    <a:schemeClr val="accent1"/>
                  </a:gs>
                  <a:gs pos="50000">
                    <a:srgbClr val="C03BC4"/>
                  </a:gs>
                  <a:gs pos="99000">
                    <a:srgbClr val="F4364C"/>
                  </a:gs>
                </a:gsLst>
                <a:lin ang="0" scaled="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58963AFE-3145-954C-E50E-DE02FA756A70}"/>
              </a:ext>
            </a:extLst>
          </p:cNvPr>
          <p:cNvSpPr txBox="1"/>
          <p:nvPr/>
        </p:nvSpPr>
        <p:spPr>
          <a:xfrm>
            <a:off x="588963" y="1688823"/>
            <a:ext cx="198266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47000">
                      <a:srgbClr val="C03BC4"/>
                    </a:gs>
                    <a:gs pos="0">
                      <a:srgbClr val="0078D4"/>
                    </a:gs>
                    <a:gs pos="99000">
                      <a:srgbClr val="F4364C"/>
                    </a:gs>
                  </a:gsLst>
                  <a:lin ang="2400000" scaled="0"/>
                </a:gradFill>
                <a:effectLst/>
                <a:uLnTx/>
                <a:uFillTx/>
                <a:latin typeface="Segoe Sans Display Semibold" pitchFamily="2" charset="0"/>
                <a:ea typeface="+mn-ea"/>
                <a:cs typeface="Segoe Sans Text" pitchFamily="2" charset="0"/>
              </a:rPr>
              <a:t>Azure Resource Manager</a:t>
            </a:r>
          </a:p>
        </p:txBody>
      </p:sp>
      <p:sp>
        <p:nvSpPr>
          <p:cNvPr id="8" name="TextBox 7">
            <a:extLst>
              <a:ext uri="{FF2B5EF4-FFF2-40B4-BE49-F238E27FC236}">
                <a16:creationId xmlns:a16="http://schemas.microsoft.com/office/drawing/2014/main" id="{FF798119-720A-BC9D-3C69-D39757940691}"/>
              </a:ext>
            </a:extLst>
          </p:cNvPr>
          <p:cNvSpPr txBox="1"/>
          <p:nvPr/>
        </p:nvSpPr>
        <p:spPr>
          <a:xfrm>
            <a:off x="2707757" y="1735046"/>
            <a:ext cx="4023049" cy="1200216"/>
          </a:xfrm>
          <a:prstGeom prst="rect">
            <a:avLst/>
          </a:prstGeom>
          <a:noFill/>
        </p:spPr>
        <p:txBody>
          <a:bodyPr wrap="square" lIns="0" tIns="60904" rIns="0" bIns="60904"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Use an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hlinkClick r:id="rId3"/>
              </a:rPr>
              <a:t>Azure Resource Manager (ARM) template</a:t>
            </a:r>
            <a:r>
              <a:rPr kumimoji="0" lang="en-US" sz="14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 in the Azure portal.</a:t>
            </a:r>
            <a:r>
              <a:rPr kumimoji="0" lang="en-US" sz="14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An ARM template defines the infrastructure and configuration for your project. You describe your intended to create the deployment. </a:t>
            </a:r>
            <a:endParaRPr kumimoji="0" lang="en-US" sz="14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11" name="TextBox 10">
            <a:extLst>
              <a:ext uri="{FF2B5EF4-FFF2-40B4-BE49-F238E27FC236}">
                <a16:creationId xmlns:a16="http://schemas.microsoft.com/office/drawing/2014/main" id="{CD155D96-6EA4-4FF2-E4C1-75AA2BEEA3FA}"/>
              </a:ext>
            </a:extLst>
          </p:cNvPr>
          <p:cNvSpPr txBox="1"/>
          <p:nvPr/>
        </p:nvSpPr>
        <p:spPr>
          <a:xfrm>
            <a:off x="588963" y="3398652"/>
            <a:ext cx="1982660"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47000">
                      <a:srgbClr val="C03BC4"/>
                    </a:gs>
                    <a:gs pos="0">
                      <a:srgbClr val="0078D4"/>
                    </a:gs>
                    <a:gs pos="99000">
                      <a:srgbClr val="F4364C"/>
                    </a:gs>
                  </a:gsLst>
                  <a:lin ang="2400000" scaled="0"/>
                </a:gradFill>
                <a:effectLst/>
                <a:uLnTx/>
                <a:uFillTx/>
                <a:latin typeface="Segoe Sans Display Semibold" pitchFamily="2" charset="0"/>
                <a:ea typeface="+mn-ea"/>
                <a:cs typeface="Segoe Sans Text" pitchFamily="2" charset="0"/>
              </a:rPr>
              <a:t>Bicep</a:t>
            </a:r>
          </a:p>
        </p:txBody>
      </p:sp>
      <p:sp>
        <p:nvSpPr>
          <p:cNvPr id="12" name="TextBox 11">
            <a:extLst>
              <a:ext uri="{FF2B5EF4-FFF2-40B4-BE49-F238E27FC236}">
                <a16:creationId xmlns:a16="http://schemas.microsoft.com/office/drawing/2014/main" id="{B6ACCF51-79A6-D9A9-466D-4416CF2CC758}"/>
              </a:ext>
            </a:extLst>
          </p:cNvPr>
          <p:cNvSpPr txBox="1"/>
          <p:nvPr/>
        </p:nvSpPr>
        <p:spPr>
          <a:xfrm>
            <a:off x="2707757" y="3396145"/>
            <a:ext cx="4266386" cy="984772"/>
          </a:xfrm>
          <a:prstGeom prst="rect">
            <a:avLst/>
          </a:prstGeom>
          <a:noFill/>
        </p:spPr>
        <p:txBody>
          <a:bodyPr wrap="square" lIns="0" tIns="60904" rIns="0" bIns="60904"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hlinkClick r:id="rId4"/>
              </a:rPr>
              <a:t>Bicep</a:t>
            </a:r>
            <a:r>
              <a:rPr kumimoji="0" lang="en-US" sz="14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is a domain-specific language (DSL) that uses declarative syntax to deploy Azure resources. Bicep offers the best authoring experience for your infrastructure-as-code solutions in Azure.</a:t>
            </a:r>
            <a:endParaRPr kumimoji="0" lang="en-US" sz="14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6" name="TextBox 5">
            <a:extLst>
              <a:ext uri="{FF2B5EF4-FFF2-40B4-BE49-F238E27FC236}">
                <a16:creationId xmlns:a16="http://schemas.microsoft.com/office/drawing/2014/main" id="{2399A44A-6AC0-89D1-F3D7-B1C06A18F1B3}"/>
              </a:ext>
            </a:extLst>
          </p:cNvPr>
          <p:cNvSpPr txBox="1"/>
          <p:nvPr/>
        </p:nvSpPr>
        <p:spPr>
          <a:xfrm>
            <a:off x="651719" y="5165465"/>
            <a:ext cx="191990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47000">
                      <a:srgbClr val="C03BC4"/>
                    </a:gs>
                    <a:gs pos="0">
                      <a:srgbClr val="0078D4"/>
                    </a:gs>
                    <a:gs pos="99000">
                      <a:srgbClr val="F4364C"/>
                    </a:gs>
                  </a:gsLst>
                  <a:lin ang="2400000" scaled="0"/>
                </a:gradFill>
                <a:effectLst/>
                <a:uLnTx/>
                <a:uFillTx/>
                <a:latin typeface="Segoe Sans Display Semibold" pitchFamily="2" charset="0"/>
                <a:ea typeface="+mn-ea"/>
                <a:cs typeface="Segoe Sans Text" pitchFamily="2" charset="0"/>
              </a:rPr>
              <a:t>Terraform</a:t>
            </a:r>
          </a:p>
        </p:txBody>
      </p:sp>
      <p:sp>
        <p:nvSpPr>
          <p:cNvPr id="13" name="TextBox 12">
            <a:extLst>
              <a:ext uri="{FF2B5EF4-FFF2-40B4-BE49-F238E27FC236}">
                <a16:creationId xmlns:a16="http://schemas.microsoft.com/office/drawing/2014/main" id="{78337AD3-F364-E5A7-2A46-9258BF9510C1}"/>
              </a:ext>
            </a:extLst>
          </p:cNvPr>
          <p:cNvSpPr txBox="1"/>
          <p:nvPr/>
        </p:nvSpPr>
        <p:spPr>
          <a:xfrm>
            <a:off x="2707757" y="4988550"/>
            <a:ext cx="3977255" cy="1631103"/>
          </a:xfrm>
          <a:prstGeom prst="rect">
            <a:avLst/>
          </a:prstGeom>
          <a:noFill/>
        </p:spPr>
        <p:txBody>
          <a:bodyPr wrap="square" lIns="0" tIns="60904" rIns="0" bIns="60904"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Using Terraform, you create configuration files using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hlinkClick r:id="rId5"/>
              </a:rPr>
              <a:t>HCL syntax</a:t>
            </a:r>
            <a:r>
              <a:rPr kumimoji="0" lang="en-US" sz="14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After you create your configuration files, you create an </a:t>
            </a:r>
            <a:r>
              <a:rPr kumimoji="0" lang="en-US" sz="1400" b="0" i="1" u="none" strike="noStrike" kern="1200" cap="none" spc="0" normalizeH="0" baseline="0" noProof="0">
                <a:ln>
                  <a:noFill/>
                </a:ln>
                <a:solidFill>
                  <a:srgbClr val="161616"/>
                </a:solidFill>
                <a:effectLst/>
                <a:uLnTx/>
                <a:uFillTx/>
                <a:latin typeface="Segoe UI" panose="020B0502040204020203" pitchFamily="34" charset="0"/>
                <a:ea typeface="+mn-ea"/>
                <a:cs typeface="+mn-cs"/>
              </a:rPr>
              <a:t>execution plan</a:t>
            </a:r>
            <a:r>
              <a:rPr kumimoji="0" lang="en-US" sz="14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that allows you to preview your infrastructure changes before they're deployed. Once you verify the changes, you apply the execution plan to deploy the infrastructure.</a:t>
            </a:r>
            <a:endParaRPr kumimoji="0" lang="en-US" sz="14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16" name="Rectangle: Rounded Corners 36">
            <a:extLst>
              <a:ext uri="{FF2B5EF4-FFF2-40B4-BE49-F238E27FC236}">
                <a16:creationId xmlns:a16="http://schemas.microsoft.com/office/drawing/2014/main" id="{14AEAE4B-4919-98DA-26C4-529689D05536}"/>
              </a:ext>
              <a:ext uri="{C183D7F6-B498-43B3-948B-1728B52AA6E4}">
                <adec:decorative xmlns:adec="http://schemas.microsoft.com/office/drawing/2017/decorative" val="1"/>
              </a:ext>
            </a:extLst>
          </p:cNvPr>
          <p:cNvSpPr>
            <a:spLocks/>
          </p:cNvSpPr>
          <p:nvPr/>
        </p:nvSpPr>
        <p:spPr>
          <a:xfrm>
            <a:off x="7251723" y="1722909"/>
            <a:ext cx="4673262" cy="4566341"/>
          </a:xfrm>
          <a:prstGeom prst="roundRect">
            <a:avLst>
              <a:gd name="adj" fmla="val 5019"/>
            </a:avLst>
          </a:prstGeom>
          <a:solidFill>
            <a:schemeClr val="bg1">
              <a:lumMod val="75000"/>
            </a:schemeClr>
          </a:solidFill>
          <a:ln w="19050">
            <a:solidFill>
              <a:schemeClr val="bg1"/>
            </a:solidFill>
            <a:headEnd type="none" w="med" len="med"/>
            <a:tailEnd type="none" w="med" len="med"/>
          </a:ln>
          <a:effectLst>
            <a:outerShdw blurRad="127000" dist="127000" dir="600000" algn="tl" rotWithShape="0">
              <a:schemeClr val="bg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18" name="TextBox 17">
            <a:extLst>
              <a:ext uri="{FF2B5EF4-FFF2-40B4-BE49-F238E27FC236}">
                <a16:creationId xmlns:a16="http://schemas.microsoft.com/office/drawing/2014/main" id="{107F5B52-94D0-CB3B-B32F-C6279E47F561}"/>
              </a:ext>
            </a:extLst>
          </p:cNvPr>
          <p:cNvSpPr txBox="1"/>
          <p:nvPr/>
        </p:nvSpPr>
        <p:spPr>
          <a:xfrm>
            <a:off x="7426548" y="2044005"/>
            <a:ext cx="4347297" cy="3616375"/>
          </a:xfrm>
          <a:prstGeom prst="rect">
            <a:avLst/>
          </a:prstGeom>
          <a:noFill/>
        </p:spPr>
        <p:txBody>
          <a:bodyPr wrap="square" lIns="0" tIns="0" rIns="0" bIns="0">
            <a:spAutoFit/>
          </a:bodyPr>
          <a:lstStyle/>
          <a:p>
            <a:pPr marL="0" marR="0" lvl="0" indent="0" algn="l" defTabSz="914225"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mn-cs"/>
              </a:rPr>
              <a:t>Only those properties included in the template are used in the </a:t>
            </a:r>
            <a:r>
              <a:rPr kumimoji="0" lang="en-US" sz="1800" b="0" i="0" u="none" strike="noStrike" kern="1200" cap="none" spc="0" normalizeH="0" baseline="0" noProof="0">
                <a:ln>
                  <a:noFill/>
                </a:ln>
                <a:solidFill>
                  <a:srgbClr val="000000"/>
                </a:solidFill>
                <a:effectLst/>
                <a:uLnTx/>
                <a:uFillTx/>
                <a:latin typeface="Segoe Sans Text"/>
                <a:ea typeface="+mn-ea"/>
                <a:cs typeface="+mn-cs"/>
              </a:rPr>
              <a:t>deployment</a:t>
            </a:r>
            <a:r>
              <a:rPr kumimoji="0" lang="en-US" sz="2000" b="0" i="0" u="none" strike="noStrike" kern="1200" cap="none" spc="0" normalizeH="0" baseline="0" noProof="0">
                <a:ln>
                  <a:noFill/>
                </a:ln>
                <a:solidFill>
                  <a:srgbClr val="000000"/>
                </a:solidFill>
                <a:effectLst/>
                <a:uLnTx/>
                <a:uFillTx/>
                <a:latin typeface="Segoe Sans Text"/>
                <a:ea typeface="+mn-ea"/>
                <a:cs typeface="+mn-cs"/>
              </a:rPr>
              <a:t>. If more customization is required, such as </a:t>
            </a:r>
            <a:r>
              <a:rPr kumimoji="0" lang="en-US" sz="2000" b="0" i="0" u="none" strike="noStrike" kern="1200" cap="none" spc="0" normalizeH="0" baseline="0" noProof="0">
                <a:ln>
                  <a:noFill/>
                </a:ln>
                <a:solidFill>
                  <a:srgbClr val="000000"/>
                </a:solidFill>
                <a:effectLst/>
                <a:uLnTx/>
                <a:uFillTx/>
                <a:latin typeface="Segoe Sans Text"/>
                <a:ea typeface="+mn-ea"/>
                <a:cs typeface="+mn-cs"/>
                <a:hlinkClick r:id="rId6"/>
              </a:rPr>
              <a:t>setting up network security</a:t>
            </a:r>
            <a:r>
              <a:rPr kumimoji="0" lang="en-US" sz="2000" b="0" i="0" u="none" strike="noStrike" kern="1200" cap="none" spc="0" normalizeH="0" baseline="0" noProof="0">
                <a:ln>
                  <a:noFill/>
                </a:ln>
                <a:solidFill>
                  <a:srgbClr val="000000"/>
                </a:solidFill>
                <a:effectLst/>
                <a:uLnTx/>
                <a:uFillTx/>
                <a:latin typeface="Segoe Sans Text"/>
                <a:ea typeface="+mn-ea"/>
                <a:cs typeface="+mn-cs"/>
              </a:rPr>
              <a:t>, you can update the service as a post-deployment task.</a:t>
            </a:r>
          </a:p>
          <a:p>
            <a:pPr marL="0" marR="0" lvl="0" indent="0" algn="l" defTabSz="914225"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mn-cs"/>
              </a:rPr>
              <a:t> To customize an existing service with the fewest steps, use </a:t>
            </a:r>
            <a:r>
              <a:rPr kumimoji="0" lang="en-US" sz="2000" b="0" i="0" u="none" strike="noStrike" kern="1200" cap="none" spc="0" normalizeH="0" baseline="0" noProof="0">
                <a:ln>
                  <a:noFill/>
                </a:ln>
                <a:solidFill>
                  <a:srgbClr val="000000"/>
                </a:solidFill>
                <a:effectLst/>
                <a:uLnTx/>
                <a:uFillTx/>
                <a:latin typeface="Segoe Sans Text"/>
                <a:ea typeface="+mn-ea"/>
                <a:cs typeface="+mn-cs"/>
                <a:hlinkClick r:id="rId7"/>
              </a:rPr>
              <a:t>Azure CLI</a:t>
            </a:r>
            <a:r>
              <a:rPr kumimoji="0" lang="en-US" sz="2000" b="0" i="0" u="none" strike="noStrike" kern="1200" cap="none" spc="0" normalizeH="0" baseline="0" noProof="0">
                <a:ln>
                  <a:noFill/>
                </a:ln>
                <a:solidFill>
                  <a:srgbClr val="000000"/>
                </a:solidFill>
                <a:effectLst/>
                <a:uLnTx/>
                <a:uFillTx/>
                <a:latin typeface="Segoe Sans Text"/>
                <a:ea typeface="+mn-ea"/>
                <a:cs typeface="+mn-cs"/>
              </a:rPr>
              <a:t> or </a:t>
            </a:r>
            <a:r>
              <a:rPr kumimoji="0" lang="en-US" sz="2000" b="0" i="0" u="none" strike="noStrike" kern="1200" cap="none" spc="0" normalizeH="0" baseline="0" noProof="0">
                <a:ln>
                  <a:noFill/>
                </a:ln>
                <a:solidFill>
                  <a:srgbClr val="000000"/>
                </a:solidFill>
                <a:effectLst/>
                <a:uLnTx/>
                <a:uFillTx/>
                <a:latin typeface="Segoe Sans Text"/>
                <a:ea typeface="+mn-ea"/>
                <a:cs typeface="+mn-cs"/>
                <a:hlinkClick r:id="rId8"/>
              </a:rPr>
              <a:t>Azure PowerShell</a:t>
            </a:r>
            <a:r>
              <a:rPr kumimoji="0" lang="en-US" sz="2000" b="0" i="0" u="none" strike="noStrike" kern="1200" cap="none" spc="0" normalizeH="0" baseline="0" noProof="0">
                <a:ln>
                  <a:noFill/>
                </a:ln>
                <a:solidFill>
                  <a:srgbClr val="000000"/>
                </a:solidFill>
                <a:effectLst/>
                <a:uLnTx/>
                <a:uFillTx/>
                <a:latin typeface="Segoe Sans Text"/>
                <a:ea typeface="+mn-ea"/>
                <a:cs typeface="+mn-cs"/>
              </a:rPr>
              <a:t>. If you're evaluating preview features, use the </a:t>
            </a:r>
            <a:r>
              <a:rPr kumimoji="0" lang="en-US" sz="2000" b="0" i="0" u="none" strike="noStrike" kern="1200" cap="none" spc="0" normalizeH="0" baseline="0" noProof="0">
                <a:ln>
                  <a:noFill/>
                </a:ln>
                <a:solidFill>
                  <a:srgbClr val="000000"/>
                </a:solidFill>
                <a:effectLst/>
                <a:uLnTx/>
                <a:uFillTx/>
                <a:latin typeface="Segoe Sans Text"/>
                <a:ea typeface="+mn-ea"/>
                <a:cs typeface="+mn-cs"/>
                <a:hlinkClick r:id="rId9"/>
              </a:rPr>
              <a:t>Management REST API</a:t>
            </a:r>
            <a:r>
              <a:rPr kumimoji="0" lang="en-US" sz="2000" b="0" i="0" u="none" strike="noStrike" kern="1200" cap="none" spc="0" normalizeH="0" baseline="0" noProof="0">
                <a:ln>
                  <a:noFill/>
                </a:ln>
                <a:solidFill>
                  <a:srgbClr val="000000"/>
                </a:solidFill>
                <a:effectLst/>
                <a:uLnTx/>
                <a:uFillTx/>
                <a:latin typeface="Segoe Sans Text"/>
                <a:ea typeface="+mn-ea"/>
                <a:cs typeface="+mn-cs"/>
              </a:rPr>
              <a:t>.</a:t>
            </a:r>
            <a:endParaRPr kumimoji="0" lang="en-US" sz="2000" b="1" i="0" u="none" strike="noStrike" kern="1200" cap="none" spc="0" normalizeH="0" baseline="0" noProof="0">
              <a:ln w="3175">
                <a:noFill/>
              </a:ln>
              <a:solidFill>
                <a:srgbClr val="000000"/>
              </a:solidFill>
              <a:effectLst/>
              <a:uLnTx/>
              <a:uFillTx/>
              <a:latin typeface="Segoe Sans Display Semibold" pitchFamily="2" charset="0"/>
              <a:ea typeface="+mj-lt"/>
              <a:cs typeface="Segoe Sans Display Semibold" pitchFamily="2" charset="0"/>
            </a:endParaRPr>
          </a:p>
        </p:txBody>
      </p:sp>
    </p:spTree>
    <p:extLst>
      <p:ext uri="{BB962C8B-B14F-4D97-AF65-F5344CB8AC3E}">
        <p14:creationId xmlns:p14="http://schemas.microsoft.com/office/powerpoint/2010/main" val="270909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4.44444E-6 L 0.00052 0.03865 " pathEditMode="relative" rAng="0" ptsTypes="AA">
                                      <p:cBhvr>
                                        <p:cTn id="9" dur="500" spd="-100000" fill="hold"/>
                                        <p:tgtEl>
                                          <p:spTgt spid="18"/>
                                        </p:tgtEl>
                                        <p:attrNameLst>
                                          <p:attrName>ppt_x</p:attrName>
                                          <p:attrName>ppt_y</p:attrName>
                                        </p:attrNameLst>
                                      </p:cBhvr>
                                      <p:rCtr x="26"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0A486-F07A-8281-199E-0388F35D5BD1}"/>
              </a:ext>
            </a:extLst>
          </p:cNvPr>
          <p:cNvSpPr>
            <a:spLocks noGrp="1"/>
          </p:cNvSpPr>
          <p:nvPr>
            <p:ph type="title"/>
          </p:nvPr>
        </p:nvSpPr>
        <p:spPr/>
        <p:txBody>
          <a:bodyPr/>
          <a:lstStyle/>
          <a:p>
            <a:r>
              <a:rPr lang="en-US" noProof="0"/>
              <a:t>Capacity concepts and impact on cost</a:t>
            </a:r>
          </a:p>
        </p:txBody>
      </p:sp>
      <p:pic>
        <p:nvPicPr>
          <p:cNvPr id="3" name="Picture 2" descr="storage and pricing">
            <a:extLst>
              <a:ext uri="{FF2B5EF4-FFF2-40B4-BE49-F238E27FC236}">
                <a16:creationId xmlns:a16="http://schemas.microsoft.com/office/drawing/2014/main" id="{FA9EADEE-3AB2-B0FB-5C49-D6CE3B2A9B82}"/>
              </a:ext>
            </a:extLst>
          </p:cNvPr>
          <p:cNvPicPr>
            <a:picLocks noChangeAspect="1"/>
          </p:cNvPicPr>
          <p:nvPr/>
        </p:nvPicPr>
        <p:blipFill>
          <a:blip r:embed="rId2"/>
          <a:stretch>
            <a:fillRect/>
          </a:stretch>
        </p:blipFill>
        <p:spPr>
          <a:xfrm>
            <a:off x="588262" y="1183739"/>
            <a:ext cx="6613525" cy="2629042"/>
          </a:xfrm>
          <a:prstGeom prst="rect">
            <a:avLst/>
          </a:prstGeom>
        </p:spPr>
      </p:pic>
      <p:sp>
        <p:nvSpPr>
          <p:cNvPr id="11" name="TextBox 10">
            <a:extLst>
              <a:ext uri="{FF2B5EF4-FFF2-40B4-BE49-F238E27FC236}">
                <a16:creationId xmlns:a16="http://schemas.microsoft.com/office/drawing/2014/main" id="{0ED2F9D2-AAA9-F8AF-874F-DFE503095909}"/>
              </a:ext>
            </a:extLst>
          </p:cNvPr>
          <p:cNvSpPr txBox="1"/>
          <p:nvPr/>
        </p:nvSpPr>
        <p:spPr>
          <a:xfrm>
            <a:off x="588263" y="4057663"/>
            <a:ext cx="6613525" cy="2256961"/>
          </a:xfrm>
          <a:prstGeom prst="roundRect">
            <a:avLst>
              <a:gd name="adj" fmla="val 7611"/>
            </a:avLst>
          </a:prstGeom>
          <a:solidFill>
            <a:schemeClr val="bg1">
              <a:lumMod val="95000"/>
            </a:schemeClr>
          </a:solidFill>
          <a:ln w="12700">
            <a:noFill/>
          </a:ln>
          <a:effectLst>
            <a:outerShdw blurRad="63500" dist="127000" dir="2700000" algn="tl" rotWithShape="0">
              <a:prstClr val="black">
                <a:alpha val="20000"/>
              </a:prstClr>
            </a:outerShdw>
          </a:effectLst>
        </p:spPr>
        <p:txBody>
          <a:bodyPr wrap="square" lIns="182880" tIns="146304" rIns="182880" bIns="146304">
            <a:spAutoFit/>
          </a:bodyPr>
          <a:lstStyle/>
          <a:p>
            <a:pPr>
              <a:spcAft>
                <a:spcPts val="300"/>
              </a:spcAft>
            </a:pPr>
            <a:r>
              <a:rPr lang="en-US" sz="1600" noProof="0">
                <a:latin typeface="+mj-lt"/>
              </a:rPr>
              <a:t>Sample cost estimation: </a:t>
            </a:r>
          </a:p>
          <a:p>
            <a:pPr>
              <a:spcAft>
                <a:spcPts val="300"/>
              </a:spcAft>
            </a:pPr>
            <a:r>
              <a:rPr lang="en-US" sz="1600" noProof="0"/>
              <a:t>Customer has 300GB of index data and wants to ensure they have a read/write SLA.</a:t>
            </a:r>
          </a:p>
          <a:p>
            <a:pPr>
              <a:spcAft>
                <a:spcPts val="300"/>
              </a:spcAft>
            </a:pPr>
            <a:r>
              <a:rPr lang="en-US" sz="1600" noProof="0"/>
              <a:t>—</a:t>
            </a:r>
          </a:p>
          <a:p>
            <a:pPr>
              <a:spcAft>
                <a:spcPts val="300"/>
              </a:spcAft>
            </a:pPr>
            <a:r>
              <a:rPr lang="en-US" sz="1600" noProof="0"/>
              <a:t>They choose the S1 service tier with 2 partitions and 3 replicas. </a:t>
            </a:r>
            <a:br>
              <a:rPr lang="en-US" sz="1600" noProof="0"/>
            </a:br>
            <a:r>
              <a:rPr lang="en-US" sz="1600" noProof="0"/>
              <a:t>2P x 3R = 6 total search units.</a:t>
            </a:r>
          </a:p>
          <a:p>
            <a:pPr>
              <a:spcAft>
                <a:spcPts val="300"/>
              </a:spcAft>
            </a:pPr>
            <a:r>
              <a:rPr lang="en-US" sz="1600" noProof="0"/>
              <a:t>Monthly charges would be 6SUs x $245.28 = $1,471.68</a:t>
            </a:r>
          </a:p>
        </p:txBody>
      </p:sp>
      <p:sp>
        <p:nvSpPr>
          <p:cNvPr id="10" name="TextBox 9">
            <a:extLst>
              <a:ext uri="{FF2B5EF4-FFF2-40B4-BE49-F238E27FC236}">
                <a16:creationId xmlns:a16="http://schemas.microsoft.com/office/drawing/2014/main" id="{7CD9966C-623E-769C-FBDB-59D3BC90B8C9}"/>
              </a:ext>
            </a:extLst>
          </p:cNvPr>
          <p:cNvSpPr txBox="1"/>
          <p:nvPr/>
        </p:nvSpPr>
        <p:spPr>
          <a:xfrm>
            <a:off x="7668595" y="1183739"/>
            <a:ext cx="4216401" cy="3447098"/>
          </a:xfrm>
          <a:prstGeom prst="rect">
            <a:avLst/>
          </a:prstGeom>
          <a:noFill/>
        </p:spPr>
        <p:txBody>
          <a:bodyPr wrap="square" lIns="0" tIns="0" rIns="0" bIns="0">
            <a:spAutoFit/>
          </a:bodyPr>
          <a:lstStyle/>
          <a:p>
            <a:r>
              <a:rPr lang="en-US" sz="1600" noProof="0"/>
              <a:t>Capacity of a search service is based on:</a:t>
            </a:r>
          </a:p>
          <a:p>
            <a:endParaRPr lang="en-US" sz="1600" noProof="0"/>
          </a:p>
          <a:p>
            <a:r>
              <a:rPr lang="en-US" sz="1600" noProof="0">
                <a:latin typeface="+mj-lt"/>
              </a:rPr>
              <a:t>Partitions: </a:t>
            </a:r>
            <a:r>
              <a:rPr lang="en-US" sz="1600" noProof="0"/>
              <a:t>Provides storage and improved </a:t>
            </a:r>
            <a:br>
              <a:rPr lang="en-US" sz="1600" noProof="0"/>
            </a:br>
            <a:r>
              <a:rPr lang="en-US" sz="1600" noProof="0"/>
              <a:t>I/O for reads and writes. Data is divided among the number of partitions configured </a:t>
            </a:r>
            <a:br>
              <a:rPr lang="en-US" sz="1600" noProof="0"/>
            </a:br>
            <a:r>
              <a:rPr lang="en-US" sz="1600" noProof="0"/>
              <a:t>for your service.</a:t>
            </a:r>
          </a:p>
          <a:p>
            <a:endParaRPr lang="en-US" sz="1600" noProof="0"/>
          </a:p>
          <a:p>
            <a:r>
              <a:rPr lang="en-US" sz="1600" noProof="0">
                <a:latin typeface="+mj-lt"/>
              </a:rPr>
              <a:t>Replicas: </a:t>
            </a:r>
            <a:r>
              <a:rPr lang="en-US" sz="1600" noProof="0"/>
              <a:t>Helps load balance queries and scale up request throughput. Each replica has a full copy of an index.</a:t>
            </a:r>
          </a:p>
          <a:p>
            <a:endParaRPr lang="en-US" sz="1600" noProof="0"/>
          </a:p>
          <a:p>
            <a:r>
              <a:rPr lang="en-US" sz="1600" i="1" noProof="0"/>
              <a:t>Multiple replicas are required for an SLA:</a:t>
            </a:r>
          </a:p>
          <a:p>
            <a:pPr marL="174625" indent="-174625">
              <a:buFont typeface="Arial" panose="020B0604020202020204" pitchFamily="34" charset="0"/>
              <a:buChar char="•"/>
            </a:pPr>
            <a:r>
              <a:rPr lang="en-US" sz="1600" noProof="0"/>
              <a:t>2 replicas needed for read SLA</a:t>
            </a:r>
          </a:p>
          <a:p>
            <a:pPr marL="174625" indent="-174625">
              <a:buFont typeface="Arial" panose="020B0604020202020204" pitchFamily="34" charset="0"/>
              <a:buChar char="•"/>
            </a:pPr>
            <a:r>
              <a:rPr lang="en-US" sz="1600" noProof="0"/>
              <a:t>3 replicas needed for read and write SLA</a:t>
            </a:r>
          </a:p>
        </p:txBody>
      </p:sp>
      <p:sp>
        <p:nvSpPr>
          <p:cNvPr id="9" name="TextBox 8">
            <a:extLst>
              <a:ext uri="{FF2B5EF4-FFF2-40B4-BE49-F238E27FC236}">
                <a16:creationId xmlns:a16="http://schemas.microsoft.com/office/drawing/2014/main" id="{0F3C39E6-F146-B8BA-870A-561513037B8C}"/>
              </a:ext>
            </a:extLst>
          </p:cNvPr>
          <p:cNvSpPr txBox="1"/>
          <p:nvPr/>
        </p:nvSpPr>
        <p:spPr>
          <a:xfrm>
            <a:off x="7488981" y="5552180"/>
            <a:ext cx="4396015" cy="762444"/>
          </a:xfrm>
          <a:prstGeom prst="roundRect">
            <a:avLst>
              <a:gd name="adj" fmla="val 6464"/>
            </a:avLst>
          </a:prstGeom>
          <a:solidFill>
            <a:schemeClr val="bg1">
              <a:lumMod val="95000"/>
            </a:schemeClr>
          </a:solidFill>
          <a:ln w="12700">
            <a:noFill/>
          </a:ln>
          <a:effectLst>
            <a:outerShdw blurRad="63500" dist="127000" dir="2700000" algn="tl" rotWithShape="0">
              <a:prstClr val="black">
                <a:alpha val="20000"/>
              </a:prstClr>
            </a:outerShdw>
          </a:effectLst>
        </p:spPr>
        <p:txBody>
          <a:bodyPr wrap="square" lIns="182880" tIns="146304" rIns="182880" bIns="146304">
            <a:spAutoFit/>
          </a:bodyPr>
          <a:lstStyle>
            <a:defPPr>
              <a:defRPr lang="en-US"/>
            </a:defPPr>
            <a:lvl1pPr>
              <a:spcAft>
                <a:spcPts val="300"/>
              </a:spcAft>
              <a:defRPr sz="1600">
                <a:latin typeface="+mj-lt"/>
              </a:defRPr>
            </a:lvl1pPr>
          </a:lstStyle>
          <a:p>
            <a:r>
              <a:rPr lang="en-US" sz="1400" noProof="0"/>
              <a:t>See the Azure AI Search pricing page for details:</a:t>
            </a:r>
          </a:p>
          <a:p>
            <a:r>
              <a:rPr lang="en-US" sz="1200" noProof="0">
                <a:latin typeface="+mn-lt"/>
                <a:hlinkClick r:id="rId3">
                  <a:extLst>
                    <a:ext uri="{A12FA001-AC4F-418D-AE19-62706E023703}">
                      <ahyp:hlinkClr xmlns:ahyp="http://schemas.microsoft.com/office/drawing/2018/hyperlinkcolor" val="tx"/>
                    </a:ext>
                  </a:extLst>
                </a:hlinkClick>
              </a:rPr>
              <a:t>https://azure.microsoft.com/en-us/pricing/details/search/</a:t>
            </a:r>
            <a:endParaRPr lang="en-US" noProof="0">
              <a:latin typeface="+mn-lt"/>
            </a:endParaRPr>
          </a:p>
        </p:txBody>
      </p:sp>
    </p:spTree>
    <p:extLst>
      <p:ext uri="{BB962C8B-B14F-4D97-AF65-F5344CB8AC3E}">
        <p14:creationId xmlns:p14="http://schemas.microsoft.com/office/powerpoint/2010/main" val="172958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B322-1E71-D23E-5866-2E455175DEDC}"/>
              </a:ext>
            </a:extLst>
          </p:cNvPr>
          <p:cNvSpPr>
            <a:spLocks noGrp="1"/>
          </p:cNvSpPr>
          <p:nvPr>
            <p:ph type="title"/>
          </p:nvPr>
        </p:nvSpPr>
        <p:spPr>
          <a:xfrm>
            <a:off x="588263" y="457200"/>
            <a:ext cx="11018520" cy="553998"/>
          </a:xfrm>
        </p:spPr>
        <p:txBody>
          <a:bodyPr/>
          <a:lstStyle/>
          <a:p>
            <a:r>
              <a:rPr lang="en-US" noProof="0"/>
              <a:t>Pricing for additional features</a:t>
            </a:r>
          </a:p>
        </p:txBody>
      </p:sp>
      <p:sp>
        <p:nvSpPr>
          <p:cNvPr id="3" name="Content Placeholder 2">
            <a:extLst>
              <a:ext uri="{FF2B5EF4-FFF2-40B4-BE49-F238E27FC236}">
                <a16:creationId xmlns:a16="http://schemas.microsoft.com/office/drawing/2014/main" id="{92F7CE0B-1873-2FA4-EA61-32424C162CD0}"/>
              </a:ext>
            </a:extLst>
          </p:cNvPr>
          <p:cNvSpPr>
            <a:spLocks noGrp="1"/>
          </p:cNvSpPr>
          <p:nvPr>
            <p:ph sz="quarter" idx="10"/>
          </p:nvPr>
        </p:nvSpPr>
        <p:spPr>
          <a:xfrm>
            <a:off x="584200" y="1435100"/>
            <a:ext cx="11018838" cy="4869025"/>
          </a:xfrm>
        </p:spPr>
        <p:txBody>
          <a:bodyPr/>
          <a:lstStyle/>
          <a:p>
            <a:pPr marL="0" indent="0">
              <a:buNone/>
            </a:pPr>
            <a:r>
              <a:rPr lang="en-US" sz="1800" noProof="0"/>
              <a:t>Custom Entity Lookup Skill</a:t>
            </a:r>
          </a:p>
          <a:p>
            <a:pPr marL="403225" lvl="1" indent="-174625"/>
            <a:r>
              <a:rPr lang="en-US" sz="1400" noProof="0"/>
              <a:t>Label documents containing text from a custom, user-defined list of words and phrases. Available for all Basic, Standard, and </a:t>
            </a:r>
            <a:br>
              <a:rPr lang="en-US" sz="1400" noProof="0"/>
            </a:br>
            <a:r>
              <a:rPr lang="en-US" sz="1400" noProof="0"/>
              <a:t>Storage-Optimized tiers.</a:t>
            </a:r>
          </a:p>
          <a:p>
            <a:pPr marL="403225" lvl="1" indent="-174625"/>
            <a:r>
              <a:rPr lang="en-US" sz="1400" noProof="0"/>
              <a:t>0–1M text records $1 per 1,000 text records</a:t>
            </a:r>
          </a:p>
          <a:p>
            <a:pPr marL="403225" lvl="1" indent="-174625"/>
            <a:r>
              <a:rPr lang="en-US" sz="1400" noProof="0"/>
              <a:t>1M–3M text records $0.75 per 1,000 text records</a:t>
            </a:r>
          </a:p>
          <a:p>
            <a:pPr marL="403225" lvl="1" indent="-174625"/>
            <a:r>
              <a:rPr lang="en-US" sz="1400" noProof="0"/>
              <a:t>3M–10M text records $0.30 per 1,000 text records</a:t>
            </a:r>
          </a:p>
          <a:p>
            <a:pPr marL="403225" lvl="1" indent="-174625"/>
            <a:r>
              <a:rPr lang="en-US" sz="1400" noProof="0"/>
              <a:t>10M+ text records $0.25 per 1,000 text records</a:t>
            </a:r>
            <a:endParaRPr lang="en-US" sz="1800" noProof="0"/>
          </a:p>
          <a:p>
            <a:pPr marL="0" indent="0">
              <a:buNone/>
            </a:pPr>
            <a:r>
              <a:rPr lang="en-US" sz="1800" noProof="0"/>
              <a:t>Document Cracking: Image Extraction</a:t>
            </a:r>
          </a:p>
          <a:p>
            <a:pPr marL="403225" lvl="1" indent="-174625"/>
            <a:r>
              <a:rPr lang="en-US" sz="1400" noProof="0"/>
              <a:t>Extracts content from a file within the enrichment pipeline. Text extraction is free. Image extraction is billed during the initial </a:t>
            </a:r>
            <a:br>
              <a:rPr lang="en-US" sz="1400" noProof="0"/>
            </a:br>
            <a:r>
              <a:rPr lang="en-US" sz="1400" noProof="0"/>
              <a:t>document cracking step and when invoking the Document Extraction skill.</a:t>
            </a:r>
          </a:p>
          <a:p>
            <a:pPr marL="403225" lvl="1" indent="-174625"/>
            <a:r>
              <a:rPr lang="en-US" sz="1400" noProof="0"/>
              <a:t>0–1M images $1 per 1,000 transactions</a:t>
            </a:r>
          </a:p>
          <a:p>
            <a:pPr marL="403225" lvl="1" indent="-174625"/>
            <a:r>
              <a:rPr lang="en-US" sz="1400" noProof="0"/>
              <a:t>1M–5M images $0.80 per 1,000 transactions</a:t>
            </a:r>
          </a:p>
          <a:p>
            <a:pPr marL="403225" lvl="1" indent="-174625"/>
            <a:r>
              <a:rPr lang="en-US" sz="1400" noProof="0"/>
              <a:t>5M+ images $0.65 per 1,000 transactions</a:t>
            </a:r>
            <a:endParaRPr lang="en-US" sz="1800" noProof="0"/>
          </a:p>
          <a:p>
            <a:pPr marL="0" indent="0">
              <a:buNone/>
            </a:pPr>
            <a:r>
              <a:rPr lang="en-US" sz="1800" noProof="0"/>
              <a:t>Semantic Ranker	</a:t>
            </a:r>
          </a:p>
          <a:p>
            <a:pPr marL="403225" lvl="1" indent="-174625"/>
            <a:r>
              <a:rPr lang="en-US" sz="1400" noProof="0"/>
              <a:t>Uses AI models to improve the relevance of the search results by finding content that is semantically similar to query terms. </a:t>
            </a:r>
            <a:br>
              <a:rPr lang="en-US" sz="1400" noProof="0"/>
            </a:br>
            <a:r>
              <a:rPr lang="en-US" sz="1400" noProof="0"/>
              <a:t>Not available for free tier services.</a:t>
            </a:r>
          </a:p>
          <a:p>
            <a:pPr marL="403225" lvl="1" indent="-174625"/>
            <a:r>
              <a:rPr lang="en-US" sz="1400" noProof="0"/>
              <a:t>First 1,000 requests per month free</a:t>
            </a:r>
          </a:p>
          <a:p>
            <a:pPr marL="403225" lvl="1" indent="-174625"/>
            <a:r>
              <a:rPr lang="en-US" sz="1400" noProof="0"/>
              <a:t>$1 per 1,000 additional requests</a:t>
            </a:r>
          </a:p>
        </p:txBody>
      </p:sp>
    </p:spTree>
    <p:extLst>
      <p:ext uri="{BB962C8B-B14F-4D97-AF65-F5344CB8AC3E}">
        <p14:creationId xmlns:p14="http://schemas.microsoft.com/office/powerpoint/2010/main" val="10209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B10D7-A1CE-CEBA-5173-B5E496A2C0EA}"/>
              </a:ext>
            </a:extLst>
          </p:cNvPr>
          <p:cNvSpPr>
            <a:spLocks noGrp="1"/>
          </p:cNvSpPr>
          <p:nvPr>
            <p:ph type="title"/>
          </p:nvPr>
        </p:nvSpPr>
        <p:spPr>
          <a:xfrm>
            <a:off x="588262" y="457200"/>
            <a:ext cx="11018520" cy="553998"/>
          </a:xfrm>
        </p:spPr>
        <p:txBody>
          <a:bodyPr>
            <a:normAutofit/>
          </a:bodyPr>
          <a:lstStyle/>
          <a:p>
            <a:r>
              <a:rPr lang="en-US" sz="3600" noProof="0"/>
              <a:t>Supported storage </a:t>
            </a:r>
            <a:r>
              <a:rPr lang="en-US" noProof="0"/>
              <a:t>configurations</a:t>
            </a:r>
            <a:endParaRPr lang="en-US" sz="3600" noProof="0"/>
          </a:p>
        </p:txBody>
      </p:sp>
      <p:sp>
        <p:nvSpPr>
          <p:cNvPr id="2" name="Rectangle: Top Corners Rounded 1">
            <a:extLst>
              <a:ext uri="{FF2B5EF4-FFF2-40B4-BE49-F238E27FC236}">
                <a16:creationId xmlns:a16="http://schemas.microsoft.com/office/drawing/2014/main" id="{1F4625A4-2EAC-CB7A-F7E1-543D098DD2D1}"/>
              </a:ext>
              <a:ext uri="{C183D7F6-B498-43B3-948B-1728B52AA6E4}">
                <adec:decorative xmlns:adec="http://schemas.microsoft.com/office/drawing/2017/decorative" val="1"/>
              </a:ext>
            </a:extLst>
          </p:cNvPr>
          <p:cNvSpPr/>
          <p:nvPr/>
        </p:nvSpPr>
        <p:spPr bwMode="auto">
          <a:xfrm>
            <a:off x="588264" y="1371600"/>
            <a:ext cx="11015474" cy="431800"/>
          </a:xfrm>
          <a:prstGeom prst="round2SameRect">
            <a:avLst>
              <a:gd name="adj1" fmla="val 31564"/>
              <a:gd name="adj2" fmla="val 0"/>
            </a:avLst>
          </a:prstGeom>
          <a:gradFill flip="none" rotWithShape="1">
            <a:gsLst>
              <a:gs pos="35000">
                <a:srgbClr val="C03BC4"/>
              </a:gs>
              <a:gs pos="0">
                <a:srgbClr val="F4364C"/>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800" noProof="0">
              <a:ln w="3175">
                <a:noFill/>
              </a:ln>
              <a:gradFill>
                <a:gsLst>
                  <a:gs pos="76437">
                    <a:srgbClr val="FFFFFF"/>
                  </a:gs>
                  <a:gs pos="55747">
                    <a:srgbClr val="FFFFFF"/>
                  </a:gs>
                </a:gsLst>
                <a:path path="circle">
                  <a:fillToRect l="100000" b="100000"/>
                </a:path>
              </a:gradFill>
              <a:latin typeface="+mj-lt"/>
              <a:cs typeface="Segoe UI" pitchFamily="34" charset="0"/>
            </a:endParaRPr>
          </a:p>
        </p:txBody>
      </p:sp>
      <p:graphicFrame>
        <p:nvGraphicFramePr>
          <p:cNvPr id="8" name="Table 7">
            <a:extLst>
              <a:ext uri="{FF2B5EF4-FFF2-40B4-BE49-F238E27FC236}">
                <a16:creationId xmlns:a16="http://schemas.microsoft.com/office/drawing/2014/main" id="{DB9BD049-DF04-FB61-0FD4-1A864A7C72E2}"/>
              </a:ext>
            </a:extLst>
          </p:cNvPr>
          <p:cNvGraphicFramePr>
            <a:graphicFrameLocks noGrp="1"/>
          </p:cNvGraphicFramePr>
          <p:nvPr>
            <p:extLst>
              <p:ext uri="{D42A27DB-BD31-4B8C-83A1-F6EECF244321}">
                <p14:modId xmlns:p14="http://schemas.microsoft.com/office/powerpoint/2010/main" val="1763006809"/>
              </p:ext>
            </p:extLst>
          </p:nvPr>
        </p:nvGraphicFramePr>
        <p:xfrm>
          <a:off x="588262" y="1371600"/>
          <a:ext cx="11018518" cy="4920912"/>
        </p:xfrm>
        <a:graphic>
          <a:graphicData uri="http://schemas.openxmlformats.org/drawingml/2006/table">
            <a:tbl>
              <a:tblPr firstRow="1">
                <a:effectLst>
                  <a:outerShdw blurRad="63500" dist="127000" dir="2700000" algn="tl" rotWithShape="0">
                    <a:prstClr val="black">
                      <a:alpha val="20000"/>
                    </a:prstClr>
                  </a:outerShdw>
                </a:effectLst>
                <a:tableStyleId>{616DA210-FB5B-4158-B5E0-FEB733F419BA}</a:tableStyleId>
              </a:tblPr>
              <a:tblGrid>
                <a:gridCol w="1574074">
                  <a:extLst>
                    <a:ext uri="{9D8B030D-6E8A-4147-A177-3AD203B41FA5}">
                      <a16:colId xmlns:a16="http://schemas.microsoft.com/office/drawing/2014/main" val="4087279612"/>
                    </a:ext>
                  </a:extLst>
                </a:gridCol>
                <a:gridCol w="1574074">
                  <a:extLst>
                    <a:ext uri="{9D8B030D-6E8A-4147-A177-3AD203B41FA5}">
                      <a16:colId xmlns:a16="http://schemas.microsoft.com/office/drawing/2014/main" val="1400015652"/>
                    </a:ext>
                  </a:extLst>
                </a:gridCol>
                <a:gridCol w="1574074">
                  <a:extLst>
                    <a:ext uri="{9D8B030D-6E8A-4147-A177-3AD203B41FA5}">
                      <a16:colId xmlns:a16="http://schemas.microsoft.com/office/drawing/2014/main" val="3560562487"/>
                    </a:ext>
                  </a:extLst>
                </a:gridCol>
                <a:gridCol w="1574074">
                  <a:extLst>
                    <a:ext uri="{9D8B030D-6E8A-4147-A177-3AD203B41FA5}">
                      <a16:colId xmlns:a16="http://schemas.microsoft.com/office/drawing/2014/main" val="4267025531"/>
                    </a:ext>
                  </a:extLst>
                </a:gridCol>
                <a:gridCol w="1574074">
                  <a:extLst>
                    <a:ext uri="{9D8B030D-6E8A-4147-A177-3AD203B41FA5}">
                      <a16:colId xmlns:a16="http://schemas.microsoft.com/office/drawing/2014/main" val="4205311227"/>
                    </a:ext>
                  </a:extLst>
                </a:gridCol>
                <a:gridCol w="1574074">
                  <a:extLst>
                    <a:ext uri="{9D8B030D-6E8A-4147-A177-3AD203B41FA5}">
                      <a16:colId xmlns:a16="http://schemas.microsoft.com/office/drawing/2014/main" val="4073266763"/>
                    </a:ext>
                  </a:extLst>
                </a:gridCol>
                <a:gridCol w="1574074">
                  <a:extLst>
                    <a:ext uri="{9D8B030D-6E8A-4147-A177-3AD203B41FA5}">
                      <a16:colId xmlns:a16="http://schemas.microsoft.com/office/drawing/2014/main" val="3782419092"/>
                    </a:ext>
                  </a:extLst>
                </a:gridCol>
              </a:tblGrid>
              <a:tr h="457200">
                <a:tc>
                  <a:txBody>
                    <a:bodyPr/>
                    <a:lstStyle/>
                    <a:p>
                      <a:pPr algn="ctr" fontAlgn="b"/>
                      <a:r>
                        <a:rPr lang="en-US" sz="1400" b="1" i="0" u="none" strike="noStrike" noProof="0">
                          <a:solidFill>
                            <a:schemeClr val="bg1"/>
                          </a:solidFill>
                          <a:effectLst/>
                          <a:latin typeface="+mj-lt"/>
                        </a:rPr>
                        <a:t>Partition count</a:t>
                      </a: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fontAlgn="b"/>
                      <a:r>
                        <a:rPr lang="en-US" sz="1400" b="1" u="none" strike="noStrike" noProof="0">
                          <a:solidFill>
                            <a:schemeClr val="bg1"/>
                          </a:solidFill>
                          <a:effectLst/>
                          <a:latin typeface="+mj-lt"/>
                        </a:rPr>
                        <a:t>Basic</a:t>
                      </a:r>
                      <a:endParaRPr lang="en-US" sz="1400" b="1" i="0" u="none" strike="noStrike" noProof="0">
                        <a:solidFill>
                          <a:schemeClr val="bg1"/>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fontAlgn="b"/>
                      <a:r>
                        <a:rPr lang="en-US" sz="1400" b="1" u="none" strike="noStrike" noProof="0">
                          <a:solidFill>
                            <a:schemeClr val="bg1"/>
                          </a:solidFill>
                          <a:effectLst/>
                          <a:latin typeface="+mj-lt"/>
                        </a:rPr>
                        <a:t>S1</a:t>
                      </a:r>
                      <a:endParaRPr lang="en-US" sz="1400" b="1" i="0" u="none" strike="noStrike" noProof="0">
                        <a:solidFill>
                          <a:schemeClr val="bg1"/>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67FD1"/>
                    </a:solidFill>
                  </a:tcPr>
                </a:tc>
                <a:tc>
                  <a:txBody>
                    <a:bodyPr/>
                    <a:lstStyle/>
                    <a:p>
                      <a:pPr algn="ctr" fontAlgn="b"/>
                      <a:r>
                        <a:rPr lang="en-US" sz="1400" b="1" u="none" strike="noStrike" noProof="0">
                          <a:solidFill>
                            <a:schemeClr val="bg1"/>
                          </a:solidFill>
                          <a:effectLst/>
                          <a:latin typeface="+mj-lt"/>
                        </a:rPr>
                        <a:t>S2</a:t>
                      </a:r>
                      <a:endParaRPr lang="en-US" sz="1400" b="1" i="0" u="none" strike="noStrike" noProof="0">
                        <a:solidFill>
                          <a:schemeClr val="bg1"/>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8CCB"/>
                    </a:solidFill>
                  </a:tcPr>
                </a:tc>
                <a:tc>
                  <a:txBody>
                    <a:bodyPr/>
                    <a:lstStyle/>
                    <a:p>
                      <a:pPr algn="ctr" fontAlgn="b"/>
                      <a:r>
                        <a:rPr lang="en-US" sz="1400" b="1" u="none" strike="noStrike" noProof="0">
                          <a:solidFill>
                            <a:schemeClr val="bg1"/>
                          </a:solidFill>
                          <a:effectLst/>
                          <a:latin typeface="+mj-lt"/>
                        </a:rPr>
                        <a:t>S3</a:t>
                      </a:r>
                      <a:endParaRPr lang="en-US" sz="1400" b="1" i="0" u="none" strike="noStrike" noProof="0">
                        <a:solidFill>
                          <a:schemeClr val="bg1"/>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5A0C2"/>
                    </a:solidFill>
                  </a:tcPr>
                </a:tc>
                <a:tc>
                  <a:txBody>
                    <a:bodyPr/>
                    <a:lstStyle/>
                    <a:p>
                      <a:pPr algn="ctr" fontAlgn="b"/>
                      <a:r>
                        <a:rPr lang="en-US" sz="1400" b="1" u="none" strike="noStrike" noProof="0">
                          <a:solidFill>
                            <a:schemeClr val="tx1"/>
                          </a:solidFill>
                          <a:effectLst/>
                          <a:latin typeface="+mj-lt"/>
                        </a:rPr>
                        <a:t>L1</a:t>
                      </a:r>
                      <a:endParaRPr lang="en-US" sz="1400" b="1" i="0" u="none" strike="noStrike" noProof="0">
                        <a:solidFill>
                          <a:schemeClr val="tx1"/>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AFBB"/>
                    </a:solidFill>
                  </a:tcPr>
                </a:tc>
                <a:tc>
                  <a:txBody>
                    <a:bodyPr/>
                    <a:lstStyle/>
                    <a:p>
                      <a:pPr algn="ctr" fontAlgn="b"/>
                      <a:r>
                        <a:rPr lang="en-US" sz="1400" b="1" u="none" strike="noStrike" noProof="0">
                          <a:solidFill>
                            <a:schemeClr val="tx1"/>
                          </a:solidFill>
                          <a:effectLst/>
                          <a:latin typeface="+mj-lt"/>
                        </a:rPr>
                        <a:t>L2</a:t>
                      </a:r>
                      <a:endParaRPr lang="en-US" sz="1400" b="1" i="0" u="none" strike="noStrike" noProof="0">
                        <a:solidFill>
                          <a:schemeClr val="tx1"/>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7C3B2"/>
                    </a:solidFill>
                  </a:tcPr>
                </a:tc>
                <a:extLst>
                  <a:ext uri="{0D108BD9-81ED-4DB2-BD59-A6C34878D82A}">
                    <a16:rowId xmlns:a16="http://schemas.microsoft.com/office/drawing/2014/main" val="2069281427"/>
                  </a:ext>
                </a:extLst>
              </a:tr>
              <a:tr h="371976">
                <a:tc>
                  <a:txBody>
                    <a:bodyPr/>
                    <a:lstStyle/>
                    <a:p>
                      <a:pPr algn="ctr" fontAlgn="b"/>
                      <a:r>
                        <a:rPr lang="en-US" sz="1400" b="0" i="0" u="none" strike="noStrike" noProof="0">
                          <a:solidFill>
                            <a:srgbClr val="000000"/>
                          </a:solidFill>
                          <a:effectLst/>
                          <a:latin typeface="+mn-lt"/>
                        </a:rPr>
                        <a:t>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15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u="none" strike="noStrike" noProof="0">
                          <a:effectLst/>
                          <a:latin typeface="+mn-lt"/>
                        </a:rPr>
                        <a:t>160</a:t>
                      </a:r>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512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1024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2048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4096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11808107"/>
                  </a:ext>
                </a:extLst>
              </a:tr>
              <a:tr h="371976">
                <a:tc>
                  <a:txBody>
                    <a:bodyPr/>
                    <a:lstStyle/>
                    <a:p>
                      <a:pPr algn="ctr" fontAlgn="b"/>
                      <a:r>
                        <a:rPr lang="en-US" sz="1400" b="0" i="0" u="none" strike="noStrike" noProof="0">
                          <a:solidFill>
                            <a:srgbClr val="000000"/>
                          </a:solidFill>
                          <a:effectLst/>
                          <a:latin typeface="+mn-lt"/>
                        </a:rPr>
                        <a:t>2</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30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ctr" fontAlgn="b"/>
                      <a:r>
                        <a:rPr lang="en-US" sz="1400" u="none" strike="noStrike" noProof="0">
                          <a:effectLst/>
                          <a:latin typeface="+mn-lt"/>
                        </a:rPr>
                        <a:t>320</a:t>
                      </a:r>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1024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2048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4096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8192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9145445"/>
                  </a:ext>
                </a:extLst>
              </a:tr>
              <a:tr h="371976">
                <a:tc>
                  <a:txBody>
                    <a:bodyPr/>
                    <a:lstStyle/>
                    <a:p>
                      <a:pPr algn="ctr" fontAlgn="b"/>
                      <a:r>
                        <a:rPr lang="en-US" sz="1400" b="0" i="0" u="none" strike="noStrike" noProof="0">
                          <a:solidFill>
                            <a:srgbClr val="000000"/>
                          </a:solidFill>
                          <a:effectLst/>
                          <a:latin typeface="+mn-lt"/>
                        </a:rPr>
                        <a:t>3</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45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ctr" fontAlgn="b"/>
                      <a:r>
                        <a:rPr lang="en-US" sz="1400" u="none" strike="noStrike" noProof="0">
                          <a:effectLst/>
                          <a:latin typeface="+mn-lt"/>
                        </a:rPr>
                        <a:t>480</a:t>
                      </a:r>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1536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3072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6144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12288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12171284"/>
                  </a:ext>
                </a:extLst>
              </a:tr>
              <a:tr h="371976">
                <a:tc>
                  <a:txBody>
                    <a:bodyPr/>
                    <a:lstStyle/>
                    <a:p>
                      <a:pPr algn="ctr" fontAlgn="b"/>
                      <a:r>
                        <a:rPr lang="en-US" sz="1400" b="0" i="0" u="none" strike="noStrike" noProof="0">
                          <a:solidFill>
                            <a:srgbClr val="000000"/>
                          </a:solidFill>
                          <a:effectLst/>
                          <a:latin typeface="+mn-lt"/>
                        </a:rPr>
                        <a:t>4</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r>
                        <a:rPr lang="en-US" sz="1400" u="none" strike="noStrike" noProof="0">
                          <a:effectLst/>
                          <a:latin typeface="+mn-lt"/>
                        </a:rPr>
                        <a:t>640</a:t>
                      </a:r>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2048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4096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8192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16384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93826481"/>
                  </a:ext>
                </a:extLst>
              </a:tr>
              <a:tr h="371976">
                <a:tc>
                  <a:txBody>
                    <a:bodyPr/>
                    <a:lstStyle/>
                    <a:p>
                      <a:pPr algn="ctr" fontAlgn="b"/>
                      <a:r>
                        <a:rPr lang="en-US" sz="1400" b="0" i="0" u="none" strike="noStrike" noProof="0">
                          <a:solidFill>
                            <a:srgbClr val="000000"/>
                          </a:solidFill>
                          <a:effectLst/>
                          <a:latin typeface="+mn-lt"/>
                        </a:rPr>
                        <a:t>5</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51181002"/>
                  </a:ext>
                </a:extLst>
              </a:tr>
              <a:tr h="371976">
                <a:tc>
                  <a:txBody>
                    <a:bodyPr/>
                    <a:lstStyle/>
                    <a:p>
                      <a:pPr algn="ctr" fontAlgn="b"/>
                      <a:r>
                        <a:rPr lang="en-US" sz="1400" b="0" i="0" u="none" strike="noStrike" noProof="0">
                          <a:solidFill>
                            <a:srgbClr val="000000"/>
                          </a:solidFill>
                          <a:effectLst/>
                          <a:latin typeface="+mn-lt"/>
                        </a:rPr>
                        <a:t>6</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r>
                        <a:rPr lang="en-US" sz="1400" u="none" strike="noStrike" noProof="0">
                          <a:effectLst/>
                          <a:latin typeface="+mn-lt"/>
                        </a:rPr>
                        <a:t>960</a:t>
                      </a:r>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3072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6144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12288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24576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3977577"/>
                  </a:ext>
                </a:extLst>
              </a:tr>
              <a:tr h="371976">
                <a:tc>
                  <a:txBody>
                    <a:bodyPr/>
                    <a:lstStyle/>
                    <a:p>
                      <a:pPr algn="ctr" fontAlgn="b"/>
                      <a:r>
                        <a:rPr lang="en-US" sz="1400" b="0" i="0" u="none" strike="noStrike" noProof="0">
                          <a:solidFill>
                            <a:srgbClr val="000000"/>
                          </a:solidFill>
                          <a:effectLst/>
                          <a:latin typeface="+mn-lt"/>
                        </a:rPr>
                        <a:t>7</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323446003"/>
                  </a:ext>
                </a:extLst>
              </a:tr>
              <a:tr h="371976">
                <a:tc>
                  <a:txBody>
                    <a:bodyPr/>
                    <a:lstStyle/>
                    <a:p>
                      <a:pPr algn="ctr" fontAlgn="b"/>
                      <a:r>
                        <a:rPr lang="en-US" sz="1400" b="0" i="0" u="none" strike="noStrike" noProof="0">
                          <a:solidFill>
                            <a:srgbClr val="000000"/>
                          </a:solidFill>
                          <a:effectLst/>
                          <a:latin typeface="+mn-lt"/>
                        </a:rPr>
                        <a:t>8</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931345120"/>
                  </a:ext>
                </a:extLst>
              </a:tr>
              <a:tr h="371976">
                <a:tc>
                  <a:txBody>
                    <a:bodyPr/>
                    <a:lstStyle/>
                    <a:p>
                      <a:pPr algn="ctr" fontAlgn="b"/>
                      <a:r>
                        <a:rPr lang="en-US" sz="1400" b="0" i="0" u="none" strike="noStrike" noProof="0">
                          <a:solidFill>
                            <a:srgbClr val="000000"/>
                          </a:solidFill>
                          <a:effectLst/>
                          <a:latin typeface="+mn-lt"/>
                        </a:rPr>
                        <a:t>9</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2363636"/>
                  </a:ext>
                </a:extLst>
              </a:tr>
              <a:tr h="371976">
                <a:tc>
                  <a:txBody>
                    <a:bodyPr/>
                    <a:lstStyle/>
                    <a:p>
                      <a:pPr algn="ctr" fontAlgn="b"/>
                      <a:r>
                        <a:rPr lang="en-US" sz="1400" b="0" i="0" u="none" strike="noStrike" noProof="0">
                          <a:solidFill>
                            <a:srgbClr val="000000"/>
                          </a:solidFill>
                          <a:effectLst/>
                          <a:latin typeface="+mn-lt"/>
                        </a:rPr>
                        <a:t>10</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772435978"/>
                  </a:ext>
                </a:extLst>
              </a:tr>
              <a:tr h="371976">
                <a:tc>
                  <a:txBody>
                    <a:bodyPr/>
                    <a:lstStyle/>
                    <a:p>
                      <a:pPr algn="ctr" fontAlgn="b"/>
                      <a:r>
                        <a:rPr lang="en-US" sz="1400" b="0" i="0" u="none" strike="noStrike" noProof="0">
                          <a:solidFill>
                            <a:srgbClr val="000000"/>
                          </a:solidFill>
                          <a:effectLst/>
                          <a:latin typeface="+mn-lt"/>
                        </a:rPr>
                        <a:t>11</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731561589"/>
                  </a:ext>
                </a:extLst>
              </a:tr>
              <a:tr h="371976">
                <a:tc>
                  <a:txBody>
                    <a:bodyPr/>
                    <a:lstStyle/>
                    <a:p>
                      <a:pPr algn="ctr" fontAlgn="b"/>
                      <a:r>
                        <a:rPr lang="en-US" sz="1400" b="0" i="0" u="none" strike="noStrike" noProof="0">
                          <a:solidFill>
                            <a:srgbClr val="000000"/>
                          </a:solidFill>
                          <a:effectLst/>
                          <a:latin typeface="+mn-lt"/>
                        </a:rPr>
                        <a:t>12</a:t>
                      </a: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fontAlgn="b"/>
                      <a:r>
                        <a:rPr lang="en-US" sz="1400" u="none" strike="noStrike" noProof="0">
                          <a:effectLst/>
                          <a:latin typeface="+mn-lt"/>
                        </a:rPr>
                        <a:t>1920</a:t>
                      </a:r>
                      <a:endParaRPr lang="en-US" sz="1400" b="0" i="0" u="none" strike="noStrike" noProof="0">
                        <a:solidFill>
                          <a:srgbClr val="000000"/>
                        </a:solidFill>
                        <a:effectLst/>
                        <a:latin typeface="+mn-lt"/>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6144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12288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24576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fontAlgn="b"/>
                      <a:r>
                        <a:rPr lang="en-US" sz="1400" b="0" i="0" u="none" strike="noStrike" noProof="0">
                          <a:solidFill>
                            <a:srgbClr val="000000"/>
                          </a:solidFill>
                          <a:effectLst/>
                          <a:latin typeface="+mn-lt"/>
                        </a:rPr>
                        <a:t>49152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7018141"/>
                  </a:ext>
                </a:extLst>
              </a:tr>
            </a:tbl>
          </a:graphicData>
        </a:graphic>
      </p:graphicFrame>
      <p:sp>
        <p:nvSpPr>
          <p:cNvPr id="3" name="Left Brace 2">
            <a:extLst>
              <a:ext uri="{FF2B5EF4-FFF2-40B4-BE49-F238E27FC236}">
                <a16:creationId xmlns:a16="http://schemas.microsoft.com/office/drawing/2014/main" id="{96341B6A-EAE1-DBB8-C392-3185531FA432}"/>
              </a:ext>
              <a:ext uri="{C183D7F6-B498-43B3-948B-1728B52AA6E4}">
                <adec:decorative xmlns:adec="http://schemas.microsoft.com/office/drawing/2017/decorative" val="1"/>
              </a:ext>
            </a:extLst>
          </p:cNvPr>
          <p:cNvSpPr/>
          <p:nvPr/>
        </p:nvSpPr>
        <p:spPr>
          <a:xfrm rot="16200000">
            <a:off x="5175081" y="3292941"/>
            <a:ext cx="260688" cy="625983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4" name="Left Brace 3">
            <a:extLst>
              <a:ext uri="{FF2B5EF4-FFF2-40B4-BE49-F238E27FC236}">
                <a16:creationId xmlns:a16="http://schemas.microsoft.com/office/drawing/2014/main" id="{5800BC41-4755-7413-A794-147672C0364A}"/>
              </a:ext>
              <a:ext uri="{C183D7F6-B498-43B3-948B-1728B52AA6E4}">
                <adec:decorative xmlns:adec="http://schemas.microsoft.com/office/drawing/2017/decorative" val="1"/>
              </a:ext>
            </a:extLst>
          </p:cNvPr>
          <p:cNvSpPr/>
          <p:nvPr/>
        </p:nvSpPr>
        <p:spPr>
          <a:xfrm rot="16200000">
            <a:off x="9891339" y="4840800"/>
            <a:ext cx="256400" cy="3168398"/>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5" name="TextBox 4">
            <a:extLst>
              <a:ext uri="{FF2B5EF4-FFF2-40B4-BE49-F238E27FC236}">
                <a16:creationId xmlns:a16="http://schemas.microsoft.com/office/drawing/2014/main" id="{7AE9EE47-FCB8-7ECE-B7C3-32C1D04BE3CF}"/>
              </a:ext>
            </a:extLst>
          </p:cNvPr>
          <p:cNvSpPr txBox="1"/>
          <p:nvPr/>
        </p:nvSpPr>
        <p:spPr>
          <a:xfrm>
            <a:off x="3938064" y="6553200"/>
            <a:ext cx="2734723" cy="215444"/>
          </a:xfrm>
          <a:prstGeom prst="rect">
            <a:avLst/>
          </a:prstGeom>
          <a:noFill/>
        </p:spPr>
        <p:txBody>
          <a:bodyPr wrap="none" lIns="0" tIns="0" rIns="0" bIns="0" rtlCol="0">
            <a:spAutoFit/>
          </a:bodyPr>
          <a:lstStyle/>
          <a:p>
            <a:pPr algn="l"/>
            <a:r>
              <a:rPr lang="en-US" sz="1400" noProof="0"/>
              <a:t>Services created after April 3, 2024</a:t>
            </a:r>
          </a:p>
        </p:txBody>
      </p:sp>
      <p:sp>
        <p:nvSpPr>
          <p:cNvPr id="7" name="TextBox 6">
            <a:extLst>
              <a:ext uri="{FF2B5EF4-FFF2-40B4-BE49-F238E27FC236}">
                <a16:creationId xmlns:a16="http://schemas.microsoft.com/office/drawing/2014/main" id="{6077FF67-A5E6-AEAF-DB5E-A5098813F6BB}"/>
              </a:ext>
            </a:extLst>
          </p:cNvPr>
          <p:cNvSpPr txBox="1"/>
          <p:nvPr/>
        </p:nvSpPr>
        <p:spPr>
          <a:xfrm>
            <a:off x="8633742" y="6553200"/>
            <a:ext cx="2771593" cy="215444"/>
          </a:xfrm>
          <a:prstGeom prst="rect">
            <a:avLst/>
          </a:prstGeom>
          <a:noFill/>
        </p:spPr>
        <p:txBody>
          <a:bodyPr wrap="none" lIns="0" tIns="0" rIns="0" bIns="0" rtlCol="0">
            <a:spAutoFit/>
          </a:bodyPr>
          <a:lstStyle/>
          <a:p>
            <a:pPr algn="l"/>
            <a:r>
              <a:rPr lang="en-US" sz="1400" noProof="0"/>
              <a:t>Services created after May 17, 2024</a:t>
            </a:r>
          </a:p>
        </p:txBody>
      </p:sp>
    </p:spTree>
    <p:extLst>
      <p:ext uri="{BB962C8B-B14F-4D97-AF65-F5344CB8AC3E}">
        <p14:creationId xmlns:p14="http://schemas.microsoft.com/office/powerpoint/2010/main" val="140420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EDCF-CD40-094A-9938-C8516DFF6C53}"/>
              </a:ext>
            </a:extLst>
          </p:cNvPr>
          <p:cNvSpPr>
            <a:spLocks noGrp="1"/>
          </p:cNvSpPr>
          <p:nvPr>
            <p:ph type="title"/>
          </p:nvPr>
        </p:nvSpPr>
        <p:spPr/>
        <p:txBody>
          <a:bodyPr/>
          <a:lstStyle/>
          <a:p>
            <a:r>
              <a:rPr lang="en-US" noProof="0"/>
              <a:t>Capacity planning</a:t>
            </a:r>
          </a:p>
        </p:txBody>
      </p:sp>
      <p:sp>
        <p:nvSpPr>
          <p:cNvPr id="3" name="Content Placeholder 2">
            <a:extLst>
              <a:ext uri="{FF2B5EF4-FFF2-40B4-BE49-F238E27FC236}">
                <a16:creationId xmlns:a16="http://schemas.microsoft.com/office/drawing/2014/main" id="{6CA719B5-EF54-9C4A-5CF7-A136F46E417E}"/>
              </a:ext>
            </a:extLst>
          </p:cNvPr>
          <p:cNvSpPr>
            <a:spLocks noGrp="1"/>
          </p:cNvSpPr>
          <p:nvPr>
            <p:ph sz="quarter" idx="10"/>
          </p:nvPr>
        </p:nvSpPr>
        <p:spPr>
          <a:xfrm>
            <a:off x="584200" y="1435100"/>
            <a:ext cx="11018838" cy="4370427"/>
          </a:xfrm>
        </p:spPr>
        <p:txBody>
          <a:bodyPr/>
          <a:lstStyle/>
          <a:p>
            <a:pPr marL="514350" indent="-514350">
              <a:spcBef>
                <a:spcPts val="0"/>
              </a:spcBef>
              <a:spcAft>
                <a:spcPts val="600"/>
              </a:spcAft>
              <a:buFont typeface="+mj-lt"/>
              <a:buAutoNum type="arabicPeriod"/>
            </a:pPr>
            <a:r>
              <a:rPr lang="en-US" sz="1800" noProof="0">
                <a:solidFill>
                  <a:schemeClr val="tx2"/>
                </a:solidFill>
                <a:latin typeface="+mj-lt"/>
                <a:hlinkClick r:id="rId2">
                  <a:extLst>
                    <a:ext uri="{A12FA001-AC4F-418D-AE19-62706E023703}">
                      <ahyp:hlinkClr xmlns:ahyp="http://schemas.microsoft.com/office/drawing/2018/hyperlinkcolor" val="tx"/>
                    </a:ext>
                  </a:extLst>
                </a:hlinkClick>
              </a:rPr>
              <a:t>Review service limits</a:t>
            </a:r>
            <a:r>
              <a:rPr lang="en-US" sz="1800" noProof="0">
                <a:solidFill>
                  <a:schemeClr val="tx2"/>
                </a:solidFill>
                <a:latin typeface="+mj-lt"/>
              </a:rPr>
              <a:t> at each tier to determine which SKU supports the number of indexes you need.</a:t>
            </a:r>
          </a:p>
          <a:p>
            <a:pPr marL="514350" indent="-514350">
              <a:spcBef>
                <a:spcPts val="0"/>
              </a:spcBef>
              <a:spcAft>
                <a:spcPts val="600"/>
              </a:spcAft>
              <a:buFont typeface="+mj-lt"/>
              <a:buAutoNum type="arabicPeriod"/>
            </a:pPr>
            <a:r>
              <a:rPr lang="en-US" sz="1800" noProof="0">
                <a:solidFill>
                  <a:schemeClr val="tx2"/>
                </a:solidFill>
                <a:latin typeface="+mj-lt"/>
              </a:rPr>
              <a:t>Select your SKU by starting with the storage you’ll need:</a:t>
            </a:r>
          </a:p>
          <a:p>
            <a:pPr lvl="2">
              <a:spcBef>
                <a:spcPts val="0"/>
              </a:spcBef>
              <a:spcAft>
                <a:spcPts val="600"/>
              </a:spcAft>
            </a:pPr>
            <a:r>
              <a:rPr lang="en-US" sz="1400" noProof="0"/>
              <a:t>Start with Basic if the projected workload is small or unknown</a:t>
            </a:r>
          </a:p>
          <a:p>
            <a:pPr lvl="2">
              <a:spcBef>
                <a:spcPts val="0"/>
              </a:spcBef>
              <a:spcAft>
                <a:spcPts val="600"/>
              </a:spcAft>
            </a:pPr>
            <a:r>
              <a:rPr lang="en-US" sz="1400" noProof="0"/>
              <a:t>Start with Standard tier for medium to large scale indexing and query workloads</a:t>
            </a:r>
          </a:p>
          <a:p>
            <a:pPr lvl="2">
              <a:spcBef>
                <a:spcPts val="0"/>
              </a:spcBef>
              <a:spcAft>
                <a:spcPts val="600"/>
              </a:spcAft>
            </a:pPr>
            <a:r>
              <a:rPr lang="en-US" sz="1400" noProof="0"/>
              <a:t>Start with Storage Optimized tier for very large workload where query throughput is low and latency expectations are relaxed. Example scenarios would be archival, e-discovery, or internal business applications</a:t>
            </a:r>
          </a:p>
          <a:p>
            <a:pPr marL="514350" indent="-514350">
              <a:spcBef>
                <a:spcPts val="0"/>
              </a:spcBef>
              <a:spcAft>
                <a:spcPts val="600"/>
              </a:spcAft>
              <a:buFont typeface="+mj-lt"/>
              <a:buAutoNum type="arabicPeriod"/>
            </a:pPr>
            <a:r>
              <a:rPr lang="en-US" sz="1800" noProof="0">
                <a:solidFill>
                  <a:schemeClr val="tx2"/>
                </a:solidFill>
                <a:latin typeface="+mj-lt"/>
              </a:rPr>
              <a:t>Determine how the size of the data source translates to the index by indexing a sample set of data and projection storage consumption to the full set.</a:t>
            </a:r>
          </a:p>
          <a:p>
            <a:pPr marL="600075" lvl="2" indent="-171450">
              <a:spcBef>
                <a:spcPts val="0"/>
              </a:spcBef>
              <a:spcAft>
                <a:spcPts val="600"/>
              </a:spcAft>
            </a:pPr>
            <a:r>
              <a:rPr lang="en-US" sz="1400" noProof="0"/>
              <a:t>You’ll get much better results if your index schema, enrichment pipeline, and embedding models are all configured as close to your production application as possible</a:t>
            </a:r>
          </a:p>
          <a:p>
            <a:pPr marL="514350" indent="-514350">
              <a:spcBef>
                <a:spcPts val="0"/>
              </a:spcBef>
              <a:spcAft>
                <a:spcPts val="600"/>
              </a:spcAft>
              <a:buFont typeface="+mj-lt"/>
              <a:buAutoNum type="arabicPeriod"/>
            </a:pPr>
            <a:r>
              <a:rPr lang="en-US" sz="1800" noProof="0">
                <a:solidFill>
                  <a:schemeClr val="tx2"/>
                </a:solidFill>
                <a:latin typeface="+mj-lt"/>
              </a:rPr>
              <a:t>Configure replicas for high availability and scale to support query volume.</a:t>
            </a:r>
          </a:p>
          <a:p>
            <a:pPr lvl="2">
              <a:spcBef>
                <a:spcPts val="0"/>
              </a:spcBef>
              <a:spcAft>
                <a:spcPts val="600"/>
              </a:spcAft>
            </a:pPr>
            <a:r>
              <a:rPr lang="en-US" sz="1400" noProof="0"/>
              <a:t>Perform performance testing using the target queries per second (QPS) load you expect in your production application</a:t>
            </a:r>
          </a:p>
          <a:p>
            <a:pPr marL="457200" indent="-457200">
              <a:spcBef>
                <a:spcPts val="0"/>
              </a:spcBef>
              <a:spcAft>
                <a:spcPts val="600"/>
              </a:spcAft>
              <a:buFont typeface="+mj-lt"/>
              <a:buAutoNum type="arabicPeriod"/>
            </a:pPr>
            <a:r>
              <a:rPr lang="en-US" sz="1800" noProof="0">
                <a:solidFill>
                  <a:schemeClr val="tx2"/>
                </a:solidFill>
                <a:latin typeface="+mj-lt"/>
              </a:rPr>
              <a:t>Monitor storage, service limits, query volume, and latency in the portal.</a:t>
            </a:r>
          </a:p>
          <a:p>
            <a:pPr lvl="2">
              <a:spcBef>
                <a:spcPts val="0"/>
              </a:spcBef>
              <a:spcAft>
                <a:spcPts val="600"/>
              </a:spcAft>
            </a:pPr>
            <a:r>
              <a:rPr lang="en-US" sz="1400" noProof="0"/>
              <a:t>During performance testing and when running your application in production, the portal shows you queries per second, throttled queries, and search latency. All these values can help you decide if you selected the right tier</a:t>
            </a:r>
          </a:p>
        </p:txBody>
      </p:sp>
    </p:spTree>
    <p:extLst>
      <p:ext uri="{BB962C8B-B14F-4D97-AF65-F5344CB8AC3E}">
        <p14:creationId xmlns:p14="http://schemas.microsoft.com/office/powerpoint/2010/main" val="339007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1F80-2A95-4BB0-2699-AFB409F050C8}"/>
              </a:ext>
            </a:extLst>
          </p:cNvPr>
          <p:cNvSpPr>
            <a:spLocks noGrp="1"/>
          </p:cNvSpPr>
          <p:nvPr>
            <p:ph type="title"/>
          </p:nvPr>
        </p:nvSpPr>
        <p:spPr>
          <a:xfrm>
            <a:off x="585216" y="2918853"/>
            <a:ext cx="9144000" cy="615553"/>
          </a:xfrm>
        </p:spPr>
        <p:txBody>
          <a:bodyPr/>
          <a:lstStyle/>
          <a:p>
            <a:r>
              <a:rPr lang="en-US" noProof="0">
                <a:solidFill>
                  <a:schemeClr val="tx1"/>
                </a:solidFill>
              </a:rPr>
              <a:t>Security and compliance</a:t>
            </a:r>
          </a:p>
        </p:txBody>
      </p:sp>
    </p:spTree>
    <p:extLst>
      <p:ext uri="{BB962C8B-B14F-4D97-AF65-F5344CB8AC3E}">
        <p14:creationId xmlns:p14="http://schemas.microsoft.com/office/powerpoint/2010/main" val="32391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004499-B9F9-4E99-8992-31DF3FB47E2C}"/>
              </a:ext>
              <a:ext uri="{C183D7F6-B498-43B3-948B-1728B52AA6E4}">
                <adec:decorative xmlns:adec="http://schemas.microsoft.com/office/drawing/2017/decorative" val="1"/>
              </a:ext>
            </a:extLst>
          </p:cNvPr>
          <p:cNvSpPr/>
          <p:nvPr/>
        </p:nvSpPr>
        <p:spPr bwMode="auto">
          <a:xfrm>
            <a:off x="3983576" y="1319493"/>
            <a:ext cx="4224848" cy="3431614"/>
          </a:xfrm>
          <a:prstGeom prst="rect">
            <a:avLst/>
          </a:prstGeom>
          <a:ln w="15875" cap="rnd">
            <a:no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cxnSp>
        <p:nvCxnSpPr>
          <p:cNvPr id="3" name="Straight Arrow Connector 2">
            <a:extLst>
              <a:ext uri="{FF2B5EF4-FFF2-40B4-BE49-F238E27FC236}">
                <a16:creationId xmlns:a16="http://schemas.microsoft.com/office/drawing/2014/main" id="{94DF4CF9-A0E3-4296-A736-AAD3E4752E71}"/>
              </a:ext>
              <a:ext uri="{C183D7F6-B498-43B3-948B-1728B52AA6E4}">
                <adec:decorative xmlns:adec="http://schemas.microsoft.com/office/drawing/2017/decorative" val="1"/>
              </a:ext>
            </a:extLst>
          </p:cNvPr>
          <p:cNvCxnSpPr>
            <a:cxnSpLocks/>
          </p:cNvCxnSpPr>
          <p:nvPr/>
        </p:nvCxnSpPr>
        <p:spPr>
          <a:xfrm flipH="1">
            <a:off x="1737703" y="2888137"/>
            <a:ext cx="2013527" cy="0"/>
          </a:xfrm>
          <a:prstGeom prst="straightConnector1">
            <a:avLst/>
          </a:prstGeom>
          <a:ln w="41275"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467104F-773F-497D-94BC-C7489CECD8DF}"/>
              </a:ext>
              <a:ext uri="{C183D7F6-B498-43B3-948B-1728B52AA6E4}">
                <adec:decorative xmlns:adec="http://schemas.microsoft.com/office/drawing/2017/decorative" val="1"/>
              </a:ext>
            </a:extLst>
          </p:cNvPr>
          <p:cNvCxnSpPr>
            <a:cxnSpLocks/>
          </p:cNvCxnSpPr>
          <p:nvPr/>
        </p:nvCxnSpPr>
        <p:spPr>
          <a:xfrm flipH="1">
            <a:off x="8617717" y="2888137"/>
            <a:ext cx="2013527" cy="0"/>
          </a:xfrm>
          <a:prstGeom prst="straightConnector1">
            <a:avLst/>
          </a:prstGeom>
          <a:ln w="41275"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33939502-487D-4E7A-B82C-5E3DE86B4B13}"/>
              </a:ext>
              <a:ext uri="{C183D7F6-B498-43B3-948B-1728B52AA6E4}">
                <adec:decorative xmlns:adec="http://schemas.microsoft.com/office/drawing/2017/decorative" val="1"/>
              </a:ext>
            </a:extLst>
          </p:cNvPr>
          <p:cNvSpPr txBox="1">
            <a:spLocks/>
          </p:cNvSpPr>
          <p:nvPr/>
        </p:nvSpPr>
        <p:spPr>
          <a:xfrm>
            <a:off x="4275932" y="3889943"/>
            <a:ext cx="3640136"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chemeClr val="bg1"/>
                </a:solidFill>
                <a:effectLst/>
                <a:uLnTx/>
                <a:uFillTx/>
                <a:latin typeface="Segoe Sans Text Semibold" pitchFamily="2" charset="0"/>
                <a:ea typeface="+mn-ea"/>
                <a:cs typeface="Segoe Sans Text" pitchFamily="2" charset="0"/>
              </a:rPr>
              <a:t>Azure AI Search</a:t>
            </a:r>
          </a:p>
        </p:txBody>
      </p:sp>
      <p:sp>
        <p:nvSpPr>
          <p:cNvPr id="14" name="Title 13">
            <a:extLst>
              <a:ext uri="{FF2B5EF4-FFF2-40B4-BE49-F238E27FC236}">
                <a16:creationId xmlns:a16="http://schemas.microsoft.com/office/drawing/2014/main" id="{32F7AC1E-AF38-4E73-926F-91A5D765D4D3}"/>
              </a:ext>
            </a:extLst>
          </p:cNvPr>
          <p:cNvSpPr>
            <a:spLocks noGrp="1"/>
          </p:cNvSpPr>
          <p:nvPr>
            <p:ph type="title"/>
          </p:nvPr>
        </p:nvSpPr>
        <p:spPr/>
        <p:txBody>
          <a:bodyPr/>
          <a:lstStyle/>
          <a:p>
            <a:r>
              <a:rPr lang="en-US" noProof="0"/>
              <a:t>Security focus</a:t>
            </a:r>
          </a:p>
        </p:txBody>
      </p:sp>
      <p:sp>
        <p:nvSpPr>
          <p:cNvPr id="11" name="TextBox 10">
            <a:extLst>
              <a:ext uri="{FF2B5EF4-FFF2-40B4-BE49-F238E27FC236}">
                <a16:creationId xmlns:a16="http://schemas.microsoft.com/office/drawing/2014/main" id="{42A26FEA-B4E1-4BF1-A2E7-77109EEBCAF0}"/>
              </a:ext>
            </a:extLst>
          </p:cNvPr>
          <p:cNvSpPr txBox="1"/>
          <p:nvPr/>
        </p:nvSpPr>
        <p:spPr>
          <a:xfrm>
            <a:off x="1372866" y="4334190"/>
            <a:ext cx="2743200" cy="861774"/>
          </a:xfrm>
          <a:prstGeom prst="rect">
            <a:avLst/>
          </a:prstGeom>
          <a:noFill/>
        </p:spPr>
        <p:txBody>
          <a:bodyPr wrap="square" lIns="0" tIns="0" rIns="0" bIns="0" rtlCol="0">
            <a:spAutoFit/>
          </a:bodyPr>
          <a:lstStyle/>
          <a:p>
            <a:pPr algn="ctr"/>
            <a:r>
              <a:rPr lang="en-US" sz="2800" noProof="0">
                <a:solidFill>
                  <a:schemeClr val="accent2"/>
                </a:solidFill>
                <a:latin typeface="+mj-lt"/>
              </a:rPr>
              <a:t>Inbound</a:t>
            </a:r>
          </a:p>
          <a:p>
            <a:pPr algn="ctr"/>
            <a:r>
              <a:rPr lang="en-US" sz="2800" noProof="0">
                <a:solidFill>
                  <a:schemeClr val="accent2"/>
                </a:solidFill>
                <a:latin typeface="+mj-lt"/>
              </a:rPr>
              <a:t>Network Traffic</a:t>
            </a:r>
          </a:p>
        </p:txBody>
      </p:sp>
      <p:sp>
        <p:nvSpPr>
          <p:cNvPr id="9" name="TextBox 8">
            <a:extLst>
              <a:ext uri="{FF2B5EF4-FFF2-40B4-BE49-F238E27FC236}">
                <a16:creationId xmlns:a16="http://schemas.microsoft.com/office/drawing/2014/main" id="{17B57252-B3FE-415A-BBEB-1ED630EA7199}"/>
              </a:ext>
            </a:extLst>
          </p:cNvPr>
          <p:cNvSpPr txBox="1"/>
          <p:nvPr/>
        </p:nvSpPr>
        <p:spPr>
          <a:xfrm>
            <a:off x="5081556" y="4334190"/>
            <a:ext cx="2028890" cy="430887"/>
          </a:xfrm>
          <a:prstGeom prst="rect">
            <a:avLst/>
          </a:prstGeom>
          <a:noFill/>
        </p:spPr>
        <p:txBody>
          <a:bodyPr wrap="none" lIns="0" tIns="0" rIns="0" bIns="0" rtlCol="0">
            <a:spAutoFit/>
          </a:bodyPr>
          <a:lstStyle/>
          <a:p>
            <a:pPr algn="ctr"/>
            <a:r>
              <a:rPr lang="en-US" sz="2800" noProof="0">
                <a:solidFill>
                  <a:schemeClr val="accent2"/>
                </a:solidFill>
                <a:latin typeface="+mj-lt"/>
              </a:rPr>
              <a:t>Data at Rest</a:t>
            </a:r>
          </a:p>
        </p:txBody>
      </p:sp>
      <p:sp>
        <p:nvSpPr>
          <p:cNvPr id="12" name="TextBox 11">
            <a:extLst>
              <a:ext uri="{FF2B5EF4-FFF2-40B4-BE49-F238E27FC236}">
                <a16:creationId xmlns:a16="http://schemas.microsoft.com/office/drawing/2014/main" id="{FBCCA72B-4039-4F88-BBD2-C3EC8EE37239}"/>
              </a:ext>
            </a:extLst>
          </p:cNvPr>
          <p:cNvSpPr txBox="1"/>
          <p:nvPr/>
        </p:nvSpPr>
        <p:spPr>
          <a:xfrm>
            <a:off x="8364841" y="4334190"/>
            <a:ext cx="2519279" cy="861774"/>
          </a:xfrm>
          <a:prstGeom prst="rect">
            <a:avLst/>
          </a:prstGeom>
          <a:noFill/>
        </p:spPr>
        <p:txBody>
          <a:bodyPr wrap="none" lIns="0" tIns="0" rIns="0" bIns="0" rtlCol="0">
            <a:spAutoFit/>
          </a:bodyPr>
          <a:lstStyle/>
          <a:p>
            <a:pPr algn="ctr"/>
            <a:r>
              <a:rPr lang="en-US" sz="2800" noProof="0">
                <a:solidFill>
                  <a:schemeClr val="accent2"/>
                </a:solidFill>
                <a:latin typeface="+mj-lt"/>
              </a:rPr>
              <a:t>Outbound</a:t>
            </a:r>
          </a:p>
          <a:p>
            <a:pPr algn="ctr"/>
            <a:r>
              <a:rPr lang="en-US" sz="2800" noProof="0">
                <a:solidFill>
                  <a:schemeClr val="accent2"/>
                </a:solidFill>
                <a:latin typeface="+mj-lt"/>
              </a:rPr>
              <a:t>Network Traffic</a:t>
            </a:r>
          </a:p>
        </p:txBody>
      </p:sp>
      <p:grpSp>
        <p:nvGrpSpPr>
          <p:cNvPr id="2" name="Group 1">
            <a:extLst>
              <a:ext uri="{FF2B5EF4-FFF2-40B4-BE49-F238E27FC236}">
                <a16:creationId xmlns:a16="http://schemas.microsoft.com/office/drawing/2014/main" id="{042AE2FD-6B51-46B7-5EE7-90A41893CF5A}"/>
              </a:ext>
              <a:ext uri="{C183D7F6-B498-43B3-948B-1728B52AA6E4}">
                <adec:decorative xmlns:adec="http://schemas.microsoft.com/office/drawing/2017/decorative" val="1"/>
              </a:ext>
            </a:extLst>
          </p:cNvPr>
          <p:cNvGrpSpPr/>
          <p:nvPr/>
        </p:nvGrpSpPr>
        <p:grpSpPr>
          <a:xfrm>
            <a:off x="4424954" y="1670888"/>
            <a:ext cx="3342093" cy="2434499"/>
            <a:chOff x="878175" y="2720627"/>
            <a:chExt cx="3307848" cy="2409554"/>
          </a:xfrm>
          <a:effectLst>
            <a:outerShdw blurRad="63500" dist="127000" dir="2700000" algn="tl" rotWithShape="0">
              <a:prstClr val="black">
                <a:alpha val="20000"/>
              </a:prstClr>
            </a:outerShdw>
          </a:effectLst>
        </p:grpSpPr>
        <p:sp>
          <p:nvSpPr>
            <p:cNvPr id="6" name="Freeform: Shape 5">
              <a:extLst>
                <a:ext uri="{FF2B5EF4-FFF2-40B4-BE49-F238E27FC236}">
                  <a16:creationId xmlns:a16="http://schemas.microsoft.com/office/drawing/2014/main" id="{3D39F351-83BA-5EA6-23A8-93958601AB2D}"/>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7" name="Freeform: Shape 6">
              <a:extLst>
                <a:ext uri="{FF2B5EF4-FFF2-40B4-BE49-F238E27FC236}">
                  <a16:creationId xmlns:a16="http://schemas.microsoft.com/office/drawing/2014/main" id="{1C54886A-91AF-BD07-FD8F-7C494F3B3FA9}"/>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10" name="Freeform: Shape 9">
              <a:extLst>
                <a:ext uri="{FF2B5EF4-FFF2-40B4-BE49-F238E27FC236}">
                  <a16:creationId xmlns:a16="http://schemas.microsoft.com/office/drawing/2014/main" id="{BC44A6F6-7FEF-C8D2-AD61-288337228EC6}"/>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302244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EB887DF-508A-4AC5-850E-87C98E139648}"/>
              </a:ext>
              <a:ext uri="{C183D7F6-B498-43B3-948B-1728B52AA6E4}">
                <adec:decorative xmlns:adec="http://schemas.microsoft.com/office/drawing/2017/decorative" val="1"/>
              </a:ext>
            </a:extLst>
          </p:cNvPr>
          <p:cNvSpPr/>
          <p:nvPr/>
        </p:nvSpPr>
        <p:spPr bwMode="auto">
          <a:xfrm>
            <a:off x="1004574" y="4940001"/>
            <a:ext cx="10175982" cy="992308"/>
          </a:xfrm>
          <a:prstGeom prst="roundRect">
            <a:avLst>
              <a:gd name="adj" fmla="val 14549"/>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noProof="0">
                <a:solidFill>
                  <a:schemeClr val="tx2"/>
                </a:solidFill>
                <a:latin typeface="+mj-lt"/>
                <a:cs typeface="Segoe UI" pitchFamily="34" charset="0"/>
              </a:rPr>
              <a:t>Storage layer</a:t>
            </a:r>
          </a:p>
        </p:txBody>
      </p:sp>
      <p:sp>
        <p:nvSpPr>
          <p:cNvPr id="2" name="Title 1">
            <a:extLst>
              <a:ext uri="{FF2B5EF4-FFF2-40B4-BE49-F238E27FC236}">
                <a16:creationId xmlns:a16="http://schemas.microsoft.com/office/drawing/2014/main" id="{C84BD912-6ED4-4739-995C-EFA83D98E8D5}"/>
              </a:ext>
            </a:extLst>
          </p:cNvPr>
          <p:cNvSpPr>
            <a:spLocks noGrp="1"/>
          </p:cNvSpPr>
          <p:nvPr>
            <p:ph type="title"/>
          </p:nvPr>
        </p:nvSpPr>
        <p:spPr/>
        <p:txBody>
          <a:bodyPr/>
          <a:lstStyle/>
          <a:p>
            <a:r>
              <a:rPr lang="en-US" noProof="0"/>
              <a:t>At Rest: E@R with customer managed keys</a:t>
            </a:r>
          </a:p>
        </p:txBody>
      </p:sp>
      <p:sp>
        <p:nvSpPr>
          <p:cNvPr id="100" name="Rectangle: Rounded Corners 99">
            <a:extLst>
              <a:ext uri="{FF2B5EF4-FFF2-40B4-BE49-F238E27FC236}">
                <a16:creationId xmlns:a16="http://schemas.microsoft.com/office/drawing/2014/main" id="{C4A85239-292C-4EB2-BD98-37FA80E2D363}"/>
              </a:ext>
            </a:extLst>
          </p:cNvPr>
          <p:cNvSpPr/>
          <p:nvPr/>
        </p:nvSpPr>
        <p:spPr>
          <a:xfrm>
            <a:off x="9031718" y="1271269"/>
            <a:ext cx="2572006" cy="920490"/>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Authenticate to Key Vault using an AAD application or managed identity</a:t>
            </a:r>
          </a:p>
        </p:txBody>
      </p:sp>
      <p:sp>
        <p:nvSpPr>
          <p:cNvPr id="12" name="Rectangle 11">
            <a:extLst>
              <a:ext uri="{FF2B5EF4-FFF2-40B4-BE49-F238E27FC236}">
                <a16:creationId xmlns:a16="http://schemas.microsoft.com/office/drawing/2014/main" id="{2E3DDABB-6CF7-4BC1-8F64-6040F234891C}"/>
              </a:ext>
            </a:extLst>
          </p:cNvPr>
          <p:cNvSpPr/>
          <p:nvPr/>
        </p:nvSpPr>
        <p:spPr>
          <a:xfrm>
            <a:off x="4940558" y="5266878"/>
            <a:ext cx="6049790" cy="338554"/>
          </a:xfrm>
          <a:prstGeom prst="rect">
            <a:avLst/>
          </a:prstGeom>
          <a:noFill/>
          <a:ln w="9525">
            <a:noFill/>
          </a:ln>
        </p:spPr>
        <p:txBody>
          <a:bodyPr wrap="square">
            <a:spAutoFit/>
          </a:bodyPr>
          <a:lstStyle/>
          <a:p>
            <a:pPr algn="ctr" defTabSz="932472" fontAlgn="base">
              <a:spcBef>
                <a:spcPct val="0"/>
              </a:spcBef>
              <a:spcAft>
                <a:spcPct val="0"/>
              </a:spcAft>
            </a:pPr>
            <a:r>
              <a:rPr lang="en-US" sz="1600" noProof="0">
                <a:cs typeface="Segoe Sans Text" pitchFamily="2" charset="0"/>
              </a:rPr>
              <a:t>Encryption by default with a Microsoft managed key</a:t>
            </a:r>
          </a:p>
        </p:txBody>
      </p:sp>
      <p:grpSp>
        <p:nvGrpSpPr>
          <p:cNvPr id="5" name="Group 4">
            <a:extLst>
              <a:ext uri="{FF2B5EF4-FFF2-40B4-BE49-F238E27FC236}">
                <a16:creationId xmlns:a16="http://schemas.microsoft.com/office/drawing/2014/main" id="{796841D9-0FD5-5B93-211F-14C22168F139}"/>
              </a:ext>
              <a:ext uri="{C183D7F6-B498-43B3-948B-1728B52AA6E4}">
                <adec:decorative xmlns:adec="http://schemas.microsoft.com/office/drawing/2017/decorative" val="1"/>
              </a:ext>
            </a:extLst>
          </p:cNvPr>
          <p:cNvGrpSpPr/>
          <p:nvPr/>
        </p:nvGrpSpPr>
        <p:grpSpPr>
          <a:xfrm>
            <a:off x="1004574" y="1379527"/>
            <a:ext cx="10169112" cy="3364123"/>
            <a:chOff x="1004574" y="1379527"/>
            <a:chExt cx="10169112" cy="3364123"/>
          </a:xfrm>
        </p:grpSpPr>
        <p:sp>
          <p:nvSpPr>
            <p:cNvPr id="13" name="Rectangle: Rounded Corners 12">
              <a:extLst>
                <a:ext uri="{FF2B5EF4-FFF2-40B4-BE49-F238E27FC236}">
                  <a16:creationId xmlns:a16="http://schemas.microsoft.com/office/drawing/2014/main" id="{FCE0C448-27C2-4AA3-AC3B-DC3CECE3FF5D}"/>
                </a:ext>
                <a:ext uri="{C183D7F6-B498-43B3-948B-1728B52AA6E4}">
                  <adec:decorative xmlns:adec="http://schemas.microsoft.com/office/drawing/2017/decorative" val="1"/>
                </a:ext>
              </a:extLst>
            </p:cNvPr>
            <p:cNvSpPr/>
            <p:nvPr/>
          </p:nvSpPr>
          <p:spPr bwMode="auto">
            <a:xfrm>
              <a:off x="1004574" y="2504035"/>
              <a:ext cx="10169112" cy="2239615"/>
            </a:xfrm>
            <a:prstGeom prst="roundRect">
              <a:avLst>
                <a:gd name="adj" fmla="val 634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noProof="0">
                  <a:solidFill>
                    <a:schemeClr val="tx2"/>
                  </a:solidFill>
                  <a:latin typeface="+mj-lt"/>
                  <a:cs typeface="Segoe UI" pitchFamily="34" charset="0"/>
                </a:rPr>
                <a:t>Search platform layer</a:t>
              </a:r>
            </a:p>
          </p:txBody>
        </p:sp>
        <p:sp>
          <p:nvSpPr>
            <p:cNvPr id="16" name="Rectangle 15">
              <a:extLst>
                <a:ext uri="{FF2B5EF4-FFF2-40B4-BE49-F238E27FC236}">
                  <a16:creationId xmlns:a16="http://schemas.microsoft.com/office/drawing/2014/main" id="{2E69D265-41B9-4C65-A802-D9F7CCA8A2CC}"/>
                </a:ext>
                <a:ext uri="{C183D7F6-B498-43B3-948B-1728B52AA6E4}">
                  <adec:decorative xmlns:adec="http://schemas.microsoft.com/office/drawing/2017/decorative" val="1"/>
                </a:ext>
              </a:extLst>
            </p:cNvPr>
            <p:cNvSpPr/>
            <p:nvPr/>
          </p:nvSpPr>
          <p:spPr>
            <a:xfrm>
              <a:off x="5478235" y="2071664"/>
              <a:ext cx="1235530" cy="276999"/>
            </a:xfrm>
            <a:prstGeom prst="rect">
              <a:avLst/>
            </a:prstGeom>
          </p:spPr>
          <p:txBody>
            <a:bodyPr wrap="none">
              <a:spAutoFit/>
            </a:bodyPr>
            <a:lstStyle/>
            <a:p>
              <a:pPr algn="ctr" defTabSz="932472" fontAlgn="base">
                <a:spcBef>
                  <a:spcPct val="0"/>
                </a:spcBef>
                <a:spcAft>
                  <a:spcPct val="0"/>
                </a:spcAft>
              </a:pPr>
              <a:r>
                <a:rPr lang="en-US" sz="1200" noProof="0">
                  <a:ea typeface="Segoe UI" pitchFamily="34" charset="0"/>
                  <a:cs typeface="Segoe Sans Text" pitchFamily="2" charset="0"/>
                </a:rPr>
                <a:t>Azure Key Vault</a:t>
              </a:r>
            </a:p>
          </p:txBody>
        </p:sp>
        <p:sp>
          <p:nvSpPr>
            <p:cNvPr id="19" name="Rectangle 18">
              <a:extLst>
                <a:ext uri="{FF2B5EF4-FFF2-40B4-BE49-F238E27FC236}">
                  <a16:creationId xmlns:a16="http://schemas.microsoft.com/office/drawing/2014/main" id="{A8BEE3AF-57F6-4AE4-96C3-552E3C6751E9}"/>
                </a:ext>
                <a:ext uri="{C183D7F6-B498-43B3-948B-1728B52AA6E4}">
                  <adec:decorative xmlns:adec="http://schemas.microsoft.com/office/drawing/2017/decorative" val="1"/>
                </a:ext>
              </a:extLst>
            </p:cNvPr>
            <p:cNvSpPr/>
            <p:nvPr/>
          </p:nvSpPr>
          <p:spPr>
            <a:xfrm>
              <a:off x="2509601" y="3496847"/>
              <a:ext cx="847027" cy="461665"/>
            </a:xfrm>
            <a:prstGeom prst="rect">
              <a:avLst/>
            </a:prstGeom>
          </p:spPr>
          <p:txBody>
            <a:bodyPr wrap="none">
              <a:spAutoFit/>
            </a:bodyPr>
            <a:lstStyle/>
            <a:p>
              <a:pPr algn="ctr" defTabSz="932472" fontAlgn="base">
                <a:spcBef>
                  <a:spcPct val="0"/>
                </a:spcBef>
                <a:spcAft>
                  <a:spcPct val="0"/>
                </a:spcAft>
              </a:pPr>
              <a:r>
                <a:rPr lang="en-US" sz="1200" noProof="0">
                  <a:ea typeface="Segoe UI" pitchFamily="34" charset="0"/>
                  <a:cs typeface="Segoe Sans Text" pitchFamily="2" charset="0"/>
                </a:rPr>
                <a:t>Synonym </a:t>
              </a:r>
              <a:br>
                <a:rPr lang="en-US" sz="1200" noProof="0">
                  <a:ea typeface="Segoe UI" pitchFamily="34" charset="0"/>
                  <a:cs typeface="Segoe Sans Text" pitchFamily="2" charset="0"/>
                </a:rPr>
              </a:br>
              <a:r>
                <a:rPr lang="en-US" sz="1200" noProof="0">
                  <a:ea typeface="Segoe UI" pitchFamily="34" charset="0"/>
                  <a:cs typeface="Segoe Sans Text" pitchFamily="2" charset="0"/>
                </a:rPr>
                <a:t>maps</a:t>
              </a:r>
            </a:p>
          </p:txBody>
        </p:sp>
        <p:sp>
          <p:nvSpPr>
            <p:cNvPr id="20" name="Rectangle 19">
              <a:extLst>
                <a:ext uri="{FF2B5EF4-FFF2-40B4-BE49-F238E27FC236}">
                  <a16:creationId xmlns:a16="http://schemas.microsoft.com/office/drawing/2014/main" id="{45EAF772-05F2-4D26-B389-CC586F2992F8}"/>
                </a:ext>
                <a:ext uri="{C183D7F6-B498-43B3-948B-1728B52AA6E4}">
                  <adec:decorative xmlns:adec="http://schemas.microsoft.com/office/drawing/2017/decorative" val="1"/>
                </a:ext>
              </a:extLst>
            </p:cNvPr>
            <p:cNvSpPr/>
            <p:nvPr/>
          </p:nvSpPr>
          <p:spPr>
            <a:xfrm>
              <a:off x="4240943" y="3496847"/>
              <a:ext cx="699615" cy="276999"/>
            </a:xfrm>
            <a:prstGeom prst="rect">
              <a:avLst/>
            </a:prstGeom>
          </p:spPr>
          <p:txBody>
            <a:bodyPr wrap="none">
              <a:spAutoFit/>
            </a:bodyPr>
            <a:lstStyle/>
            <a:p>
              <a:pPr algn="ctr" defTabSz="932472" fontAlgn="base">
                <a:spcBef>
                  <a:spcPct val="0"/>
                </a:spcBef>
                <a:spcAft>
                  <a:spcPct val="0"/>
                </a:spcAft>
              </a:pPr>
              <a:r>
                <a:rPr lang="en-US" sz="1200" noProof="0">
                  <a:ea typeface="Segoe UI" pitchFamily="34" charset="0"/>
                  <a:cs typeface="Segoe Sans Text" pitchFamily="2" charset="0"/>
                </a:rPr>
                <a:t>Indexes</a:t>
              </a:r>
            </a:p>
          </p:txBody>
        </p:sp>
        <p:sp>
          <p:nvSpPr>
            <p:cNvPr id="21" name="Rectangle 20">
              <a:extLst>
                <a:ext uri="{FF2B5EF4-FFF2-40B4-BE49-F238E27FC236}">
                  <a16:creationId xmlns:a16="http://schemas.microsoft.com/office/drawing/2014/main" id="{4B43F90F-53B9-4A26-8FFE-3E15D8056832}"/>
                </a:ext>
                <a:ext uri="{C183D7F6-B498-43B3-948B-1728B52AA6E4}">
                  <adec:decorative xmlns:adec="http://schemas.microsoft.com/office/drawing/2017/decorative" val="1"/>
                </a:ext>
              </a:extLst>
            </p:cNvPr>
            <p:cNvSpPr/>
            <p:nvPr/>
          </p:nvSpPr>
          <p:spPr>
            <a:xfrm>
              <a:off x="8969238" y="3496847"/>
              <a:ext cx="846707" cy="461665"/>
            </a:xfrm>
            <a:prstGeom prst="rect">
              <a:avLst/>
            </a:prstGeom>
          </p:spPr>
          <p:txBody>
            <a:bodyPr wrap="none">
              <a:spAutoFit/>
            </a:bodyPr>
            <a:lstStyle/>
            <a:p>
              <a:pPr algn="ctr" defTabSz="932472" fontAlgn="base">
                <a:spcBef>
                  <a:spcPct val="0"/>
                </a:spcBef>
                <a:spcAft>
                  <a:spcPct val="0"/>
                </a:spcAft>
              </a:pPr>
              <a:r>
                <a:rPr lang="en-US" sz="1200" noProof="0">
                  <a:ea typeface="Segoe UI" pitchFamily="34" charset="0"/>
                  <a:cs typeface="Segoe Sans Text" pitchFamily="2" charset="0"/>
                </a:rPr>
                <a:t>Skillset</a:t>
              </a:r>
            </a:p>
            <a:p>
              <a:pPr algn="ctr" defTabSz="932472" fontAlgn="base">
                <a:spcBef>
                  <a:spcPct val="0"/>
                </a:spcBef>
                <a:spcAft>
                  <a:spcPct val="0"/>
                </a:spcAft>
              </a:pPr>
              <a:r>
                <a:rPr lang="en-US" sz="1200" noProof="0">
                  <a:ea typeface="Segoe UI" pitchFamily="34" charset="0"/>
                  <a:cs typeface="Segoe Sans Text" pitchFamily="2" charset="0"/>
                </a:rPr>
                <a:t>Definition</a:t>
              </a:r>
            </a:p>
          </p:txBody>
        </p:sp>
        <p:cxnSp>
          <p:nvCxnSpPr>
            <p:cNvPr id="75" name="Straight Arrow Connector 74">
              <a:extLst>
                <a:ext uri="{FF2B5EF4-FFF2-40B4-BE49-F238E27FC236}">
                  <a16:creationId xmlns:a16="http://schemas.microsoft.com/office/drawing/2014/main" id="{438F7EA1-9510-4E1F-8F19-3FCC29D4EC65}"/>
                </a:ext>
                <a:ext uri="{C183D7F6-B498-43B3-948B-1728B52AA6E4}">
                  <adec:decorative xmlns:adec="http://schemas.microsoft.com/office/drawing/2017/decorative" val="1"/>
                </a:ext>
              </a:extLst>
            </p:cNvPr>
            <p:cNvCxnSpPr>
              <a:cxnSpLocks/>
            </p:cNvCxnSpPr>
            <p:nvPr/>
          </p:nvCxnSpPr>
          <p:spPr>
            <a:xfrm>
              <a:off x="2906490" y="2424263"/>
              <a:ext cx="0" cy="408927"/>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BDC33A7-1982-4801-9E35-4B7072B3432D}"/>
                </a:ext>
                <a:ext uri="{C183D7F6-B498-43B3-948B-1728B52AA6E4}">
                  <adec:decorative xmlns:adec="http://schemas.microsoft.com/office/drawing/2017/decorative" val="1"/>
                </a:ext>
              </a:extLst>
            </p:cNvPr>
            <p:cNvCxnSpPr>
              <a:cxnSpLocks/>
            </p:cNvCxnSpPr>
            <p:nvPr/>
          </p:nvCxnSpPr>
          <p:spPr>
            <a:xfrm>
              <a:off x="7556084" y="2332590"/>
              <a:ext cx="0" cy="493106"/>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F3428FE-0ED4-4298-A77C-800A0B375453}"/>
                </a:ext>
                <a:ext uri="{C183D7F6-B498-43B3-948B-1728B52AA6E4}">
                  <adec:decorative xmlns:adec="http://schemas.microsoft.com/office/drawing/2017/decorative" val="1"/>
                </a:ext>
              </a:extLst>
            </p:cNvPr>
            <p:cNvCxnSpPr>
              <a:cxnSpLocks/>
            </p:cNvCxnSpPr>
            <p:nvPr/>
          </p:nvCxnSpPr>
          <p:spPr>
            <a:xfrm flipV="1">
              <a:off x="2906490" y="1765300"/>
              <a:ext cx="2932335" cy="654193"/>
            </a:xfrm>
            <a:prstGeom prst="line">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19AC833-B1D5-4DDF-9A6F-187264CAC089}"/>
                </a:ext>
                <a:ext uri="{C183D7F6-B498-43B3-948B-1728B52AA6E4}">
                  <adec:decorative xmlns:adec="http://schemas.microsoft.com/office/drawing/2017/decorative" val="1"/>
                </a:ext>
              </a:extLst>
            </p:cNvPr>
            <p:cNvCxnSpPr>
              <a:cxnSpLocks/>
            </p:cNvCxnSpPr>
            <p:nvPr/>
          </p:nvCxnSpPr>
          <p:spPr>
            <a:xfrm>
              <a:off x="6294970" y="1843051"/>
              <a:ext cx="1261114" cy="485254"/>
            </a:xfrm>
            <a:prstGeom prst="line">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5F062FC1-A30B-419A-A0DD-1169E2DB905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298" y="1379527"/>
              <a:ext cx="593405" cy="5934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2DFFCA7-9D3C-6B50-E922-8D905DDA4145}"/>
                </a:ext>
                <a:ext uri="{C183D7F6-B498-43B3-948B-1728B52AA6E4}">
                  <adec:decorative xmlns:adec="http://schemas.microsoft.com/office/drawing/2017/decorative" val="1"/>
                </a:ext>
              </a:extLst>
            </p:cNvPr>
            <p:cNvCxnSpPr>
              <a:cxnSpLocks/>
            </p:cNvCxnSpPr>
            <p:nvPr/>
          </p:nvCxnSpPr>
          <p:spPr>
            <a:xfrm>
              <a:off x="4592576" y="2328903"/>
              <a:ext cx="0" cy="509846"/>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E3DFD9-450D-6F1A-EB47-A8B7240BAC50}"/>
                </a:ext>
                <a:ext uri="{C183D7F6-B498-43B3-948B-1728B52AA6E4}">
                  <adec:decorative xmlns:adec="http://schemas.microsoft.com/office/drawing/2017/decorative" val="1"/>
                </a:ext>
              </a:extLst>
            </p:cNvPr>
            <p:cNvCxnSpPr>
              <a:cxnSpLocks/>
            </p:cNvCxnSpPr>
            <p:nvPr/>
          </p:nvCxnSpPr>
          <p:spPr>
            <a:xfrm flipH="1">
              <a:off x="4592575" y="1850777"/>
              <a:ext cx="1277099" cy="477528"/>
            </a:xfrm>
            <a:prstGeom prst="line">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CB15338-5962-E204-BB04-E3B559E8A882}"/>
                </a:ext>
                <a:ext uri="{C183D7F6-B498-43B3-948B-1728B52AA6E4}">
                  <adec:decorative xmlns:adec="http://schemas.microsoft.com/office/drawing/2017/decorative" val="1"/>
                </a:ext>
              </a:extLst>
            </p:cNvPr>
            <p:cNvCxnSpPr>
              <a:cxnSpLocks/>
            </p:cNvCxnSpPr>
            <p:nvPr/>
          </p:nvCxnSpPr>
          <p:spPr>
            <a:xfrm>
              <a:off x="9325265" y="2419493"/>
              <a:ext cx="0" cy="427868"/>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2F0960-B51A-61B7-7EC2-9DAD06ADF144}"/>
                </a:ext>
                <a:ext uri="{C183D7F6-B498-43B3-948B-1728B52AA6E4}">
                  <adec:decorative xmlns:adec="http://schemas.microsoft.com/office/drawing/2017/decorative" val="1"/>
                </a:ext>
              </a:extLst>
            </p:cNvPr>
            <p:cNvCxnSpPr>
              <a:cxnSpLocks/>
            </p:cNvCxnSpPr>
            <p:nvPr/>
          </p:nvCxnSpPr>
          <p:spPr>
            <a:xfrm flipH="1" flipV="1">
              <a:off x="6324600" y="1752600"/>
              <a:ext cx="3000665" cy="666893"/>
            </a:xfrm>
            <a:prstGeom prst="line">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3" name="Graphic 39">
              <a:extLst>
                <a:ext uri="{FF2B5EF4-FFF2-40B4-BE49-F238E27FC236}">
                  <a16:creationId xmlns:a16="http://schemas.microsoft.com/office/drawing/2014/main" id="{2C8FA995-8271-D208-79B5-F4FA20C76D50}"/>
                </a:ext>
                <a:ext uri="{C183D7F6-B498-43B3-948B-1728B52AA6E4}">
                  <adec:decorative xmlns:adec="http://schemas.microsoft.com/office/drawing/2017/decorative" val="1"/>
                </a:ext>
              </a:extLst>
            </p:cNvPr>
            <p:cNvSpPr/>
            <p:nvPr/>
          </p:nvSpPr>
          <p:spPr>
            <a:xfrm>
              <a:off x="7330286" y="2871013"/>
              <a:ext cx="479340" cy="568515"/>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4" name="Rectangle 3">
              <a:extLst>
                <a:ext uri="{FF2B5EF4-FFF2-40B4-BE49-F238E27FC236}">
                  <a16:creationId xmlns:a16="http://schemas.microsoft.com/office/drawing/2014/main" id="{41287DAC-9FDB-FF99-2828-0E34D3185E90}"/>
                </a:ext>
                <a:ext uri="{C183D7F6-B498-43B3-948B-1728B52AA6E4}">
                  <adec:decorative xmlns:adec="http://schemas.microsoft.com/office/drawing/2017/decorative" val="1"/>
                </a:ext>
              </a:extLst>
            </p:cNvPr>
            <p:cNvSpPr/>
            <p:nvPr/>
          </p:nvSpPr>
          <p:spPr>
            <a:xfrm>
              <a:off x="6596818" y="3496847"/>
              <a:ext cx="1918532" cy="430887"/>
            </a:xfrm>
            <a:prstGeom prst="rect">
              <a:avLst/>
            </a:prstGeom>
          </p:spPr>
          <p:txBody>
            <a:bodyPr wrap="square">
              <a:spAutoFit/>
            </a:bodyPr>
            <a:lstStyle/>
            <a:p>
              <a:pPr algn="ctr" defTabSz="932472" fontAlgn="base">
                <a:spcBef>
                  <a:spcPct val="0"/>
                </a:spcBef>
                <a:spcAft>
                  <a:spcPct val="0"/>
                </a:spcAft>
              </a:pPr>
              <a:r>
                <a:rPr lang="en-US" sz="1100" noProof="0">
                  <a:ea typeface="Segoe UI" pitchFamily="34" charset="0"/>
                  <a:cs typeface="Segoe Sans Text" pitchFamily="2" charset="0"/>
                </a:rPr>
                <a:t>Indexer &amp; data </a:t>
              </a:r>
              <a:br>
                <a:rPr lang="en-US" sz="1100" noProof="0">
                  <a:ea typeface="Segoe UI" pitchFamily="34" charset="0"/>
                  <a:cs typeface="Segoe Sans Text" pitchFamily="2" charset="0"/>
                </a:rPr>
              </a:br>
              <a:r>
                <a:rPr lang="en-US" sz="1100" noProof="0">
                  <a:ea typeface="Segoe UI" pitchFamily="34" charset="0"/>
                  <a:cs typeface="Segoe Sans Text" pitchFamily="2" charset="0"/>
                </a:rPr>
                <a:t>source definition</a:t>
              </a:r>
            </a:p>
          </p:txBody>
        </p:sp>
        <p:sp>
          <p:nvSpPr>
            <p:cNvPr id="15" name="Rectangle 14">
              <a:extLst>
                <a:ext uri="{FF2B5EF4-FFF2-40B4-BE49-F238E27FC236}">
                  <a16:creationId xmlns:a16="http://schemas.microsoft.com/office/drawing/2014/main" id="{BC66B391-9A02-4812-A7D7-D974B46B0322}"/>
                </a:ext>
              </a:extLst>
            </p:cNvPr>
            <p:cNvSpPr/>
            <p:nvPr/>
          </p:nvSpPr>
          <p:spPr>
            <a:xfrm>
              <a:off x="4940558" y="4141306"/>
              <a:ext cx="6049790" cy="338554"/>
            </a:xfrm>
            <a:prstGeom prst="rect">
              <a:avLst/>
            </a:prstGeom>
            <a:noFill/>
            <a:ln w="9525">
              <a:noFill/>
            </a:ln>
          </p:spPr>
          <p:txBody>
            <a:bodyPr wrap="square">
              <a:spAutoFit/>
            </a:bodyPr>
            <a:lstStyle/>
            <a:p>
              <a:pPr algn="ctr" defTabSz="932472" fontAlgn="base">
                <a:spcBef>
                  <a:spcPct val="0"/>
                </a:spcBef>
                <a:spcAft>
                  <a:spcPct val="0"/>
                </a:spcAft>
              </a:pPr>
              <a:r>
                <a:rPr lang="en-US" sz="1600" noProof="0">
                  <a:cs typeface="Segoe Sans Text" pitchFamily="2" charset="0"/>
                </a:rPr>
                <a:t>Platform level encryption with customer managed key</a:t>
              </a:r>
            </a:p>
          </p:txBody>
        </p:sp>
        <p:sp>
          <p:nvSpPr>
            <p:cNvPr id="23" name="Graphic 13" descr="paper">
              <a:extLst>
                <a:ext uri="{FF2B5EF4-FFF2-40B4-BE49-F238E27FC236}">
                  <a16:creationId xmlns:a16="http://schemas.microsoft.com/office/drawing/2014/main" id="{FF9BC2FE-F719-F36A-A1A5-DBD40F10E822}"/>
                </a:ext>
              </a:extLst>
            </p:cNvPr>
            <p:cNvSpPr/>
            <p:nvPr/>
          </p:nvSpPr>
          <p:spPr>
            <a:xfrm>
              <a:off x="4382992" y="2881341"/>
              <a:ext cx="446550" cy="558187"/>
            </a:xfrm>
            <a:custGeom>
              <a:avLst/>
              <a:gdLst>
                <a:gd name="connsiteX0" fmla="*/ 202625 w 405249"/>
                <a:gd name="connsiteY0" fmla="*/ 151969 h 506561"/>
                <a:gd name="connsiteX1" fmla="*/ 202625 w 405249"/>
                <a:gd name="connsiteY1" fmla="*/ 0 h 506561"/>
                <a:gd name="connsiteX2" fmla="*/ 50656 w 405249"/>
                <a:gd name="connsiteY2" fmla="*/ 0 h 506561"/>
                <a:gd name="connsiteX3" fmla="*/ 0 w 405249"/>
                <a:gd name="connsiteY3" fmla="*/ 50656 h 506561"/>
                <a:gd name="connsiteX4" fmla="*/ 0 w 405249"/>
                <a:gd name="connsiteY4" fmla="*/ 455906 h 506561"/>
                <a:gd name="connsiteX5" fmla="*/ 50656 w 405249"/>
                <a:gd name="connsiteY5" fmla="*/ 506562 h 506561"/>
                <a:gd name="connsiteX6" fmla="*/ 354593 w 405249"/>
                <a:gd name="connsiteY6" fmla="*/ 506562 h 506561"/>
                <a:gd name="connsiteX7" fmla="*/ 405249 w 405249"/>
                <a:gd name="connsiteY7" fmla="*/ 455906 h 506561"/>
                <a:gd name="connsiteX8" fmla="*/ 405249 w 405249"/>
                <a:gd name="connsiteY8" fmla="*/ 202625 h 506561"/>
                <a:gd name="connsiteX9" fmla="*/ 253281 w 405249"/>
                <a:gd name="connsiteY9" fmla="*/ 202625 h 506561"/>
                <a:gd name="connsiteX10" fmla="*/ 202625 w 405249"/>
                <a:gd name="connsiteY10" fmla="*/ 151969 h 506561"/>
                <a:gd name="connsiteX11" fmla="*/ 75984 w 405249"/>
                <a:gd name="connsiteY11" fmla="*/ 259613 h 506561"/>
                <a:gd name="connsiteX12" fmla="*/ 94980 w 405249"/>
                <a:gd name="connsiteY12" fmla="*/ 240617 h 506561"/>
                <a:gd name="connsiteX13" fmla="*/ 113976 w 405249"/>
                <a:gd name="connsiteY13" fmla="*/ 259613 h 506561"/>
                <a:gd name="connsiteX14" fmla="*/ 94980 w 405249"/>
                <a:gd name="connsiteY14" fmla="*/ 278609 h 506561"/>
                <a:gd name="connsiteX15" fmla="*/ 75984 w 405249"/>
                <a:gd name="connsiteY15" fmla="*/ 259613 h 506561"/>
                <a:gd name="connsiteX16" fmla="*/ 75984 w 405249"/>
                <a:gd name="connsiteY16" fmla="*/ 335597 h 506561"/>
                <a:gd name="connsiteX17" fmla="*/ 94980 w 405249"/>
                <a:gd name="connsiteY17" fmla="*/ 316601 h 506561"/>
                <a:gd name="connsiteX18" fmla="*/ 113976 w 405249"/>
                <a:gd name="connsiteY18" fmla="*/ 335597 h 506561"/>
                <a:gd name="connsiteX19" fmla="*/ 94980 w 405249"/>
                <a:gd name="connsiteY19" fmla="*/ 354593 h 506561"/>
                <a:gd name="connsiteX20" fmla="*/ 75984 w 405249"/>
                <a:gd name="connsiteY20" fmla="*/ 335597 h 506561"/>
                <a:gd name="connsiteX21" fmla="*/ 75984 w 405249"/>
                <a:gd name="connsiteY21" fmla="*/ 411581 h 506561"/>
                <a:gd name="connsiteX22" fmla="*/ 94980 w 405249"/>
                <a:gd name="connsiteY22" fmla="*/ 392585 h 506561"/>
                <a:gd name="connsiteX23" fmla="*/ 113976 w 405249"/>
                <a:gd name="connsiteY23" fmla="*/ 411581 h 506561"/>
                <a:gd name="connsiteX24" fmla="*/ 94980 w 405249"/>
                <a:gd name="connsiteY24" fmla="*/ 430577 h 506561"/>
                <a:gd name="connsiteX25" fmla="*/ 75984 w 405249"/>
                <a:gd name="connsiteY25" fmla="*/ 411581 h 506561"/>
                <a:gd name="connsiteX26" fmla="*/ 151969 w 405249"/>
                <a:gd name="connsiteY26" fmla="*/ 259613 h 506561"/>
                <a:gd name="connsiteX27" fmla="*/ 170965 w 405249"/>
                <a:gd name="connsiteY27" fmla="*/ 240617 h 506561"/>
                <a:gd name="connsiteX28" fmla="*/ 310269 w 405249"/>
                <a:gd name="connsiteY28" fmla="*/ 240617 h 506561"/>
                <a:gd name="connsiteX29" fmla="*/ 329265 w 405249"/>
                <a:gd name="connsiteY29" fmla="*/ 259613 h 506561"/>
                <a:gd name="connsiteX30" fmla="*/ 310269 w 405249"/>
                <a:gd name="connsiteY30" fmla="*/ 278609 h 506561"/>
                <a:gd name="connsiteX31" fmla="*/ 170965 w 405249"/>
                <a:gd name="connsiteY31" fmla="*/ 278609 h 506561"/>
                <a:gd name="connsiteX32" fmla="*/ 151969 w 405249"/>
                <a:gd name="connsiteY32" fmla="*/ 259613 h 506561"/>
                <a:gd name="connsiteX33" fmla="*/ 151969 w 405249"/>
                <a:gd name="connsiteY33" fmla="*/ 335597 h 506561"/>
                <a:gd name="connsiteX34" fmla="*/ 170965 w 405249"/>
                <a:gd name="connsiteY34" fmla="*/ 316601 h 506561"/>
                <a:gd name="connsiteX35" fmla="*/ 310269 w 405249"/>
                <a:gd name="connsiteY35" fmla="*/ 316601 h 506561"/>
                <a:gd name="connsiteX36" fmla="*/ 329265 w 405249"/>
                <a:gd name="connsiteY36" fmla="*/ 335597 h 506561"/>
                <a:gd name="connsiteX37" fmla="*/ 310269 w 405249"/>
                <a:gd name="connsiteY37" fmla="*/ 354593 h 506561"/>
                <a:gd name="connsiteX38" fmla="*/ 170965 w 405249"/>
                <a:gd name="connsiteY38" fmla="*/ 354593 h 506561"/>
                <a:gd name="connsiteX39" fmla="*/ 151969 w 405249"/>
                <a:gd name="connsiteY39" fmla="*/ 335597 h 506561"/>
                <a:gd name="connsiteX40" fmla="*/ 151969 w 405249"/>
                <a:gd name="connsiteY40" fmla="*/ 411581 h 506561"/>
                <a:gd name="connsiteX41" fmla="*/ 170965 w 405249"/>
                <a:gd name="connsiteY41" fmla="*/ 392585 h 506561"/>
                <a:gd name="connsiteX42" fmla="*/ 310269 w 405249"/>
                <a:gd name="connsiteY42" fmla="*/ 392585 h 506561"/>
                <a:gd name="connsiteX43" fmla="*/ 329265 w 405249"/>
                <a:gd name="connsiteY43" fmla="*/ 411581 h 506561"/>
                <a:gd name="connsiteX44" fmla="*/ 310269 w 405249"/>
                <a:gd name="connsiteY44" fmla="*/ 430577 h 506561"/>
                <a:gd name="connsiteX45" fmla="*/ 170965 w 405249"/>
                <a:gd name="connsiteY45" fmla="*/ 430577 h 506561"/>
                <a:gd name="connsiteX46" fmla="*/ 151969 w 405249"/>
                <a:gd name="connsiteY46" fmla="*/ 411581 h 506561"/>
                <a:gd name="connsiteX47" fmla="*/ 240617 w 405249"/>
                <a:gd name="connsiteY47" fmla="*/ 151969 h 506561"/>
                <a:gd name="connsiteX48" fmla="*/ 240617 w 405249"/>
                <a:gd name="connsiteY48" fmla="*/ 12664 h 506561"/>
                <a:gd name="connsiteX49" fmla="*/ 392585 w 405249"/>
                <a:gd name="connsiteY49" fmla="*/ 164633 h 506561"/>
                <a:gd name="connsiteX50" fmla="*/ 253281 w 405249"/>
                <a:gd name="connsiteY50" fmla="*/ 164633 h 506561"/>
                <a:gd name="connsiteX51" fmla="*/ 240617 w 405249"/>
                <a:gd name="connsiteY51" fmla="*/ 151969 h 5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5249" h="506561">
                  <a:moveTo>
                    <a:pt x="202625" y="151969"/>
                  </a:moveTo>
                  <a:lnTo>
                    <a:pt x="202625" y="0"/>
                  </a:lnTo>
                  <a:lnTo>
                    <a:pt x="50656" y="0"/>
                  </a:lnTo>
                  <a:cubicBezTo>
                    <a:pt x="22680" y="0"/>
                    <a:pt x="0" y="22680"/>
                    <a:pt x="0" y="50656"/>
                  </a:cubicBezTo>
                  <a:lnTo>
                    <a:pt x="0" y="455906"/>
                  </a:lnTo>
                  <a:cubicBezTo>
                    <a:pt x="0" y="483882"/>
                    <a:pt x="22680" y="506562"/>
                    <a:pt x="50656" y="506562"/>
                  </a:cubicBezTo>
                  <a:lnTo>
                    <a:pt x="354593" y="506562"/>
                  </a:lnTo>
                  <a:cubicBezTo>
                    <a:pt x="382570" y="506562"/>
                    <a:pt x="405249" y="483882"/>
                    <a:pt x="405249" y="455906"/>
                  </a:cubicBezTo>
                  <a:lnTo>
                    <a:pt x="405249" y="202625"/>
                  </a:lnTo>
                  <a:lnTo>
                    <a:pt x="253281" y="202625"/>
                  </a:lnTo>
                  <a:cubicBezTo>
                    <a:pt x="225304" y="202625"/>
                    <a:pt x="202625" y="179945"/>
                    <a:pt x="202625" y="151969"/>
                  </a:cubicBezTo>
                  <a:close/>
                  <a:moveTo>
                    <a:pt x="75984" y="259613"/>
                  </a:moveTo>
                  <a:cubicBezTo>
                    <a:pt x="75984" y="249122"/>
                    <a:pt x="84489" y="240617"/>
                    <a:pt x="94980" y="240617"/>
                  </a:cubicBezTo>
                  <a:cubicBezTo>
                    <a:pt x="105472" y="240617"/>
                    <a:pt x="113976" y="249122"/>
                    <a:pt x="113976" y="259613"/>
                  </a:cubicBezTo>
                  <a:cubicBezTo>
                    <a:pt x="113976" y="270104"/>
                    <a:pt x="105472" y="278609"/>
                    <a:pt x="94980" y="278609"/>
                  </a:cubicBezTo>
                  <a:cubicBezTo>
                    <a:pt x="84489" y="278609"/>
                    <a:pt x="75984" y="270104"/>
                    <a:pt x="75984" y="259613"/>
                  </a:cubicBezTo>
                  <a:close/>
                  <a:moveTo>
                    <a:pt x="75984" y="335597"/>
                  </a:moveTo>
                  <a:cubicBezTo>
                    <a:pt x="75984" y="325106"/>
                    <a:pt x="84489" y="316601"/>
                    <a:pt x="94980" y="316601"/>
                  </a:cubicBezTo>
                  <a:cubicBezTo>
                    <a:pt x="105472" y="316601"/>
                    <a:pt x="113976" y="325106"/>
                    <a:pt x="113976" y="335597"/>
                  </a:cubicBezTo>
                  <a:cubicBezTo>
                    <a:pt x="113976" y="346088"/>
                    <a:pt x="105472" y="354593"/>
                    <a:pt x="94980" y="354593"/>
                  </a:cubicBezTo>
                  <a:cubicBezTo>
                    <a:pt x="84489" y="354593"/>
                    <a:pt x="75984" y="346088"/>
                    <a:pt x="75984" y="335597"/>
                  </a:cubicBezTo>
                  <a:close/>
                  <a:moveTo>
                    <a:pt x="75984" y="411581"/>
                  </a:moveTo>
                  <a:cubicBezTo>
                    <a:pt x="75984" y="401090"/>
                    <a:pt x="84489" y="392585"/>
                    <a:pt x="94980" y="392585"/>
                  </a:cubicBezTo>
                  <a:cubicBezTo>
                    <a:pt x="105472" y="392585"/>
                    <a:pt x="113976" y="401090"/>
                    <a:pt x="113976" y="411581"/>
                  </a:cubicBezTo>
                  <a:cubicBezTo>
                    <a:pt x="113976" y="422073"/>
                    <a:pt x="105472" y="430577"/>
                    <a:pt x="94980" y="430577"/>
                  </a:cubicBezTo>
                  <a:cubicBezTo>
                    <a:pt x="84489" y="430577"/>
                    <a:pt x="75984" y="422073"/>
                    <a:pt x="75984" y="411581"/>
                  </a:cubicBezTo>
                  <a:close/>
                  <a:moveTo>
                    <a:pt x="151969" y="259613"/>
                  </a:moveTo>
                  <a:cubicBezTo>
                    <a:pt x="151969" y="249122"/>
                    <a:pt x="160473" y="240617"/>
                    <a:pt x="170965" y="240617"/>
                  </a:cubicBezTo>
                  <a:lnTo>
                    <a:pt x="310269" y="240617"/>
                  </a:lnTo>
                  <a:cubicBezTo>
                    <a:pt x="320760" y="240617"/>
                    <a:pt x="329265" y="249122"/>
                    <a:pt x="329265" y="259613"/>
                  </a:cubicBezTo>
                  <a:cubicBezTo>
                    <a:pt x="329265" y="270104"/>
                    <a:pt x="320760" y="278609"/>
                    <a:pt x="310269" y="278609"/>
                  </a:cubicBezTo>
                  <a:lnTo>
                    <a:pt x="170965" y="278609"/>
                  </a:lnTo>
                  <a:cubicBezTo>
                    <a:pt x="160473" y="278609"/>
                    <a:pt x="151969" y="270104"/>
                    <a:pt x="151969" y="259613"/>
                  </a:cubicBezTo>
                  <a:close/>
                  <a:moveTo>
                    <a:pt x="151969" y="335597"/>
                  </a:moveTo>
                  <a:cubicBezTo>
                    <a:pt x="151969" y="325106"/>
                    <a:pt x="160473" y="316601"/>
                    <a:pt x="170965" y="316601"/>
                  </a:cubicBezTo>
                  <a:lnTo>
                    <a:pt x="310269" y="316601"/>
                  </a:lnTo>
                  <a:cubicBezTo>
                    <a:pt x="320760" y="316601"/>
                    <a:pt x="329265" y="325106"/>
                    <a:pt x="329265" y="335597"/>
                  </a:cubicBezTo>
                  <a:cubicBezTo>
                    <a:pt x="329265" y="346088"/>
                    <a:pt x="320760" y="354593"/>
                    <a:pt x="310269" y="354593"/>
                  </a:cubicBezTo>
                  <a:lnTo>
                    <a:pt x="170965" y="354593"/>
                  </a:lnTo>
                  <a:cubicBezTo>
                    <a:pt x="160473" y="354593"/>
                    <a:pt x="151969" y="346088"/>
                    <a:pt x="151969" y="335597"/>
                  </a:cubicBezTo>
                  <a:close/>
                  <a:moveTo>
                    <a:pt x="151969" y="411581"/>
                  </a:moveTo>
                  <a:cubicBezTo>
                    <a:pt x="151969" y="401090"/>
                    <a:pt x="160473" y="392585"/>
                    <a:pt x="170965" y="392585"/>
                  </a:cubicBezTo>
                  <a:lnTo>
                    <a:pt x="310269" y="392585"/>
                  </a:lnTo>
                  <a:cubicBezTo>
                    <a:pt x="320760" y="392585"/>
                    <a:pt x="329265" y="401090"/>
                    <a:pt x="329265" y="411581"/>
                  </a:cubicBezTo>
                  <a:cubicBezTo>
                    <a:pt x="329265" y="422073"/>
                    <a:pt x="320760" y="430577"/>
                    <a:pt x="310269" y="430577"/>
                  </a:cubicBezTo>
                  <a:lnTo>
                    <a:pt x="170965" y="430577"/>
                  </a:lnTo>
                  <a:cubicBezTo>
                    <a:pt x="160473" y="430577"/>
                    <a:pt x="151969" y="422073"/>
                    <a:pt x="151969" y="411581"/>
                  </a:cubicBezTo>
                  <a:close/>
                  <a:moveTo>
                    <a:pt x="240617" y="151969"/>
                  </a:moveTo>
                  <a:lnTo>
                    <a:pt x="240617" y="12664"/>
                  </a:lnTo>
                  <a:lnTo>
                    <a:pt x="392585" y="164633"/>
                  </a:lnTo>
                  <a:lnTo>
                    <a:pt x="253281" y="164633"/>
                  </a:lnTo>
                  <a:cubicBezTo>
                    <a:pt x="246287" y="164633"/>
                    <a:pt x="240617" y="158963"/>
                    <a:pt x="240617" y="15196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5" name="Graphic 13" descr="paper">
              <a:extLst>
                <a:ext uri="{FF2B5EF4-FFF2-40B4-BE49-F238E27FC236}">
                  <a16:creationId xmlns:a16="http://schemas.microsoft.com/office/drawing/2014/main" id="{D733DF26-D470-7390-AF63-922BBA9F1A6F}"/>
                </a:ext>
              </a:extLst>
            </p:cNvPr>
            <p:cNvSpPr/>
            <p:nvPr/>
          </p:nvSpPr>
          <p:spPr>
            <a:xfrm>
              <a:off x="2709839" y="2888548"/>
              <a:ext cx="446550" cy="558187"/>
            </a:xfrm>
            <a:custGeom>
              <a:avLst/>
              <a:gdLst>
                <a:gd name="connsiteX0" fmla="*/ 202625 w 405249"/>
                <a:gd name="connsiteY0" fmla="*/ 151969 h 506561"/>
                <a:gd name="connsiteX1" fmla="*/ 202625 w 405249"/>
                <a:gd name="connsiteY1" fmla="*/ 0 h 506561"/>
                <a:gd name="connsiteX2" fmla="*/ 50656 w 405249"/>
                <a:gd name="connsiteY2" fmla="*/ 0 h 506561"/>
                <a:gd name="connsiteX3" fmla="*/ 0 w 405249"/>
                <a:gd name="connsiteY3" fmla="*/ 50656 h 506561"/>
                <a:gd name="connsiteX4" fmla="*/ 0 w 405249"/>
                <a:gd name="connsiteY4" fmla="*/ 455906 h 506561"/>
                <a:gd name="connsiteX5" fmla="*/ 50656 w 405249"/>
                <a:gd name="connsiteY5" fmla="*/ 506562 h 506561"/>
                <a:gd name="connsiteX6" fmla="*/ 354593 w 405249"/>
                <a:gd name="connsiteY6" fmla="*/ 506562 h 506561"/>
                <a:gd name="connsiteX7" fmla="*/ 405249 w 405249"/>
                <a:gd name="connsiteY7" fmla="*/ 455906 h 506561"/>
                <a:gd name="connsiteX8" fmla="*/ 405249 w 405249"/>
                <a:gd name="connsiteY8" fmla="*/ 202625 h 506561"/>
                <a:gd name="connsiteX9" fmla="*/ 253281 w 405249"/>
                <a:gd name="connsiteY9" fmla="*/ 202625 h 506561"/>
                <a:gd name="connsiteX10" fmla="*/ 202625 w 405249"/>
                <a:gd name="connsiteY10" fmla="*/ 151969 h 506561"/>
                <a:gd name="connsiteX11" fmla="*/ 75984 w 405249"/>
                <a:gd name="connsiteY11" fmla="*/ 259613 h 506561"/>
                <a:gd name="connsiteX12" fmla="*/ 94980 w 405249"/>
                <a:gd name="connsiteY12" fmla="*/ 240617 h 506561"/>
                <a:gd name="connsiteX13" fmla="*/ 113976 w 405249"/>
                <a:gd name="connsiteY13" fmla="*/ 259613 h 506561"/>
                <a:gd name="connsiteX14" fmla="*/ 94980 w 405249"/>
                <a:gd name="connsiteY14" fmla="*/ 278609 h 506561"/>
                <a:gd name="connsiteX15" fmla="*/ 75984 w 405249"/>
                <a:gd name="connsiteY15" fmla="*/ 259613 h 506561"/>
                <a:gd name="connsiteX16" fmla="*/ 75984 w 405249"/>
                <a:gd name="connsiteY16" fmla="*/ 335597 h 506561"/>
                <a:gd name="connsiteX17" fmla="*/ 94980 w 405249"/>
                <a:gd name="connsiteY17" fmla="*/ 316601 h 506561"/>
                <a:gd name="connsiteX18" fmla="*/ 113976 w 405249"/>
                <a:gd name="connsiteY18" fmla="*/ 335597 h 506561"/>
                <a:gd name="connsiteX19" fmla="*/ 94980 w 405249"/>
                <a:gd name="connsiteY19" fmla="*/ 354593 h 506561"/>
                <a:gd name="connsiteX20" fmla="*/ 75984 w 405249"/>
                <a:gd name="connsiteY20" fmla="*/ 335597 h 506561"/>
                <a:gd name="connsiteX21" fmla="*/ 75984 w 405249"/>
                <a:gd name="connsiteY21" fmla="*/ 411581 h 506561"/>
                <a:gd name="connsiteX22" fmla="*/ 94980 w 405249"/>
                <a:gd name="connsiteY22" fmla="*/ 392585 h 506561"/>
                <a:gd name="connsiteX23" fmla="*/ 113976 w 405249"/>
                <a:gd name="connsiteY23" fmla="*/ 411581 h 506561"/>
                <a:gd name="connsiteX24" fmla="*/ 94980 w 405249"/>
                <a:gd name="connsiteY24" fmla="*/ 430577 h 506561"/>
                <a:gd name="connsiteX25" fmla="*/ 75984 w 405249"/>
                <a:gd name="connsiteY25" fmla="*/ 411581 h 506561"/>
                <a:gd name="connsiteX26" fmla="*/ 151969 w 405249"/>
                <a:gd name="connsiteY26" fmla="*/ 259613 h 506561"/>
                <a:gd name="connsiteX27" fmla="*/ 170965 w 405249"/>
                <a:gd name="connsiteY27" fmla="*/ 240617 h 506561"/>
                <a:gd name="connsiteX28" fmla="*/ 310269 w 405249"/>
                <a:gd name="connsiteY28" fmla="*/ 240617 h 506561"/>
                <a:gd name="connsiteX29" fmla="*/ 329265 w 405249"/>
                <a:gd name="connsiteY29" fmla="*/ 259613 h 506561"/>
                <a:gd name="connsiteX30" fmla="*/ 310269 w 405249"/>
                <a:gd name="connsiteY30" fmla="*/ 278609 h 506561"/>
                <a:gd name="connsiteX31" fmla="*/ 170965 w 405249"/>
                <a:gd name="connsiteY31" fmla="*/ 278609 h 506561"/>
                <a:gd name="connsiteX32" fmla="*/ 151969 w 405249"/>
                <a:gd name="connsiteY32" fmla="*/ 259613 h 506561"/>
                <a:gd name="connsiteX33" fmla="*/ 151969 w 405249"/>
                <a:gd name="connsiteY33" fmla="*/ 335597 h 506561"/>
                <a:gd name="connsiteX34" fmla="*/ 170965 w 405249"/>
                <a:gd name="connsiteY34" fmla="*/ 316601 h 506561"/>
                <a:gd name="connsiteX35" fmla="*/ 310269 w 405249"/>
                <a:gd name="connsiteY35" fmla="*/ 316601 h 506561"/>
                <a:gd name="connsiteX36" fmla="*/ 329265 w 405249"/>
                <a:gd name="connsiteY36" fmla="*/ 335597 h 506561"/>
                <a:gd name="connsiteX37" fmla="*/ 310269 w 405249"/>
                <a:gd name="connsiteY37" fmla="*/ 354593 h 506561"/>
                <a:gd name="connsiteX38" fmla="*/ 170965 w 405249"/>
                <a:gd name="connsiteY38" fmla="*/ 354593 h 506561"/>
                <a:gd name="connsiteX39" fmla="*/ 151969 w 405249"/>
                <a:gd name="connsiteY39" fmla="*/ 335597 h 506561"/>
                <a:gd name="connsiteX40" fmla="*/ 151969 w 405249"/>
                <a:gd name="connsiteY40" fmla="*/ 411581 h 506561"/>
                <a:gd name="connsiteX41" fmla="*/ 170965 w 405249"/>
                <a:gd name="connsiteY41" fmla="*/ 392585 h 506561"/>
                <a:gd name="connsiteX42" fmla="*/ 310269 w 405249"/>
                <a:gd name="connsiteY42" fmla="*/ 392585 h 506561"/>
                <a:gd name="connsiteX43" fmla="*/ 329265 w 405249"/>
                <a:gd name="connsiteY43" fmla="*/ 411581 h 506561"/>
                <a:gd name="connsiteX44" fmla="*/ 310269 w 405249"/>
                <a:gd name="connsiteY44" fmla="*/ 430577 h 506561"/>
                <a:gd name="connsiteX45" fmla="*/ 170965 w 405249"/>
                <a:gd name="connsiteY45" fmla="*/ 430577 h 506561"/>
                <a:gd name="connsiteX46" fmla="*/ 151969 w 405249"/>
                <a:gd name="connsiteY46" fmla="*/ 411581 h 506561"/>
                <a:gd name="connsiteX47" fmla="*/ 240617 w 405249"/>
                <a:gd name="connsiteY47" fmla="*/ 151969 h 506561"/>
                <a:gd name="connsiteX48" fmla="*/ 240617 w 405249"/>
                <a:gd name="connsiteY48" fmla="*/ 12664 h 506561"/>
                <a:gd name="connsiteX49" fmla="*/ 392585 w 405249"/>
                <a:gd name="connsiteY49" fmla="*/ 164633 h 506561"/>
                <a:gd name="connsiteX50" fmla="*/ 253281 w 405249"/>
                <a:gd name="connsiteY50" fmla="*/ 164633 h 506561"/>
                <a:gd name="connsiteX51" fmla="*/ 240617 w 405249"/>
                <a:gd name="connsiteY51" fmla="*/ 151969 h 5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5249" h="506561">
                  <a:moveTo>
                    <a:pt x="202625" y="151969"/>
                  </a:moveTo>
                  <a:lnTo>
                    <a:pt x="202625" y="0"/>
                  </a:lnTo>
                  <a:lnTo>
                    <a:pt x="50656" y="0"/>
                  </a:lnTo>
                  <a:cubicBezTo>
                    <a:pt x="22680" y="0"/>
                    <a:pt x="0" y="22680"/>
                    <a:pt x="0" y="50656"/>
                  </a:cubicBezTo>
                  <a:lnTo>
                    <a:pt x="0" y="455906"/>
                  </a:lnTo>
                  <a:cubicBezTo>
                    <a:pt x="0" y="483882"/>
                    <a:pt x="22680" y="506562"/>
                    <a:pt x="50656" y="506562"/>
                  </a:cubicBezTo>
                  <a:lnTo>
                    <a:pt x="354593" y="506562"/>
                  </a:lnTo>
                  <a:cubicBezTo>
                    <a:pt x="382570" y="506562"/>
                    <a:pt x="405249" y="483882"/>
                    <a:pt x="405249" y="455906"/>
                  </a:cubicBezTo>
                  <a:lnTo>
                    <a:pt x="405249" y="202625"/>
                  </a:lnTo>
                  <a:lnTo>
                    <a:pt x="253281" y="202625"/>
                  </a:lnTo>
                  <a:cubicBezTo>
                    <a:pt x="225304" y="202625"/>
                    <a:pt x="202625" y="179945"/>
                    <a:pt x="202625" y="151969"/>
                  </a:cubicBezTo>
                  <a:close/>
                  <a:moveTo>
                    <a:pt x="75984" y="259613"/>
                  </a:moveTo>
                  <a:cubicBezTo>
                    <a:pt x="75984" y="249122"/>
                    <a:pt x="84489" y="240617"/>
                    <a:pt x="94980" y="240617"/>
                  </a:cubicBezTo>
                  <a:cubicBezTo>
                    <a:pt x="105472" y="240617"/>
                    <a:pt x="113976" y="249122"/>
                    <a:pt x="113976" y="259613"/>
                  </a:cubicBezTo>
                  <a:cubicBezTo>
                    <a:pt x="113976" y="270104"/>
                    <a:pt x="105472" y="278609"/>
                    <a:pt x="94980" y="278609"/>
                  </a:cubicBezTo>
                  <a:cubicBezTo>
                    <a:pt x="84489" y="278609"/>
                    <a:pt x="75984" y="270104"/>
                    <a:pt x="75984" y="259613"/>
                  </a:cubicBezTo>
                  <a:close/>
                  <a:moveTo>
                    <a:pt x="75984" y="335597"/>
                  </a:moveTo>
                  <a:cubicBezTo>
                    <a:pt x="75984" y="325106"/>
                    <a:pt x="84489" y="316601"/>
                    <a:pt x="94980" y="316601"/>
                  </a:cubicBezTo>
                  <a:cubicBezTo>
                    <a:pt x="105472" y="316601"/>
                    <a:pt x="113976" y="325106"/>
                    <a:pt x="113976" y="335597"/>
                  </a:cubicBezTo>
                  <a:cubicBezTo>
                    <a:pt x="113976" y="346088"/>
                    <a:pt x="105472" y="354593"/>
                    <a:pt x="94980" y="354593"/>
                  </a:cubicBezTo>
                  <a:cubicBezTo>
                    <a:pt x="84489" y="354593"/>
                    <a:pt x="75984" y="346088"/>
                    <a:pt x="75984" y="335597"/>
                  </a:cubicBezTo>
                  <a:close/>
                  <a:moveTo>
                    <a:pt x="75984" y="411581"/>
                  </a:moveTo>
                  <a:cubicBezTo>
                    <a:pt x="75984" y="401090"/>
                    <a:pt x="84489" y="392585"/>
                    <a:pt x="94980" y="392585"/>
                  </a:cubicBezTo>
                  <a:cubicBezTo>
                    <a:pt x="105472" y="392585"/>
                    <a:pt x="113976" y="401090"/>
                    <a:pt x="113976" y="411581"/>
                  </a:cubicBezTo>
                  <a:cubicBezTo>
                    <a:pt x="113976" y="422073"/>
                    <a:pt x="105472" y="430577"/>
                    <a:pt x="94980" y="430577"/>
                  </a:cubicBezTo>
                  <a:cubicBezTo>
                    <a:pt x="84489" y="430577"/>
                    <a:pt x="75984" y="422073"/>
                    <a:pt x="75984" y="411581"/>
                  </a:cubicBezTo>
                  <a:close/>
                  <a:moveTo>
                    <a:pt x="151969" y="259613"/>
                  </a:moveTo>
                  <a:cubicBezTo>
                    <a:pt x="151969" y="249122"/>
                    <a:pt x="160473" y="240617"/>
                    <a:pt x="170965" y="240617"/>
                  </a:cubicBezTo>
                  <a:lnTo>
                    <a:pt x="310269" y="240617"/>
                  </a:lnTo>
                  <a:cubicBezTo>
                    <a:pt x="320760" y="240617"/>
                    <a:pt x="329265" y="249122"/>
                    <a:pt x="329265" y="259613"/>
                  </a:cubicBezTo>
                  <a:cubicBezTo>
                    <a:pt x="329265" y="270104"/>
                    <a:pt x="320760" y="278609"/>
                    <a:pt x="310269" y="278609"/>
                  </a:cubicBezTo>
                  <a:lnTo>
                    <a:pt x="170965" y="278609"/>
                  </a:lnTo>
                  <a:cubicBezTo>
                    <a:pt x="160473" y="278609"/>
                    <a:pt x="151969" y="270104"/>
                    <a:pt x="151969" y="259613"/>
                  </a:cubicBezTo>
                  <a:close/>
                  <a:moveTo>
                    <a:pt x="151969" y="335597"/>
                  </a:moveTo>
                  <a:cubicBezTo>
                    <a:pt x="151969" y="325106"/>
                    <a:pt x="160473" y="316601"/>
                    <a:pt x="170965" y="316601"/>
                  </a:cubicBezTo>
                  <a:lnTo>
                    <a:pt x="310269" y="316601"/>
                  </a:lnTo>
                  <a:cubicBezTo>
                    <a:pt x="320760" y="316601"/>
                    <a:pt x="329265" y="325106"/>
                    <a:pt x="329265" y="335597"/>
                  </a:cubicBezTo>
                  <a:cubicBezTo>
                    <a:pt x="329265" y="346088"/>
                    <a:pt x="320760" y="354593"/>
                    <a:pt x="310269" y="354593"/>
                  </a:cubicBezTo>
                  <a:lnTo>
                    <a:pt x="170965" y="354593"/>
                  </a:lnTo>
                  <a:cubicBezTo>
                    <a:pt x="160473" y="354593"/>
                    <a:pt x="151969" y="346088"/>
                    <a:pt x="151969" y="335597"/>
                  </a:cubicBezTo>
                  <a:close/>
                  <a:moveTo>
                    <a:pt x="151969" y="411581"/>
                  </a:moveTo>
                  <a:cubicBezTo>
                    <a:pt x="151969" y="401090"/>
                    <a:pt x="160473" y="392585"/>
                    <a:pt x="170965" y="392585"/>
                  </a:cubicBezTo>
                  <a:lnTo>
                    <a:pt x="310269" y="392585"/>
                  </a:lnTo>
                  <a:cubicBezTo>
                    <a:pt x="320760" y="392585"/>
                    <a:pt x="329265" y="401090"/>
                    <a:pt x="329265" y="411581"/>
                  </a:cubicBezTo>
                  <a:cubicBezTo>
                    <a:pt x="329265" y="422073"/>
                    <a:pt x="320760" y="430577"/>
                    <a:pt x="310269" y="430577"/>
                  </a:cubicBezTo>
                  <a:lnTo>
                    <a:pt x="170965" y="430577"/>
                  </a:lnTo>
                  <a:cubicBezTo>
                    <a:pt x="160473" y="430577"/>
                    <a:pt x="151969" y="422073"/>
                    <a:pt x="151969" y="411581"/>
                  </a:cubicBezTo>
                  <a:close/>
                  <a:moveTo>
                    <a:pt x="240617" y="151969"/>
                  </a:moveTo>
                  <a:lnTo>
                    <a:pt x="240617" y="12664"/>
                  </a:lnTo>
                  <a:lnTo>
                    <a:pt x="392585" y="164633"/>
                  </a:lnTo>
                  <a:lnTo>
                    <a:pt x="253281" y="164633"/>
                  </a:lnTo>
                  <a:cubicBezTo>
                    <a:pt x="246287" y="164633"/>
                    <a:pt x="240617" y="158963"/>
                    <a:pt x="240617" y="15196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34" name="Graphic 32">
              <a:extLst>
                <a:ext uri="{FF2B5EF4-FFF2-40B4-BE49-F238E27FC236}">
                  <a16:creationId xmlns:a16="http://schemas.microsoft.com/office/drawing/2014/main" id="{7B2BD61B-57A7-BC08-AAFF-8FD481BDA0F0}"/>
                </a:ext>
                <a:ext uri="{C183D7F6-B498-43B3-948B-1728B52AA6E4}">
                  <adec:decorative xmlns:adec="http://schemas.microsoft.com/office/drawing/2017/decorative" val="1"/>
                </a:ext>
              </a:extLst>
            </p:cNvPr>
            <p:cNvSpPr/>
            <p:nvPr/>
          </p:nvSpPr>
          <p:spPr>
            <a:xfrm>
              <a:off x="9118624" y="2881340"/>
              <a:ext cx="547935" cy="54765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4 h 190404"/>
                <a:gd name="connsiteX20" fmla="*/ 69191 w 190500"/>
                <a:gd name="connsiteY20" fmla="*/ 146125 h 190404"/>
                <a:gd name="connsiteX21" fmla="*/ 79511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2"/>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10"/>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4"/>
                  </a:cubicBezTo>
                  <a:cubicBezTo>
                    <a:pt x="48327" y="145526"/>
                    <a:pt x="59469" y="150147"/>
                    <a:pt x="69191" y="146125"/>
                  </a:cubicBezTo>
                  <a:cubicBezTo>
                    <a:pt x="78913" y="142103"/>
                    <a:pt x="83533" y="130961"/>
                    <a:pt x="79511" y="121239"/>
                  </a:cubicBezTo>
                  <a:cubicBezTo>
                    <a:pt x="77548" y="116492"/>
                    <a:pt x="73750" y="112740"/>
                    <a:pt x="68980" y="110833"/>
                  </a:cubicBezTo>
                  <a:cubicBezTo>
                    <a:pt x="67942" y="96648"/>
                    <a:pt x="56132" y="85670"/>
                    <a:pt x="41910" y="85668"/>
                  </a:cubicBezTo>
                  <a:lnTo>
                    <a:pt x="9906" y="85668"/>
                  </a:lnTo>
                  <a:cubicBezTo>
                    <a:pt x="11332" y="84489"/>
                    <a:pt x="12920" y="83520"/>
                    <a:pt x="14621" y="82791"/>
                  </a:cubicBezTo>
                  <a:cubicBezTo>
                    <a:pt x="13639" y="79291"/>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6" y="67200"/>
                    <a:pt x="116507" y="78305"/>
                    <a:pt x="120453" y="88058"/>
                  </a:cubicBezTo>
                  <a:cubicBezTo>
                    <a:pt x="122388" y="92844"/>
                    <a:pt x="126183" y="96638"/>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5" y="161606"/>
                    <a:pt x="161442" y="168574"/>
                    <a:pt x="156677" y="174517"/>
                  </a:cubicBezTo>
                  <a:cubicBezTo>
                    <a:pt x="149790" y="183128"/>
                    <a:pt x="139094" y="190405"/>
                    <a:pt x="124701" y="190405"/>
                  </a:cubicBezTo>
                  <a:cubicBezTo>
                    <a:pt x="119525" y="190382"/>
                    <a:pt x="114429"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1"/>
                    <a:pt x="59282" y="133293"/>
                    <a:pt x="61913" y="133293"/>
                  </a:cubicBezTo>
                  <a:cubicBezTo>
                    <a:pt x="64543" y="133293"/>
                    <a:pt x="66675" y="131161"/>
                    <a:pt x="66675" y="128530"/>
                  </a:cubicBezTo>
                  <a:cubicBezTo>
                    <a:pt x="66675" y="125900"/>
                    <a:pt x="64543" y="123768"/>
                    <a:pt x="61913" y="123768"/>
                  </a:cubicBezTo>
                  <a:close/>
                  <a:moveTo>
                    <a:pt x="133350" y="80905"/>
                  </a:moveTo>
                  <a:cubicBezTo>
                    <a:pt x="133350" y="83536"/>
                    <a:pt x="135482" y="85668"/>
                    <a:pt x="138113" y="85668"/>
                  </a:cubicBezTo>
                  <a:cubicBezTo>
                    <a:pt x="140743" y="85668"/>
                    <a:pt x="142875" y="83536"/>
                    <a:pt x="142875" y="80905"/>
                  </a:cubicBezTo>
                  <a:cubicBezTo>
                    <a:pt x="142875" y="78275"/>
                    <a:pt x="140743" y="76143"/>
                    <a:pt x="138113" y="76143"/>
                  </a:cubicBezTo>
                  <a:cubicBezTo>
                    <a:pt x="135482" y="76143"/>
                    <a:pt x="133350" y="78275"/>
                    <a:pt x="133350" y="80905"/>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37" name="Graphic 35" descr="key">
              <a:extLst>
                <a:ext uri="{FF2B5EF4-FFF2-40B4-BE49-F238E27FC236}">
                  <a16:creationId xmlns:a16="http://schemas.microsoft.com/office/drawing/2014/main" id="{A71E27EE-04C9-1155-CA98-367B65B60AA6}"/>
                </a:ext>
              </a:extLst>
            </p:cNvPr>
            <p:cNvSpPr/>
            <p:nvPr/>
          </p:nvSpPr>
          <p:spPr>
            <a:xfrm>
              <a:off x="7229480" y="2561588"/>
              <a:ext cx="257439" cy="256158"/>
            </a:xfrm>
            <a:custGeom>
              <a:avLst/>
              <a:gdLst>
                <a:gd name="connsiteX0" fmla="*/ 66675 w 191452"/>
                <a:gd name="connsiteY0" fmla="*/ 62389 h 190499"/>
                <a:gd name="connsiteX1" fmla="*/ 129064 w 191452"/>
                <a:gd name="connsiteY1" fmla="*/ 0 h 190499"/>
                <a:gd name="connsiteX2" fmla="*/ 191453 w 191452"/>
                <a:gd name="connsiteY2" fmla="*/ 61436 h 190499"/>
                <a:gd name="connsiteX3" fmla="*/ 129064 w 191452"/>
                <a:gd name="connsiteY3" fmla="*/ 123825 h 190499"/>
                <a:gd name="connsiteX4" fmla="*/ 114281 w 191452"/>
                <a:gd name="connsiteY4" fmla="*/ 121882 h 190499"/>
                <a:gd name="connsiteX5" fmla="*/ 102394 w 191452"/>
                <a:gd name="connsiteY5" fmla="*/ 133350 h 190499"/>
                <a:gd name="connsiteX6" fmla="*/ 85725 w 191452"/>
                <a:gd name="connsiteY6" fmla="*/ 133350 h 190499"/>
                <a:gd name="connsiteX7" fmla="*/ 85725 w 191452"/>
                <a:gd name="connsiteY7" fmla="*/ 150019 h 190499"/>
                <a:gd name="connsiteX8" fmla="*/ 73819 w 191452"/>
                <a:gd name="connsiteY8" fmla="*/ 161925 h 190499"/>
                <a:gd name="connsiteX9" fmla="*/ 57150 w 191452"/>
                <a:gd name="connsiteY9" fmla="*/ 161925 h 190499"/>
                <a:gd name="connsiteX10" fmla="*/ 57150 w 191452"/>
                <a:gd name="connsiteY10" fmla="*/ 173831 h 190499"/>
                <a:gd name="connsiteX11" fmla="*/ 40481 w 191452"/>
                <a:gd name="connsiteY11" fmla="*/ 190500 h 190499"/>
                <a:gd name="connsiteX12" fmla="*/ 16669 w 191452"/>
                <a:gd name="connsiteY12" fmla="*/ 190500 h 190499"/>
                <a:gd name="connsiteX13" fmla="*/ 0 w 191452"/>
                <a:gd name="connsiteY13" fmla="*/ 173831 h 190499"/>
                <a:gd name="connsiteX14" fmla="*/ 0 w 191452"/>
                <a:gd name="connsiteY14" fmla="*/ 153143 h 190499"/>
                <a:gd name="connsiteX15" fmla="*/ 7677 w 191452"/>
                <a:gd name="connsiteY15" fmla="*/ 134626 h 190499"/>
                <a:gd name="connsiteX16" fmla="*/ 67056 w 191452"/>
                <a:gd name="connsiteY16" fmla="*/ 75228 h 190499"/>
                <a:gd name="connsiteX17" fmla="*/ 67723 w 191452"/>
                <a:gd name="connsiteY17" fmla="*/ 72904 h 190499"/>
                <a:gd name="connsiteX18" fmla="*/ 66675 w 191452"/>
                <a:gd name="connsiteY18" fmla="*/ 62389 h 190499"/>
                <a:gd name="connsiteX19" fmla="*/ 155258 w 191452"/>
                <a:gd name="connsiteY19" fmla="*/ 47149 h 190499"/>
                <a:gd name="connsiteX20" fmla="*/ 143351 w 191452"/>
                <a:gd name="connsiteY20" fmla="*/ 35242 h 190499"/>
                <a:gd name="connsiteX21" fmla="*/ 131445 w 191452"/>
                <a:gd name="connsiteY21" fmla="*/ 47149 h 190499"/>
                <a:gd name="connsiteX22" fmla="*/ 143351 w 191452"/>
                <a:gd name="connsiteY22" fmla="*/ 59055 h 190499"/>
                <a:gd name="connsiteX23" fmla="*/ 155258 w 191452"/>
                <a:gd name="connsiteY23" fmla="*/ 47149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1452" h="190499">
                  <a:moveTo>
                    <a:pt x="66675" y="62389"/>
                  </a:moveTo>
                  <a:cubicBezTo>
                    <a:pt x="66696" y="27941"/>
                    <a:pt x="94616" y="21"/>
                    <a:pt x="129064" y="0"/>
                  </a:cubicBezTo>
                  <a:cubicBezTo>
                    <a:pt x="163316" y="0"/>
                    <a:pt x="191453" y="26851"/>
                    <a:pt x="191453" y="61436"/>
                  </a:cubicBezTo>
                  <a:cubicBezTo>
                    <a:pt x="191431" y="95884"/>
                    <a:pt x="163511" y="123804"/>
                    <a:pt x="129064" y="123825"/>
                  </a:cubicBezTo>
                  <a:cubicBezTo>
                    <a:pt x="124006" y="123825"/>
                    <a:pt x="119015" y="123101"/>
                    <a:pt x="114281" y="121882"/>
                  </a:cubicBezTo>
                  <a:cubicBezTo>
                    <a:pt x="114045" y="128278"/>
                    <a:pt x="108795" y="133344"/>
                    <a:pt x="102394" y="133350"/>
                  </a:cubicBezTo>
                  <a:lnTo>
                    <a:pt x="85725" y="133350"/>
                  </a:lnTo>
                  <a:lnTo>
                    <a:pt x="85725" y="150019"/>
                  </a:lnTo>
                  <a:cubicBezTo>
                    <a:pt x="85725" y="156591"/>
                    <a:pt x="80391" y="161925"/>
                    <a:pt x="73819" y="161925"/>
                  </a:cubicBezTo>
                  <a:lnTo>
                    <a:pt x="57150" y="161925"/>
                  </a:lnTo>
                  <a:lnTo>
                    <a:pt x="57150" y="173831"/>
                  </a:lnTo>
                  <a:cubicBezTo>
                    <a:pt x="57150" y="183037"/>
                    <a:pt x="49687" y="190500"/>
                    <a:pt x="40481" y="190500"/>
                  </a:cubicBezTo>
                  <a:lnTo>
                    <a:pt x="16669" y="190500"/>
                  </a:lnTo>
                  <a:cubicBezTo>
                    <a:pt x="7463" y="190500"/>
                    <a:pt x="0" y="183037"/>
                    <a:pt x="0" y="173831"/>
                  </a:cubicBezTo>
                  <a:lnTo>
                    <a:pt x="0" y="153143"/>
                  </a:lnTo>
                  <a:cubicBezTo>
                    <a:pt x="0" y="146190"/>
                    <a:pt x="2762" y="139532"/>
                    <a:pt x="7677" y="134626"/>
                  </a:cubicBezTo>
                  <a:lnTo>
                    <a:pt x="67056" y="75228"/>
                  </a:lnTo>
                  <a:cubicBezTo>
                    <a:pt x="67644" y="74609"/>
                    <a:pt x="67893" y="73741"/>
                    <a:pt x="67723" y="72904"/>
                  </a:cubicBezTo>
                  <a:cubicBezTo>
                    <a:pt x="67069" y="69436"/>
                    <a:pt x="66719" y="65918"/>
                    <a:pt x="66675" y="62389"/>
                  </a:cubicBezTo>
                  <a:close/>
                  <a:moveTo>
                    <a:pt x="155258" y="47149"/>
                  </a:moveTo>
                  <a:cubicBezTo>
                    <a:pt x="155258" y="40573"/>
                    <a:pt x="149927" y="35242"/>
                    <a:pt x="143351" y="35242"/>
                  </a:cubicBezTo>
                  <a:cubicBezTo>
                    <a:pt x="136776" y="35242"/>
                    <a:pt x="131445" y="40573"/>
                    <a:pt x="131445" y="47149"/>
                  </a:cubicBezTo>
                  <a:cubicBezTo>
                    <a:pt x="131445" y="53724"/>
                    <a:pt x="136776" y="59055"/>
                    <a:pt x="143351" y="59055"/>
                  </a:cubicBezTo>
                  <a:cubicBezTo>
                    <a:pt x="149927" y="59055"/>
                    <a:pt x="155258" y="53724"/>
                    <a:pt x="155258" y="4714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41" name="Graphic 35" descr="key">
              <a:extLst>
                <a:ext uri="{FF2B5EF4-FFF2-40B4-BE49-F238E27FC236}">
                  <a16:creationId xmlns:a16="http://schemas.microsoft.com/office/drawing/2014/main" id="{5E23E900-DD40-AA3D-CF94-5D6866715F0C}"/>
                </a:ext>
              </a:extLst>
            </p:cNvPr>
            <p:cNvSpPr/>
            <p:nvPr/>
          </p:nvSpPr>
          <p:spPr>
            <a:xfrm>
              <a:off x="8946739" y="2561588"/>
              <a:ext cx="257439" cy="256158"/>
            </a:xfrm>
            <a:custGeom>
              <a:avLst/>
              <a:gdLst>
                <a:gd name="connsiteX0" fmla="*/ 66675 w 191452"/>
                <a:gd name="connsiteY0" fmla="*/ 62389 h 190499"/>
                <a:gd name="connsiteX1" fmla="*/ 129064 w 191452"/>
                <a:gd name="connsiteY1" fmla="*/ 0 h 190499"/>
                <a:gd name="connsiteX2" fmla="*/ 191453 w 191452"/>
                <a:gd name="connsiteY2" fmla="*/ 61436 h 190499"/>
                <a:gd name="connsiteX3" fmla="*/ 129064 w 191452"/>
                <a:gd name="connsiteY3" fmla="*/ 123825 h 190499"/>
                <a:gd name="connsiteX4" fmla="*/ 114281 w 191452"/>
                <a:gd name="connsiteY4" fmla="*/ 121882 h 190499"/>
                <a:gd name="connsiteX5" fmla="*/ 102394 w 191452"/>
                <a:gd name="connsiteY5" fmla="*/ 133350 h 190499"/>
                <a:gd name="connsiteX6" fmla="*/ 85725 w 191452"/>
                <a:gd name="connsiteY6" fmla="*/ 133350 h 190499"/>
                <a:gd name="connsiteX7" fmla="*/ 85725 w 191452"/>
                <a:gd name="connsiteY7" fmla="*/ 150019 h 190499"/>
                <a:gd name="connsiteX8" fmla="*/ 73819 w 191452"/>
                <a:gd name="connsiteY8" fmla="*/ 161925 h 190499"/>
                <a:gd name="connsiteX9" fmla="*/ 57150 w 191452"/>
                <a:gd name="connsiteY9" fmla="*/ 161925 h 190499"/>
                <a:gd name="connsiteX10" fmla="*/ 57150 w 191452"/>
                <a:gd name="connsiteY10" fmla="*/ 173831 h 190499"/>
                <a:gd name="connsiteX11" fmla="*/ 40481 w 191452"/>
                <a:gd name="connsiteY11" fmla="*/ 190500 h 190499"/>
                <a:gd name="connsiteX12" fmla="*/ 16669 w 191452"/>
                <a:gd name="connsiteY12" fmla="*/ 190500 h 190499"/>
                <a:gd name="connsiteX13" fmla="*/ 0 w 191452"/>
                <a:gd name="connsiteY13" fmla="*/ 173831 h 190499"/>
                <a:gd name="connsiteX14" fmla="*/ 0 w 191452"/>
                <a:gd name="connsiteY14" fmla="*/ 153143 h 190499"/>
                <a:gd name="connsiteX15" fmla="*/ 7677 w 191452"/>
                <a:gd name="connsiteY15" fmla="*/ 134626 h 190499"/>
                <a:gd name="connsiteX16" fmla="*/ 67056 w 191452"/>
                <a:gd name="connsiteY16" fmla="*/ 75228 h 190499"/>
                <a:gd name="connsiteX17" fmla="*/ 67723 w 191452"/>
                <a:gd name="connsiteY17" fmla="*/ 72904 h 190499"/>
                <a:gd name="connsiteX18" fmla="*/ 66675 w 191452"/>
                <a:gd name="connsiteY18" fmla="*/ 62389 h 190499"/>
                <a:gd name="connsiteX19" fmla="*/ 155258 w 191452"/>
                <a:gd name="connsiteY19" fmla="*/ 47149 h 190499"/>
                <a:gd name="connsiteX20" fmla="*/ 143351 w 191452"/>
                <a:gd name="connsiteY20" fmla="*/ 35242 h 190499"/>
                <a:gd name="connsiteX21" fmla="*/ 131445 w 191452"/>
                <a:gd name="connsiteY21" fmla="*/ 47149 h 190499"/>
                <a:gd name="connsiteX22" fmla="*/ 143351 w 191452"/>
                <a:gd name="connsiteY22" fmla="*/ 59055 h 190499"/>
                <a:gd name="connsiteX23" fmla="*/ 155258 w 191452"/>
                <a:gd name="connsiteY23" fmla="*/ 47149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1452" h="190499">
                  <a:moveTo>
                    <a:pt x="66675" y="62389"/>
                  </a:moveTo>
                  <a:cubicBezTo>
                    <a:pt x="66696" y="27941"/>
                    <a:pt x="94616" y="21"/>
                    <a:pt x="129064" y="0"/>
                  </a:cubicBezTo>
                  <a:cubicBezTo>
                    <a:pt x="163316" y="0"/>
                    <a:pt x="191453" y="26851"/>
                    <a:pt x="191453" y="61436"/>
                  </a:cubicBezTo>
                  <a:cubicBezTo>
                    <a:pt x="191431" y="95884"/>
                    <a:pt x="163511" y="123804"/>
                    <a:pt x="129064" y="123825"/>
                  </a:cubicBezTo>
                  <a:cubicBezTo>
                    <a:pt x="124006" y="123825"/>
                    <a:pt x="119015" y="123101"/>
                    <a:pt x="114281" y="121882"/>
                  </a:cubicBezTo>
                  <a:cubicBezTo>
                    <a:pt x="114045" y="128278"/>
                    <a:pt x="108795" y="133344"/>
                    <a:pt x="102394" y="133350"/>
                  </a:cubicBezTo>
                  <a:lnTo>
                    <a:pt x="85725" y="133350"/>
                  </a:lnTo>
                  <a:lnTo>
                    <a:pt x="85725" y="150019"/>
                  </a:lnTo>
                  <a:cubicBezTo>
                    <a:pt x="85725" y="156591"/>
                    <a:pt x="80391" y="161925"/>
                    <a:pt x="73819" y="161925"/>
                  </a:cubicBezTo>
                  <a:lnTo>
                    <a:pt x="57150" y="161925"/>
                  </a:lnTo>
                  <a:lnTo>
                    <a:pt x="57150" y="173831"/>
                  </a:lnTo>
                  <a:cubicBezTo>
                    <a:pt x="57150" y="183037"/>
                    <a:pt x="49687" y="190500"/>
                    <a:pt x="40481" y="190500"/>
                  </a:cubicBezTo>
                  <a:lnTo>
                    <a:pt x="16669" y="190500"/>
                  </a:lnTo>
                  <a:cubicBezTo>
                    <a:pt x="7463" y="190500"/>
                    <a:pt x="0" y="183037"/>
                    <a:pt x="0" y="173831"/>
                  </a:cubicBezTo>
                  <a:lnTo>
                    <a:pt x="0" y="153143"/>
                  </a:lnTo>
                  <a:cubicBezTo>
                    <a:pt x="0" y="146190"/>
                    <a:pt x="2762" y="139532"/>
                    <a:pt x="7677" y="134626"/>
                  </a:cubicBezTo>
                  <a:lnTo>
                    <a:pt x="67056" y="75228"/>
                  </a:lnTo>
                  <a:cubicBezTo>
                    <a:pt x="67644" y="74609"/>
                    <a:pt x="67893" y="73741"/>
                    <a:pt x="67723" y="72904"/>
                  </a:cubicBezTo>
                  <a:cubicBezTo>
                    <a:pt x="67069" y="69436"/>
                    <a:pt x="66719" y="65918"/>
                    <a:pt x="66675" y="62389"/>
                  </a:cubicBezTo>
                  <a:close/>
                  <a:moveTo>
                    <a:pt x="155258" y="47149"/>
                  </a:moveTo>
                  <a:cubicBezTo>
                    <a:pt x="155258" y="40573"/>
                    <a:pt x="149927" y="35242"/>
                    <a:pt x="143351" y="35242"/>
                  </a:cubicBezTo>
                  <a:cubicBezTo>
                    <a:pt x="136776" y="35242"/>
                    <a:pt x="131445" y="40573"/>
                    <a:pt x="131445" y="47149"/>
                  </a:cubicBezTo>
                  <a:cubicBezTo>
                    <a:pt x="131445" y="53724"/>
                    <a:pt x="136776" y="59055"/>
                    <a:pt x="143351" y="59055"/>
                  </a:cubicBezTo>
                  <a:cubicBezTo>
                    <a:pt x="149927" y="59055"/>
                    <a:pt x="155258" y="53724"/>
                    <a:pt x="155258" y="4714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42" name="Graphic 35" descr="key">
              <a:extLst>
                <a:ext uri="{FF2B5EF4-FFF2-40B4-BE49-F238E27FC236}">
                  <a16:creationId xmlns:a16="http://schemas.microsoft.com/office/drawing/2014/main" id="{CB982D2A-35C5-5FB5-4C6F-6DF394531A7B}"/>
                </a:ext>
              </a:extLst>
            </p:cNvPr>
            <p:cNvSpPr/>
            <p:nvPr/>
          </p:nvSpPr>
          <p:spPr>
            <a:xfrm>
              <a:off x="4683119" y="2561588"/>
              <a:ext cx="257439" cy="256158"/>
            </a:xfrm>
            <a:custGeom>
              <a:avLst/>
              <a:gdLst>
                <a:gd name="connsiteX0" fmla="*/ 66675 w 191452"/>
                <a:gd name="connsiteY0" fmla="*/ 62389 h 190499"/>
                <a:gd name="connsiteX1" fmla="*/ 129064 w 191452"/>
                <a:gd name="connsiteY1" fmla="*/ 0 h 190499"/>
                <a:gd name="connsiteX2" fmla="*/ 191453 w 191452"/>
                <a:gd name="connsiteY2" fmla="*/ 61436 h 190499"/>
                <a:gd name="connsiteX3" fmla="*/ 129064 w 191452"/>
                <a:gd name="connsiteY3" fmla="*/ 123825 h 190499"/>
                <a:gd name="connsiteX4" fmla="*/ 114281 w 191452"/>
                <a:gd name="connsiteY4" fmla="*/ 121882 h 190499"/>
                <a:gd name="connsiteX5" fmla="*/ 102394 w 191452"/>
                <a:gd name="connsiteY5" fmla="*/ 133350 h 190499"/>
                <a:gd name="connsiteX6" fmla="*/ 85725 w 191452"/>
                <a:gd name="connsiteY6" fmla="*/ 133350 h 190499"/>
                <a:gd name="connsiteX7" fmla="*/ 85725 w 191452"/>
                <a:gd name="connsiteY7" fmla="*/ 150019 h 190499"/>
                <a:gd name="connsiteX8" fmla="*/ 73819 w 191452"/>
                <a:gd name="connsiteY8" fmla="*/ 161925 h 190499"/>
                <a:gd name="connsiteX9" fmla="*/ 57150 w 191452"/>
                <a:gd name="connsiteY9" fmla="*/ 161925 h 190499"/>
                <a:gd name="connsiteX10" fmla="*/ 57150 w 191452"/>
                <a:gd name="connsiteY10" fmla="*/ 173831 h 190499"/>
                <a:gd name="connsiteX11" fmla="*/ 40481 w 191452"/>
                <a:gd name="connsiteY11" fmla="*/ 190500 h 190499"/>
                <a:gd name="connsiteX12" fmla="*/ 16669 w 191452"/>
                <a:gd name="connsiteY12" fmla="*/ 190500 h 190499"/>
                <a:gd name="connsiteX13" fmla="*/ 0 w 191452"/>
                <a:gd name="connsiteY13" fmla="*/ 173831 h 190499"/>
                <a:gd name="connsiteX14" fmla="*/ 0 w 191452"/>
                <a:gd name="connsiteY14" fmla="*/ 153143 h 190499"/>
                <a:gd name="connsiteX15" fmla="*/ 7677 w 191452"/>
                <a:gd name="connsiteY15" fmla="*/ 134626 h 190499"/>
                <a:gd name="connsiteX16" fmla="*/ 67056 w 191452"/>
                <a:gd name="connsiteY16" fmla="*/ 75228 h 190499"/>
                <a:gd name="connsiteX17" fmla="*/ 67723 w 191452"/>
                <a:gd name="connsiteY17" fmla="*/ 72904 h 190499"/>
                <a:gd name="connsiteX18" fmla="*/ 66675 w 191452"/>
                <a:gd name="connsiteY18" fmla="*/ 62389 h 190499"/>
                <a:gd name="connsiteX19" fmla="*/ 155258 w 191452"/>
                <a:gd name="connsiteY19" fmla="*/ 47149 h 190499"/>
                <a:gd name="connsiteX20" fmla="*/ 143351 w 191452"/>
                <a:gd name="connsiteY20" fmla="*/ 35242 h 190499"/>
                <a:gd name="connsiteX21" fmla="*/ 131445 w 191452"/>
                <a:gd name="connsiteY21" fmla="*/ 47149 h 190499"/>
                <a:gd name="connsiteX22" fmla="*/ 143351 w 191452"/>
                <a:gd name="connsiteY22" fmla="*/ 59055 h 190499"/>
                <a:gd name="connsiteX23" fmla="*/ 155258 w 191452"/>
                <a:gd name="connsiteY23" fmla="*/ 47149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1452" h="190499">
                  <a:moveTo>
                    <a:pt x="66675" y="62389"/>
                  </a:moveTo>
                  <a:cubicBezTo>
                    <a:pt x="66696" y="27941"/>
                    <a:pt x="94616" y="21"/>
                    <a:pt x="129064" y="0"/>
                  </a:cubicBezTo>
                  <a:cubicBezTo>
                    <a:pt x="163316" y="0"/>
                    <a:pt x="191453" y="26851"/>
                    <a:pt x="191453" y="61436"/>
                  </a:cubicBezTo>
                  <a:cubicBezTo>
                    <a:pt x="191431" y="95884"/>
                    <a:pt x="163511" y="123804"/>
                    <a:pt x="129064" y="123825"/>
                  </a:cubicBezTo>
                  <a:cubicBezTo>
                    <a:pt x="124006" y="123825"/>
                    <a:pt x="119015" y="123101"/>
                    <a:pt x="114281" y="121882"/>
                  </a:cubicBezTo>
                  <a:cubicBezTo>
                    <a:pt x="114045" y="128278"/>
                    <a:pt x="108795" y="133344"/>
                    <a:pt x="102394" y="133350"/>
                  </a:cubicBezTo>
                  <a:lnTo>
                    <a:pt x="85725" y="133350"/>
                  </a:lnTo>
                  <a:lnTo>
                    <a:pt x="85725" y="150019"/>
                  </a:lnTo>
                  <a:cubicBezTo>
                    <a:pt x="85725" y="156591"/>
                    <a:pt x="80391" y="161925"/>
                    <a:pt x="73819" y="161925"/>
                  </a:cubicBezTo>
                  <a:lnTo>
                    <a:pt x="57150" y="161925"/>
                  </a:lnTo>
                  <a:lnTo>
                    <a:pt x="57150" y="173831"/>
                  </a:lnTo>
                  <a:cubicBezTo>
                    <a:pt x="57150" y="183037"/>
                    <a:pt x="49687" y="190500"/>
                    <a:pt x="40481" y="190500"/>
                  </a:cubicBezTo>
                  <a:lnTo>
                    <a:pt x="16669" y="190500"/>
                  </a:lnTo>
                  <a:cubicBezTo>
                    <a:pt x="7463" y="190500"/>
                    <a:pt x="0" y="183037"/>
                    <a:pt x="0" y="173831"/>
                  </a:cubicBezTo>
                  <a:lnTo>
                    <a:pt x="0" y="153143"/>
                  </a:lnTo>
                  <a:cubicBezTo>
                    <a:pt x="0" y="146190"/>
                    <a:pt x="2762" y="139532"/>
                    <a:pt x="7677" y="134626"/>
                  </a:cubicBezTo>
                  <a:lnTo>
                    <a:pt x="67056" y="75228"/>
                  </a:lnTo>
                  <a:cubicBezTo>
                    <a:pt x="67644" y="74609"/>
                    <a:pt x="67893" y="73741"/>
                    <a:pt x="67723" y="72904"/>
                  </a:cubicBezTo>
                  <a:cubicBezTo>
                    <a:pt x="67069" y="69436"/>
                    <a:pt x="66719" y="65918"/>
                    <a:pt x="66675" y="62389"/>
                  </a:cubicBezTo>
                  <a:close/>
                  <a:moveTo>
                    <a:pt x="155258" y="47149"/>
                  </a:moveTo>
                  <a:cubicBezTo>
                    <a:pt x="155258" y="40573"/>
                    <a:pt x="149927" y="35242"/>
                    <a:pt x="143351" y="35242"/>
                  </a:cubicBezTo>
                  <a:cubicBezTo>
                    <a:pt x="136776" y="35242"/>
                    <a:pt x="131445" y="40573"/>
                    <a:pt x="131445" y="47149"/>
                  </a:cubicBezTo>
                  <a:cubicBezTo>
                    <a:pt x="131445" y="53724"/>
                    <a:pt x="136776" y="59055"/>
                    <a:pt x="143351" y="59055"/>
                  </a:cubicBezTo>
                  <a:cubicBezTo>
                    <a:pt x="149927" y="59055"/>
                    <a:pt x="155258" y="53724"/>
                    <a:pt x="155258" y="4714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43" name="Graphic 35" descr="key">
              <a:extLst>
                <a:ext uri="{FF2B5EF4-FFF2-40B4-BE49-F238E27FC236}">
                  <a16:creationId xmlns:a16="http://schemas.microsoft.com/office/drawing/2014/main" id="{EAF19DC4-9BDE-5618-023D-70AEBD3F51BD}"/>
                </a:ext>
              </a:extLst>
            </p:cNvPr>
            <p:cNvSpPr/>
            <p:nvPr/>
          </p:nvSpPr>
          <p:spPr>
            <a:xfrm>
              <a:off x="4243937" y="2561588"/>
              <a:ext cx="257439" cy="256158"/>
            </a:xfrm>
            <a:custGeom>
              <a:avLst/>
              <a:gdLst>
                <a:gd name="connsiteX0" fmla="*/ 66675 w 191452"/>
                <a:gd name="connsiteY0" fmla="*/ 62389 h 190499"/>
                <a:gd name="connsiteX1" fmla="*/ 129064 w 191452"/>
                <a:gd name="connsiteY1" fmla="*/ 0 h 190499"/>
                <a:gd name="connsiteX2" fmla="*/ 191453 w 191452"/>
                <a:gd name="connsiteY2" fmla="*/ 61436 h 190499"/>
                <a:gd name="connsiteX3" fmla="*/ 129064 w 191452"/>
                <a:gd name="connsiteY3" fmla="*/ 123825 h 190499"/>
                <a:gd name="connsiteX4" fmla="*/ 114281 w 191452"/>
                <a:gd name="connsiteY4" fmla="*/ 121882 h 190499"/>
                <a:gd name="connsiteX5" fmla="*/ 102394 w 191452"/>
                <a:gd name="connsiteY5" fmla="*/ 133350 h 190499"/>
                <a:gd name="connsiteX6" fmla="*/ 85725 w 191452"/>
                <a:gd name="connsiteY6" fmla="*/ 133350 h 190499"/>
                <a:gd name="connsiteX7" fmla="*/ 85725 w 191452"/>
                <a:gd name="connsiteY7" fmla="*/ 150019 h 190499"/>
                <a:gd name="connsiteX8" fmla="*/ 73819 w 191452"/>
                <a:gd name="connsiteY8" fmla="*/ 161925 h 190499"/>
                <a:gd name="connsiteX9" fmla="*/ 57150 w 191452"/>
                <a:gd name="connsiteY9" fmla="*/ 161925 h 190499"/>
                <a:gd name="connsiteX10" fmla="*/ 57150 w 191452"/>
                <a:gd name="connsiteY10" fmla="*/ 173831 h 190499"/>
                <a:gd name="connsiteX11" fmla="*/ 40481 w 191452"/>
                <a:gd name="connsiteY11" fmla="*/ 190500 h 190499"/>
                <a:gd name="connsiteX12" fmla="*/ 16669 w 191452"/>
                <a:gd name="connsiteY12" fmla="*/ 190500 h 190499"/>
                <a:gd name="connsiteX13" fmla="*/ 0 w 191452"/>
                <a:gd name="connsiteY13" fmla="*/ 173831 h 190499"/>
                <a:gd name="connsiteX14" fmla="*/ 0 w 191452"/>
                <a:gd name="connsiteY14" fmla="*/ 153143 h 190499"/>
                <a:gd name="connsiteX15" fmla="*/ 7677 w 191452"/>
                <a:gd name="connsiteY15" fmla="*/ 134626 h 190499"/>
                <a:gd name="connsiteX16" fmla="*/ 67056 w 191452"/>
                <a:gd name="connsiteY16" fmla="*/ 75228 h 190499"/>
                <a:gd name="connsiteX17" fmla="*/ 67723 w 191452"/>
                <a:gd name="connsiteY17" fmla="*/ 72904 h 190499"/>
                <a:gd name="connsiteX18" fmla="*/ 66675 w 191452"/>
                <a:gd name="connsiteY18" fmla="*/ 62389 h 190499"/>
                <a:gd name="connsiteX19" fmla="*/ 155258 w 191452"/>
                <a:gd name="connsiteY19" fmla="*/ 47149 h 190499"/>
                <a:gd name="connsiteX20" fmla="*/ 143351 w 191452"/>
                <a:gd name="connsiteY20" fmla="*/ 35242 h 190499"/>
                <a:gd name="connsiteX21" fmla="*/ 131445 w 191452"/>
                <a:gd name="connsiteY21" fmla="*/ 47149 h 190499"/>
                <a:gd name="connsiteX22" fmla="*/ 143351 w 191452"/>
                <a:gd name="connsiteY22" fmla="*/ 59055 h 190499"/>
                <a:gd name="connsiteX23" fmla="*/ 155258 w 191452"/>
                <a:gd name="connsiteY23" fmla="*/ 47149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1452" h="190499">
                  <a:moveTo>
                    <a:pt x="66675" y="62389"/>
                  </a:moveTo>
                  <a:cubicBezTo>
                    <a:pt x="66696" y="27941"/>
                    <a:pt x="94616" y="21"/>
                    <a:pt x="129064" y="0"/>
                  </a:cubicBezTo>
                  <a:cubicBezTo>
                    <a:pt x="163316" y="0"/>
                    <a:pt x="191453" y="26851"/>
                    <a:pt x="191453" y="61436"/>
                  </a:cubicBezTo>
                  <a:cubicBezTo>
                    <a:pt x="191431" y="95884"/>
                    <a:pt x="163511" y="123804"/>
                    <a:pt x="129064" y="123825"/>
                  </a:cubicBezTo>
                  <a:cubicBezTo>
                    <a:pt x="124006" y="123825"/>
                    <a:pt x="119015" y="123101"/>
                    <a:pt x="114281" y="121882"/>
                  </a:cubicBezTo>
                  <a:cubicBezTo>
                    <a:pt x="114045" y="128278"/>
                    <a:pt x="108795" y="133344"/>
                    <a:pt x="102394" y="133350"/>
                  </a:cubicBezTo>
                  <a:lnTo>
                    <a:pt x="85725" y="133350"/>
                  </a:lnTo>
                  <a:lnTo>
                    <a:pt x="85725" y="150019"/>
                  </a:lnTo>
                  <a:cubicBezTo>
                    <a:pt x="85725" y="156591"/>
                    <a:pt x="80391" y="161925"/>
                    <a:pt x="73819" y="161925"/>
                  </a:cubicBezTo>
                  <a:lnTo>
                    <a:pt x="57150" y="161925"/>
                  </a:lnTo>
                  <a:lnTo>
                    <a:pt x="57150" y="173831"/>
                  </a:lnTo>
                  <a:cubicBezTo>
                    <a:pt x="57150" y="183037"/>
                    <a:pt x="49687" y="190500"/>
                    <a:pt x="40481" y="190500"/>
                  </a:cubicBezTo>
                  <a:lnTo>
                    <a:pt x="16669" y="190500"/>
                  </a:lnTo>
                  <a:cubicBezTo>
                    <a:pt x="7463" y="190500"/>
                    <a:pt x="0" y="183037"/>
                    <a:pt x="0" y="173831"/>
                  </a:cubicBezTo>
                  <a:lnTo>
                    <a:pt x="0" y="153143"/>
                  </a:lnTo>
                  <a:cubicBezTo>
                    <a:pt x="0" y="146190"/>
                    <a:pt x="2762" y="139532"/>
                    <a:pt x="7677" y="134626"/>
                  </a:cubicBezTo>
                  <a:lnTo>
                    <a:pt x="67056" y="75228"/>
                  </a:lnTo>
                  <a:cubicBezTo>
                    <a:pt x="67644" y="74609"/>
                    <a:pt x="67893" y="73741"/>
                    <a:pt x="67723" y="72904"/>
                  </a:cubicBezTo>
                  <a:cubicBezTo>
                    <a:pt x="67069" y="69436"/>
                    <a:pt x="66719" y="65918"/>
                    <a:pt x="66675" y="62389"/>
                  </a:cubicBezTo>
                  <a:close/>
                  <a:moveTo>
                    <a:pt x="155258" y="47149"/>
                  </a:moveTo>
                  <a:cubicBezTo>
                    <a:pt x="155258" y="40573"/>
                    <a:pt x="149927" y="35242"/>
                    <a:pt x="143351" y="35242"/>
                  </a:cubicBezTo>
                  <a:cubicBezTo>
                    <a:pt x="136776" y="35242"/>
                    <a:pt x="131445" y="40573"/>
                    <a:pt x="131445" y="47149"/>
                  </a:cubicBezTo>
                  <a:cubicBezTo>
                    <a:pt x="131445" y="53724"/>
                    <a:pt x="136776" y="59055"/>
                    <a:pt x="143351" y="59055"/>
                  </a:cubicBezTo>
                  <a:cubicBezTo>
                    <a:pt x="149927" y="59055"/>
                    <a:pt x="155258" y="53724"/>
                    <a:pt x="155258" y="4714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44" name="Graphic 35" descr="key">
              <a:extLst>
                <a:ext uri="{FF2B5EF4-FFF2-40B4-BE49-F238E27FC236}">
                  <a16:creationId xmlns:a16="http://schemas.microsoft.com/office/drawing/2014/main" id="{12E4E133-8241-9CED-DDF9-7D3C75B97348}"/>
                </a:ext>
              </a:extLst>
            </p:cNvPr>
            <p:cNvSpPr/>
            <p:nvPr/>
          </p:nvSpPr>
          <p:spPr>
            <a:xfrm>
              <a:off x="2539565" y="2561588"/>
              <a:ext cx="257439" cy="256158"/>
            </a:xfrm>
            <a:custGeom>
              <a:avLst/>
              <a:gdLst>
                <a:gd name="connsiteX0" fmla="*/ 66675 w 191452"/>
                <a:gd name="connsiteY0" fmla="*/ 62389 h 190499"/>
                <a:gd name="connsiteX1" fmla="*/ 129064 w 191452"/>
                <a:gd name="connsiteY1" fmla="*/ 0 h 190499"/>
                <a:gd name="connsiteX2" fmla="*/ 191453 w 191452"/>
                <a:gd name="connsiteY2" fmla="*/ 61436 h 190499"/>
                <a:gd name="connsiteX3" fmla="*/ 129064 w 191452"/>
                <a:gd name="connsiteY3" fmla="*/ 123825 h 190499"/>
                <a:gd name="connsiteX4" fmla="*/ 114281 w 191452"/>
                <a:gd name="connsiteY4" fmla="*/ 121882 h 190499"/>
                <a:gd name="connsiteX5" fmla="*/ 102394 w 191452"/>
                <a:gd name="connsiteY5" fmla="*/ 133350 h 190499"/>
                <a:gd name="connsiteX6" fmla="*/ 85725 w 191452"/>
                <a:gd name="connsiteY6" fmla="*/ 133350 h 190499"/>
                <a:gd name="connsiteX7" fmla="*/ 85725 w 191452"/>
                <a:gd name="connsiteY7" fmla="*/ 150019 h 190499"/>
                <a:gd name="connsiteX8" fmla="*/ 73819 w 191452"/>
                <a:gd name="connsiteY8" fmla="*/ 161925 h 190499"/>
                <a:gd name="connsiteX9" fmla="*/ 57150 w 191452"/>
                <a:gd name="connsiteY9" fmla="*/ 161925 h 190499"/>
                <a:gd name="connsiteX10" fmla="*/ 57150 w 191452"/>
                <a:gd name="connsiteY10" fmla="*/ 173831 h 190499"/>
                <a:gd name="connsiteX11" fmla="*/ 40481 w 191452"/>
                <a:gd name="connsiteY11" fmla="*/ 190500 h 190499"/>
                <a:gd name="connsiteX12" fmla="*/ 16669 w 191452"/>
                <a:gd name="connsiteY12" fmla="*/ 190500 h 190499"/>
                <a:gd name="connsiteX13" fmla="*/ 0 w 191452"/>
                <a:gd name="connsiteY13" fmla="*/ 173831 h 190499"/>
                <a:gd name="connsiteX14" fmla="*/ 0 w 191452"/>
                <a:gd name="connsiteY14" fmla="*/ 153143 h 190499"/>
                <a:gd name="connsiteX15" fmla="*/ 7677 w 191452"/>
                <a:gd name="connsiteY15" fmla="*/ 134626 h 190499"/>
                <a:gd name="connsiteX16" fmla="*/ 67056 w 191452"/>
                <a:gd name="connsiteY16" fmla="*/ 75228 h 190499"/>
                <a:gd name="connsiteX17" fmla="*/ 67723 w 191452"/>
                <a:gd name="connsiteY17" fmla="*/ 72904 h 190499"/>
                <a:gd name="connsiteX18" fmla="*/ 66675 w 191452"/>
                <a:gd name="connsiteY18" fmla="*/ 62389 h 190499"/>
                <a:gd name="connsiteX19" fmla="*/ 155258 w 191452"/>
                <a:gd name="connsiteY19" fmla="*/ 47149 h 190499"/>
                <a:gd name="connsiteX20" fmla="*/ 143351 w 191452"/>
                <a:gd name="connsiteY20" fmla="*/ 35242 h 190499"/>
                <a:gd name="connsiteX21" fmla="*/ 131445 w 191452"/>
                <a:gd name="connsiteY21" fmla="*/ 47149 h 190499"/>
                <a:gd name="connsiteX22" fmla="*/ 143351 w 191452"/>
                <a:gd name="connsiteY22" fmla="*/ 59055 h 190499"/>
                <a:gd name="connsiteX23" fmla="*/ 155258 w 191452"/>
                <a:gd name="connsiteY23" fmla="*/ 47149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1452" h="190499">
                  <a:moveTo>
                    <a:pt x="66675" y="62389"/>
                  </a:moveTo>
                  <a:cubicBezTo>
                    <a:pt x="66696" y="27941"/>
                    <a:pt x="94616" y="21"/>
                    <a:pt x="129064" y="0"/>
                  </a:cubicBezTo>
                  <a:cubicBezTo>
                    <a:pt x="163316" y="0"/>
                    <a:pt x="191453" y="26851"/>
                    <a:pt x="191453" y="61436"/>
                  </a:cubicBezTo>
                  <a:cubicBezTo>
                    <a:pt x="191431" y="95884"/>
                    <a:pt x="163511" y="123804"/>
                    <a:pt x="129064" y="123825"/>
                  </a:cubicBezTo>
                  <a:cubicBezTo>
                    <a:pt x="124006" y="123825"/>
                    <a:pt x="119015" y="123101"/>
                    <a:pt x="114281" y="121882"/>
                  </a:cubicBezTo>
                  <a:cubicBezTo>
                    <a:pt x="114045" y="128278"/>
                    <a:pt x="108795" y="133344"/>
                    <a:pt x="102394" y="133350"/>
                  </a:cubicBezTo>
                  <a:lnTo>
                    <a:pt x="85725" y="133350"/>
                  </a:lnTo>
                  <a:lnTo>
                    <a:pt x="85725" y="150019"/>
                  </a:lnTo>
                  <a:cubicBezTo>
                    <a:pt x="85725" y="156591"/>
                    <a:pt x="80391" y="161925"/>
                    <a:pt x="73819" y="161925"/>
                  </a:cubicBezTo>
                  <a:lnTo>
                    <a:pt x="57150" y="161925"/>
                  </a:lnTo>
                  <a:lnTo>
                    <a:pt x="57150" y="173831"/>
                  </a:lnTo>
                  <a:cubicBezTo>
                    <a:pt x="57150" y="183037"/>
                    <a:pt x="49687" y="190500"/>
                    <a:pt x="40481" y="190500"/>
                  </a:cubicBezTo>
                  <a:lnTo>
                    <a:pt x="16669" y="190500"/>
                  </a:lnTo>
                  <a:cubicBezTo>
                    <a:pt x="7463" y="190500"/>
                    <a:pt x="0" y="183037"/>
                    <a:pt x="0" y="173831"/>
                  </a:cubicBezTo>
                  <a:lnTo>
                    <a:pt x="0" y="153143"/>
                  </a:lnTo>
                  <a:cubicBezTo>
                    <a:pt x="0" y="146190"/>
                    <a:pt x="2762" y="139532"/>
                    <a:pt x="7677" y="134626"/>
                  </a:cubicBezTo>
                  <a:lnTo>
                    <a:pt x="67056" y="75228"/>
                  </a:lnTo>
                  <a:cubicBezTo>
                    <a:pt x="67644" y="74609"/>
                    <a:pt x="67893" y="73741"/>
                    <a:pt x="67723" y="72904"/>
                  </a:cubicBezTo>
                  <a:cubicBezTo>
                    <a:pt x="67069" y="69436"/>
                    <a:pt x="66719" y="65918"/>
                    <a:pt x="66675" y="62389"/>
                  </a:cubicBezTo>
                  <a:close/>
                  <a:moveTo>
                    <a:pt x="155258" y="47149"/>
                  </a:moveTo>
                  <a:cubicBezTo>
                    <a:pt x="155258" y="40573"/>
                    <a:pt x="149927" y="35242"/>
                    <a:pt x="143351" y="35242"/>
                  </a:cubicBezTo>
                  <a:cubicBezTo>
                    <a:pt x="136776" y="35242"/>
                    <a:pt x="131445" y="40573"/>
                    <a:pt x="131445" y="47149"/>
                  </a:cubicBezTo>
                  <a:cubicBezTo>
                    <a:pt x="131445" y="53724"/>
                    <a:pt x="136776" y="59055"/>
                    <a:pt x="143351" y="59055"/>
                  </a:cubicBezTo>
                  <a:cubicBezTo>
                    <a:pt x="149927" y="59055"/>
                    <a:pt x="155258" y="53724"/>
                    <a:pt x="155258" y="4714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grpSp>
    </p:spTree>
    <p:extLst>
      <p:ext uri="{BB962C8B-B14F-4D97-AF65-F5344CB8AC3E}">
        <p14:creationId xmlns:p14="http://schemas.microsoft.com/office/powerpoint/2010/main" val="50290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D9F7-C634-4A13-9D74-F95136F4682D}"/>
              </a:ext>
            </a:extLst>
          </p:cNvPr>
          <p:cNvSpPr>
            <a:spLocks noGrp="1"/>
          </p:cNvSpPr>
          <p:nvPr>
            <p:ph type="title"/>
          </p:nvPr>
        </p:nvSpPr>
        <p:spPr/>
        <p:txBody>
          <a:bodyPr/>
          <a:lstStyle/>
          <a:p>
            <a:r>
              <a:rPr lang="en-US" noProof="0"/>
              <a:t>Inbound network traffic: Firewall with IP restrictions</a:t>
            </a:r>
          </a:p>
        </p:txBody>
      </p:sp>
      <p:sp>
        <p:nvSpPr>
          <p:cNvPr id="57" name="Title 4">
            <a:extLst>
              <a:ext uri="{FF2B5EF4-FFF2-40B4-BE49-F238E27FC236}">
                <a16:creationId xmlns:a16="http://schemas.microsoft.com/office/drawing/2014/main" id="{F9A8F16A-EDB4-4C6E-85AB-1CDC4A005DFB}"/>
              </a:ext>
            </a:extLst>
          </p:cNvPr>
          <p:cNvSpPr txBox="1">
            <a:spLocks/>
          </p:cNvSpPr>
          <p:nvPr/>
        </p:nvSpPr>
        <p:spPr>
          <a:xfrm>
            <a:off x="586740" y="4937762"/>
            <a:ext cx="11018520" cy="246221"/>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sz="1600" b="0" i="0" u="none" strike="noStrike" cap="none" spc="-50" normalizeH="0" baseline="0">
                <a:ln w="3175">
                  <a:noFill/>
                </a:ln>
                <a:effectLst/>
                <a:uLnTx/>
                <a:uFillTx/>
                <a:latin typeface="Segoe Sans Text Semibold" pitchFamily="2" charset="0"/>
                <a:cs typeface="Segoe Sans Text" pitchFamily="2" charset="0"/>
              </a:defRPr>
            </a:lvl1pPr>
          </a:lstStyle>
          <a:p>
            <a:r>
              <a:rPr lang="en-US" noProof="0"/>
              <a:t>IP Restrictions for Azure AI Search</a:t>
            </a:r>
          </a:p>
        </p:txBody>
      </p:sp>
      <p:sp>
        <p:nvSpPr>
          <p:cNvPr id="63" name="04R">
            <a:extLst>
              <a:ext uri="{FF2B5EF4-FFF2-40B4-BE49-F238E27FC236}">
                <a16:creationId xmlns:a16="http://schemas.microsoft.com/office/drawing/2014/main" id="{3E5A9030-6D89-4EF7-BE6C-FAE012B52EDB}"/>
              </a:ext>
            </a:extLst>
          </p:cNvPr>
          <p:cNvSpPr/>
          <p:nvPr/>
        </p:nvSpPr>
        <p:spPr bwMode="auto">
          <a:xfrm>
            <a:off x="3110849" y="5293042"/>
            <a:ext cx="2834640" cy="975996"/>
          </a:xfrm>
          <a:prstGeom prst="roundRect">
            <a:avLst>
              <a:gd name="adj" fmla="val 1276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Firewall only allows traffic from the list of IPv4 addresses and/or ranges you provide</a:t>
            </a:r>
          </a:p>
        </p:txBody>
      </p:sp>
      <p:sp>
        <p:nvSpPr>
          <p:cNvPr id="61" name="04R">
            <a:extLst>
              <a:ext uri="{FF2B5EF4-FFF2-40B4-BE49-F238E27FC236}">
                <a16:creationId xmlns:a16="http://schemas.microsoft.com/office/drawing/2014/main" id="{916B78CD-B097-4297-A39C-41D1579FAD34}"/>
              </a:ext>
            </a:extLst>
          </p:cNvPr>
          <p:cNvSpPr/>
          <p:nvPr/>
        </p:nvSpPr>
        <p:spPr bwMode="auto">
          <a:xfrm>
            <a:off x="6262059" y="5293042"/>
            <a:ext cx="2834640" cy="975996"/>
          </a:xfrm>
          <a:prstGeom prst="roundRect">
            <a:avLst>
              <a:gd name="adj" fmla="val 10811"/>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Easy to configure and available at no additional cost</a:t>
            </a:r>
          </a:p>
        </p:txBody>
      </p:sp>
      <p:grpSp>
        <p:nvGrpSpPr>
          <p:cNvPr id="3" name="Group 2">
            <a:extLst>
              <a:ext uri="{FF2B5EF4-FFF2-40B4-BE49-F238E27FC236}">
                <a16:creationId xmlns:a16="http://schemas.microsoft.com/office/drawing/2014/main" id="{C6DE4608-D56B-5E44-4070-607D8FFBFFE0}"/>
              </a:ext>
              <a:ext uri="{C183D7F6-B498-43B3-948B-1728B52AA6E4}">
                <adec:decorative xmlns:adec="http://schemas.microsoft.com/office/drawing/2017/decorative" val="1"/>
              </a:ext>
            </a:extLst>
          </p:cNvPr>
          <p:cNvGrpSpPr/>
          <p:nvPr/>
        </p:nvGrpSpPr>
        <p:grpSpPr>
          <a:xfrm>
            <a:off x="1836590" y="2081663"/>
            <a:ext cx="7955352" cy="2493294"/>
            <a:chOff x="1836590" y="2081663"/>
            <a:chExt cx="7955352" cy="2493294"/>
          </a:xfrm>
        </p:grpSpPr>
        <p:sp>
          <p:nvSpPr>
            <p:cNvPr id="6" name="Rectangle 5">
              <a:extLst>
                <a:ext uri="{FF2B5EF4-FFF2-40B4-BE49-F238E27FC236}">
                  <a16:creationId xmlns:a16="http://schemas.microsoft.com/office/drawing/2014/main" id="{BDA338EC-0EB9-4E71-B7FF-19864AA1CC5B}"/>
                </a:ext>
                <a:ext uri="{C183D7F6-B498-43B3-948B-1728B52AA6E4}">
                  <adec:decorative xmlns:adec="http://schemas.microsoft.com/office/drawing/2017/decorative" val="1"/>
                </a:ext>
              </a:extLst>
            </p:cNvPr>
            <p:cNvSpPr/>
            <p:nvPr/>
          </p:nvSpPr>
          <p:spPr bwMode="auto">
            <a:xfrm>
              <a:off x="3905321" y="2288183"/>
              <a:ext cx="1963256" cy="2095894"/>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7" name="TextBox 6">
              <a:extLst>
                <a:ext uri="{FF2B5EF4-FFF2-40B4-BE49-F238E27FC236}">
                  <a16:creationId xmlns:a16="http://schemas.microsoft.com/office/drawing/2014/main" id="{61590929-340E-461E-9F5C-BDFF1F1AB883}"/>
                </a:ext>
                <a:ext uri="{C183D7F6-B498-43B3-948B-1728B52AA6E4}">
                  <adec:decorative xmlns:adec="http://schemas.microsoft.com/office/drawing/2017/decorative" val="1"/>
                </a:ext>
              </a:extLst>
            </p:cNvPr>
            <p:cNvSpPr txBox="1"/>
            <p:nvPr/>
          </p:nvSpPr>
          <p:spPr>
            <a:xfrm>
              <a:off x="2467058" y="3059803"/>
              <a:ext cx="1041372" cy="400110"/>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600">
                  <a:solidFill>
                    <a:schemeClr val="accent2"/>
                  </a:solidFill>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Segoe Sans Text" pitchFamily="2" charset="0"/>
                </a:rPr>
                <a:t>ER Private</a:t>
              </a:r>
              <a:b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Segoe Sans Text" pitchFamily="2" charset="0"/>
                </a:rPr>
              </a:b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Segoe Sans Text" pitchFamily="2" charset="0"/>
                </a:rPr>
                <a:t>Peering</a:t>
              </a:r>
            </a:p>
          </p:txBody>
        </p:sp>
        <p:sp>
          <p:nvSpPr>
            <p:cNvPr id="8" name="TextBox 7">
              <a:extLst>
                <a:ext uri="{FF2B5EF4-FFF2-40B4-BE49-F238E27FC236}">
                  <a16:creationId xmlns:a16="http://schemas.microsoft.com/office/drawing/2014/main" id="{8566E2E7-E3CD-4BB6-8318-FC532F9769C8}"/>
                </a:ext>
                <a:ext uri="{C183D7F6-B498-43B3-948B-1728B52AA6E4}">
                  <adec:decorative xmlns:adec="http://schemas.microsoft.com/office/drawing/2017/decorative" val="1"/>
                </a:ext>
              </a:extLst>
            </p:cNvPr>
            <p:cNvSpPr txBox="1"/>
            <p:nvPr/>
          </p:nvSpPr>
          <p:spPr>
            <a:xfrm>
              <a:off x="3468491" y="2963939"/>
              <a:ext cx="868614" cy="246221"/>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600">
                  <a:solidFill>
                    <a:schemeClr val="accent2"/>
                  </a:solidFill>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Segoe Sans Text" pitchFamily="2" charset="0"/>
                </a:rPr>
                <a:t>ER Gateway</a:t>
              </a:r>
            </a:p>
          </p:txBody>
        </p:sp>
        <p:cxnSp>
          <p:nvCxnSpPr>
            <p:cNvPr id="12" name="Straight Connector 11">
              <a:extLst>
                <a:ext uri="{FF2B5EF4-FFF2-40B4-BE49-F238E27FC236}">
                  <a16:creationId xmlns:a16="http://schemas.microsoft.com/office/drawing/2014/main" id="{93ABA6EF-8E15-4DFA-9D46-8FCB22AEA7B0}"/>
                </a:ext>
                <a:ext uri="{C183D7F6-B498-43B3-948B-1728B52AA6E4}">
                  <adec:decorative xmlns:adec="http://schemas.microsoft.com/office/drawing/2017/decorative" val="1"/>
                </a:ext>
              </a:extLst>
            </p:cNvPr>
            <p:cNvCxnSpPr>
              <a:cxnSpLocks/>
            </p:cNvCxnSpPr>
            <p:nvPr/>
          </p:nvCxnSpPr>
          <p:spPr>
            <a:xfrm>
              <a:off x="2477991" y="3346608"/>
              <a:ext cx="1197013" cy="0"/>
            </a:xfrm>
            <a:prstGeom prst="line">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99605F-41AF-405D-94AD-1824E1C446C7}"/>
                </a:ext>
                <a:ext uri="{C183D7F6-B498-43B3-948B-1728B52AA6E4}">
                  <adec:decorative xmlns:adec="http://schemas.microsoft.com/office/drawing/2017/decorative" val="1"/>
                </a:ext>
              </a:extLst>
            </p:cNvPr>
            <p:cNvSpPr txBox="1"/>
            <p:nvPr/>
          </p:nvSpPr>
          <p:spPr>
            <a:xfrm>
              <a:off x="4920614" y="2090921"/>
              <a:ext cx="838164" cy="13906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mn-cs"/>
                </a:rPr>
                <a:t>Deny Internet</a:t>
              </a:r>
            </a:p>
          </p:txBody>
        </p:sp>
        <p:pic>
          <p:nvPicPr>
            <p:cNvPr id="17" name="Graphic 16">
              <a:extLst>
                <a:ext uri="{FF2B5EF4-FFF2-40B4-BE49-F238E27FC236}">
                  <a16:creationId xmlns:a16="http://schemas.microsoft.com/office/drawing/2014/main" id="{8537E78A-BD67-4E92-9487-59D5F357DDD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2444" y="2627949"/>
              <a:ext cx="350600" cy="350600"/>
            </a:xfrm>
            <a:prstGeom prst="rect">
              <a:avLst/>
            </a:prstGeom>
            <a:effectLst>
              <a:outerShdw blurRad="63500" dist="127000" dir="2700000" algn="tl" rotWithShape="0">
                <a:srgbClr val="454142">
                  <a:alpha val="20000"/>
                </a:srgbClr>
              </a:outerShdw>
            </a:effectLst>
          </p:spPr>
        </p:pic>
        <p:sp>
          <p:nvSpPr>
            <p:cNvPr id="19" name="TextBox 18">
              <a:extLst>
                <a:ext uri="{FF2B5EF4-FFF2-40B4-BE49-F238E27FC236}">
                  <a16:creationId xmlns:a16="http://schemas.microsoft.com/office/drawing/2014/main" id="{1A3C7E06-1962-4973-8575-03FF93220806}"/>
                </a:ext>
              </a:extLst>
            </p:cNvPr>
            <p:cNvSpPr txBox="1"/>
            <p:nvPr/>
          </p:nvSpPr>
          <p:spPr>
            <a:xfrm>
              <a:off x="1836590" y="3576588"/>
              <a:ext cx="675646" cy="12590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On-premises</a:t>
              </a:r>
            </a:p>
          </p:txBody>
        </p:sp>
        <p:sp>
          <p:nvSpPr>
            <p:cNvPr id="21" name="Rectangle 20">
              <a:extLst>
                <a:ext uri="{FF2B5EF4-FFF2-40B4-BE49-F238E27FC236}">
                  <a16:creationId xmlns:a16="http://schemas.microsoft.com/office/drawing/2014/main" id="{E1B75747-96F6-4EA7-BCF5-C26C531C031D}"/>
                </a:ext>
                <a:ext uri="{C183D7F6-B498-43B3-948B-1728B52AA6E4}">
                  <adec:decorative xmlns:adec="http://schemas.microsoft.com/office/drawing/2017/decorative" val="1"/>
                </a:ext>
              </a:extLst>
            </p:cNvPr>
            <p:cNvSpPr/>
            <p:nvPr/>
          </p:nvSpPr>
          <p:spPr bwMode="auto">
            <a:xfrm>
              <a:off x="4019931" y="4315134"/>
              <a:ext cx="1681438" cy="149338"/>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22" name="Group 21">
              <a:extLst>
                <a:ext uri="{FF2B5EF4-FFF2-40B4-BE49-F238E27FC236}">
                  <a16:creationId xmlns:a16="http://schemas.microsoft.com/office/drawing/2014/main" id="{B1929C94-08C3-4219-855C-BF713422B67A}"/>
                </a:ext>
                <a:ext uri="{C183D7F6-B498-43B3-948B-1728B52AA6E4}">
                  <adec:decorative xmlns:adec="http://schemas.microsoft.com/office/drawing/2017/decorative" val="1"/>
                </a:ext>
              </a:extLst>
            </p:cNvPr>
            <p:cNvGrpSpPr/>
            <p:nvPr/>
          </p:nvGrpSpPr>
          <p:grpSpPr>
            <a:xfrm>
              <a:off x="4109087" y="4255661"/>
              <a:ext cx="1629881" cy="249964"/>
              <a:chOff x="3187676" y="5962049"/>
              <a:chExt cx="1972158" cy="302457"/>
            </a:xfrm>
          </p:grpSpPr>
          <p:sp>
            <p:nvSpPr>
              <p:cNvPr id="23" name="TextBox 22">
                <a:extLst>
                  <a:ext uri="{FF2B5EF4-FFF2-40B4-BE49-F238E27FC236}">
                    <a16:creationId xmlns:a16="http://schemas.microsoft.com/office/drawing/2014/main" id="{8D5046FD-DBEE-4F20-9BE0-DE2C58D8225E}"/>
                  </a:ext>
                </a:extLst>
              </p:cNvPr>
              <p:cNvSpPr txBox="1"/>
              <p:nvPr/>
            </p:nvSpPr>
            <p:spPr>
              <a:xfrm>
                <a:off x="3446028" y="6030234"/>
                <a:ext cx="1713806" cy="153888"/>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Virtual Network (10.0.0.0/16)</a:t>
                </a:r>
              </a:p>
            </p:txBody>
          </p:sp>
          <p:pic>
            <p:nvPicPr>
              <p:cNvPr id="24" name="Picture 88">
                <a:extLst>
                  <a:ext uri="{FF2B5EF4-FFF2-40B4-BE49-F238E27FC236}">
                    <a16:creationId xmlns:a16="http://schemas.microsoft.com/office/drawing/2014/main" id="{73773EA9-20FC-4B15-BE29-91CBACF37DF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87676" y="5962049"/>
                <a:ext cx="302457" cy="302457"/>
              </a:xfrm>
              <a:prstGeom prst="rect">
                <a:avLst/>
              </a:prstGeom>
              <a:effectLst>
                <a:outerShdw blurRad="63500" dist="127000" dir="2700000" algn="tl" rotWithShape="0">
                  <a:srgbClr val="454142">
                    <a:alpha val="20000"/>
                  </a:srgbClr>
                </a:outerShdw>
              </a:effectLst>
            </p:spPr>
          </p:pic>
        </p:grpSp>
        <p:grpSp>
          <p:nvGrpSpPr>
            <p:cNvPr id="25" name="Group 24">
              <a:extLst>
                <a:ext uri="{FF2B5EF4-FFF2-40B4-BE49-F238E27FC236}">
                  <a16:creationId xmlns:a16="http://schemas.microsoft.com/office/drawing/2014/main" id="{B0EE5A3A-B72D-4314-A71F-042EE1EF8456}"/>
                </a:ext>
                <a:ext uri="{C183D7F6-B498-43B3-948B-1728B52AA6E4}">
                  <adec:decorative xmlns:adec="http://schemas.microsoft.com/office/drawing/2017/decorative" val="1"/>
                </a:ext>
              </a:extLst>
            </p:cNvPr>
            <p:cNvGrpSpPr/>
            <p:nvPr/>
          </p:nvGrpSpPr>
          <p:grpSpPr>
            <a:xfrm>
              <a:off x="5701369" y="2081663"/>
              <a:ext cx="375067" cy="355599"/>
              <a:chOff x="10248558" y="3116843"/>
              <a:chExt cx="674663" cy="639646"/>
            </a:xfrm>
          </p:grpSpPr>
          <p:sp>
            <p:nvSpPr>
              <p:cNvPr id="26" name="Freeform: Shape 25">
                <a:extLst>
                  <a:ext uri="{FF2B5EF4-FFF2-40B4-BE49-F238E27FC236}">
                    <a16:creationId xmlns:a16="http://schemas.microsoft.com/office/drawing/2014/main" id="{EE08CEB0-ADE2-42C9-8E9A-4DD14AB2A5EE}"/>
                  </a:ext>
                </a:extLst>
              </p:cNvPr>
              <p:cNvSpPr/>
              <p:nvPr/>
            </p:nvSpPr>
            <p:spPr>
              <a:xfrm>
                <a:off x="10364103" y="3116843"/>
                <a:ext cx="559118" cy="556463"/>
              </a:xfrm>
              <a:custGeom>
                <a:avLst/>
                <a:gdLst>
                  <a:gd name="connsiteX0" fmla="*/ 388476 w 402064"/>
                  <a:gd name="connsiteY0" fmla="*/ 124855 h 400157"/>
                  <a:gd name="connsiteX1" fmla="*/ 364110 w 402064"/>
                  <a:gd name="connsiteY1" fmla="*/ 80997 h 400157"/>
                  <a:gd name="connsiteX2" fmla="*/ 80274 w 402064"/>
                  <a:gd name="connsiteY2" fmla="*/ 40634 h 400157"/>
                  <a:gd name="connsiteX3" fmla="*/ 80170 w 402064"/>
                  <a:gd name="connsiteY3" fmla="*/ 40712 h 400157"/>
                  <a:gd name="connsiteX4" fmla="*/ 78221 w 402064"/>
                  <a:gd name="connsiteY4" fmla="*/ 42337 h 400157"/>
                  <a:gd name="connsiteX5" fmla="*/ 6424 w 402064"/>
                  <a:gd name="connsiteY5" fmla="*/ 150520 h 400157"/>
                  <a:gd name="connsiteX6" fmla="*/ 2200 w 402064"/>
                  <a:gd name="connsiteY6" fmla="*/ 171962 h 400157"/>
                  <a:gd name="connsiteX7" fmla="*/ 63601 w 402064"/>
                  <a:gd name="connsiteY7" fmla="*/ 349343 h 400157"/>
                  <a:gd name="connsiteX8" fmla="*/ 63601 w 402064"/>
                  <a:gd name="connsiteY8" fmla="*/ 349343 h 400157"/>
                  <a:gd name="connsiteX9" fmla="*/ 70749 w 402064"/>
                  <a:gd name="connsiteY9" fmla="*/ 355840 h 400157"/>
                  <a:gd name="connsiteX10" fmla="*/ 70749 w 402064"/>
                  <a:gd name="connsiteY10" fmla="*/ 355840 h 400157"/>
                  <a:gd name="connsiteX11" fmla="*/ 77896 w 402064"/>
                  <a:gd name="connsiteY11" fmla="*/ 361688 h 400157"/>
                  <a:gd name="connsiteX12" fmla="*/ 77896 w 402064"/>
                  <a:gd name="connsiteY12" fmla="*/ 361688 h 400157"/>
                  <a:gd name="connsiteX13" fmla="*/ 108434 w 402064"/>
                  <a:gd name="connsiteY13" fmla="*/ 381181 h 400157"/>
                  <a:gd name="connsiteX14" fmla="*/ 111683 w 402064"/>
                  <a:gd name="connsiteY14" fmla="*/ 383130 h 400157"/>
                  <a:gd name="connsiteX15" fmla="*/ 117206 w 402064"/>
                  <a:gd name="connsiteY15" fmla="*/ 385404 h 400157"/>
                  <a:gd name="connsiteX16" fmla="*/ 121754 w 402064"/>
                  <a:gd name="connsiteY16" fmla="*/ 387678 h 400157"/>
                  <a:gd name="connsiteX17" fmla="*/ 126627 w 402064"/>
                  <a:gd name="connsiteY17" fmla="*/ 389627 h 400157"/>
                  <a:gd name="connsiteX18" fmla="*/ 131825 w 402064"/>
                  <a:gd name="connsiteY18" fmla="*/ 391577 h 400157"/>
                  <a:gd name="connsiteX19" fmla="*/ 136373 w 402064"/>
                  <a:gd name="connsiteY19" fmla="*/ 393201 h 400157"/>
                  <a:gd name="connsiteX20" fmla="*/ 142871 w 402064"/>
                  <a:gd name="connsiteY20" fmla="*/ 395150 h 400157"/>
                  <a:gd name="connsiteX21" fmla="*/ 146444 w 402064"/>
                  <a:gd name="connsiteY21" fmla="*/ 395150 h 400157"/>
                  <a:gd name="connsiteX22" fmla="*/ 155866 w 402064"/>
                  <a:gd name="connsiteY22" fmla="*/ 397749 h 400157"/>
                  <a:gd name="connsiteX23" fmla="*/ 155866 w 402064"/>
                  <a:gd name="connsiteY23" fmla="*/ 397749 h 400157"/>
                  <a:gd name="connsiteX24" fmla="*/ 166262 w 402064"/>
                  <a:gd name="connsiteY24" fmla="*/ 400023 h 400157"/>
                  <a:gd name="connsiteX25" fmla="*/ 168861 w 402064"/>
                  <a:gd name="connsiteY25" fmla="*/ 400023 h 400157"/>
                  <a:gd name="connsiteX26" fmla="*/ 176983 w 402064"/>
                  <a:gd name="connsiteY26" fmla="*/ 400023 h 400157"/>
                  <a:gd name="connsiteX27" fmla="*/ 180231 w 402064"/>
                  <a:gd name="connsiteY27" fmla="*/ 400023 h 400157"/>
                  <a:gd name="connsiteX28" fmla="*/ 214993 w 402064"/>
                  <a:gd name="connsiteY28" fmla="*/ 400023 h 400157"/>
                  <a:gd name="connsiteX29" fmla="*/ 222465 w 402064"/>
                  <a:gd name="connsiteY29" fmla="*/ 400023 h 400157"/>
                  <a:gd name="connsiteX30" fmla="*/ 222465 w 402064"/>
                  <a:gd name="connsiteY30" fmla="*/ 400023 h 400157"/>
                  <a:gd name="connsiteX31" fmla="*/ 226364 w 402064"/>
                  <a:gd name="connsiteY31" fmla="*/ 400023 h 400157"/>
                  <a:gd name="connsiteX32" fmla="*/ 251054 w 402064"/>
                  <a:gd name="connsiteY32" fmla="*/ 395150 h 400157"/>
                  <a:gd name="connsiteX33" fmla="*/ 251054 w 402064"/>
                  <a:gd name="connsiteY33" fmla="*/ 395150 h 400157"/>
                  <a:gd name="connsiteX34" fmla="*/ 322851 w 402064"/>
                  <a:gd name="connsiteY34" fmla="*/ 359414 h 400157"/>
                  <a:gd name="connsiteX35" fmla="*/ 359562 w 402064"/>
                  <a:gd name="connsiteY35" fmla="*/ 322703 h 400157"/>
                  <a:gd name="connsiteX36" fmla="*/ 388476 w 402064"/>
                  <a:gd name="connsiteY36" fmla="*/ 124855 h 400157"/>
                  <a:gd name="connsiteX37" fmla="*/ 341369 w 402064"/>
                  <a:gd name="connsiteY37" fmla="*/ 94641 h 400157"/>
                  <a:gd name="connsiteX38" fmla="*/ 301734 w 402064"/>
                  <a:gd name="connsiteY38" fmla="*/ 94641 h 400157"/>
                  <a:gd name="connsiteX39" fmla="*/ 273145 w 402064"/>
                  <a:gd name="connsiteY39" fmla="*/ 40712 h 400157"/>
                  <a:gd name="connsiteX40" fmla="*/ 342344 w 402064"/>
                  <a:gd name="connsiteY40" fmla="*/ 94641 h 400157"/>
                  <a:gd name="connsiteX41" fmla="*/ 214343 w 402064"/>
                  <a:gd name="connsiteY41" fmla="*/ 29667 h 400157"/>
                  <a:gd name="connsiteX42" fmla="*/ 272821 w 402064"/>
                  <a:gd name="connsiteY42" fmla="*/ 94641 h 400157"/>
                  <a:gd name="connsiteX43" fmla="*/ 214343 w 402064"/>
                  <a:gd name="connsiteY43" fmla="*/ 94641 h 400157"/>
                  <a:gd name="connsiteX44" fmla="*/ 214343 w 402064"/>
                  <a:gd name="connsiteY44" fmla="*/ 121931 h 400157"/>
                  <a:gd name="connsiteX45" fmla="*/ 281592 w 402064"/>
                  <a:gd name="connsiteY45" fmla="*/ 121931 h 400157"/>
                  <a:gd name="connsiteX46" fmla="*/ 292313 w 402064"/>
                  <a:gd name="connsiteY46" fmla="*/ 190479 h 400157"/>
                  <a:gd name="connsiteX47" fmla="*/ 214343 w 402064"/>
                  <a:gd name="connsiteY47" fmla="*/ 190479 h 400157"/>
                  <a:gd name="connsiteX48" fmla="*/ 214343 w 402064"/>
                  <a:gd name="connsiteY48" fmla="*/ 216469 h 400157"/>
                  <a:gd name="connsiteX49" fmla="*/ 292313 w 402064"/>
                  <a:gd name="connsiteY49" fmla="*/ 216469 h 400157"/>
                  <a:gd name="connsiteX50" fmla="*/ 281592 w 402064"/>
                  <a:gd name="connsiteY50" fmla="*/ 285343 h 400157"/>
                  <a:gd name="connsiteX51" fmla="*/ 215318 w 402064"/>
                  <a:gd name="connsiteY51" fmla="*/ 285343 h 400157"/>
                  <a:gd name="connsiteX52" fmla="*/ 215318 w 402064"/>
                  <a:gd name="connsiteY52" fmla="*/ 215170 h 400157"/>
                  <a:gd name="connsiteX53" fmla="*/ 112982 w 402064"/>
                  <a:gd name="connsiteY53" fmla="*/ 170012 h 400157"/>
                  <a:gd name="connsiteX54" fmla="*/ 122079 w 402064"/>
                  <a:gd name="connsiteY54" fmla="*/ 120631 h 400157"/>
                  <a:gd name="connsiteX55" fmla="*/ 189328 w 402064"/>
                  <a:gd name="connsiteY55" fmla="*/ 120631 h 400157"/>
                  <a:gd name="connsiteX56" fmla="*/ 189328 w 402064"/>
                  <a:gd name="connsiteY56" fmla="*/ 189180 h 400157"/>
                  <a:gd name="connsiteX57" fmla="*/ 111683 w 402064"/>
                  <a:gd name="connsiteY57" fmla="*/ 189180 h 400157"/>
                  <a:gd name="connsiteX58" fmla="*/ 112982 w 402064"/>
                  <a:gd name="connsiteY58" fmla="*/ 170012 h 400157"/>
                  <a:gd name="connsiteX59" fmla="*/ 189328 w 402064"/>
                  <a:gd name="connsiteY59" fmla="*/ 28367 h 400157"/>
                  <a:gd name="connsiteX60" fmla="*/ 189328 w 402064"/>
                  <a:gd name="connsiteY60" fmla="*/ 93342 h 400157"/>
                  <a:gd name="connsiteX61" fmla="*/ 131175 w 402064"/>
                  <a:gd name="connsiteY61" fmla="*/ 93342 h 400157"/>
                  <a:gd name="connsiteX62" fmla="*/ 189328 w 402064"/>
                  <a:gd name="connsiteY62" fmla="*/ 28367 h 400157"/>
                  <a:gd name="connsiteX63" fmla="*/ 94140 w 402064"/>
                  <a:gd name="connsiteY63" fmla="*/ 62804 h 400157"/>
                  <a:gd name="connsiteX64" fmla="*/ 94140 w 402064"/>
                  <a:gd name="connsiteY64" fmla="*/ 62804 h 400157"/>
                  <a:gd name="connsiteX65" fmla="*/ 129876 w 402064"/>
                  <a:gd name="connsiteY65" fmla="*/ 42012 h 400157"/>
                  <a:gd name="connsiteX66" fmla="*/ 101287 w 402064"/>
                  <a:gd name="connsiteY66" fmla="*/ 96266 h 400157"/>
                  <a:gd name="connsiteX67" fmla="*/ 63601 w 402064"/>
                  <a:gd name="connsiteY67" fmla="*/ 96266 h 400157"/>
                  <a:gd name="connsiteX68" fmla="*/ 94140 w 402064"/>
                  <a:gd name="connsiteY68" fmla="*/ 62804 h 400157"/>
                  <a:gd name="connsiteX69" fmla="*/ 45733 w 402064"/>
                  <a:gd name="connsiteY69" fmla="*/ 120631 h 400157"/>
                  <a:gd name="connsiteX70" fmla="*/ 96089 w 402064"/>
                  <a:gd name="connsiteY70" fmla="*/ 120631 h 400157"/>
                  <a:gd name="connsiteX71" fmla="*/ 88292 w 402064"/>
                  <a:gd name="connsiteY71" fmla="*/ 164165 h 400157"/>
                  <a:gd name="connsiteX72" fmla="*/ 86668 w 402064"/>
                  <a:gd name="connsiteY72" fmla="*/ 189180 h 400157"/>
                  <a:gd name="connsiteX73" fmla="*/ 26241 w 402064"/>
                  <a:gd name="connsiteY73" fmla="*/ 189180 h 400157"/>
                  <a:gd name="connsiteX74" fmla="*/ 31114 w 402064"/>
                  <a:gd name="connsiteY74" fmla="*/ 164814 h 400157"/>
                  <a:gd name="connsiteX75" fmla="*/ 45733 w 402064"/>
                  <a:gd name="connsiteY75" fmla="*/ 120631 h 400157"/>
                  <a:gd name="connsiteX76" fmla="*/ 26241 w 402064"/>
                  <a:gd name="connsiteY76" fmla="*/ 215170 h 400157"/>
                  <a:gd name="connsiteX77" fmla="*/ 85693 w 402064"/>
                  <a:gd name="connsiteY77" fmla="*/ 215170 h 400157"/>
                  <a:gd name="connsiteX78" fmla="*/ 96089 w 402064"/>
                  <a:gd name="connsiteY78" fmla="*/ 284043 h 400157"/>
                  <a:gd name="connsiteX79" fmla="*/ 45733 w 402064"/>
                  <a:gd name="connsiteY79" fmla="*/ 284043 h 400157"/>
                  <a:gd name="connsiteX80" fmla="*/ 26241 w 402064"/>
                  <a:gd name="connsiteY80" fmla="*/ 215170 h 400157"/>
                  <a:gd name="connsiteX81" fmla="*/ 63601 w 402064"/>
                  <a:gd name="connsiteY81" fmla="*/ 310683 h 400157"/>
                  <a:gd name="connsiteX82" fmla="*/ 63601 w 402064"/>
                  <a:gd name="connsiteY82" fmla="*/ 310683 h 400157"/>
                  <a:gd name="connsiteX83" fmla="*/ 102911 w 402064"/>
                  <a:gd name="connsiteY83" fmla="*/ 310683 h 400157"/>
                  <a:gd name="connsiteX84" fmla="*/ 131500 w 402064"/>
                  <a:gd name="connsiteY84" fmla="*/ 364612 h 400157"/>
                  <a:gd name="connsiteX85" fmla="*/ 63601 w 402064"/>
                  <a:gd name="connsiteY85" fmla="*/ 310683 h 400157"/>
                  <a:gd name="connsiteX86" fmla="*/ 189978 w 402064"/>
                  <a:gd name="connsiteY86" fmla="*/ 375658 h 400157"/>
                  <a:gd name="connsiteX87" fmla="*/ 131825 w 402064"/>
                  <a:gd name="connsiteY87" fmla="*/ 310683 h 400157"/>
                  <a:gd name="connsiteX88" fmla="*/ 189978 w 402064"/>
                  <a:gd name="connsiteY88" fmla="*/ 310683 h 400157"/>
                  <a:gd name="connsiteX89" fmla="*/ 189978 w 402064"/>
                  <a:gd name="connsiteY89" fmla="*/ 283393 h 400157"/>
                  <a:gd name="connsiteX90" fmla="*/ 122079 w 402064"/>
                  <a:gd name="connsiteY90" fmla="*/ 283393 h 400157"/>
                  <a:gd name="connsiteX91" fmla="*/ 111683 w 402064"/>
                  <a:gd name="connsiteY91" fmla="*/ 214520 h 400157"/>
                  <a:gd name="connsiteX92" fmla="*/ 189328 w 402064"/>
                  <a:gd name="connsiteY92" fmla="*/ 214520 h 400157"/>
                  <a:gd name="connsiteX93" fmla="*/ 189328 w 402064"/>
                  <a:gd name="connsiteY93" fmla="*/ 284043 h 400157"/>
                  <a:gd name="connsiteX94" fmla="*/ 239683 w 402064"/>
                  <a:gd name="connsiteY94" fmla="*/ 362013 h 400157"/>
                  <a:gd name="connsiteX95" fmla="*/ 215968 w 402064"/>
                  <a:gd name="connsiteY95" fmla="*/ 375658 h 400157"/>
                  <a:gd name="connsiteX96" fmla="*/ 215968 w 402064"/>
                  <a:gd name="connsiteY96" fmla="*/ 310683 h 400157"/>
                  <a:gd name="connsiteX97" fmla="*/ 274445 w 402064"/>
                  <a:gd name="connsiteY97" fmla="*/ 310683 h 400157"/>
                  <a:gd name="connsiteX98" fmla="*/ 239034 w 402064"/>
                  <a:gd name="connsiteY98" fmla="*/ 362663 h 400157"/>
                  <a:gd name="connsiteX99" fmla="*/ 310506 w 402064"/>
                  <a:gd name="connsiteY99" fmla="*/ 340896 h 400157"/>
                  <a:gd name="connsiteX100" fmla="*/ 310506 w 402064"/>
                  <a:gd name="connsiteY100" fmla="*/ 340896 h 400157"/>
                  <a:gd name="connsiteX101" fmla="*/ 273146 w 402064"/>
                  <a:gd name="connsiteY101" fmla="*/ 362988 h 400157"/>
                  <a:gd name="connsiteX102" fmla="*/ 301734 w 402064"/>
                  <a:gd name="connsiteY102" fmla="*/ 309059 h 400157"/>
                  <a:gd name="connsiteX103" fmla="*/ 342344 w 402064"/>
                  <a:gd name="connsiteY103" fmla="*/ 309059 h 400157"/>
                  <a:gd name="connsiteX104" fmla="*/ 310506 w 402064"/>
                  <a:gd name="connsiteY104" fmla="*/ 340896 h 400157"/>
                  <a:gd name="connsiteX105" fmla="*/ 358587 w 402064"/>
                  <a:gd name="connsiteY105" fmla="*/ 283069 h 400157"/>
                  <a:gd name="connsiteX106" fmla="*/ 309856 w 402064"/>
                  <a:gd name="connsiteY106" fmla="*/ 283069 h 400157"/>
                  <a:gd name="connsiteX107" fmla="*/ 319278 w 402064"/>
                  <a:gd name="connsiteY107" fmla="*/ 214195 h 400157"/>
                  <a:gd name="connsiteX108" fmla="*/ 378080 w 402064"/>
                  <a:gd name="connsiteY108" fmla="*/ 214195 h 400157"/>
                  <a:gd name="connsiteX109" fmla="*/ 358587 w 402064"/>
                  <a:gd name="connsiteY109" fmla="*/ 284043 h 400157"/>
                  <a:gd name="connsiteX110" fmla="*/ 319278 w 402064"/>
                  <a:gd name="connsiteY110" fmla="*/ 189180 h 400157"/>
                  <a:gd name="connsiteX111" fmla="*/ 309856 w 402064"/>
                  <a:gd name="connsiteY111" fmla="*/ 120631 h 400157"/>
                  <a:gd name="connsiteX112" fmla="*/ 358912 w 402064"/>
                  <a:gd name="connsiteY112" fmla="*/ 120631 h 400157"/>
                  <a:gd name="connsiteX113" fmla="*/ 378405 w 402064"/>
                  <a:gd name="connsiteY113" fmla="*/ 189180 h 40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2064" h="400157">
                    <a:moveTo>
                      <a:pt x="388476" y="124855"/>
                    </a:moveTo>
                    <a:cubicBezTo>
                      <a:pt x="382143" y="109311"/>
                      <a:pt x="373962" y="94586"/>
                      <a:pt x="364110" y="80997"/>
                    </a:cubicBezTo>
                    <a:cubicBezTo>
                      <a:pt x="296877" y="-8528"/>
                      <a:pt x="169799" y="-26599"/>
                      <a:pt x="80274" y="40634"/>
                    </a:cubicBezTo>
                    <a:cubicBezTo>
                      <a:pt x="80239" y="40660"/>
                      <a:pt x="80205" y="40686"/>
                      <a:pt x="80170" y="40712"/>
                    </a:cubicBezTo>
                    <a:lnTo>
                      <a:pt x="78221" y="42337"/>
                    </a:lnTo>
                    <a:cubicBezTo>
                      <a:pt x="42967" y="69450"/>
                      <a:pt x="17713" y="107502"/>
                      <a:pt x="6424" y="150520"/>
                    </a:cubicBezTo>
                    <a:cubicBezTo>
                      <a:pt x="6424" y="157667"/>
                      <a:pt x="3175" y="164814"/>
                      <a:pt x="2200" y="171962"/>
                    </a:cubicBezTo>
                    <a:cubicBezTo>
                      <a:pt x="-7532" y="237568"/>
                      <a:pt x="15392" y="303793"/>
                      <a:pt x="63601" y="349343"/>
                    </a:cubicBezTo>
                    <a:lnTo>
                      <a:pt x="63601" y="349343"/>
                    </a:lnTo>
                    <a:cubicBezTo>
                      <a:pt x="65827" y="351676"/>
                      <a:pt x="68215" y="353847"/>
                      <a:pt x="70749" y="355840"/>
                    </a:cubicBezTo>
                    <a:lnTo>
                      <a:pt x="70749" y="355840"/>
                    </a:lnTo>
                    <a:lnTo>
                      <a:pt x="77896" y="361688"/>
                    </a:lnTo>
                    <a:lnTo>
                      <a:pt x="77896" y="361688"/>
                    </a:lnTo>
                    <a:cubicBezTo>
                      <a:pt x="87421" y="369158"/>
                      <a:pt x="97648" y="375686"/>
                      <a:pt x="108434" y="381181"/>
                    </a:cubicBezTo>
                    <a:lnTo>
                      <a:pt x="111683" y="383130"/>
                    </a:lnTo>
                    <a:lnTo>
                      <a:pt x="117206" y="385404"/>
                    </a:lnTo>
                    <a:lnTo>
                      <a:pt x="121754" y="387678"/>
                    </a:lnTo>
                    <a:lnTo>
                      <a:pt x="126627" y="389627"/>
                    </a:lnTo>
                    <a:lnTo>
                      <a:pt x="131825" y="391577"/>
                    </a:lnTo>
                    <a:lnTo>
                      <a:pt x="136373" y="393201"/>
                    </a:lnTo>
                    <a:lnTo>
                      <a:pt x="142871" y="395150"/>
                    </a:lnTo>
                    <a:lnTo>
                      <a:pt x="146444" y="395150"/>
                    </a:lnTo>
                    <a:lnTo>
                      <a:pt x="155866" y="397749"/>
                    </a:lnTo>
                    <a:lnTo>
                      <a:pt x="155866" y="397749"/>
                    </a:lnTo>
                    <a:lnTo>
                      <a:pt x="166262" y="400023"/>
                    </a:lnTo>
                    <a:lnTo>
                      <a:pt x="168861" y="400023"/>
                    </a:lnTo>
                    <a:cubicBezTo>
                      <a:pt x="171565" y="400202"/>
                      <a:pt x="174278" y="400202"/>
                      <a:pt x="176983" y="400023"/>
                    </a:cubicBezTo>
                    <a:lnTo>
                      <a:pt x="180231" y="400023"/>
                    </a:lnTo>
                    <a:lnTo>
                      <a:pt x="214993" y="400023"/>
                    </a:lnTo>
                    <a:lnTo>
                      <a:pt x="222465" y="400023"/>
                    </a:lnTo>
                    <a:lnTo>
                      <a:pt x="222465" y="400023"/>
                    </a:lnTo>
                    <a:lnTo>
                      <a:pt x="226364" y="400023"/>
                    </a:lnTo>
                    <a:cubicBezTo>
                      <a:pt x="234705" y="399027"/>
                      <a:pt x="242959" y="397398"/>
                      <a:pt x="251054" y="395150"/>
                    </a:cubicBezTo>
                    <a:lnTo>
                      <a:pt x="251054" y="395150"/>
                    </a:lnTo>
                    <a:cubicBezTo>
                      <a:pt x="277140" y="388171"/>
                      <a:pt x="301556" y="376018"/>
                      <a:pt x="322851" y="359414"/>
                    </a:cubicBezTo>
                    <a:cubicBezTo>
                      <a:pt x="336583" y="348769"/>
                      <a:pt x="348917" y="336435"/>
                      <a:pt x="359562" y="322703"/>
                    </a:cubicBezTo>
                    <a:cubicBezTo>
                      <a:pt x="403071" y="266321"/>
                      <a:pt x="414030" y="191330"/>
                      <a:pt x="388476" y="124855"/>
                    </a:cubicBezTo>
                    <a:close/>
                    <a:moveTo>
                      <a:pt x="341369" y="94641"/>
                    </a:moveTo>
                    <a:lnTo>
                      <a:pt x="301734" y="94641"/>
                    </a:lnTo>
                    <a:cubicBezTo>
                      <a:pt x="295136" y="75258"/>
                      <a:pt x="285485" y="57052"/>
                      <a:pt x="273145" y="40712"/>
                    </a:cubicBezTo>
                    <a:cubicBezTo>
                      <a:pt x="300451" y="52463"/>
                      <a:pt x="324279" y="71033"/>
                      <a:pt x="342344" y="94641"/>
                    </a:cubicBezTo>
                    <a:close/>
                    <a:moveTo>
                      <a:pt x="214343" y="29667"/>
                    </a:moveTo>
                    <a:cubicBezTo>
                      <a:pt x="242256" y="41930"/>
                      <a:pt x="263555" y="65595"/>
                      <a:pt x="272821" y="94641"/>
                    </a:cubicBezTo>
                    <a:lnTo>
                      <a:pt x="214343" y="94641"/>
                    </a:lnTo>
                    <a:close/>
                    <a:moveTo>
                      <a:pt x="214343" y="121931"/>
                    </a:moveTo>
                    <a:lnTo>
                      <a:pt x="281592" y="121931"/>
                    </a:lnTo>
                    <a:cubicBezTo>
                      <a:pt x="287806" y="144289"/>
                      <a:pt x="291404" y="167292"/>
                      <a:pt x="292313" y="190479"/>
                    </a:cubicBezTo>
                    <a:lnTo>
                      <a:pt x="214343" y="190479"/>
                    </a:lnTo>
                    <a:close/>
                    <a:moveTo>
                      <a:pt x="214343" y="216469"/>
                    </a:moveTo>
                    <a:lnTo>
                      <a:pt x="292313" y="216469"/>
                    </a:lnTo>
                    <a:cubicBezTo>
                      <a:pt x="291429" y="239766"/>
                      <a:pt x="287831" y="262880"/>
                      <a:pt x="281592" y="285343"/>
                    </a:cubicBezTo>
                    <a:lnTo>
                      <a:pt x="215318" y="285343"/>
                    </a:lnTo>
                    <a:lnTo>
                      <a:pt x="215318" y="215170"/>
                    </a:lnTo>
                    <a:close/>
                    <a:moveTo>
                      <a:pt x="112982" y="170012"/>
                    </a:moveTo>
                    <a:cubicBezTo>
                      <a:pt x="114549" y="153315"/>
                      <a:pt x="117593" y="136790"/>
                      <a:pt x="122079" y="120631"/>
                    </a:cubicBezTo>
                    <a:lnTo>
                      <a:pt x="189328" y="120631"/>
                    </a:lnTo>
                    <a:lnTo>
                      <a:pt x="189328" y="189180"/>
                    </a:lnTo>
                    <a:lnTo>
                      <a:pt x="111683" y="189180"/>
                    </a:lnTo>
                    <a:cubicBezTo>
                      <a:pt x="112008" y="182682"/>
                      <a:pt x="112333" y="176185"/>
                      <a:pt x="112982" y="170012"/>
                    </a:cubicBezTo>
                    <a:close/>
                    <a:moveTo>
                      <a:pt x="189328" y="28367"/>
                    </a:moveTo>
                    <a:lnTo>
                      <a:pt x="189328" y="93342"/>
                    </a:lnTo>
                    <a:lnTo>
                      <a:pt x="131175" y="93342"/>
                    </a:lnTo>
                    <a:cubicBezTo>
                      <a:pt x="140217" y="64274"/>
                      <a:pt x="161437" y="40565"/>
                      <a:pt x="189328" y="28367"/>
                    </a:cubicBezTo>
                    <a:close/>
                    <a:moveTo>
                      <a:pt x="94140" y="62804"/>
                    </a:moveTo>
                    <a:lnTo>
                      <a:pt x="94140" y="62804"/>
                    </a:lnTo>
                    <a:cubicBezTo>
                      <a:pt x="105257" y="54590"/>
                      <a:pt x="117241" y="47618"/>
                      <a:pt x="129876" y="42012"/>
                    </a:cubicBezTo>
                    <a:cubicBezTo>
                      <a:pt x="117598" y="58509"/>
                      <a:pt x="107953" y="76811"/>
                      <a:pt x="101287" y="96266"/>
                    </a:cubicBezTo>
                    <a:lnTo>
                      <a:pt x="63601" y="96266"/>
                    </a:lnTo>
                    <a:cubicBezTo>
                      <a:pt x="72368" y="83900"/>
                      <a:pt x="82625" y="72661"/>
                      <a:pt x="94140" y="62804"/>
                    </a:cubicBezTo>
                    <a:close/>
                    <a:moveTo>
                      <a:pt x="45733" y="120631"/>
                    </a:moveTo>
                    <a:lnTo>
                      <a:pt x="96089" y="120631"/>
                    </a:lnTo>
                    <a:cubicBezTo>
                      <a:pt x="92408" y="134928"/>
                      <a:pt x="89802" y="149479"/>
                      <a:pt x="88292" y="164165"/>
                    </a:cubicBezTo>
                    <a:cubicBezTo>
                      <a:pt x="88292" y="172286"/>
                      <a:pt x="86668" y="180733"/>
                      <a:pt x="86668" y="189180"/>
                    </a:cubicBezTo>
                    <a:lnTo>
                      <a:pt x="26241" y="189180"/>
                    </a:lnTo>
                    <a:cubicBezTo>
                      <a:pt x="27383" y="180969"/>
                      <a:pt x="29010" y="172833"/>
                      <a:pt x="31114" y="164814"/>
                    </a:cubicBezTo>
                    <a:cubicBezTo>
                      <a:pt x="34205" y="149556"/>
                      <a:pt x="39113" y="134722"/>
                      <a:pt x="45733" y="120631"/>
                    </a:cubicBezTo>
                    <a:close/>
                    <a:moveTo>
                      <a:pt x="26241" y="215170"/>
                    </a:moveTo>
                    <a:lnTo>
                      <a:pt x="85693" y="215170"/>
                    </a:lnTo>
                    <a:cubicBezTo>
                      <a:pt x="86506" y="238450"/>
                      <a:pt x="89994" y="261560"/>
                      <a:pt x="96089" y="284043"/>
                    </a:cubicBezTo>
                    <a:lnTo>
                      <a:pt x="45733" y="284043"/>
                    </a:lnTo>
                    <a:cubicBezTo>
                      <a:pt x="34537" y="262683"/>
                      <a:pt x="27899" y="239230"/>
                      <a:pt x="26241" y="215170"/>
                    </a:cubicBezTo>
                    <a:close/>
                    <a:moveTo>
                      <a:pt x="63601" y="310683"/>
                    </a:moveTo>
                    <a:lnTo>
                      <a:pt x="63601" y="310683"/>
                    </a:lnTo>
                    <a:lnTo>
                      <a:pt x="102911" y="310683"/>
                    </a:lnTo>
                    <a:cubicBezTo>
                      <a:pt x="109509" y="330067"/>
                      <a:pt x="119161" y="348272"/>
                      <a:pt x="131500" y="364612"/>
                    </a:cubicBezTo>
                    <a:cubicBezTo>
                      <a:pt x="104645" y="352710"/>
                      <a:pt x="81274" y="334147"/>
                      <a:pt x="63601" y="310683"/>
                    </a:cubicBezTo>
                    <a:close/>
                    <a:moveTo>
                      <a:pt x="189978" y="375658"/>
                    </a:moveTo>
                    <a:cubicBezTo>
                      <a:pt x="162086" y="363460"/>
                      <a:pt x="140867" y="339751"/>
                      <a:pt x="131825" y="310683"/>
                    </a:cubicBezTo>
                    <a:lnTo>
                      <a:pt x="189978" y="310683"/>
                    </a:lnTo>
                    <a:close/>
                    <a:moveTo>
                      <a:pt x="189978" y="283393"/>
                    </a:moveTo>
                    <a:lnTo>
                      <a:pt x="122079" y="283393"/>
                    </a:lnTo>
                    <a:cubicBezTo>
                      <a:pt x="115953" y="260917"/>
                      <a:pt x="112464" y="237803"/>
                      <a:pt x="111683" y="214520"/>
                    </a:cubicBezTo>
                    <a:lnTo>
                      <a:pt x="189328" y="214520"/>
                    </a:lnTo>
                    <a:lnTo>
                      <a:pt x="189328" y="284043"/>
                    </a:lnTo>
                    <a:close/>
                    <a:moveTo>
                      <a:pt x="239683" y="362013"/>
                    </a:moveTo>
                    <a:cubicBezTo>
                      <a:pt x="232836" y="368193"/>
                      <a:pt x="224752" y="372844"/>
                      <a:pt x="215968" y="375658"/>
                    </a:cubicBezTo>
                    <a:lnTo>
                      <a:pt x="215968" y="310683"/>
                    </a:lnTo>
                    <a:lnTo>
                      <a:pt x="274445" y="310683"/>
                    </a:lnTo>
                    <a:cubicBezTo>
                      <a:pt x="266608" y="330403"/>
                      <a:pt x="254517" y="348152"/>
                      <a:pt x="239034" y="362663"/>
                    </a:cubicBezTo>
                    <a:close/>
                    <a:moveTo>
                      <a:pt x="310506" y="340896"/>
                    </a:moveTo>
                    <a:lnTo>
                      <a:pt x="310506" y="340896"/>
                    </a:lnTo>
                    <a:cubicBezTo>
                      <a:pt x="299056" y="349839"/>
                      <a:pt x="286499" y="357264"/>
                      <a:pt x="273146" y="362988"/>
                    </a:cubicBezTo>
                    <a:cubicBezTo>
                      <a:pt x="285485" y="346648"/>
                      <a:pt x="295136" y="328442"/>
                      <a:pt x="301734" y="309059"/>
                    </a:cubicBezTo>
                    <a:lnTo>
                      <a:pt x="342344" y="309059"/>
                    </a:lnTo>
                    <a:cubicBezTo>
                      <a:pt x="333157" y="321007"/>
                      <a:pt x="322454" y="331709"/>
                      <a:pt x="310506" y="340896"/>
                    </a:cubicBezTo>
                    <a:close/>
                    <a:moveTo>
                      <a:pt x="358587" y="283069"/>
                    </a:moveTo>
                    <a:lnTo>
                      <a:pt x="309856" y="283069"/>
                    </a:lnTo>
                    <a:cubicBezTo>
                      <a:pt x="315303" y="260486"/>
                      <a:pt x="318460" y="237411"/>
                      <a:pt x="319278" y="214195"/>
                    </a:cubicBezTo>
                    <a:lnTo>
                      <a:pt x="378080" y="214195"/>
                    </a:lnTo>
                    <a:cubicBezTo>
                      <a:pt x="376644" y="238603"/>
                      <a:pt x="369998" y="262419"/>
                      <a:pt x="358587" y="284043"/>
                    </a:cubicBezTo>
                    <a:close/>
                    <a:moveTo>
                      <a:pt x="319278" y="189180"/>
                    </a:moveTo>
                    <a:cubicBezTo>
                      <a:pt x="318438" y="166073"/>
                      <a:pt x="315282" y="143108"/>
                      <a:pt x="309856" y="120631"/>
                    </a:cubicBezTo>
                    <a:lnTo>
                      <a:pt x="358912" y="120631"/>
                    </a:lnTo>
                    <a:cubicBezTo>
                      <a:pt x="369914" y="141953"/>
                      <a:pt x="376541" y="165260"/>
                      <a:pt x="378405" y="189180"/>
                    </a:cubicBezTo>
                    <a:close/>
                  </a:path>
                </a:pathLst>
              </a:custGeom>
              <a:gradFill>
                <a:gsLst>
                  <a:gs pos="0">
                    <a:srgbClr val="0C7DD8"/>
                  </a:gs>
                  <a:gs pos="100000">
                    <a:srgbClr val="5C9FEE"/>
                  </a:gs>
                </a:gsLst>
                <a:lin ang="1620000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pitchFamily="2" charset="0"/>
                  <a:ea typeface="+mn-ea"/>
                  <a:cs typeface="+mn-cs"/>
                </a:endParaRPr>
              </a:p>
            </p:txBody>
          </p:sp>
          <p:pic>
            <p:nvPicPr>
              <p:cNvPr id="27" name="Graphic 26">
                <a:extLst>
                  <a:ext uri="{FF2B5EF4-FFF2-40B4-BE49-F238E27FC236}">
                    <a16:creationId xmlns:a16="http://schemas.microsoft.com/office/drawing/2014/main" id="{1272B75C-5DBE-4535-AEC1-FEC362727C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8558" y="3383635"/>
                <a:ext cx="372854" cy="372854"/>
              </a:xfrm>
              <a:prstGeom prst="rect">
                <a:avLst/>
              </a:prstGeom>
              <a:effectLst>
                <a:outerShdw blurRad="63500" dist="127000" dir="2700000" algn="tl" rotWithShape="0">
                  <a:srgbClr val="454142">
                    <a:alpha val="20000"/>
                  </a:srgbClr>
                </a:outerShdw>
              </a:effectLst>
            </p:spPr>
          </p:pic>
        </p:grpSp>
        <p:pic>
          <p:nvPicPr>
            <p:cNvPr id="32" name="Graphic 31">
              <a:extLst>
                <a:ext uri="{FF2B5EF4-FFF2-40B4-BE49-F238E27FC236}">
                  <a16:creationId xmlns:a16="http://schemas.microsoft.com/office/drawing/2014/main" id="{309FCA7D-8B1E-4B65-A8A9-A28A6A32ECB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75004" y="3123193"/>
              <a:ext cx="451684" cy="451684"/>
            </a:xfrm>
            <a:prstGeom prst="rect">
              <a:avLst/>
            </a:prstGeom>
            <a:effectLst>
              <a:outerShdw blurRad="63500" dist="127000" dir="2700000" algn="tl" rotWithShape="0">
                <a:srgbClr val="454142">
                  <a:alpha val="20000"/>
                </a:srgbClr>
              </a:outerShdw>
            </a:effectLst>
          </p:spPr>
        </p:pic>
        <p:sp>
          <p:nvSpPr>
            <p:cNvPr id="34" name="TextBox 33">
              <a:extLst>
                <a:ext uri="{FF2B5EF4-FFF2-40B4-BE49-F238E27FC236}">
                  <a16:creationId xmlns:a16="http://schemas.microsoft.com/office/drawing/2014/main" id="{08D01301-BC4D-4EA7-9496-B3767FB6697D}"/>
                </a:ext>
                <a:ext uri="{C183D7F6-B498-43B3-948B-1728B52AA6E4}">
                  <adec:decorative xmlns:adec="http://schemas.microsoft.com/office/drawing/2017/decorative" val="1"/>
                </a:ext>
              </a:extLst>
            </p:cNvPr>
            <p:cNvSpPr txBox="1"/>
            <p:nvPr/>
          </p:nvSpPr>
          <p:spPr>
            <a:xfrm>
              <a:off x="4766559" y="3666177"/>
              <a:ext cx="359073"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service</a:t>
              </a:r>
            </a:p>
          </p:txBody>
        </p:sp>
        <p:sp>
          <p:nvSpPr>
            <p:cNvPr id="39" name="Rectangle 38">
              <a:extLst>
                <a:ext uri="{FF2B5EF4-FFF2-40B4-BE49-F238E27FC236}">
                  <a16:creationId xmlns:a16="http://schemas.microsoft.com/office/drawing/2014/main" id="{B7FFD38F-ACE2-4D31-906A-55CE1CF0B9E2}"/>
                </a:ext>
                <a:ext uri="{C183D7F6-B498-43B3-948B-1728B52AA6E4}">
                  <adec:decorative xmlns:adec="http://schemas.microsoft.com/office/drawing/2017/decorative" val="1"/>
                </a:ext>
              </a:extLst>
            </p:cNvPr>
            <p:cNvSpPr/>
            <p:nvPr/>
          </p:nvSpPr>
          <p:spPr bwMode="auto">
            <a:xfrm>
              <a:off x="6737466" y="2288183"/>
              <a:ext cx="3054476" cy="2095894"/>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40" name="Rectangle 39">
              <a:extLst>
                <a:ext uri="{FF2B5EF4-FFF2-40B4-BE49-F238E27FC236}">
                  <a16:creationId xmlns:a16="http://schemas.microsoft.com/office/drawing/2014/main" id="{51A80CA2-048D-43DA-9730-7A164FB109DE}"/>
                </a:ext>
                <a:ext uri="{C183D7F6-B498-43B3-948B-1728B52AA6E4}">
                  <adec:decorative xmlns:adec="http://schemas.microsoft.com/office/drawing/2017/decorative" val="1"/>
                </a:ext>
              </a:extLst>
            </p:cNvPr>
            <p:cNvSpPr/>
            <p:nvPr/>
          </p:nvSpPr>
          <p:spPr bwMode="auto">
            <a:xfrm>
              <a:off x="8089621" y="4330412"/>
              <a:ext cx="1007078" cy="108780"/>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41" name="Group 40">
              <a:extLst>
                <a:ext uri="{FF2B5EF4-FFF2-40B4-BE49-F238E27FC236}">
                  <a16:creationId xmlns:a16="http://schemas.microsoft.com/office/drawing/2014/main" id="{F8A84D69-1249-4DC6-A874-25139EBF830D}"/>
                </a:ext>
                <a:ext uri="{C183D7F6-B498-43B3-948B-1728B52AA6E4}">
                  <adec:decorative xmlns:adec="http://schemas.microsoft.com/office/drawing/2017/decorative" val="1"/>
                </a:ext>
              </a:extLst>
            </p:cNvPr>
            <p:cNvGrpSpPr/>
            <p:nvPr/>
          </p:nvGrpSpPr>
          <p:grpSpPr>
            <a:xfrm>
              <a:off x="8195028" y="4272385"/>
              <a:ext cx="1478169" cy="302572"/>
              <a:chOff x="3371245" y="5962049"/>
              <a:chExt cx="1788589" cy="366113"/>
            </a:xfrm>
          </p:grpSpPr>
          <p:sp>
            <p:nvSpPr>
              <p:cNvPr id="42" name="TextBox 41">
                <a:extLst>
                  <a:ext uri="{FF2B5EF4-FFF2-40B4-BE49-F238E27FC236}">
                    <a16:creationId xmlns:a16="http://schemas.microsoft.com/office/drawing/2014/main" id="{B1D6D962-E7F7-4DF3-BB86-D61040E0700D}"/>
                  </a:ext>
                </a:extLst>
              </p:cNvPr>
              <p:cNvSpPr txBox="1"/>
              <p:nvPr/>
            </p:nvSpPr>
            <p:spPr>
              <a:xfrm>
                <a:off x="3593992" y="6030234"/>
                <a:ext cx="1565842" cy="297928"/>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Azure AI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Virtual Network</a:t>
                </a:r>
              </a:p>
            </p:txBody>
          </p:sp>
          <p:pic>
            <p:nvPicPr>
              <p:cNvPr id="43" name="Picture 88">
                <a:extLst>
                  <a:ext uri="{FF2B5EF4-FFF2-40B4-BE49-F238E27FC236}">
                    <a16:creationId xmlns:a16="http://schemas.microsoft.com/office/drawing/2014/main" id="{E3A1F740-CB85-4B24-9F1C-1FACAA719B96}"/>
                  </a:ext>
                </a:extLst>
              </p:cNvPr>
              <p:cNvPicPr>
                <a:picLocks noChangeAspect="1"/>
              </p:cNvPicPr>
              <p:nvPr/>
            </p:nvPicPr>
            <p:blipFill>
              <a:blip r:embed="rId4">
                <a:extLst>
                  <a:ext uri="{96DAC541-7B7A-43D3-8B79-37D633B846F1}">
                    <asvg:svgBlip xmlns:asvg="http://schemas.microsoft.com/office/drawing/2016/SVG/main" r:embed="rId10"/>
                  </a:ext>
                </a:extLst>
              </a:blip>
              <a:srcRect/>
              <a:stretch/>
            </p:blipFill>
            <p:spPr>
              <a:xfrm>
                <a:off x="3371245" y="5962049"/>
                <a:ext cx="302457" cy="302457"/>
              </a:xfrm>
              <a:prstGeom prst="rect">
                <a:avLst/>
              </a:prstGeom>
            </p:spPr>
          </p:pic>
        </p:grpSp>
        <p:cxnSp>
          <p:nvCxnSpPr>
            <p:cNvPr id="50" name="Straight Arrow Connector 49">
              <a:extLst>
                <a:ext uri="{FF2B5EF4-FFF2-40B4-BE49-F238E27FC236}">
                  <a16:creationId xmlns:a16="http://schemas.microsoft.com/office/drawing/2014/main" id="{D7F29282-A7AF-4F4B-B601-D05824BD8C31}"/>
                </a:ext>
                <a:ext uri="{C183D7F6-B498-43B3-948B-1728B52AA6E4}">
                  <adec:decorative xmlns:adec="http://schemas.microsoft.com/office/drawing/2017/decorative" val="1"/>
                </a:ext>
              </a:extLst>
            </p:cNvPr>
            <p:cNvCxnSpPr>
              <a:cxnSpLocks/>
            </p:cNvCxnSpPr>
            <p:nvPr/>
          </p:nvCxnSpPr>
          <p:spPr>
            <a:xfrm>
              <a:off x="4103494" y="3346608"/>
              <a:ext cx="53156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4" name="Title 4">
              <a:extLst>
                <a:ext uri="{FF2B5EF4-FFF2-40B4-BE49-F238E27FC236}">
                  <a16:creationId xmlns:a16="http://schemas.microsoft.com/office/drawing/2014/main" id="{87F03909-7920-4D86-8CF5-BA1A952FF8BB}"/>
                </a:ext>
                <a:ext uri="{C183D7F6-B498-43B3-948B-1728B52AA6E4}">
                  <adec:decorative xmlns:adec="http://schemas.microsoft.com/office/drawing/2017/decorative" val="1"/>
                </a:ext>
              </a:extLst>
            </p:cNvPr>
            <p:cNvSpPr txBox="1">
              <a:spLocks/>
            </p:cNvSpPr>
            <p:nvPr/>
          </p:nvSpPr>
          <p:spPr>
            <a:xfrm>
              <a:off x="6737465" y="3985148"/>
              <a:ext cx="3054477"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chemeClr val="bg1"/>
                  </a:solidFill>
                  <a:effectLst/>
                  <a:uLnTx/>
                  <a:uFillTx/>
                  <a:latin typeface="Segoe Sans Text Semibold" pitchFamily="2" charset="0"/>
                  <a:ea typeface="+mn-ea"/>
                  <a:cs typeface="Segoe Sans Text" pitchFamily="2" charset="0"/>
                </a:rPr>
                <a:t>Azure AI Search</a:t>
              </a:r>
            </a:p>
          </p:txBody>
        </p:sp>
        <p:cxnSp>
          <p:nvCxnSpPr>
            <p:cNvPr id="47" name="Straight Arrow Connector 46">
              <a:extLst>
                <a:ext uri="{FF2B5EF4-FFF2-40B4-BE49-F238E27FC236}">
                  <a16:creationId xmlns:a16="http://schemas.microsoft.com/office/drawing/2014/main" id="{50929C85-402D-4627-9ABD-1F9BDCFE8844}"/>
                </a:ext>
                <a:ext uri="{C183D7F6-B498-43B3-948B-1728B52AA6E4}">
                  <adec:decorative xmlns:adec="http://schemas.microsoft.com/office/drawing/2017/decorative" val="1"/>
                </a:ext>
              </a:extLst>
            </p:cNvPr>
            <p:cNvCxnSpPr>
              <a:cxnSpLocks/>
            </p:cNvCxnSpPr>
            <p:nvPr/>
          </p:nvCxnSpPr>
          <p:spPr>
            <a:xfrm>
              <a:off x="5303474" y="3354445"/>
              <a:ext cx="113020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360A78E-E156-9176-1B22-6EE5A5747159}"/>
                </a:ext>
                <a:ext uri="{C183D7F6-B498-43B3-948B-1728B52AA6E4}">
                  <adec:decorative xmlns:adec="http://schemas.microsoft.com/office/drawing/2017/decorative" val="1"/>
                </a:ext>
              </a:extLst>
            </p:cNvPr>
            <p:cNvGrpSpPr/>
            <p:nvPr/>
          </p:nvGrpSpPr>
          <p:grpSpPr>
            <a:xfrm>
              <a:off x="7212378" y="2569578"/>
              <a:ext cx="2104653" cy="1533104"/>
              <a:chOff x="878175" y="2720627"/>
              <a:chExt cx="3307848" cy="2409554"/>
            </a:xfrm>
            <a:effectLst>
              <a:outerShdw blurRad="63500" dist="127000" dir="2700000" algn="tl" rotWithShape="0">
                <a:prstClr val="black">
                  <a:alpha val="20000"/>
                </a:prstClr>
              </a:outerShdw>
            </a:effectLst>
          </p:grpSpPr>
          <p:sp>
            <p:nvSpPr>
              <p:cNvPr id="9" name="Freeform: Shape 8">
                <a:extLst>
                  <a:ext uri="{FF2B5EF4-FFF2-40B4-BE49-F238E27FC236}">
                    <a16:creationId xmlns:a16="http://schemas.microsoft.com/office/drawing/2014/main" id="{675EA275-F84B-AF9A-9763-2559224F81E1}"/>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10" name="Freeform: Shape 9">
                <a:extLst>
                  <a:ext uri="{FF2B5EF4-FFF2-40B4-BE49-F238E27FC236}">
                    <a16:creationId xmlns:a16="http://schemas.microsoft.com/office/drawing/2014/main" id="{0A08381D-9193-D1A3-EA75-57B6BDE2AE32}"/>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11" name="Freeform: Shape 10">
                <a:extLst>
                  <a:ext uri="{FF2B5EF4-FFF2-40B4-BE49-F238E27FC236}">
                    <a16:creationId xmlns:a16="http://schemas.microsoft.com/office/drawing/2014/main" id="{F8939AB1-4240-93D5-84B6-53B03396F6E4}"/>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sp>
          <p:nvSpPr>
            <p:cNvPr id="31" name="Freeform: Shape 30">
              <a:extLst>
                <a:ext uri="{FF2B5EF4-FFF2-40B4-BE49-F238E27FC236}">
                  <a16:creationId xmlns:a16="http://schemas.microsoft.com/office/drawing/2014/main" id="{CE28D70D-8AF9-7090-1D3F-EEF93450F039}"/>
                </a:ext>
                <a:ext uri="{C183D7F6-B498-43B3-948B-1728B52AA6E4}">
                  <adec:decorative xmlns:adec="http://schemas.microsoft.com/office/drawing/2017/decorative" val="1"/>
                </a:ext>
              </a:extLst>
            </p:cNvPr>
            <p:cNvSpPr/>
            <p:nvPr/>
          </p:nvSpPr>
          <p:spPr>
            <a:xfrm>
              <a:off x="1945791" y="2865494"/>
              <a:ext cx="457244" cy="594419"/>
            </a:xfrm>
            <a:custGeom>
              <a:avLst/>
              <a:gdLst>
                <a:gd name="connsiteX0" fmla="*/ 78582 w 142875"/>
                <a:gd name="connsiteY0" fmla="*/ 152400 h 185738"/>
                <a:gd name="connsiteX1" fmla="*/ 100013 w 142875"/>
                <a:gd name="connsiteY1" fmla="*/ 152400 h 185738"/>
                <a:gd name="connsiteX2" fmla="*/ 100013 w 142875"/>
                <a:gd name="connsiteY2" fmla="*/ 185738 h 185738"/>
                <a:gd name="connsiteX3" fmla="*/ 78582 w 142875"/>
                <a:gd name="connsiteY3" fmla="*/ 185738 h 185738"/>
                <a:gd name="connsiteX4" fmla="*/ 42863 w 142875"/>
                <a:gd name="connsiteY4" fmla="*/ 152400 h 185738"/>
                <a:gd name="connsiteX5" fmla="*/ 64294 w 142875"/>
                <a:gd name="connsiteY5" fmla="*/ 152400 h 185738"/>
                <a:gd name="connsiteX6" fmla="*/ 64294 w 142875"/>
                <a:gd name="connsiteY6" fmla="*/ 185738 h 185738"/>
                <a:gd name="connsiteX7" fmla="*/ 42863 w 142875"/>
                <a:gd name="connsiteY7" fmla="*/ 185738 h 185738"/>
                <a:gd name="connsiteX8" fmla="*/ 104775 w 142875"/>
                <a:gd name="connsiteY8" fmla="*/ 100013 h 185738"/>
                <a:gd name="connsiteX9" fmla="*/ 95250 w 142875"/>
                <a:gd name="connsiteY9" fmla="*/ 109538 h 185738"/>
                <a:gd name="connsiteX10" fmla="*/ 104775 w 142875"/>
                <a:gd name="connsiteY10" fmla="*/ 119063 h 185738"/>
                <a:gd name="connsiteX11" fmla="*/ 114300 w 142875"/>
                <a:gd name="connsiteY11" fmla="*/ 109538 h 185738"/>
                <a:gd name="connsiteX12" fmla="*/ 104775 w 142875"/>
                <a:gd name="connsiteY12" fmla="*/ 100013 h 185738"/>
                <a:gd name="connsiteX13" fmla="*/ 71438 w 142875"/>
                <a:gd name="connsiteY13" fmla="*/ 100013 h 185738"/>
                <a:gd name="connsiteX14" fmla="*/ 61913 w 142875"/>
                <a:gd name="connsiteY14" fmla="*/ 109538 h 185738"/>
                <a:gd name="connsiteX15" fmla="*/ 71438 w 142875"/>
                <a:gd name="connsiteY15" fmla="*/ 119063 h 185738"/>
                <a:gd name="connsiteX16" fmla="*/ 80963 w 142875"/>
                <a:gd name="connsiteY16" fmla="*/ 109538 h 185738"/>
                <a:gd name="connsiteX17" fmla="*/ 71438 w 142875"/>
                <a:gd name="connsiteY17" fmla="*/ 100013 h 185738"/>
                <a:gd name="connsiteX18" fmla="*/ 38100 w 142875"/>
                <a:gd name="connsiteY18" fmla="*/ 100013 h 185738"/>
                <a:gd name="connsiteX19" fmla="*/ 28575 w 142875"/>
                <a:gd name="connsiteY19" fmla="*/ 109538 h 185738"/>
                <a:gd name="connsiteX20" fmla="*/ 38100 w 142875"/>
                <a:gd name="connsiteY20" fmla="*/ 119063 h 185738"/>
                <a:gd name="connsiteX21" fmla="*/ 47625 w 142875"/>
                <a:gd name="connsiteY21" fmla="*/ 109538 h 185738"/>
                <a:gd name="connsiteX22" fmla="*/ 38100 w 142875"/>
                <a:gd name="connsiteY22" fmla="*/ 100013 h 185738"/>
                <a:gd name="connsiteX23" fmla="*/ 71438 w 142875"/>
                <a:gd name="connsiteY23" fmla="*/ 66675 h 185738"/>
                <a:gd name="connsiteX24" fmla="*/ 61913 w 142875"/>
                <a:gd name="connsiteY24" fmla="*/ 76200 h 185738"/>
                <a:gd name="connsiteX25" fmla="*/ 71438 w 142875"/>
                <a:gd name="connsiteY25" fmla="*/ 85725 h 185738"/>
                <a:gd name="connsiteX26" fmla="*/ 80963 w 142875"/>
                <a:gd name="connsiteY26" fmla="*/ 76200 h 185738"/>
                <a:gd name="connsiteX27" fmla="*/ 71438 w 142875"/>
                <a:gd name="connsiteY27" fmla="*/ 66675 h 185738"/>
                <a:gd name="connsiteX28" fmla="*/ 38100 w 142875"/>
                <a:gd name="connsiteY28" fmla="*/ 66675 h 185738"/>
                <a:gd name="connsiteX29" fmla="*/ 28575 w 142875"/>
                <a:gd name="connsiteY29" fmla="*/ 76200 h 185738"/>
                <a:gd name="connsiteX30" fmla="*/ 38100 w 142875"/>
                <a:gd name="connsiteY30" fmla="*/ 85725 h 185738"/>
                <a:gd name="connsiteX31" fmla="*/ 47625 w 142875"/>
                <a:gd name="connsiteY31" fmla="*/ 76200 h 185738"/>
                <a:gd name="connsiteX32" fmla="*/ 38100 w 142875"/>
                <a:gd name="connsiteY32" fmla="*/ 66675 h 185738"/>
                <a:gd name="connsiteX33" fmla="*/ 71438 w 142875"/>
                <a:gd name="connsiteY33" fmla="*/ 33338 h 185738"/>
                <a:gd name="connsiteX34" fmla="*/ 61913 w 142875"/>
                <a:gd name="connsiteY34" fmla="*/ 42863 h 185738"/>
                <a:gd name="connsiteX35" fmla="*/ 71438 w 142875"/>
                <a:gd name="connsiteY35" fmla="*/ 52388 h 185738"/>
                <a:gd name="connsiteX36" fmla="*/ 80963 w 142875"/>
                <a:gd name="connsiteY36" fmla="*/ 42863 h 185738"/>
                <a:gd name="connsiteX37" fmla="*/ 71438 w 142875"/>
                <a:gd name="connsiteY37" fmla="*/ 33338 h 185738"/>
                <a:gd name="connsiteX38" fmla="*/ 38100 w 142875"/>
                <a:gd name="connsiteY38" fmla="*/ 33338 h 185738"/>
                <a:gd name="connsiteX39" fmla="*/ 28575 w 142875"/>
                <a:gd name="connsiteY39" fmla="*/ 42863 h 185738"/>
                <a:gd name="connsiteX40" fmla="*/ 38100 w 142875"/>
                <a:gd name="connsiteY40" fmla="*/ 52388 h 185738"/>
                <a:gd name="connsiteX41" fmla="*/ 47625 w 142875"/>
                <a:gd name="connsiteY41" fmla="*/ 42863 h 185738"/>
                <a:gd name="connsiteX42" fmla="*/ 38100 w 142875"/>
                <a:gd name="connsiteY42" fmla="*/ 33338 h 185738"/>
                <a:gd name="connsiteX43" fmla="*/ 21431 w 142875"/>
                <a:gd name="connsiteY43" fmla="*/ 0 h 185738"/>
                <a:gd name="connsiteX44" fmla="*/ 92869 w 142875"/>
                <a:gd name="connsiteY44" fmla="*/ 0 h 185738"/>
                <a:gd name="connsiteX45" fmla="*/ 114300 w 142875"/>
                <a:gd name="connsiteY45" fmla="*/ 21431 h 185738"/>
                <a:gd name="connsiteX46" fmla="*/ 114300 w 142875"/>
                <a:gd name="connsiteY46" fmla="*/ 71438 h 185738"/>
                <a:gd name="connsiteX47" fmla="*/ 121444 w 142875"/>
                <a:gd name="connsiteY47" fmla="*/ 71438 h 185738"/>
                <a:gd name="connsiteX48" fmla="*/ 142875 w 142875"/>
                <a:gd name="connsiteY48" fmla="*/ 92869 h 185738"/>
                <a:gd name="connsiteX49" fmla="*/ 142875 w 142875"/>
                <a:gd name="connsiteY49" fmla="*/ 178594 h 185738"/>
                <a:gd name="connsiteX50" fmla="*/ 135731 w 142875"/>
                <a:gd name="connsiteY50" fmla="*/ 185738 h 185738"/>
                <a:gd name="connsiteX51" fmla="*/ 114300 w 142875"/>
                <a:gd name="connsiteY51" fmla="*/ 185738 h 185738"/>
                <a:gd name="connsiteX52" fmla="*/ 114300 w 142875"/>
                <a:gd name="connsiteY52" fmla="*/ 145256 h 185738"/>
                <a:gd name="connsiteX53" fmla="*/ 107156 w 142875"/>
                <a:gd name="connsiteY53" fmla="*/ 138113 h 185738"/>
                <a:gd name="connsiteX54" fmla="*/ 35719 w 142875"/>
                <a:gd name="connsiteY54" fmla="*/ 138113 h 185738"/>
                <a:gd name="connsiteX55" fmla="*/ 28575 w 142875"/>
                <a:gd name="connsiteY55" fmla="*/ 145256 h 185738"/>
                <a:gd name="connsiteX56" fmla="*/ 28575 w 142875"/>
                <a:gd name="connsiteY56" fmla="*/ 185738 h 185738"/>
                <a:gd name="connsiteX57" fmla="*/ 7144 w 142875"/>
                <a:gd name="connsiteY57" fmla="*/ 185738 h 185738"/>
                <a:gd name="connsiteX58" fmla="*/ 0 w 142875"/>
                <a:gd name="connsiteY58" fmla="*/ 178594 h 185738"/>
                <a:gd name="connsiteX59" fmla="*/ 0 w 142875"/>
                <a:gd name="connsiteY59" fmla="*/ 21431 h 185738"/>
                <a:gd name="connsiteX60" fmla="*/ 21431 w 142875"/>
                <a:gd name="connsiteY60"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42875" h="185738">
                  <a:moveTo>
                    <a:pt x="78582" y="152400"/>
                  </a:moveTo>
                  <a:lnTo>
                    <a:pt x="100013" y="152400"/>
                  </a:lnTo>
                  <a:lnTo>
                    <a:pt x="100013" y="185738"/>
                  </a:lnTo>
                  <a:lnTo>
                    <a:pt x="78582" y="185738"/>
                  </a:lnTo>
                  <a:close/>
                  <a:moveTo>
                    <a:pt x="42863" y="152400"/>
                  </a:moveTo>
                  <a:lnTo>
                    <a:pt x="64294" y="152400"/>
                  </a:lnTo>
                  <a:lnTo>
                    <a:pt x="64294" y="185738"/>
                  </a:lnTo>
                  <a:lnTo>
                    <a:pt x="42863" y="185738"/>
                  </a:lnTo>
                  <a:close/>
                  <a:moveTo>
                    <a:pt x="104775" y="100013"/>
                  </a:moveTo>
                  <a:cubicBezTo>
                    <a:pt x="99514" y="100013"/>
                    <a:pt x="95250" y="104277"/>
                    <a:pt x="95250" y="109538"/>
                  </a:cubicBezTo>
                  <a:cubicBezTo>
                    <a:pt x="95250" y="114798"/>
                    <a:pt x="99514" y="119063"/>
                    <a:pt x="104775" y="119063"/>
                  </a:cubicBezTo>
                  <a:cubicBezTo>
                    <a:pt x="110036" y="119063"/>
                    <a:pt x="114300" y="114798"/>
                    <a:pt x="114300" y="109538"/>
                  </a:cubicBezTo>
                  <a:cubicBezTo>
                    <a:pt x="114300" y="104277"/>
                    <a:pt x="110036" y="100013"/>
                    <a:pt x="104775" y="100013"/>
                  </a:cubicBezTo>
                  <a:close/>
                  <a:moveTo>
                    <a:pt x="71438" y="100013"/>
                  </a:moveTo>
                  <a:cubicBezTo>
                    <a:pt x="66177" y="100013"/>
                    <a:pt x="61913" y="104277"/>
                    <a:pt x="61913" y="109538"/>
                  </a:cubicBezTo>
                  <a:cubicBezTo>
                    <a:pt x="61913" y="114798"/>
                    <a:pt x="66177" y="119063"/>
                    <a:pt x="71438" y="119063"/>
                  </a:cubicBezTo>
                  <a:cubicBezTo>
                    <a:pt x="76698" y="119063"/>
                    <a:pt x="80963" y="114798"/>
                    <a:pt x="80963" y="109538"/>
                  </a:cubicBezTo>
                  <a:cubicBezTo>
                    <a:pt x="80963" y="104277"/>
                    <a:pt x="76698" y="100013"/>
                    <a:pt x="71438" y="100013"/>
                  </a:cubicBezTo>
                  <a:close/>
                  <a:moveTo>
                    <a:pt x="38100" y="100013"/>
                  </a:moveTo>
                  <a:cubicBezTo>
                    <a:pt x="32839" y="100013"/>
                    <a:pt x="28575" y="104277"/>
                    <a:pt x="28575" y="109538"/>
                  </a:cubicBezTo>
                  <a:cubicBezTo>
                    <a:pt x="28575" y="114798"/>
                    <a:pt x="32839" y="119063"/>
                    <a:pt x="38100" y="119063"/>
                  </a:cubicBezTo>
                  <a:cubicBezTo>
                    <a:pt x="43361" y="119063"/>
                    <a:pt x="47625" y="114798"/>
                    <a:pt x="47625" y="109538"/>
                  </a:cubicBezTo>
                  <a:cubicBezTo>
                    <a:pt x="47625" y="104277"/>
                    <a:pt x="43361" y="100013"/>
                    <a:pt x="38100" y="100013"/>
                  </a:cubicBezTo>
                  <a:close/>
                  <a:moveTo>
                    <a:pt x="71438" y="66675"/>
                  </a:moveTo>
                  <a:cubicBezTo>
                    <a:pt x="66177" y="66675"/>
                    <a:pt x="61913" y="70939"/>
                    <a:pt x="61913" y="76200"/>
                  </a:cubicBezTo>
                  <a:cubicBezTo>
                    <a:pt x="61913" y="81461"/>
                    <a:pt x="66177" y="85725"/>
                    <a:pt x="71438" y="85725"/>
                  </a:cubicBezTo>
                  <a:cubicBezTo>
                    <a:pt x="76698" y="85725"/>
                    <a:pt x="80963" y="81461"/>
                    <a:pt x="80963" y="76200"/>
                  </a:cubicBezTo>
                  <a:cubicBezTo>
                    <a:pt x="80963" y="70939"/>
                    <a:pt x="76698" y="66675"/>
                    <a:pt x="71438" y="66675"/>
                  </a:cubicBezTo>
                  <a:close/>
                  <a:moveTo>
                    <a:pt x="38100" y="66675"/>
                  </a:moveTo>
                  <a:cubicBezTo>
                    <a:pt x="32839" y="66675"/>
                    <a:pt x="28575" y="70939"/>
                    <a:pt x="28575" y="76200"/>
                  </a:cubicBezTo>
                  <a:cubicBezTo>
                    <a:pt x="28575" y="81461"/>
                    <a:pt x="32839" y="85725"/>
                    <a:pt x="38100" y="85725"/>
                  </a:cubicBezTo>
                  <a:cubicBezTo>
                    <a:pt x="43361" y="85725"/>
                    <a:pt x="47625" y="81461"/>
                    <a:pt x="47625" y="76200"/>
                  </a:cubicBezTo>
                  <a:cubicBezTo>
                    <a:pt x="47625" y="70939"/>
                    <a:pt x="43361" y="66675"/>
                    <a:pt x="38100" y="66675"/>
                  </a:cubicBezTo>
                  <a:close/>
                  <a:moveTo>
                    <a:pt x="71438" y="33338"/>
                  </a:moveTo>
                  <a:cubicBezTo>
                    <a:pt x="66177" y="33338"/>
                    <a:pt x="61913" y="37602"/>
                    <a:pt x="61913" y="42863"/>
                  </a:cubicBezTo>
                  <a:cubicBezTo>
                    <a:pt x="61913" y="48123"/>
                    <a:pt x="66177" y="52388"/>
                    <a:pt x="71438" y="52388"/>
                  </a:cubicBezTo>
                  <a:cubicBezTo>
                    <a:pt x="76698" y="52388"/>
                    <a:pt x="80963" y="48123"/>
                    <a:pt x="80963" y="42863"/>
                  </a:cubicBezTo>
                  <a:cubicBezTo>
                    <a:pt x="80963" y="37602"/>
                    <a:pt x="76698" y="33338"/>
                    <a:pt x="71438" y="33338"/>
                  </a:cubicBezTo>
                  <a:close/>
                  <a:moveTo>
                    <a:pt x="38100" y="33338"/>
                  </a:moveTo>
                  <a:cubicBezTo>
                    <a:pt x="32839" y="33338"/>
                    <a:pt x="28575" y="37602"/>
                    <a:pt x="28575" y="42863"/>
                  </a:cubicBezTo>
                  <a:cubicBezTo>
                    <a:pt x="28575" y="48123"/>
                    <a:pt x="32839" y="52388"/>
                    <a:pt x="38100" y="52388"/>
                  </a:cubicBezTo>
                  <a:cubicBezTo>
                    <a:pt x="43361" y="52388"/>
                    <a:pt x="47625" y="48123"/>
                    <a:pt x="47625" y="42863"/>
                  </a:cubicBezTo>
                  <a:cubicBezTo>
                    <a:pt x="47625" y="37602"/>
                    <a:pt x="43361" y="33338"/>
                    <a:pt x="38100" y="33338"/>
                  </a:cubicBezTo>
                  <a:close/>
                  <a:moveTo>
                    <a:pt x="21431" y="0"/>
                  </a:moveTo>
                  <a:lnTo>
                    <a:pt x="92869" y="0"/>
                  </a:lnTo>
                  <a:cubicBezTo>
                    <a:pt x="104705" y="0"/>
                    <a:pt x="114300" y="9595"/>
                    <a:pt x="114300" y="21431"/>
                  </a:cubicBezTo>
                  <a:lnTo>
                    <a:pt x="114300" y="71438"/>
                  </a:lnTo>
                  <a:lnTo>
                    <a:pt x="121444" y="71438"/>
                  </a:lnTo>
                  <a:cubicBezTo>
                    <a:pt x="133280" y="71438"/>
                    <a:pt x="142875" y="81033"/>
                    <a:pt x="142875" y="92869"/>
                  </a:cubicBezTo>
                  <a:lnTo>
                    <a:pt x="142875" y="178594"/>
                  </a:lnTo>
                  <a:cubicBezTo>
                    <a:pt x="142875" y="182539"/>
                    <a:pt x="139677" y="185738"/>
                    <a:pt x="135731" y="185738"/>
                  </a:cubicBezTo>
                  <a:lnTo>
                    <a:pt x="114300" y="185738"/>
                  </a:lnTo>
                  <a:lnTo>
                    <a:pt x="114300" y="145256"/>
                  </a:lnTo>
                  <a:cubicBezTo>
                    <a:pt x="114300" y="141311"/>
                    <a:pt x="111102" y="138113"/>
                    <a:pt x="107156" y="138113"/>
                  </a:cubicBezTo>
                  <a:lnTo>
                    <a:pt x="35719" y="138113"/>
                  </a:lnTo>
                  <a:cubicBezTo>
                    <a:pt x="31773" y="138113"/>
                    <a:pt x="28575" y="141311"/>
                    <a:pt x="28575" y="145256"/>
                  </a:cubicBezTo>
                  <a:lnTo>
                    <a:pt x="28575" y="185738"/>
                  </a:lnTo>
                  <a:lnTo>
                    <a:pt x="7144" y="185738"/>
                  </a:lnTo>
                  <a:cubicBezTo>
                    <a:pt x="3200" y="185738"/>
                    <a:pt x="0" y="182537"/>
                    <a:pt x="0" y="178594"/>
                  </a:cubicBezTo>
                  <a:lnTo>
                    <a:pt x="0" y="21431"/>
                  </a:lnTo>
                  <a:cubicBezTo>
                    <a:pt x="0" y="9595"/>
                    <a:pt x="9595" y="0"/>
                    <a:pt x="21431"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pic>
          <p:nvPicPr>
            <p:cNvPr id="35" name="Graphic 34">
              <a:extLst>
                <a:ext uri="{FF2B5EF4-FFF2-40B4-BE49-F238E27FC236}">
                  <a16:creationId xmlns:a16="http://schemas.microsoft.com/office/drawing/2014/main" id="{26C6359C-EA16-F66B-5388-0C4994CD5548}"/>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5809" y="3071026"/>
              <a:ext cx="580572" cy="580572"/>
            </a:xfrm>
            <a:prstGeom prst="rect">
              <a:avLst/>
            </a:prstGeom>
            <a:effectLst>
              <a:outerShdw blurRad="63500" dist="127000" dir="2700000" algn="tl" rotWithShape="0">
                <a:srgbClr val="454142">
                  <a:alpha val="20000"/>
                </a:srgbClr>
              </a:outerShdw>
            </a:effectLst>
          </p:spPr>
        </p:pic>
        <p:pic>
          <p:nvPicPr>
            <p:cNvPr id="44" name="Graphic 43" descr="firewall">
              <a:extLst>
                <a:ext uri="{FF2B5EF4-FFF2-40B4-BE49-F238E27FC236}">
                  <a16:creationId xmlns:a16="http://schemas.microsoft.com/office/drawing/2014/main" id="{4DB6D4AA-4663-77EF-BDA9-C4CA818E2F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8430" y="3064852"/>
              <a:ext cx="601325" cy="601325"/>
            </a:xfrm>
            <a:prstGeom prst="rect">
              <a:avLst/>
            </a:prstGeom>
            <a:effectLst>
              <a:outerShdw blurRad="63500" dist="114300" dir="2700000" algn="tl" rotWithShape="0">
                <a:prstClr val="black">
                  <a:alpha val="20000"/>
                </a:prstClr>
              </a:outerShdw>
            </a:effectLst>
          </p:spPr>
        </p:pic>
      </p:grpSp>
    </p:spTree>
    <p:extLst>
      <p:ext uri="{BB962C8B-B14F-4D97-AF65-F5344CB8AC3E}">
        <p14:creationId xmlns:p14="http://schemas.microsoft.com/office/powerpoint/2010/main" val="322996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6EE2-539B-DAC1-58F5-8268A770253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BD0DA2A-CA06-8D8D-44F5-C2D757D8B6C6}"/>
              </a:ext>
              <a:ext uri="{C183D7F6-B498-43B3-948B-1728B52AA6E4}">
                <adec:decorative xmlns:adec="http://schemas.microsoft.com/office/drawing/2017/decorative" val="1"/>
              </a:ext>
            </a:extLst>
          </p:cNvPr>
          <p:cNvGrpSpPr>
            <a:grpSpLocks noGrp="1" noUngrp="1" noRot="1" noMove="1" noResize="1"/>
          </p:cNvGrpSpPr>
          <p:nvPr/>
        </p:nvGrpSpPr>
        <p:grpSpPr>
          <a:xfrm>
            <a:off x="6727371" y="1309495"/>
            <a:ext cx="7530999" cy="8045450"/>
            <a:chOff x="6727371" y="1309495"/>
            <a:chExt cx="7530999" cy="8045450"/>
          </a:xfrm>
        </p:grpSpPr>
        <p:sp>
          <p:nvSpPr>
            <p:cNvPr id="3" name="Oval 2">
              <a:extLst>
                <a:ext uri="{FF2B5EF4-FFF2-40B4-BE49-F238E27FC236}">
                  <a16:creationId xmlns:a16="http://schemas.microsoft.com/office/drawing/2014/main" id="{CB96E401-2891-AD25-E1D2-14D215F652D4}"/>
                </a:ext>
              </a:extLst>
            </p:cNvPr>
            <p:cNvSpPr>
              <a:spLocks noGrp="1" noRot="1" noMove="1" noResize="1" noEditPoints="1" noAdjustHandles="1" noChangeArrowheads="1" noChangeShapeType="1"/>
            </p:cNvSpPr>
            <p:nvPr/>
          </p:nvSpPr>
          <p:spPr bwMode="auto">
            <a:xfrm>
              <a:off x="6727371" y="287430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C63C762B-E64C-3327-384F-0E593538C5FB}"/>
                </a:ext>
              </a:extLst>
            </p:cNvPr>
            <p:cNvSpPr>
              <a:spLocks noGrp="1" noRot="1" noMove="1" noResize="1" noEditPoints="1" noAdjustHandles="1" noChangeArrowheads="1" noChangeShapeType="1"/>
            </p:cNvSpPr>
            <p:nvPr/>
          </p:nvSpPr>
          <p:spPr bwMode="auto">
            <a:xfrm>
              <a:off x="8614528" y="1309495"/>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449AA37-747F-16AA-B350-501FEC84E015}"/>
              </a:ext>
            </a:extLst>
          </p:cNvPr>
          <p:cNvSpPr>
            <a:spLocks noGrp="1"/>
          </p:cNvSpPr>
          <p:nvPr>
            <p:ph type="title"/>
          </p:nvPr>
        </p:nvSpPr>
        <p:spPr>
          <a:xfrm>
            <a:off x="588263" y="457200"/>
            <a:ext cx="11018520" cy="830997"/>
          </a:xfrm>
        </p:spPr>
        <p:txBody>
          <a:bodyPr/>
          <a:lstStyle/>
          <a:p>
            <a:r>
              <a:rPr lang="en-US" noProof="0"/>
              <a:t>Azure AI Foundry</a:t>
            </a:r>
            <a:br>
              <a:rPr lang="en-US" noProof="0"/>
            </a:br>
            <a:r>
              <a:rPr lang="en-US" sz="1800" noProof="0"/>
              <a:t>Build and consume AI Search indexes</a:t>
            </a:r>
          </a:p>
        </p:txBody>
      </p:sp>
      <p:sp>
        <p:nvSpPr>
          <p:cNvPr id="18" name="TextBox 17">
            <a:extLst>
              <a:ext uri="{FF2B5EF4-FFF2-40B4-BE49-F238E27FC236}">
                <a16:creationId xmlns:a16="http://schemas.microsoft.com/office/drawing/2014/main" id="{04B5C98B-7C45-BCC2-CE19-1394590A9E2B}"/>
              </a:ext>
            </a:extLst>
          </p:cNvPr>
          <p:cNvSpPr txBox="1"/>
          <p:nvPr/>
        </p:nvSpPr>
        <p:spPr>
          <a:xfrm>
            <a:off x="579510" y="1783081"/>
            <a:ext cx="4822484" cy="3323987"/>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285750" lvl="0" indent="-285750" defTabSz="914400">
              <a:buFont typeface="Arial" panose="020B0604020202020204" pitchFamily="34" charset="0"/>
              <a:buChar char="•"/>
              <a:defRPr/>
            </a:pPr>
            <a:r>
              <a:rPr lang="en-US" sz="2400" spc="-50" noProof="0">
                <a:ln w="3175">
                  <a:noFill/>
                </a:ln>
                <a:cs typeface="Segoe UI" pitchFamily="34" charset="0"/>
              </a:rPr>
              <a:t>Explore cutting-edge APIs and models </a:t>
            </a:r>
          </a:p>
          <a:p>
            <a:pPr marL="285750" lvl="0" indent="-285750" defTabSz="914400">
              <a:buFont typeface="Arial" panose="020B0604020202020204" pitchFamily="34" charset="0"/>
              <a:buChar char="•"/>
              <a:defRPr/>
            </a:pPr>
            <a:endParaRPr kumimoji="0" lang="en-US" sz="2400" b="0" i="0" u="none" strike="noStrike" kern="1200" cap="none" spc="-50" normalizeH="0" baseline="0" noProof="0">
              <a:ln w="3175">
                <a:noFill/>
              </a:ln>
              <a:effectLst/>
              <a:uLnTx/>
              <a:uFillTx/>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Build and test solutions with collaborative and responsible AI tools, safeguard, and best practices</a:t>
            </a:r>
          </a:p>
          <a:p>
            <a:pPr lvl="0" defTabSz="914400">
              <a:defRPr/>
            </a:pPr>
            <a:endParaRPr lang="en-US" sz="2400" spc="-50" noProof="0">
              <a:ln w="3175">
                <a:noFill/>
              </a:ln>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Build and consume AI Search indexes in Azure AI Foundry</a:t>
            </a:r>
          </a:p>
        </p:txBody>
      </p:sp>
      <p:pic>
        <p:nvPicPr>
          <p:cNvPr id="9" name="Graphic 10">
            <a:extLst>
              <a:ext uri="{FF2B5EF4-FFF2-40B4-BE49-F238E27FC236}">
                <a16:creationId xmlns:a16="http://schemas.microsoft.com/office/drawing/2014/main" id="{79104651-9A74-4F45-7DAD-E700BB406A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21778" y="106972"/>
            <a:ext cx="814065" cy="700456"/>
          </a:xfrm>
          <a:prstGeom prst="rect">
            <a:avLst/>
          </a:prstGeom>
        </p:spPr>
      </p:pic>
      <p:pic>
        <p:nvPicPr>
          <p:cNvPr id="5" name="Picture 4">
            <a:extLst>
              <a:ext uri="{FF2B5EF4-FFF2-40B4-BE49-F238E27FC236}">
                <a16:creationId xmlns:a16="http://schemas.microsoft.com/office/drawing/2014/main" id="{A4799E09-BD6D-1BD7-8D69-49B641234C03}"/>
              </a:ext>
            </a:extLst>
          </p:cNvPr>
          <p:cNvPicPr>
            <a:picLocks noChangeAspect="1"/>
          </p:cNvPicPr>
          <p:nvPr/>
        </p:nvPicPr>
        <p:blipFill>
          <a:blip r:embed="rId6"/>
          <a:srcRect l="660" t="773" b="938"/>
          <a:stretch/>
        </p:blipFill>
        <p:spPr>
          <a:xfrm>
            <a:off x="5622388" y="1674055"/>
            <a:ext cx="6311703" cy="4529797"/>
          </a:xfrm>
          <a:prstGeom prst="rect">
            <a:avLst/>
          </a:prstGeom>
        </p:spPr>
      </p:pic>
    </p:spTree>
    <p:extLst>
      <p:ext uri="{BB962C8B-B14F-4D97-AF65-F5344CB8AC3E}">
        <p14:creationId xmlns:p14="http://schemas.microsoft.com/office/powerpoint/2010/main" val="59761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22222E-6 L 0 0.03541 " pathEditMode="relative" rAng="0" ptsTypes="AA">
                                      <p:cBhvr>
                                        <p:cTn id="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extLst>
    <p:ext uri="{6950BFC3-D8DA-4A85-94F7-54DA5524770B}">
      <p188:commentRel xmlns:p188="http://schemas.microsoft.com/office/powerpoint/2018/8/main" r:id="rId3"/>
    </p:ext>
  </p:extLs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E326-BC99-440F-AEFC-9F6758D3B373}"/>
              </a:ext>
            </a:extLst>
          </p:cNvPr>
          <p:cNvSpPr>
            <a:spLocks noGrp="1"/>
          </p:cNvSpPr>
          <p:nvPr>
            <p:ph type="title"/>
          </p:nvPr>
        </p:nvSpPr>
        <p:spPr>
          <a:xfrm>
            <a:off x="588263" y="457200"/>
            <a:ext cx="11018520" cy="553998"/>
          </a:xfrm>
        </p:spPr>
        <p:txBody>
          <a:bodyPr/>
          <a:lstStyle/>
          <a:p>
            <a:r>
              <a:rPr lang="en-US" noProof="0"/>
              <a:t>Inbound network traffic: Azure Private Link</a:t>
            </a:r>
          </a:p>
        </p:txBody>
      </p:sp>
      <p:sp>
        <p:nvSpPr>
          <p:cNvPr id="6" name="Title 4">
            <a:extLst>
              <a:ext uri="{FF2B5EF4-FFF2-40B4-BE49-F238E27FC236}">
                <a16:creationId xmlns:a16="http://schemas.microsoft.com/office/drawing/2014/main" id="{FCB4C58E-1C72-4CF4-A93E-3B1417E6C5FF}"/>
              </a:ext>
            </a:extLst>
          </p:cNvPr>
          <p:cNvSpPr txBox="1">
            <a:spLocks/>
          </p:cNvSpPr>
          <p:nvPr/>
        </p:nvSpPr>
        <p:spPr>
          <a:xfrm>
            <a:off x="588263" y="4963288"/>
            <a:ext cx="11018520" cy="246221"/>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sz="1600" b="0" i="0" u="none" strike="noStrike" cap="none" spc="-50" normalizeH="0" baseline="0">
                <a:ln w="3175">
                  <a:noFill/>
                </a:ln>
                <a:effectLst/>
                <a:uLnTx/>
                <a:uFillTx/>
                <a:latin typeface="Segoe Sans Text Semibold" pitchFamily="2" charset="0"/>
                <a:cs typeface="Segoe Sans Text" pitchFamily="2" charset="0"/>
              </a:defRPr>
            </a:lvl1pPr>
          </a:lstStyle>
          <a:p>
            <a:r>
              <a:rPr lang="en-US" noProof="0"/>
              <a:t>Private Link for Azure AI Search</a:t>
            </a:r>
          </a:p>
        </p:txBody>
      </p:sp>
      <p:sp>
        <p:nvSpPr>
          <p:cNvPr id="7" name="04R">
            <a:extLst>
              <a:ext uri="{FF2B5EF4-FFF2-40B4-BE49-F238E27FC236}">
                <a16:creationId xmlns:a16="http://schemas.microsoft.com/office/drawing/2014/main" id="{14F9B2E4-4524-43EC-9DAA-92D2AB804452}"/>
              </a:ext>
            </a:extLst>
          </p:cNvPr>
          <p:cNvSpPr/>
          <p:nvPr/>
        </p:nvSpPr>
        <p:spPr bwMode="auto">
          <a:xfrm>
            <a:off x="2467058" y="5278374"/>
            <a:ext cx="3484480" cy="990664"/>
          </a:xfrm>
          <a:prstGeom prst="roundRect">
            <a:avLst>
              <a:gd name="adj" fmla="val 13144"/>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Private access from Virtual Network resources, peered networks and</a:t>
            </a:r>
            <a:br>
              <a:rPr lang="en-US" sz="1400" noProof="0">
                <a:solidFill>
                  <a:schemeClr val="tx1"/>
                </a:solidFill>
                <a:cs typeface="Segoe Sans Text" pitchFamily="2" charset="0"/>
              </a:rPr>
            </a:br>
            <a:r>
              <a:rPr lang="en-US" sz="1400" noProof="0">
                <a:solidFill>
                  <a:schemeClr val="tx1"/>
                </a:solidFill>
                <a:cs typeface="Segoe Sans Text" pitchFamily="2" charset="0"/>
              </a:rPr>
              <a:t>on-premises networks</a:t>
            </a:r>
          </a:p>
        </p:txBody>
      </p:sp>
      <p:sp>
        <p:nvSpPr>
          <p:cNvPr id="9" name="04R">
            <a:extLst>
              <a:ext uri="{FF2B5EF4-FFF2-40B4-BE49-F238E27FC236}">
                <a16:creationId xmlns:a16="http://schemas.microsoft.com/office/drawing/2014/main" id="{7E5010BD-8F60-4C68-AE0E-C6978F3E4943}"/>
              </a:ext>
            </a:extLst>
          </p:cNvPr>
          <p:cNvSpPr/>
          <p:nvPr/>
        </p:nvSpPr>
        <p:spPr bwMode="auto">
          <a:xfrm>
            <a:off x="6242050" y="5278373"/>
            <a:ext cx="3266890" cy="990663"/>
          </a:xfrm>
          <a:prstGeom prst="roundRect">
            <a:avLst>
              <a:gd name="adj" fmla="val 13144"/>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Predictable private IP addresses </a:t>
            </a:r>
            <a:br>
              <a:rPr lang="en-US" sz="1400" noProof="0">
                <a:solidFill>
                  <a:schemeClr val="tx1"/>
                </a:solidFill>
                <a:cs typeface="Segoe Sans Text" pitchFamily="2" charset="0"/>
              </a:rPr>
            </a:br>
            <a:r>
              <a:rPr lang="en-US" sz="1400" noProof="0">
                <a:solidFill>
                  <a:schemeClr val="tx1"/>
                </a:solidFill>
                <a:cs typeface="Segoe Sans Text" pitchFamily="2" charset="0"/>
              </a:rPr>
              <a:t>for your search service</a:t>
            </a:r>
          </a:p>
        </p:txBody>
      </p:sp>
      <p:grpSp>
        <p:nvGrpSpPr>
          <p:cNvPr id="11" name="Group 10">
            <a:extLst>
              <a:ext uri="{FF2B5EF4-FFF2-40B4-BE49-F238E27FC236}">
                <a16:creationId xmlns:a16="http://schemas.microsoft.com/office/drawing/2014/main" id="{CFE107C2-8CC4-45FF-2129-CC94CA0B468C}"/>
              </a:ext>
              <a:ext uri="{C183D7F6-B498-43B3-948B-1728B52AA6E4}">
                <adec:decorative xmlns:adec="http://schemas.microsoft.com/office/drawing/2017/decorative" val="1"/>
              </a:ext>
            </a:extLst>
          </p:cNvPr>
          <p:cNvGrpSpPr/>
          <p:nvPr/>
        </p:nvGrpSpPr>
        <p:grpSpPr>
          <a:xfrm>
            <a:off x="1836590" y="2081663"/>
            <a:ext cx="8679273" cy="2493294"/>
            <a:chOff x="1836590" y="2081663"/>
            <a:chExt cx="8679273" cy="2493294"/>
          </a:xfrm>
        </p:grpSpPr>
        <p:cxnSp>
          <p:nvCxnSpPr>
            <p:cNvPr id="55" name="Connector: Elbow 54">
              <a:extLst>
                <a:ext uri="{FF2B5EF4-FFF2-40B4-BE49-F238E27FC236}">
                  <a16:creationId xmlns:a16="http://schemas.microsoft.com/office/drawing/2014/main" id="{75520DD8-592E-4AFA-AC29-FB9C165C18EB}"/>
                </a:ext>
                <a:ext uri="{C183D7F6-B498-43B3-948B-1728B52AA6E4}">
                  <adec:decorative xmlns:adec="http://schemas.microsoft.com/office/drawing/2017/decorative" val="1"/>
                </a:ext>
              </a:extLst>
            </p:cNvPr>
            <p:cNvCxnSpPr>
              <a:cxnSpLocks/>
            </p:cNvCxnSpPr>
            <p:nvPr/>
          </p:nvCxnSpPr>
          <p:spPr>
            <a:xfrm>
              <a:off x="3994880" y="3345174"/>
              <a:ext cx="324781" cy="675"/>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B9595F-3154-4A10-A63A-CD76B543589F}"/>
                </a:ext>
                <a:ext uri="{C183D7F6-B498-43B3-948B-1728B52AA6E4}">
                  <adec:decorative xmlns:adec="http://schemas.microsoft.com/office/drawing/2017/decorative" val="1"/>
                </a:ext>
              </a:extLst>
            </p:cNvPr>
            <p:cNvSpPr/>
            <p:nvPr/>
          </p:nvSpPr>
          <p:spPr bwMode="auto">
            <a:xfrm>
              <a:off x="3905321" y="2288183"/>
              <a:ext cx="1963256" cy="2095894"/>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14" name="TextBox 13">
              <a:extLst>
                <a:ext uri="{FF2B5EF4-FFF2-40B4-BE49-F238E27FC236}">
                  <a16:creationId xmlns:a16="http://schemas.microsoft.com/office/drawing/2014/main" id="{384A7F49-F8FE-46BD-98C5-C09284534331}"/>
                </a:ext>
                <a:ext uri="{C183D7F6-B498-43B3-948B-1728B52AA6E4}">
                  <adec:decorative xmlns:adec="http://schemas.microsoft.com/office/drawing/2017/decorative" val="1"/>
                </a:ext>
              </a:extLst>
            </p:cNvPr>
            <p:cNvSpPr txBox="1"/>
            <p:nvPr/>
          </p:nvSpPr>
          <p:spPr>
            <a:xfrm>
              <a:off x="2467058" y="3059803"/>
              <a:ext cx="1041372" cy="400110"/>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600">
                  <a:solidFill>
                    <a:schemeClr val="accent2"/>
                  </a:solidFill>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Segoe Sans Text" pitchFamily="2" charset="0"/>
                </a:rPr>
                <a:t>ER Private</a:t>
              </a:r>
              <a:b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Segoe Sans Text" pitchFamily="2" charset="0"/>
                </a:rPr>
              </a:b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Segoe Sans Text" pitchFamily="2" charset="0"/>
                </a:rPr>
                <a:t>Peering</a:t>
              </a:r>
            </a:p>
          </p:txBody>
        </p:sp>
        <p:sp>
          <p:nvSpPr>
            <p:cNvPr id="15" name="TextBox 14">
              <a:extLst>
                <a:ext uri="{FF2B5EF4-FFF2-40B4-BE49-F238E27FC236}">
                  <a16:creationId xmlns:a16="http://schemas.microsoft.com/office/drawing/2014/main" id="{401480DB-AA98-4211-95C7-4ED9A6C86319}"/>
                </a:ext>
                <a:ext uri="{C183D7F6-B498-43B3-948B-1728B52AA6E4}">
                  <adec:decorative xmlns:adec="http://schemas.microsoft.com/office/drawing/2017/decorative" val="1"/>
                </a:ext>
              </a:extLst>
            </p:cNvPr>
            <p:cNvSpPr txBox="1"/>
            <p:nvPr/>
          </p:nvSpPr>
          <p:spPr>
            <a:xfrm>
              <a:off x="3468491" y="2963939"/>
              <a:ext cx="868614" cy="246221"/>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600">
                  <a:solidFill>
                    <a:schemeClr val="accent2"/>
                  </a:solidFill>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Segoe Sans Text" pitchFamily="2" charset="0"/>
                </a:rPr>
                <a:t>ER Gateway</a:t>
              </a:r>
            </a:p>
          </p:txBody>
        </p:sp>
        <p:sp>
          <p:nvSpPr>
            <p:cNvPr id="16" name="TextBox 15">
              <a:extLst>
                <a:ext uri="{FF2B5EF4-FFF2-40B4-BE49-F238E27FC236}">
                  <a16:creationId xmlns:a16="http://schemas.microsoft.com/office/drawing/2014/main" id="{99EDD24B-BF0F-4A42-89EC-8AB0E52EB543}"/>
                </a:ext>
                <a:ext uri="{C183D7F6-B498-43B3-948B-1728B52AA6E4}">
                  <adec:decorative xmlns:adec="http://schemas.microsoft.com/office/drawing/2017/decorative" val="1"/>
                </a:ext>
              </a:extLst>
            </p:cNvPr>
            <p:cNvSpPr txBox="1"/>
            <p:nvPr/>
          </p:nvSpPr>
          <p:spPr>
            <a:xfrm>
              <a:off x="5127657" y="3679582"/>
              <a:ext cx="472886"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Private</a:t>
              </a:r>
              <a:br>
                <a:rPr kumimoji="0" lang="en-US" sz="900" b="0" i="0" u="none" strike="noStrike" kern="0" cap="none" spc="0" normalizeH="0" baseline="0" noProof="0">
                  <a:ln>
                    <a:noFill/>
                  </a:ln>
                  <a:effectLst/>
                  <a:uLnTx/>
                  <a:uFillTx/>
                  <a:latin typeface="Segoe Sans Text Semibold" pitchFamily="2" charset="0"/>
                  <a:ea typeface="+mn-ea"/>
                  <a:cs typeface="+mn-cs"/>
                </a:rPr>
              </a:br>
              <a:r>
                <a:rPr kumimoji="0" lang="en-US" sz="900" b="0" i="0" u="none" strike="noStrike" kern="0" cap="none" spc="0" normalizeH="0" baseline="0" noProof="0">
                  <a:ln>
                    <a:noFill/>
                  </a:ln>
                  <a:effectLst/>
                  <a:uLnTx/>
                  <a:uFillTx/>
                  <a:latin typeface="Segoe Sans Text Semibold" pitchFamily="2" charset="0"/>
                  <a:ea typeface="+mn-ea"/>
                  <a:cs typeface="+mn-cs"/>
                </a:rPr>
                <a:t>Endpoint</a:t>
              </a:r>
            </a:p>
          </p:txBody>
        </p:sp>
        <p:sp>
          <p:nvSpPr>
            <p:cNvPr id="19" name="TextBox 18">
              <a:extLst>
                <a:ext uri="{FF2B5EF4-FFF2-40B4-BE49-F238E27FC236}">
                  <a16:creationId xmlns:a16="http://schemas.microsoft.com/office/drawing/2014/main" id="{3C8C10BD-A91E-4FB7-B02C-738C1FA15932}"/>
                </a:ext>
                <a:ext uri="{C183D7F6-B498-43B3-948B-1728B52AA6E4}">
                  <adec:decorative xmlns:adec="http://schemas.microsoft.com/office/drawing/2017/decorative" val="1"/>
                </a:ext>
              </a:extLst>
            </p:cNvPr>
            <p:cNvSpPr txBox="1"/>
            <p:nvPr/>
          </p:nvSpPr>
          <p:spPr>
            <a:xfrm>
              <a:off x="5082965" y="2867394"/>
              <a:ext cx="56227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10.0.0.5</a:t>
              </a:r>
            </a:p>
          </p:txBody>
        </p:sp>
        <p:cxnSp>
          <p:nvCxnSpPr>
            <p:cNvPr id="20" name="Connector: Elbow 19">
              <a:extLst>
                <a:ext uri="{FF2B5EF4-FFF2-40B4-BE49-F238E27FC236}">
                  <a16:creationId xmlns:a16="http://schemas.microsoft.com/office/drawing/2014/main" id="{2CA672FF-7A45-463F-8211-57100A6285F3}"/>
                </a:ext>
                <a:ext uri="{C183D7F6-B498-43B3-948B-1728B52AA6E4}">
                  <adec:decorative xmlns:adec="http://schemas.microsoft.com/office/drawing/2017/decorative" val="1"/>
                </a:ext>
              </a:extLst>
            </p:cNvPr>
            <p:cNvCxnSpPr>
              <a:cxnSpLocks/>
            </p:cNvCxnSpPr>
            <p:nvPr/>
          </p:nvCxnSpPr>
          <p:spPr>
            <a:xfrm>
              <a:off x="4764498" y="3333571"/>
              <a:ext cx="324781" cy="675"/>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DD7AA9-E7EA-46EA-A103-32170F7AD2BC}"/>
                </a:ext>
                <a:ext uri="{C183D7F6-B498-43B3-948B-1728B52AA6E4}">
                  <adec:decorative xmlns:adec="http://schemas.microsoft.com/office/drawing/2017/decorative" val="1"/>
                </a:ext>
              </a:extLst>
            </p:cNvPr>
            <p:cNvCxnSpPr>
              <a:cxnSpLocks/>
            </p:cNvCxnSpPr>
            <p:nvPr/>
          </p:nvCxnSpPr>
          <p:spPr>
            <a:xfrm>
              <a:off x="2539339" y="3349035"/>
              <a:ext cx="1197013" cy="0"/>
            </a:xfrm>
            <a:prstGeom prst="line">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9BE380-DB12-440B-B670-04CCFDE953DD}"/>
                </a:ext>
                <a:ext uri="{C183D7F6-B498-43B3-948B-1728B52AA6E4}">
                  <adec:decorative xmlns:adec="http://schemas.microsoft.com/office/drawing/2017/decorative" val="1"/>
                </a:ext>
              </a:extLst>
            </p:cNvPr>
            <p:cNvSpPr txBox="1"/>
            <p:nvPr/>
          </p:nvSpPr>
          <p:spPr>
            <a:xfrm>
              <a:off x="4920614" y="2090921"/>
              <a:ext cx="838164" cy="13906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mn-cs"/>
                </a:rPr>
                <a:t>Deny Internet</a:t>
              </a:r>
            </a:p>
          </p:txBody>
        </p:sp>
        <p:grpSp>
          <p:nvGrpSpPr>
            <p:cNvPr id="24" name="Group 23">
              <a:extLst>
                <a:ext uri="{FF2B5EF4-FFF2-40B4-BE49-F238E27FC236}">
                  <a16:creationId xmlns:a16="http://schemas.microsoft.com/office/drawing/2014/main" id="{41177787-3336-4D2E-BEE6-03D9D463945B}"/>
                </a:ext>
                <a:ext uri="{C183D7F6-B498-43B3-948B-1728B52AA6E4}">
                  <adec:decorative xmlns:adec="http://schemas.microsoft.com/office/drawing/2017/decorative" val="1"/>
                </a:ext>
              </a:extLst>
            </p:cNvPr>
            <p:cNvGrpSpPr/>
            <p:nvPr/>
          </p:nvGrpSpPr>
          <p:grpSpPr>
            <a:xfrm>
              <a:off x="5094078" y="3076712"/>
              <a:ext cx="530036" cy="530036"/>
              <a:chOff x="3992119" y="3088349"/>
              <a:chExt cx="678105" cy="678105"/>
            </a:xfrm>
          </p:grpSpPr>
          <p:sp>
            <p:nvSpPr>
              <p:cNvPr id="53" name="Oval 52">
                <a:extLst>
                  <a:ext uri="{FF2B5EF4-FFF2-40B4-BE49-F238E27FC236}">
                    <a16:creationId xmlns:a16="http://schemas.microsoft.com/office/drawing/2014/main" id="{285BD1B5-E932-44CA-B73C-25303C600DAF}"/>
                  </a:ext>
                </a:extLst>
              </p:cNvPr>
              <p:cNvSpPr/>
              <p:nvPr/>
            </p:nvSpPr>
            <p:spPr bwMode="auto">
              <a:xfrm>
                <a:off x="3992119" y="3088349"/>
                <a:ext cx="678105" cy="678105"/>
              </a:xfrm>
              <a:prstGeom prst="ellipse">
                <a:avLst/>
              </a:prstGeom>
              <a:gradFill>
                <a:gsLst>
                  <a:gs pos="35000">
                    <a:srgbClr val="0078D4"/>
                  </a:gs>
                  <a:gs pos="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mj-lt"/>
                  <a:cs typeface="Segoe UI" pitchFamily="34" charset="0"/>
                </a:endParaRPr>
              </a:p>
            </p:txBody>
          </p:sp>
          <p:pic>
            <p:nvPicPr>
              <p:cNvPr id="54" name="Picture 53">
                <a:extLst>
                  <a:ext uri="{FF2B5EF4-FFF2-40B4-BE49-F238E27FC236}">
                    <a16:creationId xmlns:a16="http://schemas.microsoft.com/office/drawing/2014/main" id="{7B24ADF9-EF10-4458-A699-89869EF49E39}"/>
                  </a:ext>
                </a:extLst>
              </p:cNvPr>
              <p:cNvPicPr>
                <a:picLocks noChangeAspect="1"/>
              </p:cNvPicPr>
              <p:nvPr/>
            </p:nvPicPr>
            <p:blipFill>
              <a:blip r:embed="rId3"/>
              <a:stretch>
                <a:fillRect/>
              </a:stretch>
            </p:blipFill>
            <p:spPr>
              <a:xfrm rot="10800000">
                <a:off x="4141939" y="3221718"/>
                <a:ext cx="370659" cy="361839"/>
              </a:xfrm>
              <a:prstGeom prst="rect">
                <a:avLst/>
              </a:prstGeom>
            </p:spPr>
          </p:pic>
        </p:grpSp>
        <p:pic>
          <p:nvPicPr>
            <p:cNvPr id="25" name="Graphic 24">
              <a:extLst>
                <a:ext uri="{FF2B5EF4-FFF2-40B4-BE49-F238E27FC236}">
                  <a16:creationId xmlns:a16="http://schemas.microsoft.com/office/drawing/2014/main" id="{FB0D6895-56D0-46E3-A786-CFDF113220D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2444" y="2627949"/>
              <a:ext cx="350600" cy="350600"/>
            </a:xfrm>
            <a:prstGeom prst="rect">
              <a:avLst/>
            </a:prstGeom>
            <a:effectLst>
              <a:outerShdw blurRad="63500" dist="127000" dir="2700000" algn="tl" rotWithShape="0">
                <a:srgbClr val="454142">
                  <a:alpha val="20000"/>
                </a:srgbClr>
              </a:outerShdw>
            </a:effectLst>
          </p:spPr>
        </p:pic>
        <p:sp>
          <p:nvSpPr>
            <p:cNvPr id="51" name="TextBox 50">
              <a:extLst>
                <a:ext uri="{FF2B5EF4-FFF2-40B4-BE49-F238E27FC236}">
                  <a16:creationId xmlns:a16="http://schemas.microsoft.com/office/drawing/2014/main" id="{C7863C95-22DB-471B-82E1-3A7A9899F1CC}"/>
                </a:ext>
              </a:extLst>
            </p:cNvPr>
            <p:cNvSpPr txBox="1"/>
            <p:nvPr/>
          </p:nvSpPr>
          <p:spPr>
            <a:xfrm>
              <a:off x="1836590" y="3576588"/>
              <a:ext cx="675646" cy="12590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On-premises</a:t>
              </a:r>
            </a:p>
          </p:txBody>
        </p:sp>
        <p:sp>
          <p:nvSpPr>
            <p:cNvPr id="27" name="Rectangle 26">
              <a:extLst>
                <a:ext uri="{FF2B5EF4-FFF2-40B4-BE49-F238E27FC236}">
                  <a16:creationId xmlns:a16="http://schemas.microsoft.com/office/drawing/2014/main" id="{634E0FC0-13BD-448F-BD0A-4C62ACD8E728}"/>
                </a:ext>
                <a:ext uri="{C183D7F6-B498-43B3-948B-1728B52AA6E4}">
                  <adec:decorative xmlns:adec="http://schemas.microsoft.com/office/drawing/2017/decorative" val="1"/>
                </a:ext>
              </a:extLst>
            </p:cNvPr>
            <p:cNvSpPr/>
            <p:nvPr/>
          </p:nvSpPr>
          <p:spPr bwMode="auto">
            <a:xfrm>
              <a:off x="4019931" y="4315134"/>
              <a:ext cx="1681438" cy="149338"/>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28" name="Group 27">
              <a:extLst>
                <a:ext uri="{FF2B5EF4-FFF2-40B4-BE49-F238E27FC236}">
                  <a16:creationId xmlns:a16="http://schemas.microsoft.com/office/drawing/2014/main" id="{6DFD6487-4B4F-441A-A2D5-9900CAC70359}"/>
                </a:ext>
                <a:ext uri="{C183D7F6-B498-43B3-948B-1728B52AA6E4}">
                  <adec:decorative xmlns:adec="http://schemas.microsoft.com/office/drawing/2017/decorative" val="1"/>
                </a:ext>
              </a:extLst>
            </p:cNvPr>
            <p:cNvGrpSpPr/>
            <p:nvPr/>
          </p:nvGrpSpPr>
          <p:grpSpPr>
            <a:xfrm>
              <a:off x="4109087" y="4255661"/>
              <a:ext cx="1629881" cy="249964"/>
              <a:chOff x="3187676" y="5962049"/>
              <a:chExt cx="1972158" cy="302457"/>
            </a:xfrm>
          </p:grpSpPr>
          <p:sp>
            <p:nvSpPr>
              <p:cNvPr id="49" name="TextBox 48">
                <a:extLst>
                  <a:ext uri="{FF2B5EF4-FFF2-40B4-BE49-F238E27FC236}">
                    <a16:creationId xmlns:a16="http://schemas.microsoft.com/office/drawing/2014/main" id="{11135D2A-5CE8-417E-890F-3CBCF5A59B43}"/>
                  </a:ext>
                </a:extLst>
              </p:cNvPr>
              <p:cNvSpPr txBox="1"/>
              <p:nvPr/>
            </p:nvSpPr>
            <p:spPr>
              <a:xfrm>
                <a:off x="3446028" y="6030234"/>
                <a:ext cx="1713806" cy="153888"/>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Virtual Network (10.0.0.0/16)</a:t>
                </a:r>
              </a:p>
            </p:txBody>
          </p:sp>
          <p:pic>
            <p:nvPicPr>
              <p:cNvPr id="50" name="Picture 88">
                <a:extLst>
                  <a:ext uri="{FF2B5EF4-FFF2-40B4-BE49-F238E27FC236}">
                    <a16:creationId xmlns:a16="http://schemas.microsoft.com/office/drawing/2014/main" id="{F87E7EEB-26BB-4CA7-85E4-89866C37BD9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187676" y="5962049"/>
                <a:ext cx="302457" cy="302457"/>
              </a:xfrm>
              <a:prstGeom prst="rect">
                <a:avLst/>
              </a:prstGeom>
            </p:spPr>
          </p:pic>
        </p:grpSp>
        <p:grpSp>
          <p:nvGrpSpPr>
            <p:cNvPr id="29" name="Group 28">
              <a:extLst>
                <a:ext uri="{FF2B5EF4-FFF2-40B4-BE49-F238E27FC236}">
                  <a16:creationId xmlns:a16="http://schemas.microsoft.com/office/drawing/2014/main" id="{98A87F90-42DB-462E-B089-8F9E97092DEB}"/>
                </a:ext>
                <a:ext uri="{C183D7F6-B498-43B3-948B-1728B52AA6E4}">
                  <adec:decorative xmlns:adec="http://schemas.microsoft.com/office/drawing/2017/decorative" val="1"/>
                </a:ext>
              </a:extLst>
            </p:cNvPr>
            <p:cNvGrpSpPr/>
            <p:nvPr/>
          </p:nvGrpSpPr>
          <p:grpSpPr>
            <a:xfrm>
              <a:off x="5701369" y="2081663"/>
              <a:ext cx="375067" cy="355599"/>
              <a:chOff x="10248558" y="3116843"/>
              <a:chExt cx="674663" cy="639646"/>
            </a:xfrm>
          </p:grpSpPr>
          <p:sp>
            <p:nvSpPr>
              <p:cNvPr id="47" name="Freeform: Shape 46">
                <a:extLst>
                  <a:ext uri="{FF2B5EF4-FFF2-40B4-BE49-F238E27FC236}">
                    <a16:creationId xmlns:a16="http://schemas.microsoft.com/office/drawing/2014/main" id="{266ED180-1687-4240-9CD5-15AAE6E1FB90}"/>
                  </a:ext>
                </a:extLst>
              </p:cNvPr>
              <p:cNvSpPr/>
              <p:nvPr/>
            </p:nvSpPr>
            <p:spPr>
              <a:xfrm>
                <a:off x="10364103" y="3116843"/>
                <a:ext cx="559118" cy="556463"/>
              </a:xfrm>
              <a:custGeom>
                <a:avLst/>
                <a:gdLst>
                  <a:gd name="connsiteX0" fmla="*/ 388476 w 402064"/>
                  <a:gd name="connsiteY0" fmla="*/ 124855 h 400157"/>
                  <a:gd name="connsiteX1" fmla="*/ 364110 w 402064"/>
                  <a:gd name="connsiteY1" fmla="*/ 80997 h 400157"/>
                  <a:gd name="connsiteX2" fmla="*/ 80274 w 402064"/>
                  <a:gd name="connsiteY2" fmla="*/ 40634 h 400157"/>
                  <a:gd name="connsiteX3" fmla="*/ 80170 w 402064"/>
                  <a:gd name="connsiteY3" fmla="*/ 40712 h 400157"/>
                  <a:gd name="connsiteX4" fmla="*/ 78221 w 402064"/>
                  <a:gd name="connsiteY4" fmla="*/ 42337 h 400157"/>
                  <a:gd name="connsiteX5" fmla="*/ 6424 w 402064"/>
                  <a:gd name="connsiteY5" fmla="*/ 150520 h 400157"/>
                  <a:gd name="connsiteX6" fmla="*/ 2200 w 402064"/>
                  <a:gd name="connsiteY6" fmla="*/ 171962 h 400157"/>
                  <a:gd name="connsiteX7" fmla="*/ 63601 w 402064"/>
                  <a:gd name="connsiteY7" fmla="*/ 349343 h 400157"/>
                  <a:gd name="connsiteX8" fmla="*/ 63601 w 402064"/>
                  <a:gd name="connsiteY8" fmla="*/ 349343 h 400157"/>
                  <a:gd name="connsiteX9" fmla="*/ 70749 w 402064"/>
                  <a:gd name="connsiteY9" fmla="*/ 355840 h 400157"/>
                  <a:gd name="connsiteX10" fmla="*/ 70749 w 402064"/>
                  <a:gd name="connsiteY10" fmla="*/ 355840 h 400157"/>
                  <a:gd name="connsiteX11" fmla="*/ 77896 w 402064"/>
                  <a:gd name="connsiteY11" fmla="*/ 361688 h 400157"/>
                  <a:gd name="connsiteX12" fmla="*/ 77896 w 402064"/>
                  <a:gd name="connsiteY12" fmla="*/ 361688 h 400157"/>
                  <a:gd name="connsiteX13" fmla="*/ 108434 w 402064"/>
                  <a:gd name="connsiteY13" fmla="*/ 381181 h 400157"/>
                  <a:gd name="connsiteX14" fmla="*/ 111683 w 402064"/>
                  <a:gd name="connsiteY14" fmla="*/ 383130 h 400157"/>
                  <a:gd name="connsiteX15" fmla="*/ 117206 w 402064"/>
                  <a:gd name="connsiteY15" fmla="*/ 385404 h 400157"/>
                  <a:gd name="connsiteX16" fmla="*/ 121754 w 402064"/>
                  <a:gd name="connsiteY16" fmla="*/ 387678 h 400157"/>
                  <a:gd name="connsiteX17" fmla="*/ 126627 w 402064"/>
                  <a:gd name="connsiteY17" fmla="*/ 389627 h 400157"/>
                  <a:gd name="connsiteX18" fmla="*/ 131825 w 402064"/>
                  <a:gd name="connsiteY18" fmla="*/ 391577 h 400157"/>
                  <a:gd name="connsiteX19" fmla="*/ 136373 w 402064"/>
                  <a:gd name="connsiteY19" fmla="*/ 393201 h 400157"/>
                  <a:gd name="connsiteX20" fmla="*/ 142871 w 402064"/>
                  <a:gd name="connsiteY20" fmla="*/ 395150 h 400157"/>
                  <a:gd name="connsiteX21" fmla="*/ 146444 w 402064"/>
                  <a:gd name="connsiteY21" fmla="*/ 395150 h 400157"/>
                  <a:gd name="connsiteX22" fmla="*/ 155866 w 402064"/>
                  <a:gd name="connsiteY22" fmla="*/ 397749 h 400157"/>
                  <a:gd name="connsiteX23" fmla="*/ 155866 w 402064"/>
                  <a:gd name="connsiteY23" fmla="*/ 397749 h 400157"/>
                  <a:gd name="connsiteX24" fmla="*/ 166262 w 402064"/>
                  <a:gd name="connsiteY24" fmla="*/ 400023 h 400157"/>
                  <a:gd name="connsiteX25" fmla="*/ 168861 w 402064"/>
                  <a:gd name="connsiteY25" fmla="*/ 400023 h 400157"/>
                  <a:gd name="connsiteX26" fmla="*/ 176983 w 402064"/>
                  <a:gd name="connsiteY26" fmla="*/ 400023 h 400157"/>
                  <a:gd name="connsiteX27" fmla="*/ 180231 w 402064"/>
                  <a:gd name="connsiteY27" fmla="*/ 400023 h 400157"/>
                  <a:gd name="connsiteX28" fmla="*/ 214993 w 402064"/>
                  <a:gd name="connsiteY28" fmla="*/ 400023 h 400157"/>
                  <a:gd name="connsiteX29" fmla="*/ 222465 w 402064"/>
                  <a:gd name="connsiteY29" fmla="*/ 400023 h 400157"/>
                  <a:gd name="connsiteX30" fmla="*/ 222465 w 402064"/>
                  <a:gd name="connsiteY30" fmla="*/ 400023 h 400157"/>
                  <a:gd name="connsiteX31" fmla="*/ 226364 w 402064"/>
                  <a:gd name="connsiteY31" fmla="*/ 400023 h 400157"/>
                  <a:gd name="connsiteX32" fmla="*/ 251054 w 402064"/>
                  <a:gd name="connsiteY32" fmla="*/ 395150 h 400157"/>
                  <a:gd name="connsiteX33" fmla="*/ 251054 w 402064"/>
                  <a:gd name="connsiteY33" fmla="*/ 395150 h 400157"/>
                  <a:gd name="connsiteX34" fmla="*/ 322851 w 402064"/>
                  <a:gd name="connsiteY34" fmla="*/ 359414 h 400157"/>
                  <a:gd name="connsiteX35" fmla="*/ 359562 w 402064"/>
                  <a:gd name="connsiteY35" fmla="*/ 322703 h 400157"/>
                  <a:gd name="connsiteX36" fmla="*/ 388476 w 402064"/>
                  <a:gd name="connsiteY36" fmla="*/ 124855 h 400157"/>
                  <a:gd name="connsiteX37" fmla="*/ 341369 w 402064"/>
                  <a:gd name="connsiteY37" fmla="*/ 94641 h 400157"/>
                  <a:gd name="connsiteX38" fmla="*/ 301734 w 402064"/>
                  <a:gd name="connsiteY38" fmla="*/ 94641 h 400157"/>
                  <a:gd name="connsiteX39" fmla="*/ 273145 w 402064"/>
                  <a:gd name="connsiteY39" fmla="*/ 40712 h 400157"/>
                  <a:gd name="connsiteX40" fmla="*/ 342344 w 402064"/>
                  <a:gd name="connsiteY40" fmla="*/ 94641 h 400157"/>
                  <a:gd name="connsiteX41" fmla="*/ 214343 w 402064"/>
                  <a:gd name="connsiteY41" fmla="*/ 29667 h 400157"/>
                  <a:gd name="connsiteX42" fmla="*/ 272821 w 402064"/>
                  <a:gd name="connsiteY42" fmla="*/ 94641 h 400157"/>
                  <a:gd name="connsiteX43" fmla="*/ 214343 w 402064"/>
                  <a:gd name="connsiteY43" fmla="*/ 94641 h 400157"/>
                  <a:gd name="connsiteX44" fmla="*/ 214343 w 402064"/>
                  <a:gd name="connsiteY44" fmla="*/ 121931 h 400157"/>
                  <a:gd name="connsiteX45" fmla="*/ 281592 w 402064"/>
                  <a:gd name="connsiteY45" fmla="*/ 121931 h 400157"/>
                  <a:gd name="connsiteX46" fmla="*/ 292313 w 402064"/>
                  <a:gd name="connsiteY46" fmla="*/ 190479 h 400157"/>
                  <a:gd name="connsiteX47" fmla="*/ 214343 w 402064"/>
                  <a:gd name="connsiteY47" fmla="*/ 190479 h 400157"/>
                  <a:gd name="connsiteX48" fmla="*/ 214343 w 402064"/>
                  <a:gd name="connsiteY48" fmla="*/ 216469 h 400157"/>
                  <a:gd name="connsiteX49" fmla="*/ 292313 w 402064"/>
                  <a:gd name="connsiteY49" fmla="*/ 216469 h 400157"/>
                  <a:gd name="connsiteX50" fmla="*/ 281592 w 402064"/>
                  <a:gd name="connsiteY50" fmla="*/ 285343 h 400157"/>
                  <a:gd name="connsiteX51" fmla="*/ 215318 w 402064"/>
                  <a:gd name="connsiteY51" fmla="*/ 285343 h 400157"/>
                  <a:gd name="connsiteX52" fmla="*/ 215318 w 402064"/>
                  <a:gd name="connsiteY52" fmla="*/ 215170 h 400157"/>
                  <a:gd name="connsiteX53" fmla="*/ 112982 w 402064"/>
                  <a:gd name="connsiteY53" fmla="*/ 170012 h 400157"/>
                  <a:gd name="connsiteX54" fmla="*/ 122079 w 402064"/>
                  <a:gd name="connsiteY54" fmla="*/ 120631 h 400157"/>
                  <a:gd name="connsiteX55" fmla="*/ 189328 w 402064"/>
                  <a:gd name="connsiteY55" fmla="*/ 120631 h 400157"/>
                  <a:gd name="connsiteX56" fmla="*/ 189328 w 402064"/>
                  <a:gd name="connsiteY56" fmla="*/ 189180 h 400157"/>
                  <a:gd name="connsiteX57" fmla="*/ 111683 w 402064"/>
                  <a:gd name="connsiteY57" fmla="*/ 189180 h 400157"/>
                  <a:gd name="connsiteX58" fmla="*/ 112982 w 402064"/>
                  <a:gd name="connsiteY58" fmla="*/ 170012 h 400157"/>
                  <a:gd name="connsiteX59" fmla="*/ 189328 w 402064"/>
                  <a:gd name="connsiteY59" fmla="*/ 28367 h 400157"/>
                  <a:gd name="connsiteX60" fmla="*/ 189328 w 402064"/>
                  <a:gd name="connsiteY60" fmla="*/ 93342 h 400157"/>
                  <a:gd name="connsiteX61" fmla="*/ 131175 w 402064"/>
                  <a:gd name="connsiteY61" fmla="*/ 93342 h 400157"/>
                  <a:gd name="connsiteX62" fmla="*/ 189328 w 402064"/>
                  <a:gd name="connsiteY62" fmla="*/ 28367 h 400157"/>
                  <a:gd name="connsiteX63" fmla="*/ 94140 w 402064"/>
                  <a:gd name="connsiteY63" fmla="*/ 62804 h 400157"/>
                  <a:gd name="connsiteX64" fmla="*/ 94140 w 402064"/>
                  <a:gd name="connsiteY64" fmla="*/ 62804 h 400157"/>
                  <a:gd name="connsiteX65" fmla="*/ 129876 w 402064"/>
                  <a:gd name="connsiteY65" fmla="*/ 42012 h 400157"/>
                  <a:gd name="connsiteX66" fmla="*/ 101287 w 402064"/>
                  <a:gd name="connsiteY66" fmla="*/ 96266 h 400157"/>
                  <a:gd name="connsiteX67" fmla="*/ 63601 w 402064"/>
                  <a:gd name="connsiteY67" fmla="*/ 96266 h 400157"/>
                  <a:gd name="connsiteX68" fmla="*/ 94140 w 402064"/>
                  <a:gd name="connsiteY68" fmla="*/ 62804 h 400157"/>
                  <a:gd name="connsiteX69" fmla="*/ 45733 w 402064"/>
                  <a:gd name="connsiteY69" fmla="*/ 120631 h 400157"/>
                  <a:gd name="connsiteX70" fmla="*/ 96089 w 402064"/>
                  <a:gd name="connsiteY70" fmla="*/ 120631 h 400157"/>
                  <a:gd name="connsiteX71" fmla="*/ 88292 w 402064"/>
                  <a:gd name="connsiteY71" fmla="*/ 164165 h 400157"/>
                  <a:gd name="connsiteX72" fmla="*/ 86668 w 402064"/>
                  <a:gd name="connsiteY72" fmla="*/ 189180 h 400157"/>
                  <a:gd name="connsiteX73" fmla="*/ 26241 w 402064"/>
                  <a:gd name="connsiteY73" fmla="*/ 189180 h 400157"/>
                  <a:gd name="connsiteX74" fmla="*/ 31114 w 402064"/>
                  <a:gd name="connsiteY74" fmla="*/ 164814 h 400157"/>
                  <a:gd name="connsiteX75" fmla="*/ 45733 w 402064"/>
                  <a:gd name="connsiteY75" fmla="*/ 120631 h 400157"/>
                  <a:gd name="connsiteX76" fmla="*/ 26241 w 402064"/>
                  <a:gd name="connsiteY76" fmla="*/ 215170 h 400157"/>
                  <a:gd name="connsiteX77" fmla="*/ 85693 w 402064"/>
                  <a:gd name="connsiteY77" fmla="*/ 215170 h 400157"/>
                  <a:gd name="connsiteX78" fmla="*/ 96089 w 402064"/>
                  <a:gd name="connsiteY78" fmla="*/ 284043 h 400157"/>
                  <a:gd name="connsiteX79" fmla="*/ 45733 w 402064"/>
                  <a:gd name="connsiteY79" fmla="*/ 284043 h 400157"/>
                  <a:gd name="connsiteX80" fmla="*/ 26241 w 402064"/>
                  <a:gd name="connsiteY80" fmla="*/ 215170 h 400157"/>
                  <a:gd name="connsiteX81" fmla="*/ 63601 w 402064"/>
                  <a:gd name="connsiteY81" fmla="*/ 310683 h 400157"/>
                  <a:gd name="connsiteX82" fmla="*/ 63601 w 402064"/>
                  <a:gd name="connsiteY82" fmla="*/ 310683 h 400157"/>
                  <a:gd name="connsiteX83" fmla="*/ 102911 w 402064"/>
                  <a:gd name="connsiteY83" fmla="*/ 310683 h 400157"/>
                  <a:gd name="connsiteX84" fmla="*/ 131500 w 402064"/>
                  <a:gd name="connsiteY84" fmla="*/ 364612 h 400157"/>
                  <a:gd name="connsiteX85" fmla="*/ 63601 w 402064"/>
                  <a:gd name="connsiteY85" fmla="*/ 310683 h 400157"/>
                  <a:gd name="connsiteX86" fmla="*/ 189978 w 402064"/>
                  <a:gd name="connsiteY86" fmla="*/ 375658 h 400157"/>
                  <a:gd name="connsiteX87" fmla="*/ 131825 w 402064"/>
                  <a:gd name="connsiteY87" fmla="*/ 310683 h 400157"/>
                  <a:gd name="connsiteX88" fmla="*/ 189978 w 402064"/>
                  <a:gd name="connsiteY88" fmla="*/ 310683 h 400157"/>
                  <a:gd name="connsiteX89" fmla="*/ 189978 w 402064"/>
                  <a:gd name="connsiteY89" fmla="*/ 283393 h 400157"/>
                  <a:gd name="connsiteX90" fmla="*/ 122079 w 402064"/>
                  <a:gd name="connsiteY90" fmla="*/ 283393 h 400157"/>
                  <a:gd name="connsiteX91" fmla="*/ 111683 w 402064"/>
                  <a:gd name="connsiteY91" fmla="*/ 214520 h 400157"/>
                  <a:gd name="connsiteX92" fmla="*/ 189328 w 402064"/>
                  <a:gd name="connsiteY92" fmla="*/ 214520 h 400157"/>
                  <a:gd name="connsiteX93" fmla="*/ 189328 w 402064"/>
                  <a:gd name="connsiteY93" fmla="*/ 284043 h 400157"/>
                  <a:gd name="connsiteX94" fmla="*/ 239683 w 402064"/>
                  <a:gd name="connsiteY94" fmla="*/ 362013 h 400157"/>
                  <a:gd name="connsiteX95" fmla="*/ 215968 w 402064"/>
                  <a:gd name="connsiteY95" fmla="*/ 375658 h 400157"/>
                  <a:gd name="connsiteX96" fmla="*/ 215968 w 402064"/>
                  <a:gd name="connsiteY96" fmla="*/ 310683 h 400157"/>
                  <a:gd name="connsiteX97" fmla="*/ 274445 w 402064"/>
                  <a:gd name="connsiteY97" fmla="*/ 310683 h 400157"/>
                  <a:gd name="connsiteX98" fmla="*/ 239034 w 402064"/>
                  <a:gd name="connsiteY98" fmla="*/ 362663 h 400157"/>
                  <a:gd name="connsiteX99" fmla="*/ 310506 w 402064"/>
                  <a:gd name="connsiteY99" fmla="*/ 340896 h 400157"/>
                  <a:gd name="connsiteX100" fmla="*/ 310506 w 402064"/>
                  <a:gd name="connsiteY100" fmla="*/ 340896 h 400157"/>
                  <a:gd name="connsiteX101" fmla="*/ 273146 w 402064"/>
                  <a:gd name="connsiteY101" fmla="*/ 362988 h 400157"/>
                  <a:gd name="connsiteX102" fmla="*/ 301734 w 402064"/>
                  <a:gd name="connsiteY102" fmla="*/ 309059 h 400157"/>
                  <a:gd name="connsiteX103" fmla="*/ 342344 w 402064"/>
                  <a:gd name="connsiteY103" fmla="*/ 309059 h 400157"/>
                  <a:gd name="connsiteX104" fmla="*/ 310506 w 402064"/>
                  <a:gd name="connsiteY104" fmla="*/ 340896 h 400157"/>
                  <a:gd name="connsiteX105" fmla="*/ 358587 w 402064"/>
                  <a:gd name="connsiteY105" fmla="*/ 283069 h 400157"/>
                  <a:gd name="connsiteX106" fmla="*/ 309856 w 402064"/>
                  <a:gd name="connsiteY106" fmla="*/ 283069 h 400157"/>
                  <a:gd name="connsiteX107" fmla="*/ 319278 w 402064"/>
                  <a:gd name="connsiteY107" fmla="*/ 214195 h 400157"/>
                  <a:gd name="connsiteX108" fmla="*/ 378080 w 402064"/>
                  <a:gd name="connsiteY108" fmla="*/ 214195 h 400157"/>
                  <a:gd name="connsiteX109" fmla="*/ 358587 w 402064"/>
                  <a:gd name="connsiteY109" fmla="*/ 284043 h 400157"/>
                  <a:gd name="connsiteX110" fmla="*/ 319278 w 402064"/>
                  <a:gd name="connsiteY110" fmla="*/ 189180 h 400157"/>
                  <a:gd name="connsiteX111" fmla="*/ 309856 w 402064"/>
                  <a:gd name="connsiteY111" fmla="*/ 120631 h 400157"/>
                  <a:gd name="connsiteX112" fmla="*/ 358912 w 402064"/>
                  <a:gd name="connsiteY112" fmla="*/ 120631 h 400157"/>
                  <a:gd name="connsiteX113" fmla="*/ 378405 w 402064"/>
                  <a:gd name="connsiteY113" fmla="*/ 189180 h 40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2064" h="400157">
                    <a:moveTo>
                      <a:pt x="388476" y="124855"/>
                    </a:moveTo>
                    <a:cubicBezTo>
                      <a:pt x="382143" y="109311"/>
                      <a:pt x="373962" y="94586"/>
                      <a:pt x="364110" y="80997"/>
                    </a:cubicBezTo>
                    <a:cubicBezTo>
                      <a:pt x="296877" y="-8528"/>
                      <a:pt x="169799" y="-26599"/>
                      <a:pt x="80274" y="40634"/>
                    </a:cubicBezTo>
                    <a:cubicBezTo>
                      <a:pt x="80239" y="40660"/>
                      <a:pt x="80205" y="40686"/>
                      <a:pt x="80170" y="40712"/>
                    </a:cubicBezTo>
                    <a:lnTo>
                      <a:pt x="78221" y="42337"/>
                    </a:lnTo>
                    <a:cubicBezTo>
                      <a:pt x="42967" y="69450"/>
                      <a:pt x="17713" y="107502"/>
                      <a:pt x="6424" y="150520"/>
                    </a:cubicBezTo>
                    <a:cubicBezTo>
                      <a:pt x="6424" y="157667"/>
                      <a:pt x="3175" y="164814"/>
                      <a:pt x="2200" y="171962"/>
                    </a:cubicBezTo>
                    <a:cubicBezTo>
                      <a:pt x="-7532" y="237568"/>
                      <a:pt x="15392" y="303793"/>
                      <a:pt x="63601" y="349343"/>
                    </a:cubicBezTo>
                    <a:lnTo>
                      <a:pt x="63601" y="349343"/>
                    </a:lnTo>
                    <a:cubicBezTo>
                      <a:pt x="65827" y="351676"/>
                      <a:pt x="68215" y="353847"/>
                      <a:pt x="70749" y="355840"/>
                    </a:cubicBezTo>
                    <a:lnTo>
                      <a:pt x="70749" y="355840"/>
                    </a:lnTo>
                    <a:lnTo>
                      <a:pt x="77896" y="361688"/>
                    </a:lnTo>
                    <a:lnTo>
                      <a:pt x="77896" y="361688"/>
                    </a:lnTo>
                    <a:cubicBezTo>
                      <a:pt x="87421" y="369158"/>
                      <a:pt x="97648" y="375686"/>
                      <a:pt x="108434" y="381181"/>
                    </a:cubicBezTo>
                    <a:lnTo>
                      <a:pt x="111683" y="383130"/>
                    </a:lnTo>
                    <a:lnTo>
                      <a:pt x="117206" y="385404"/>
                    </a:lnTo>
                    <a:lnTo>
                      <a:pt x="121754" y="387678"/>
                    </a:lnTo>
                    <a:lnTo>
                      <a:pt x="126627" y="389627"/>
                    </a:lnTo>
                    <a:lnTo>
                      <a:pt x="131825" y="391577"/>
                    </a:lnTo>
                    <a:lnTo>
                      <a:pt x="136373" y="393201"/>
                    </a:lnTo>
                    <a:lnTo>
                      <a:pt x="142871" y="395150"/>
                    </a:lnTo>
                    <a:lnTo>
                      <a:pt x="146444" y="395150"/>
                    </a:lnTo>
                    <a:lnTo>
                      <a:pt x="155866" y="397749"/>
                    </a:lnTo>
                    <a:lnTo>
                      <a:pt x="155866" y="397749"/>
                    </a:lnTo>
                    <a:lnTo>
                      <a:pt x="166262" y="400023"/>
                    </a:lnTo>
                    <a:lnTo>
                      <a:pt x="168861" y="400023"/>
                    </a:lnTo>
                    <a:cubicBezTo>
                      <a:pt x="171565" y="400202"/>
                      <a:pt x="174278" y="400202"/>
                      <a:pt x="176983" y="400023"/>
                    </a:cubicBezTo>
                    <a:lnTo>
                      <a:pt x="180231" y="400023"/>
                    </a:lnTo>
                    <a:lnTo>
                      <a:pt x="214993" y="400023"/>
                    </a:lnTo>
                    <a:lnTo>
                      <a:pt x="222465" y="400023"/>
                    </a:lnTo>
                    <a:lnTo>
                      <a:pt x="222465" y="400023"/>
                    </a:lnTo>
                    <a:lnTo>
                      <a:pt x="226364" y="400023"/>
                    </a:lnTo>
                    <a:cubicBezTo>
                      <a:pt x="234705" y="399027"/>
                      <a:pt x="242959" y="397398"/>
                      <a:pt x="251054" y="395150"/>
                    </a:cubicBezTo>
                    <a:lnTo>
                      <a:pt x="251054" y="395150"/>
                    </a:lnTo>
                    <a:cubicBezTo>
                      <a:pt x="277140" y="388171"/>
                      <a:pt x="301556" y="376018"/>
                      <a:pt x="322851" y="359414"/>
                    </a:cubicBezTo>
                    <a:cubicBezTo>
                      <a:pt x="336583" y="348769"/>
                      <a:pt x="348917" y="336435"/>
                      <a:pt x="359562" y="322703"/>
                    </a:cubicBezTo>
                    <a:cubicBezTo>
                      <a:pt x="403071" y="266321"/>
                      <a:pt x="414030" y="191330"/>
                      <a:pt x="388476" y="124855"/>
                    </a:cubicBezTo>
                    <a:close/>
                    <a:moveTo>
                      <a:pt x="341369" y="94641"/>
                    </a:moveTo>
                    <a:lnTo>
                      <a:pt x="301734" y="94641"/>
                    </a:lnTo>
                    <a:cubicBezTo>
                      <a:pt x="295136" y="75258"/>
                      <a:pt x="285485" y="57052"/>
                      <a:pt x="273145" y="40712"/>
                    </a:cubicBezTo>
                    <a:cubicBezTo>
                      <a:pt x="300451" y="52463"/>
                      <a:pt x="324279" y="71033"/>
                      <a:pt x="342344" y="94641"/>
                    </a:cubicBezTo>
                    <a:close/>
                    <a:moveTo>
                      <a:pt x="214343" y="29667"/>
                    </a:moveTo>
                    <a:cubicBezTo>
                      <a:pt x="242256" y="41930"/>
                      <a:pt x="263555" y="65595"/>
                      <a:pt x="272821" y="94641"/>
                    </a:cubicBezTo>
                    <a:lnTo>
                      <a:pt x="214343" y="94641"/>
                    </a:lnTo>
                    <a:close/>
                    <a:moveTo>
                      <a:pt x="214343" y="121931"/>
                    </a:moveTo>
                    <a:lnTo>
                      <a:pt x="281592" y="121931"/>
                    </a:lnTo>
                    <a:cubicBezTo>
                      <a:pt x="287806" y="144289"/>
                      <a:pt x="291404" y="167292"/>
                      <a:pt x="292313" y="190479"/>
                    </a:cubicBezTo>
                    <a:lnTo>
                      <a:pt x="214343" y="190479"/>
                    </a:lnTo>
                    <a:close/>
                    <a:moveTo>
                      <a:pt x="214343" y="216469"/>
                    </a:moveTo>
                    <a:lnTo>
                      <a:pt x="292313" y="216469"/>
                    </a:lnTo>
                    <a:cubicBezTo>
                      <a:pt x="291429" y="239766"/>
                      <a:pt x="287831" y="262880"/>
                      <a:pt x="281592" y="285343"/>
                    </a:cubicBezTo>
                    <a:lnTo>
                      <a:pt x="215318" y="285343"/>
                    </a:lnTo>
                    <a:lnTo>
                      <a:pt x="215318" y="215170"/>
                    </a:lnTo>
                    <a:close/>
                    <a:moveTo>
                      <a:pt x="112982" y="170012"/>
                    </a:moveTo>
                    <a:cubicBezTo>
                      <a:pt x="114549" y="153315"/>
                      <a:pt x="117593" y="136790"/>
                      <a:pt x="122079" y="120631"/>
                    </a:cubicBezTo>
                    <a:lnTo>
                      <a:pt x="189328" y="120631"/>
                    </a:lnTo>
                    <a:lnTo>
                      <a:pt x="189328" y="189180"/>
                    </a:lnTo>
                    <a:lnTo>
                      <a:pt x="111683" y="189180"/>
                    </a:lnTo>
                    <a:cubicBezTo>
                      <a:pt x="112008" y="182682"/>
                      <a:pt x="112333" y="176185"/>
                      <a:pt x="112982" y="170012"/>
                    </a:cubicBezTo>
                    <a:close/>
                    <a:moveTo>
                      <a:pt x="189328" y="28367"/>
                    </a:moveTo>
                    <a:lnTo>
                      <a:pt x="189328" y="93342"/>
                    </a:lnTo>
                    <a:lnTo>
                      <a:pt x="131175" y="93342"/>
                    </a:lnTo>
                    <a:cubicBezTo>
                      <a:pt x="140217" y="64274"/>
                      <a:pt x="161437" y="40565"/>
                      <a:pt x="189328" y="28367"/>
                    </a:cubicBezTo>
                    <a:close/>
                    <a:moveTo>
                      <a:pt x="94140" y="62804"/>
                    </a:moveTo>
                    <a:lnTo>
                      <a:pt x="94140" y="62804"/>
                    </a:lnTo>
                    <a:cubicBezTo>
                      <a:pt x="105257" y="54590"/>
                      <a:pt x="117241" y="47618"/>
                      <a:pt x="129876" y="42012"/>
                    </a:cubicBezTo>
                    <a:cubicBezTo>
                      <a:pt x="117598" y="58509"/>
                      <a:pt x="107953" y="76811"/>
                      <a:pt x="101287" y="96266"/>
                    </a:cubicBezTo>
                    <a:lnTo>
                      <a:pt x="63601" y="96266"/>
                    </a:lnTo>
                    <a:cubicBezTo>
                      <a:pt x="72368" y="83900"/>
                      <a:pt x="82625" y="72661"/>
                      <a:pt x="94140" y="62804"/>
                    </a:cubicBezTo>
                    <a:close/>
                    <a:moveTo>
                      <a:pt x="45733" y="120631"/>
                    </a:moveTo>
                    <a:lnTo>
                      <a:pt x="96089" y="120631"/>
                    </a:lnTo>
                    <a:cubicBezTo>
                      <a:pt x="92408" y="134928"/>
                      <a:pt x="89802" y="149479"/>
                      <a:pt x="88292" y="164165"/>
                    </a:cubicBezTo>
                    <a:cubicBezTo>
                      <a:pt x="88292" y="172286"/>
                      <a:pt x="86668" y="180733"/>
                      <a:pt x="86668" y="189180"/>
                    </a:cubicBezTo>
                    <a:lnTo>
                      <a:pt x="26241" y="189180"/>
                    </a:lnTo>
                    <a:cubicBezTo>
                      <a:pt x="27383" y="180969"/>
                      <a:pt x="29010" y="172833"/>
                      <a:pt x="31114" y="164814"/>
                    </a:cubicBezTo>
                    <a:cubicBezTo>
                      <a:pt x="34205" y="149556"/>
                      <a:pt x="39113" y="134722"/>
                      <a:pt x="45733" y="120631"/>
                    </a:cubicBezTo>
                    <a:close/>
                    <a:moveTo>
                      <a:pt x="26241" y="215170"/>
                    </a:moveTo>
                    <a:lnTo>
                      <a:pt x="85693" y="215170"/>
                    </a:lnTo>
                    <a:cubicBezTo>
                      <a:pt x="86506" y="238450"/>
                      <a:pt x="89994" y="261560"/>
                      <a:pt x="96089" y="284043"/>
                    </a:cubicBezTo>
                    <a:lnTo>
                      <a:pt x="45733" y="284043"/>
                    </a:lnTo>
                    <a:cubicBezTo>
                      <a:pt x="34537" y="262683"/>
                      <a:pt x="27899" y="239230"/>
                      <a:pt x="26241" y="215170"/>
                    </a:cubicBezTo>
                    <a:close/>
                    <a:moveTo>
                      <a:pt x="63601" y="310683"/>
                    </a:moveTo>
                    <a:lnTo>
                      <a:pt x="63601" y="310683"/>
                    </a:lnTo>
                    <a:lnTo>
                      <a:pt x="102911" y="310683"/>
                    </a:lnTo>
                    <a:cubicBezTo>
                      <a:pt x="109509" y="330067"/>
                      <a:pt x="119161" y="348272"/>
                      <a:pt x="131500" y="364612"/>
                    </a:cubicBezTo>
                    <a:cubicBezTo>
                      <a:pt x="104645" y="352710"/>
                      <a:pt x="81274" y="334147"/>
                      <a:pt x="63601" y="310683"/>
                    </a:cubicBezTo>
                    <a:close/>
                    <a:moveTo>
                      <a:pt x="189978" y="375658"/>
                    </a:moveTo>
                    <a:cubicBezTo>
                      <a:pt x="162086" y="363460"/>
                      <a:pt x="140867" y="339751"/>
                      <a:pt x="131825" y="310683"/>
                    </a:cubicBezTo>
                    <a:lnTo>
                      <a:pt x="189978" y="310683"/>
                    </a:lnTo>
                    <a:close/>
                    <a:moveTo>
                      <a:pt x="189978" y="283393"/>
                    </a:moveTo>
                    <a:lnTo>
                      <a:pt x="122079" y="283393"/>
                    </a:lnTo>
                    <a:cubicBezTo>
                      <a:pt x="115953" y="260917"/>
                      <a:pt x="112464" y="237803"/>
                      <a:pt x="111683" y="214520"/>
                    </a:cubicBezTo>
                    <a:lnTo>
                      <a:pt x="189328" y="214520"/>
                    </a:lnTo>
                    <a:lnTo>
                      <a:pt x="189328" y="284043"/>
                    </a:lnTo>
                    <a:close/>
                    <a:moveTo>
                      <a:pt x="239683" y="362013"/>
                    </a:moveTo>
                    <a:cubicBezTo>
                      <a:pt x="232836" y="368193"/>
                      <a:pt x="224752" y="372844"/>
                      <a:pt x="215968" y="375658"/>
                    </a:cubicBezTo>
                    <a:lnTo>
                      <a:pt x="215968" y="310683"/>
                    </a:lnTo>
                    <a:lnTo>
                      <a:pt x="274445" y="310683"/>
                    </a:lnTo>
                    <a:cubicBezTo>
                      <a:pt x="266608" y="330403"/>
                      <a:pt x="254517" y="348152"/>
                      <a:pt x="239034" y="362663"/>
                    </a:cubicBezTo>
                    <a:close/>
                    <a:moveTo>
                      <a:pt x="310506" y="340896"/>
                    </a:moveTo>
                    <a:lnTo>
                      <a:pt x="310506" y="340896"/>
                    </a:lnTo>
                    <a:cubicBezTo>
                      <a:pt x="299056" y="349839"/>
                      <a:pt x="286499" y="357264"/>
                      <a:pt x="273146" y="362988"/>
                    </a:cubicBezTo>
                    <a:cubicBezTo>
                      <a:pt x="285485" y="346648"/>
                      <a:pt x="295136" y="328442"/>
                      <a:pt x="301734" y="309059"/>
                    </a:cubicBezTo>
                    <a:lnTo>
                      <a:pt x="342344" y="309059"/>
                    </a:lnTo>
                    <a:cubicBezTo>
                      <a:pt x="333157" y="321007"/>
                      <a:pt x="322454" y="331709"/>
                      <a:pt x="310506" y="340896"/>
                    </a:cubicBezTo>
                    <a:close/>
                    <a:moveTo>
                      <a:pt x="358587" y="283069"/>
                    </a:moveTo>
                    <a:lnTo>
                      <a:pt x="309856" y="283069"/>
                    </a:lnTo>
                    <a:cubicBezTo>
                      <a:pt x="315303" y="260486"/>
                      <a:pt x="318460" y="237411"/>
                      <a:pt x="319278" y="214195"/>
                    </a:cubicBezTo>
                    <a:lnTo>
                      <a:pt x="378080" y="214195"/>
                    </a:lnTo>
                    <a:cubicBezTo>
                      <a:pt x="376644" y="238603"/>
                      <a:pt x="369998" y="262419"/>
                      <a:pt x="358587" y="284043"/>
                    </a:cubicBezTo>
                    <a:close/>
                    <a:moveTo>
                      <a:pt x="319278" y="189180"/>
                    </a:moveTo>
                    <a:cubicBezTo>
                      <a:pt x="318438" y="166073"/>
                      <a:pt x="315282" y="143108"/>
                      <a:pt x="309856" y="120631"/>
                    </a:cubicBezTo>
                    <a:lnTo>
                      <a:pt x="358912" y="120631"/>
                    </a:lnTo>
                    <a:cubicBezTo>
                      <a:pt x="369914" y="141953"/>
                      <a:pt x="376541" y="165260"/>
                      <a:pt x="378405" y="189180"/>
                    </a:cubicBezTo>
                    <a:close/>
                  </a:path>
                </a:pathLst>
              </a:custGeom>
              <a:gradFill>
                <a:gsLst>
                  <a:gs pos="0">
                    <a:srgbClr val="0C7DD8"/>
                  </a:gs>
                  <a:gs pos="100000">
                    <a:srgbClr val="5C9FEE"/>
                  </a:gs>
                </a:gsLst>
                <a:lin ang="1620000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pitchFamily="2" charset="0"/>
                  <a:ea typeface="+mn-ea"/>
                  <a:cs typeface="+mn-cs"/>
                </a:endParaRPr>
              </a:p>
            </p:txBody>
          </p:sp>
          <p:pic>
            <p:nvPicPr>
              <p:cNvPr id="48" name="Graphic 47">
                <a:extLst>
                  <a:ext uri="{FF2B5EF4-FFF2-40B4-BE49-F238E27FC236}">
                    <a16:creationId xmlns:a16="http://schemas.microsoft.com/office/drawing/2014/main" id="{2EFE7CE0-276E-4BDD-B123-793B84DD93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48558" y="3383635"/>
                <a:ext cx="372854" cy="372854"/>
              </a:xfrm>
              <a:prstGeom prst="rect">
                <a:avLst/>
              </a:prstGeom>
              <a:effectLst>
                <a:outerShdw blurRad="63500" dist="127000" dir="2700000" algn="tl" rotWithShape="0">
                  <a:srgbClr val="454142">
                    <a:alpha val="20000"/>
                  </a:srgbClr>
                </a:outerShdw>
              </a:effectLst>
            </p:spPr>
          </p:pic>
        </p:grpSp>
        <p:grpSp>
          <p:nvGrpSpPr>
            <p:cNvPr id="30" name="Group 29">
              <a:extLst>
                <a:ext uri="{FF2B5EF4-FFF2-40B4-BE49-F238E27FC236}">
                  <a16:creationId xmlns:a16="http://schemas.microsoft.com/office/drawing/2014/main" id="{7BC9800B-94D8-4FEA-BBEB-7A429E5308B7}"/>
                </a:ext>
                <a:ext uri="{C183D7F6-B498-43B3-948B-1728B52AA6E4}">
                  <adec:decorative xmlns:adec="http://schemas.microsoft.com/office/drawing/2017/decorative" val="1"/>
                </a:ext>
              </a:extLst>
            </p:cNvPr>
            <p:cNvGrpSpPr/>
            <p:nvPr/>
          </p:nvGrpSpPr>
          <p:grpSpPr>
            <a:xfrm>
              <a:off x="6182455" y="2281885"/>
              <a:ext cx="1159932" cy="2103372"/>
              <a:chOff x="5850613" y="2361712"/>
              <a:chExt cx="1159932" cy="2103372"/>
            </a:xfrm>
          </p:grpSpPr>
          <p:cxnSp>
            <p:nvCxnSpPr>
              <p:cNvPr id="45" name="Connector: Elbow 44">
                <a:extLst>
                  <a:ext uri="{FF2B5EF4-FFF2-40B4-BE49-F238E27FC236}">
                    <a16:creationId xmlns:a16="http://schemas.microsoft.com/office/drawing/2014/main" id="{7063A0CF-961A-4B9C-A7F4-938AE1C02394}"/>
                  </a:ext>
                </a:extLst>
              </p:cNvPr>
              <p:cNvCxnSpPr>
                <a:cxnSpLocks/>
              </p:cNvCxnSpPr>
              <p:nvPr/>
            </p:nvCxnSpPr>
            <p:spPr>
              <a:xfrm flipV="1">
                <a:off x="6564053" y="3413398"/>
                <a:ext cx="446492" cy="2"/>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DE33004-B0E2-479F-95AA-B8B7781CB90A}"/>
                  </a:ext>
                </a:extLst>
              </p:cNvPr>
              <p:cNvSpPr/>
              <p:nvPr/>
            </p:nvSpPr>
            <p:spPr>
              <a:xfrm>
                <a:off x="5850613" y="2361712"/>
                <a:ext cx="715988" cy="2103372"/>
              </a:xfrm>
              <a:prstGeom prst="rect">
                <a:avLst/>
              </a:prstGeom>
              <a:solidFill>
                <a:srgbClr val="0078D4"/>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t>Private </a:t>
                </a:r>
                <a:br>
                  <a:rPr kumimoji="0" lang="en-US" sz="1200" b="0"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br>
                <a:r>
                  <a:rPr kumimoji="0" lang="en-US" sz="1200" b="0"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t>Link</a:t>
                </a:r>
              </a:p>
            </p:txBody>
          </p:sp>
        </p:grpSp>
        <p:cxnSp>
          <p:nvCxnSpPr>
            <p:cNvPr id="33" name="Straight Arrow Connector 32">
              <a:extLst>
                <a:ext uri="{FF2B5EF4-FFF2-40B4-BE49-F238E27FC236}">
                  <a16:creationId xmlns:a16="http://schemas.microsoft.com/office/drawing/2014/main" id="{5B314939-020A-4A50-9D42-640B20745F09}"/>
                </a:ext>
                <a:ext uri="{C183D7F6-B498-43B3-948B-1728B52AA6E4}">
                  <adec:decorative xmlns:adec="http://schemas.microsoft.com/office/drawing/2017/decorative" val="1"/>
                </a:ext>
              </a:extLst>
            </p:cNvPr>
            <p:cNvCxnSpPr>
              <a:cxnSpLocks/>
              <a:endCxn id="46" idx="1"/>
            </p:cNvCxnSpPr>
            <p:nvPr/>
          </p:nvCxnSpPr>
          <p:spPr>
            <a:xfrm>
              <a:off x="5625409" y="3333571"/>
              <a:ext cx="55704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4E229967-F452-45FA-9FED-ABA625550DD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75004" y="3123193"/>
              <a:ext cx="451684" cy="451684"/>
            </a:xfrm>
            <a:prstGeom prst="rect">
              <a:avLst/>
            </a:prstGeom>
            <a:effectLst>
              <a:outerShdw blurRad="63500" dist="127000" dir="2700000" algn="tl" rotWithShape="0">
                <a:srgbClr val="454142">
                  <a:alpha val="20000"/>
                </a:srgbClr>
              </a:outerShdw>
            </a:effectLst>
          </p:spPr>
        </p:pic>
        <p:sp>
          <p:nvSpPr>
            <p:cNvPr id="56" name="TextBox 55">
              <a:extLst>
                <a:ext uri="{FF2B5EF4-FFF2-40B4-BE49-F238E27FC236}">
                  <a16:creationId xmlns:a16="http://schemas.microsoft.com/office/drawing/2014/main" id="{D080C3A6-7BED-424F-A9A3-946F033F9C30}"/>
                </a:ext>
                <a:ext uri="{C183D7F6-B498-43B3-948B-1728B52AA6E4}">
                  <adec:decorative xmlns:adec="http://schemas.microsoft.com/office/drawing/2017/decorative" val="1"/>
                </a:ext>
              </a:extLst>
            </p:cNvPr>
            <p:cNvSpPr txBox="1"/>
            <p:nvPr/>
          </p:nvSpPr>
          <p:spPr>
            <a:xfrm>
              <a:off x="4444204" y="3615989"/>
              <a:ext cx="181140"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VM</a:t>
              </a:r>
            </a:p>
          </p:txBody>
        </p:sp>
        <p:sp>
          <p:nvSpPr>
            <p:cNvPr id="57" name="Oval 56">
              <a:extLst>
                <a:ext uri="{FF2B5EF4-FFF2-40B4-BE49-F238E27FC236}">
                  <a16:creationId xmlns:a16="http://schemas.microsoft.com/office/drawing/2014/main" id="{CEE2FCCD-A2B6-41B2-9022-AC2053A40851}"/>
                </a:ext>
                <a:ext uri="{C183D7F6-B498-43B3-948B-1728B52AA6E4}">
                  <adec:decorative xmlns:adec="http://schemas.microsoft.com/office/drawing/2017/decorative" val="1"/>
                </a:ext>
              </a:extLst>
            </p:cNvPr>
            <p:cNvSpPr/>
            <p:nvPr/>
          </p:nvSpPr>
          <p:spPr bwMode="auto">
            <a:xfrm>
              <a:off x="6334415" y="2816323"/>
              <a:ext cx="389352" cy="382066"/>
            </a:xfrm>
            <a:prstGeom prst="ellipse">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pic>
          <p:nvPicPr>
            <p:cNvPr id="44" name="Graphic 43">
              <a:extLst>
                <a:ext uri="{FF2B5EF4-FFF2-40B4-BE49-F238E27FC236}">
                  <a16:creationId xmlns:a16="http://schemas.microsoft.com/office/drawing/2014/main" id="{8880B96F-40BA-4BD4-A722-24464EC8E03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27842" y="2943351"/>
              <a:ext cx="202499" cy="126562"/>
            </a:xfrm>
            <a:prstGeom prst="rect">
              <a:avLst/>
            </a:prstGeom>
          </p:spPr>
        </p:pic>
        <p:sp>
          <p:nvSpPr>
            <p:cNvPr id="62" name="Title 4">
              <a:extLst>
                <a:ext uri="{FF2B5EF4-FFF2-40B4-BE49-F238E27FC236}">
                  <a16:creationId xmlns:a16="http://schemas.microsoft.com/office/drawing/2014/main" id="{94A76EC7-8140-4ABC-AA72-C2FAB03528CE}"/>
                </a:ext>
                <a:ext uri="{C183D7F6-B498-43B3-948B-1728B52AA6E4}">
                  <adec:decorative xmlns:adec="http://schemas.microsoft.com/office/drawing/2017/decorative" val="1"/>
                </a:ext>
              </a:extLst>
            </p:cNvPr>
            <p:cNvSpPr txBox="1">
              <a:spLocks/>
            </p:cNvSpPr>
            <p:nvPr/>
          </p:nvSpPr>
          <p:spPr>
            <a:xfrm>
              <a:off x="6875727" y="3985148"/>
              <a:ext cx="3640136"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chemeClr val="bg1"/>
                  </a:solidFill>
                  <a:effectLst/>
                  <a:uLnTx/>
                  <a:uFillTx/>
                  <a:latin typeface="Segoe Sans Text Semibold" pitchFamily="2" charset="0"/>
                  <a:ea typeface="+mn-ea"/>
                  <a:cs typeface="Segoe Sans Text" pitchFamily="2" charset="0"/>
                </a:rPr>
                <a:t>Azure AI Search</a:t>
              </a:r>
            </a:p>
          </p:txBody>
        </p:sp>
        <p:sp>
          <p:nvSpPr>
            <p:cNvPr id="63" name="Rectangle 62">
              <a:extLst>
                <a:ext uri="{FF2B5EF4-FFF2-40B4-BE49-F238E27FC236}">
                  <a16:creationId xmlns:a16="http://schemas.microsoft.com/office/drawing/2014/main" id="{85AD58D6-2C50-429C-BF99-FE1DCE0BE826}"/>
                </a:ext>
                <a:ext uri="{C183D7F6-B498-43B3-948B-1728B52AA6E4}">
                  <adec:decorative xmlns:adec="http://schemas.microsoft.com/office/drawing/2017/decorative" val="1"/>
                </a:ext>
              </a:extLst>
            </p:cNvPr>
            <p:cNvSpPr/>
            <p:nvPr/>
          </p:nvSpPr>
          <p:spPr bwMode="auto">
            <a:xfrm>
              <a:off x="7149707" y="2288183"/>
              <a:ext cx="3054476" cy="2095894"/>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72" name="Rectangle 71">
              <a:extLst>
                <a:ext uri="{FF2B5EF4-FFF2-40B4-BE49-F238E27FC236}">
                  <a16:creationId xmlns:a16="http://schemas.microsoft.com/office/drawing/2014/main" id="{F929648E-C9C1-482D-A5BE-14E61948CF4B}"/>
                </a:ext>
                <a:ext uri="{C183D7F6-B498-43B3-948B-1728B52AA6E4}">
                  <adec:decorative xmlns:adec="http://schemas.microsoft.com/office/drawing/2017/decorative" val="1"/>
                </a:ext>
              </a:extLst>
            </p:cNvPr>
            <p:cNvSpPr/>
            <p:nvPr/>
          </p:nvSpPr>
          <p:spPr bwMode="auto">
            <a:xfrm>
              <a:off x="8501862" y="4330412"/>
              <a:ext cx="1007078" cy="108780"/>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69" name="Group 68">
              <a:extLst>
                <a:ext uri="{FF2B5EF4-FFF2-40B4-BE49-F238E27FC236}">
                  <a16:creationId xmlns:a16="http://schemas.microsoft.com/office/drawing/2014/main" id="{4C3FD583-8559-4743-81D1-B59D5772BF69}"/>
                </a:ext>
                <a:ext uri="{C183D7F6-B498-43B3-948B-1728B52AA6E4}">
                  <adec:decorative xmlns:adec="http://schemas.microsoft.com/office/drawing/2017/decorative" val="1"/>
                </a:ext>
              </a:extLst>
            </p:cNvPr>
            <p:cNvGrpSpPr/>
            <p:nvPr/>
          </p:nvGrpSpPr>
          <p:grpSpPr>
            <a:xfrm>
              <a:off x="8607270" y="4272385"/>
              <a:ext cx="1214065" cy="302572"/>
              <a:chOff x="3371245" y="5962049"/>
              <a:chExt cx="1469022" cy="366113"/>
            </a:xfrm>
          </p:grpSpPr>
          <p:sp>
            <p:nvSpPr>
              <p:cNvPr id="70" name="TextBox 69">
                <a:extLst>
                  <a:ext uri="{FF2B5EF4-FFF2-40B4-BE49-F238E27FC236}">
                    <a16:creationId xmlns:a16="http://schemas.microsoft.com/office/drawing/2014/main" id="{DD37192C-D98D-4D19-8771-23838F7091D3}"/>
                  </a:ext>
                </a:extLst>
              </p:cNvPr>
              <p:cNvSpPr txBox="1"/>
              <p:nvPr/>
            </p:nvSpPr>
            <p:spPr>
              <a:xfrm>
                <a:off x="3593993" y="6030234"/>
                <a:ext cx="1246274" cy="297928"/>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Azure AI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Virtual Network</a:t>
                </a:r>
              </a:p>
            </p:txBody>
          </p:sp>
          <p:pic>
            <p:nvPicPr>
              <p:cNvPr id="71" name="Picture 88">
                <a:extLst>
                  <a:ext uri="{FF2B5EF4-FFF2-40B4-BE49-F238E27FC236}">
                    <a16:creationId xmlns:a16="http://schemas.microsoft.com/office/drawing/2014/main" id="{288E0B67-DD71-4532-9C31-D602E4BDB20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371245" y="5962049"/>
                <a:ext cx="302457" cy="302457"/>
              </a:xfrm>
              <a:prstGeom prst="rect">
                <a:avLst/>
              </a:prstGeom>
            </p:spPr>
          </p:pic>
        </p:grpSp>
        <p:sp>
          <p:nvSpPr>
            <p:cNvPr id="80" name="TextBox 79">
              <a:extLst>
                <a:ext uri="{FF2B5EF4-FFF2-40B4-BE49-F238E27FC236}">
                  <a16:creationId xmlns:a16="http://schemas.microsoft.com/office/drawing/2014/main" id="{52E3EF7E-19D1-41B0-BC6A-09FE11C9E314}"/>
                </a:ext>
                <a:ext uri="{C183D7F6-B498-43B3-948B-1728B52AA6E4}">
                  <adec:decorative xmlns:adec="http://schemas.microsoft.com/office/drawing/2017/decorative" val="1"/>
                </a:ext>
              </a:extLst>
            </p:cNvPr>
            <p:cNvSpPr txBox="1"/>
            <p:nvPr/>
          </p:nvSpPr>
          <p:spPr>
            <a:xfrm>
              <a:off x="9258742" y="2090145"/>
              <a:ext cx="838164" cy="13906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mn-cs"/>
                </a:rPr>
                <a:t>Deny Internet</a:t>
              </a:r>
            </a:p>
          </p:txBody>
        </p:sp>
        <p:grpSp>
          <p:nvGrpSpPr>
            <p:cNvPr id="81" name="Group 80">
              <a:extLst>
                <a:ext uri="{FF2B5EF4-FFF2-40B4-BE49-F238E27FC236}">
                  <a16:creationId xmlns:a16="http://schemas.microsoft.com/office/drawing/2014/main" id="{0428D289-EE88-4EC1-8412-85D200AEE737}"/>
                </a:ext>
                <a:ext uri="{C183D7F6-B498-43B3-948B-1728B52AA6E4}">
                  <adec:decorative xmlns:adec="http://schemas.microsoft.com/office/drawing/2017/decorative" val="1"/>
                </a:ext>
              </a:extLst>
            </p:cNvPr>
            <p:cNvGrpSpPr/>
            <p:nvPr/>
          </p:nvGrpSpPr>
          <p:grpSpPr>
            <a:xfrm>
              <a:off x="10035582" y="2081663"/>
              <a:ext cx="375067" cy="355599"/>
              <a:chOff x="10248558" y="3116843"/>
              <a:chExt cx="674663" cy="639646"/>
            </a:xfrm>
          </p:grpSpPr>
          <p:sp>
            <p:nvSpPr>
              <p:cNvPr id="82" name="Freeform: Shape 81">
                <a:extLst>
                  <a:ext uri="{FF2B5EF4-FFF2-40B4-BE49-F238E27FC236}">
                    <a16:creationId xmlns:a16="http://schemas.microsoft.com/office/drawing/2014/main" id="{7D936F56-388F-4675-BCDD-250492687CDB}"/>
                  </a:ext>
                </a:extLst>
              </p:cNvPr>
              <p:cNvSpPr/>
              <p:nvPr/>
            </p:nvSpPr>
            <p:spPr>
              <a:xfrm>
                <a:off x="10364103" y="3116843"/>
                <a:ext cx="559118" cy="556463"/>
              </a:xfrm>
              <a:custGeom>
                <a:avLst/>
                <a:gdLst>
                  <a:gd name="connsiteX0" fmla="*/ 388476 w 402064"/>
                  <a:gd name="connsiteY0" fmla="*/ 124855 h 400157"/>
                  <a:gd name="connsiteX1" fmla="*/ 364110 w 402064"/>
                  <a:gd name="connsiteY1" fmla="*/ 80997 h 400157"/>
                  <a:gd name="connsiteX2" fmla="*/ 80274 w 402064"/>
                  <a:gd name="connsiteY2" fmla="*/ 40634 h 400157"/>
                  <a:gd name="connsiteX3" fmla="*/ 80170 w 402064"/>
                  <a:gd name="connsiteY3" fmla="*/ 40712 h 400157"/>
                  <a:gd name="connsiteX4" fmla="*/ 78221 w 402064"/>
                  <a:gd name="connsiteY4" fmla="*/ 42337 h 400157"/>
                  <a:gd name="connsiteX5" fmla="*/ 6424 w 402064"/>
                  <a:gd name="connsiteY5" fmla="*/ 150520 h 400157"/>
                  <a:gd name="connsiteX6" fmla="*/ 2200 w 402064"/>
                  <a:gd name="connsiteY6" fmla="*/ 171962 h 400157"/>
                  <a:gd name="connsiteX7" fmla="*/ 63601 w 402064"/>
                  <a:gd name="connsiteY7" fmla="*/ 349343 h 400157"/>
                  <a:gd name="connsiteX8" fmla="*/ 63601 w 402064"/>
                  <a:gd name="connsiteY8" fmla="*/ 349343 h 400157"/>
                  <a:gd name="connsiteX9" fmla="*/ 70749 w 402064"/>
                  <a:gd name="connsiteY9" fmla="*/ 355840 h 400157"/>
                  <a:gd name="connsiteX10" fmla="*/ 70749 w 402064"/>
                  <a:gd name="connsiteY10" fmla="*/ 355840 h 400157"/>
                  <a:gd name="connsiteX11" fmla="*/ 77896 w 402064"/>
                  <a:gd name="connsiteY11" fmla="*/ 361688 h 400157"/>
                  <a:gd name="connsiteX12" fmla="*/ 77896 w 402064"/>
                  <a:gd name="connsiteY12" fmla="*/ 361688 h 400157"/>
                  <a:gd name="connsiteX13" fmla="*/ 108434 w 402064"/>
                  <a:gd name="connsiteY13" fmla="*/ 381181 h 400157"/>
                  <a:gd name="connsiteX14" fmla="*/ 111683 w 402064"/>
                  <a:gd name="connsiteY14" fmla="*/ 383130 h 400157"/>
                  <a:gd name="connsiteX15" fmla="*/ 117206 w 402064"/>
                  <a:gd name="connsiteY15" fmla="*/ 385404 h 400157"/>
                  <a:gd name="connsiteX16" fmla="*/ 121754 w 402064"/>
                  <a:gd name="connsiteY16" fmla="*/ 387678 h 400157"/>
                  <a:gd name="connsiteX17" fmla="*/ 126627 w 402064"/>
                  <a:gd name="connsiteY17" fmla="*/ 389627 h 400157"/>
                  <a:gd name="connsiteX18" fmla="*/ 131825 w 402064"/>
                  <a:gd name="connsiteY18" fmla="*/ 391577 h 400157"/>
                  <a:gd name="connsiteX19" fmla="*/ 136373 w 402064"/>
                  <a:gd name="connsiteY19" fmla="*/ 393201 h 400157"/>
                  <a:gd name="connsiteX20" fmla="*/ 142871 w 402064"/>
                  <a:gd name="connsiteY20" fmla="*/ 395150 h 400157"/>
                  <a:gd name="connsiteX21" fmla="*/ 146444 w 402064"/>
                  <a:gd name="connsiteY21" fmla="*/ 395150 h 400157"/>
                  <a:gd name="connsiteX22" fmla="*/ 155866 w 402064"/>
                  <a:gd name="connsiteY22" fmla="*/ 397749 h 400157"/>
                  <a:gd name="connsiteX23" fmla="*/ 155866 w 402064"/>
                  <a:gd name="connsiteY23" fmla="*/ 397749 h 400157"/>
                  <a:gd name="connsiteX24" fmla="*/ 166262 w 402064"/>
                  <a:gd name="connsiteY24" fmla="*/ 400023 h 400157"/>
                  <a:gd name="connsiteX25" fmla="*/ 168861 w 402064"/>
                  <a:gd name="connsiteY25" fmla="*/ 400023 h 400157"/>
                  <a:gd name="connsiteX26" fmla="*/ 176983 w 402064"/>
                  <a:gd name="connsiteY26" fmla="*/ 400023 h 400157"/>
                  <a:gd name="connsiteX27" fmla="*/ 180231 w 402064"/>
                  <a:gd name="connsiteY27" fmla="*/ 400023 h 400157"/>
                  <a:gd name="connsiteX28" fmla="*/ 214993 w 402064"/>
                  <a:gd name="connsiteY28" fmla="*/ 400023 h 400157"/>
                  <a:gd name="connsiteX29" fmla="*/ 222465 w 402064"/>
                  <a:gd name="connsiteY29" fmla="*/ 400023 h 400157"/>
                  <a:gd name="connsiteX30" fmla="*/ 222465 w 402064"/>
                  <a:gd name="connsiteY30" fmla="*/ 400023 h 400157"/>
                  <a:gd name="connsiteX31" fmla="*/ 226364 w 402064"/>
                  <a:gd name="connsiteY31" fmla="*/ 400023 h 400157"/>
                  <a:gd name="connsiteX32" fmla="*/ 251054 w 402064"/>
                  <a:gd name="connsiteY32" fmla="*/ 395150 h 400157"/>
                  <a:gd name="connsiteX33" fmla="*/ 251054 w 402064"/>
                  <a:gd name="connsiteY33" fmla="*/ 395150 h 400157"/>
                  <a:gd name="connsiteX34" fmla="*/ 322851 w 402064"/>
                  <a:gd name="connsiteY34" fmla="*/ 359414 h 400157"/>
                  <a:gd name="connsiteX35" fmla="*/ 359562 w 402064"/>
                  <a:gd name="connsiteY35" fmla="*/ 322703 h 400157"/>
                  <a:gd name="connsiteX36" fmla="*/ 388476 w 402064"/>
                  <a:gd name="connsiteY36" fmla="*/ 124855 h 400157"/>
                  <a:gd name="connsiteX37" fmla="*/ 341369 w 402064"/>
                  <a:gd name="connsiteY37" fmla="*/ 94641 h 400157"/>
                  <a:gd name="connsiteX38" fmla="*/ 301734 w 402064"/>
                  <a:gd name="connsiteY38" fmla="*/ 94641 h 400157"/>
                  <a:gd name="connsiteX39" fmla="*/ 273145 w 402064"/>
                  <a:gd name="connsiteY39" fmla="*/ 40712 h 400157"/>
                  <a:gd name="connsiteX40" fmla="*/ 342344 w 402064"/>
                  <a:gd name="connsiteY40" fmla="*/ 94641 h 400157"/>
                  <a:gd name="connsiteX41" fmla="*/ 214343 w 402064"/>
                  <a:gd name="connsiteY41" fmla="*/ 29667 h 400157"/>
                  <a:gd name="connsiteX42" fmla="*/ 272821 w 402064"/>
                  <a:gd name="connsiteY42" fmla="*/ 94641 h 400157"/>
                  <a:gd name="connsiteX43" fmla="*/ 214343 w 402064"/>
                  <a:gd name="connsiteY43" fmla="*/ 94641 h 400157"/>
                  <a:gd name="connsiteX44" fmla="*/ 214343 w 402064"/>
                  <a:gd name="connsiteY44" fmla="*/ 121931 h 400157"/>
                  <a:gd name="connsiteX45" fmla="*/ 281592 w 402064"/>
                  <a:gd name="connsiteY45" fmla="*/ 121931 h 400157"/>
                  <a:gd name="connsiteX46" fmla="*/ 292313 w 402064"/>
                  <a:gd name="connsiteY46" fmla="*/ 190479 h 400157"/>
                  <a:gd name="connsiteX47" fmla="*/ 214343 w 402064"/>
                  <a:gd name="connsiteY47" fmla="*/ 190479 h 400157"/>
                  <a:gd name="connsiteX48" fmla="*/ 214343 w 402064"/>
                  <a:gd name="connsiteY48" fmla="*/ 216469 h 400157"/>
                  <a:gd name="connsiteX49" fmla="*/ 292313 w 402064"/>
                  <a:gd name="connsiteY49" fmla="*/ 216469 h 400157"/>
                  <a:gd name="connsiteX50" fmla="*/ 281592 w 402064"/>
                  <a:gd name="connsiteY50" fmla="*/ 285343 h 400157"/>
                  <a:gd name="connsiteX51" fmla="*/ 215318 w 402064"/>
                  <a:gd name="connsiteY51" fmla="*/ 285343 h 400157"/>
                  <a:gd name="connsiteX52" fmla="*/ 215318 w 402064"/>
                  <a:gd name="connsiteY52" fmla="*/ 215170 h 400157"/>
                  <a:gd name="connsiteX53" fmla="*/ 112982 w 402064"/>
                  <a:gd name="connsiteY53" fmla="*/ 170012 h 400157"/>
                  <a:gd name="connsiteX54" fmla="*/ 122079 w 402064"/>
                  <a:gd name="connsiteY54" fmla="*/ 120631 h 400157"/>
                  <a:gd name="connsiteX55" fmla="*/ 189328 w 402064"/>
                  <a:gd name="connsiteY55" fmla="*/ 120631 h 400157"/>
                  <a:gd name="connsiteX56" fmla="*/ 189328 w 402064"/>
                  <a:gd name="connsiteY56" fmla="*/ 189180 h 400157"/>
                  <a:gd name="connsiteX57" fmla="*/ 111683 w 402064"/>
                  <a:gd name="connsiteY57" fmla="*/ 189180 h 400157"/>
                  <a:gd name="connsiteX58" fmla="*/ 112982 w 402064"/>
                  <a:gd name="connsiteY58" fmla="*/ 170012 h 400157"/>
                  <a:gd name="connsiteX59" fmla="*/ 189328 w 402064"/>
                  <a:gd name="connsiteY59" fmla="*/ 28367 h 400157"/>
                  <a:gd name="connsiteX60" fmla="*/ 189328 w 402064"/>
                  <a:gd name="connsiteY60" fmla="*/ 93342 h 400157"/>
                  <a:gd name="connsiteX61" fmla="*/ 131175 w 402064"/>
                  <a:gd name="connsiteY61" fmla="*/ 93342 h 400157"/>
                  <a:gd name="connsiteX62" fmla="*/ 189328 w 402064"/>
                  <a:gd name="connsiteY62" fmla="*/ 28367 h 400157"/>
                  <a:gd name="connsiteX63" fmla="*/ 94140 w 402064"/>
                  <a:gd name="connsiteY63" fmla="*/ 62804 h 400157"/>
                  <a:gd name="connsiteX64" fmla="*/ 94140 w 402064"/>
                  <a:gd name="connsiteY64" fmla="*/ 62804 h 400157"/>
                  <a:gd name="connsiteX65" fmla="*/ 129876 w 402064"/>
                  <a:gd name="connsiteY65" fmla="*/ 42012 h 400157"/>
                  <a:gd name="connsiteX66" fmla="*/ 101287 w 402064"/>
                  <a:gd name="connsiteY66" fmla="*/ 96266 h 400157"/>
                  <a:gd name="connsiteX67" fmla="*/ 63601 w 402064"/>
                  <a:gd name="connsiteY67" fmla="*/ 96266 h 400157"/>
                  <a:gd name="connsiteX68" fmla="*/ 94140 w 402064"/>
                  <a:gd name="connsiteY68" fmla="*/ 62804 h 400157"/>
                  <a:gd name="connsiteX69" fmla="*/ 45733 w 402064"/>
                  <a:gd name="connsiteY69" fmla="*/ 120631 h 400157"/>
                  <a:gd name="connsiteX70" fmla="*/ 96089 w 402064"/>
                  <a:gd name="connsiteY70" fmla="*/ 120631 h 400157"/>
                  <a:gd name="connsiteX71" fmla="*/ 88292 w 402064"/>
                  <a:gd name="connsiteY71" fmla="*/ 164165 h 400157"/>
                  <a:gd name="connsiteX72" fmla="*/ 86668 w 402064"/>
                  <a:gd name="connsiteY72" fmla="*/ 189180 h 400157"/>
                  <a:gd name="connsiteX73" fmla="*/ 26241 w 402064"/>
                  <a:gd name="connsiteY73" fmla="*/ 189180 h 400157"/>
                  <a:gd name="connsiteX74" fmla="*/ 31114 w 402064"/>
                  <a:gd name="connsiteY74" fmla="*/ 164814 h 400157"/>
                  <a:gd name="connsiteX75" fmla="*/ 45733 w 402064"/>
                  <a:gd name="connsiteY75" fmla="*/ 120631 h 400157"/>
                  <a:gd name="connsiteX76" fmla="*/ 26241 w 402064"/>
                  <a:gd name="connsiteY76" fmla="*/ 215170 h 400157"/>
                  <a:gd name="connsiteX77" fmla="*/ 85693 w 402064"/>
                  <a:gd name="connsiteY77" fmla="*/ 215170 h 400157"/>
                  <a:gd name="connsiteX78" fmla="*/ 96089 w 402064"/>
                  <a:gd name="connsiteY78" fmla="*/ 284043 h 400157"/>
                  <a:gd name="connsiteX79" fmla="*/ 45733 w 402064"/>
                  <a:gd name="connsiteY79" fmla="*/ 284043 h 400157"/>
                  <a:gd name="connsiteX80" fmla="*/ 26241 w 402064"/>
                  <a:gd name="connsiteY80" fmla="*/ 215170 h 400157"/>
                  <a:gd name="connsiteX81" fmla="*/ 63601 w 402064"/>
                  <a:gd name="connsiteY81" fmla="*/ 310683 h 400157"/>
                  <a:gd name="connsiteX82" fmla="*/ 63601 w 402064"/>
                  <a:gd name="connsiteY82" fmla="*/ 310683 h 400157"/>
                  <a:gd name="connsiteX83" fmla="*/ 102911 w 402064"/>
                  <a:gd name="connsiteY83" fmla="*/ 310683 h 400157"/>
                  <a:gd name="connsiteX84" fmla="*/ 131500 w 402064"/>
                  <a:gd name="connsiteY84" fmla="*/ 364612 h 400157"/>
                  <a:gd name="connsiteX85" fmla="*/ 63601 w 402064"/>
                  <a:gd name="connsiteY85" fmla="*/ 310683 h 400157"/>
                  <a:gd name="connsiteX86" fmla="*/ 189978 w 402064"/>
                  <a:gd name="connsiteY86" fmla="*/ 375658 h 400157"/>
                  <a:gd name="connsiteX87" fmla="*/ 131825 w 402064"/>
                  <a:gd name="connsiteY87" fmla="*/ 310683 h 400157"/>
                  <a:gd name="connsiteX88" fmla="*/ 189978 w 402064"/>
                  <a:gd name="connsiteY88" fmla="*/ 310683 h 400157"/>
                  <a:gd name="connsiteX89" fmla="*/ 189978 w 402064"/>
                  <a:gd name="connsiteY89" fmla="*/ 283393 h 400157"/>
                  <a:gd name="connsiteX90" fmla="*/ 122079 w 402064"/>
                  <a:gd name="connsiteY90" fmla="*/ 283393 h 400157"/>
                  <a:gd name="connsiteX91" fmla="*/ 111683 w 402064"/>
                  <a:gd name="connsiteY91" fmla="*/ 214520 h 400157"/>
                  <a:gd name="connsiteX92" fmla="*/ 189328 w 402064"/>
                  <a:gd name="connsiteY92" fmla="*/ 214520 h 400157"/>
                  <a:gd name="connsiteX93" fmla="*/ 189328 w 402064"/>
                  <a:gd name="connsiteY93" fmla="*/ 284043 h 400157"/>
                  <a:gd name="connsiteX94" fmla="*/ 239683 w 402064"/>
                  <a:gd name="connsiteY94" fmla="*/ 362013 h 400157"/>
                  <a:gd name="connsiteX95" fmla="*/ 215968 w 402064"/>
                  <a:gd name="connsiteY95" fmla="*/ 375658 h 400157"/>
                  <a:gd name="connsiteX96" fmla="*/ 215968 w 402064"/>
                  <a:gd name="connsiteY96" fmla="*/ 310683 h 400157"/>
                  <a:gd name="connsiteX97" fmla="*/ 274445 w 402064"/>
                  <a:gd name="connsiteY97" fmla="*/ 310683 h 400157"/>
                  <a:gd name="connsiteX98" fmla="*/ 239034 w 402064"/>
                  <a:gd name="connsiteY98" fmla="*/ 362663 h 400157"/>
                  <a:gd name="connsiteX99" fmla="*/ 310506 w 402064"/>
                  <a:gd name="connsiteY99" fmla="*/ 340896 h 400157"/>
                  <a:gd name="connsiteX100" fmla="*/ 310506 w 402064"/>
                  <a:gd name="connsiteY100" fmla="*/ 340896 h 400157"/>
                  <a:gd name="connsiteX101" fmla="*/ 273146 w 402064"/>
                  <a:gd name="connsiteY101" fmla="*/ 362988 h 400157"/>
                  <a:gd name="connsiteX102" fmla="*/ 301734 w 402064"/>
                  <a:gd name="connsiteY102" fmla="*/ 309059 h 400157"/>
                  <a:gd name="connsiteX103" fmla="*/ 342344 w 402064"/>
                  <a:gd name="connsiteY103" fmla="*/ 309059 h 400157"/>
                  <a:gd name="connsiteX104" fmla="*/ 310506 w 402064"/>
                  <a:gd name="connsiteY104" fmla="*/ 340896 h 400157"/>
                  <a:gd name="connsiteX105" fmla="*/ 358587 w 402064"/>
                  <a:gd name="connsiteY105" fmla="*/ 283069 h 400157"/>
                  <a:gd name="connsiteX106" fmla="*/ 309856 w 402064"/>
                  <a:gd name="connsiteY106" fmla="*/ 283069 h 400157"/>
                  <a:gd name="connsiteX107" fmla="*/ 319278 w 402064"/>
                  <a:gd name="connsiteY107" fmla="*/ 214195 h 400157"/>
                  <a:gd name="connsiteX108" fmla="*/ 378080 w 402064"/>
                  <a:gd name="connsiteY108" fmla="*/ 214195 h 400157"/>
                  <a:gd name="connsiteX109" fmla="*/ 358587 w 402064"/>
                  <a:gd name="connsiteY109" fmla="*/ 284043 h 400157"/>
                  <a:gd name="connsiteX110" fmla="*/ 319278 w 402064"/>
                  <a:gd name="connsiteY110" fmla="*/ 189180 h 400157"/>
                  <a:gd name="connsiteX111" fmla="*/ 309856 w 402064"/>
                  <a:gd name="connsiteY111" fmla="*/ 120631 h 400157"/>
                  <a:gd name="connsiteX112" fmla="*/ 358912 w 402064"/>
                  <a:gd name="connsiteY112" fmla="*/ 120631 h 400157"/>
                  <a:gd name="connsiteX113" fmla="*/ 378405 w 402064"/>
                  <a:gd name="connsiteY113" fmla="*/ 189180 h 40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2064" h="400157">
                    <a:moveTo>
                      <a:pt x="388476" y="124855"/>
                    </a:moveTo>
                    <a:cubicBezTo>
                      <a:pt x="382143" y="109311"/>
                      <a:pt x="373962" y="94586"/>
                      <a:pt x="364110" y="80997"/>
                    </a:cubicBezTo>
                    <a:cubicBezTo>
                      <a:pt x="296877" y="-8528"/>
                      <a:pt x="169799" y="-26599"/>
                      <a:pt x="80274" y="40634"/>
                    </a:cubicBezTo>
                    <a:cubicBezTo>
                      <a:pt x="80239" y="40660"/>
                      <a:pt x="80205" y="40686"/>
                      <a:pt x="80170" y="40712"/>
                    </a:cubicBezTo>
                    <a:lnTo>
                      <a:pt x="78221" y="42337"/>
                    </a:lnTo>
                    <a:cubicBezTo>
                      <a:pt x="42967" y="69450"/>
                      <a:pt x="17713" y="107502"/>
                      <a:pt x="6424" y="150520"/>
                    </a:cubicBezTo>
                    <a:cubicBezTo>
                      <a:pt x="6424" y="157667"/>
                      <a:pt x="3175" y="164814"/>
                      <a:pt x="2200" y="171962"/>
                    </a:cubicBezTo>
                    <a:cubicBezTo>
                      <a:pt x="-7532" y="237568"/>
                      <a:pt x="15392" y="303793"/>
                      <a:pt x="63601" y="349343"/>
                    </a:cubicBezTo>
                    <a:lnTo>
                      <a:pt x="63601" y="349343"/>
                    </a:lnTo>
                    <a:cubicBezTo>
                      <a:pt x="65827" y="351676"/>
                      <a:pt x="68215" y="353847"/>
                      <a:pt x="70749" y="355840"/>
                    </a:cubicBezTo>
                    <a:lnTo>
                      <a:pt x="70749" y="355840"/>
                    </a:lnTo>
                    <a:lnTo>
                      <a:pt x="77896" y="361688"/>
                    </a:lnTo>
                    <a:lnTo>
                      <a:pt x="77896" y="361688"/>
                    </a:lnTo>
                    <a:cubicBezTo>
                      <a:pt x="87421" y="369158"/>
                      <a:pt x="97648" y="375686"/>
                      <a:pt x="108434" y="381181"/>
                    </a:cubicBezTo>
                    <a:lnTo>
                      <a:pt x="111683" y="383130"/>
                    </a:lnTo>
                    <a:lnTo>
                      <a:pt x="117206" y="385404"/>
                    </a:lnTo>
                    <a:lnTo>
                      <a:pt x="121754" y="387678"/>
                    </a:lnTo>
                    <a:lnTo>
                      <a:pt x="126627" y="389627"/>
                    </a:lnTo>
                    <a:lnTo>
                      <a:pt x="131825" y="391577"/>
                    </a:lnTo>
                    <a:lnTo>
                      <a:pt x="136373" y="393201"/>
                    </a:lnTo>
                    <a:lnTo>
                      <a:pt x="142871" y="395150"/>
                    </a:lnTo>
                    <a:lnTo>
                      <a:pt x="146444" y="395150"/>
                    </a:lnTo>
                    <a:lnTo>
                      <a:pt x="155866" y="397749"/>
                    </a:lnTo>
                    <a:lnTo>
                      <a:pt x="155866" y="397749"/>
                    </a:lnTo>
                    <a:lnTo>
                      <a:pt x="166262" y="400023"/>
                    </a:lnTo>
                    <a:lnTo>
                      <a:pt x="168861" y="400023"/>
                    </a:lnTo>
                    <a:cubicBezTo>
                      <a:pt x="171565" y="400202"/>
                      <a:pt x="174278" y="400202"/>
                      <a:pt x="176983" y="400023"/>
                    </a:cubicBezTo>
                    <a:lnTo>
                      <a:pt x="180231" y="400023"/>
                    </a:lnTo>
                    <a:lnTo>
                      <a:pt x="214993" y="400023"/>
                    </a:lnTo>
                    <a:lnTo>
                      <a:pt x="222465" y="400023"/>
                    </a:lnTo>
                    <a:lnTo>
                      <a:pt x="222465" y="400023"/>
                    </a:lnTo>
                    <a:lnTo>
                      <a:pt x="226364" y="400023"/>
                    </a:lnTo>
                    <a:cubicBezTo>
                      <a:pt x="234705" y="399027"/>
                      <a:pt x="242959" y="397398"/>
                      <a:pt x="251054" y="395150"/>
                    </a:cubicBezTo>
                    <a:lnTo>
                      <a:pt x="251054" y="395150"/>
                    </a:lnTo>
                    <a:cubicBezTo>
                      <a:pt x="277140" y="388171"/>
                      <a:pt x="301556" y="376018"/>
                      <a:pt x="322851" y="359414"/>
                    </a:cubicBezTo>
                    <a:cubicBezTo>
                      <a:pt x="336583" y="348769"/>
                      <a:pt x="348917" y="336435"/>
                      <a:pt x="359562" y="322703"/>
                    </a:cubicBezTo>
                    <a:cubicBezTo>
                      <a:pt x="403071" y="266321"/>
                      <a:pt x="414030" y="191330"/>
                      <a:pt x="388476" y="124855"/>
                    </a:cubicBezTo>
                    <a:close/>
                    <a:moveTo>
                      <a:pt x="341369" y="94641"/>
                    </a:moveTo>
                    <a:lnTo>
                      <a:pt x="301734" y="94641"/>
                    </a:lnTo>
                    <a:cubicBezTo>
                      <a:pt x="295136" y="75258"/>
                      <a:pt x="285485" y="57052"/>
                      <a:pt x="273145" y="40712"/>
                    </a:cubicBezTo>
                    <a:cubicBezTo>
                      <a:pt x="300451" y="52463"/>
                      <a:pt x="324279" y="71033"/>
                      <a:pt x="342344" y="94641"/>
                    </a:cubicBezTo>
                    <a:close/>
                    <a:moveTo>
                      <a:pt x="214343" y="29667"/>
                    </a:moveTo>
                    <a:cubicBezTo>
                      <a:pt x="242256" y="41930"/>
                      <a:pt x="263555" y="65595"/>
                      <a:pt x="272821" y="94641"/>
                    </a:cubicBezTo>
                    <a:lnTo>
                      <a:pt x="214343" y="94641"/>
                    </a:lnTo>
                    <a:close/>
                    <a:moveTo>
                      <a:pt x="214343" y="121931"/>
                    </a:moveTo>
                    <a:lnTo>
                      <a:pt x="281592" y="121931"/>
                    </a:lnTo>
                    <a:cubicBezTo>
                      <a:pt x="287806" y="144289"/>
                      <a:pt x="291404" y="167292"/>
                      <a:pt x="292313" y="190479"/>
                    </a:cubicBezTo>
                    <a:lnTo>
                      <a:pt x="214343" y="190479"/>
                    </a:lnTo>
                    <a:close/>
                    <a:moveTo>
                      <a:pt x="214343" y="216469"/>
                    </a:moveTo>
                    <a:lnTo>
                      <a:pt x="292313" y="216469"/>
                    </a:lnTo>
                    <a:cubicBezTo>
                      <a:pt x="291429" y="239766"/>
                      <a:pt x="287831" y="262880"/>
                      <a:pt x="281592" y="285343"/>
                    </a:cubicBezTo>
                    <a:lnTo>
                      <a:pt x="215318" y="285343"/>
                    </a:lnTo>
                    <a:lnTo>
                      <a:pt x="215318" y="215170"/>
                    </a:lnTo>
                    <a:close/>
                    <a:moveTo>
                      <a:pt x="112982" y="170012"/>
                    </a:moveTo>
                    <a:cubicBezTo>
                      <a:pt x="114549" y="153315"/>
                      <a:pt x="117593" y="136790"/>
                      <a:pt x="122079" y="120631"/>
                    </a:cubicBezTo>
                    <a:lnTo>
                      <a:pt x="189328" y="120631"/>
                    </a:lnTo>
                    <a:lnTo>
                      <a:pt x="189328" y="189180"/>
                    </a:lnTo>
                    <a:lnTo>
                      <a:pt x="111683" y="189180"/>
                    </a:lnTo>
                    <a:cubicBezTo>
                      <a:pt x="112008" y="182682"/>
                      <a:pt x="112333" y="176185"/>
                      <a:pt x="112982" y="170012"/>
                    </a:cubicBezTo>
                    <a:close/>
                    <a:moveTo>
                      <a:pt x="189328" y="28367"/>
                    </a:moveTo>
                    <a:lnTo>
                      <a:pt x="189328" y="93342"/>
                    </a:lnTo>
                    <a:lnTo>
                      <a:pt x="131175" y="93342"/>
                    </a:lnTo>
                    <a:cubicBezTo>
                      <a:pt x="140217" y="64274"/>
                      <a:pt x="161437" y="40565"/>
                      <a:pt x="189328" y="28367"/>
                    </a:cubicBezTo>
                    <a:close/>
                    <a:moveTo>
                      <a:pt x="94140" y="62804"/>
                    </a:moveTo>
                    <a:lnTo>
                      <a:pt x="94140" y="62804"/>
                    </a:lnTo>
                    <a:cubicBezTo>
                      <a:pt x="105257" y="54590"/>
                      <a:pt x="117241" y="47618"/>
                      <a:pt x="129876" y="42012"/>
                    </a:cubicBezTo>
                    <a:cubicBezTo>
                      <a:pt x="117598" y="58509"/>
                      <a:pt x="107953" y="76811"/>
                      <a:pt x="101287" y="96266"/>
                    </a:cubicBezTo>
                    <a:lnTo>
                      <a:pt x="63601" y="96266"/>
                    </a:lnTo>
                    <a:cubicBezTo>
                      <a:pt x="72368" y="83900"/>
                      <a:pt x="82625" y="72661"/>
                      <a:pt x="94140" y="62804"/>
                    </a:cubicBezTo>
                    <a:close/>
                    <a:moveTo>
                      <a:pt x="45733" y="120631"/>
                    </a:moveTo>
                    <a:lnTo>
                      <a:pt x="96089" y="120631"/>
                    </a:lnTo>
                    <a:cubicBezTo>
                      <a:pt x="92408" y="134928"/>
                      <a:pt x="89802" y="149479"/>
                      <a:pt x="88292" y="164165"/>
                    </a:cubicBezTo>
                    <a:cubicBezTo>
                      <a:pt x="88292" y="172286"/>
                      <a:pt x="86668" y="180733"/>
                      <a:pt x="86668" y="189180"/>
                    </a:cubicBezTo>
                    <a:lnTo>
                      <a:pt x="26241" y="189180"/>
                    </a:lnTo>
                    <a:cubicBezTo>
                      <a:pt x="27383" y="180969"/>
                      <a:pt x="29010" y="172833"/>
                      <a:pt x="31114" y="164814"/>
                    </a:cubicBezTo>
                    <a:cubicBezTo>
                      <a:pt x="34205" y="149556"/>
                      <a:pt x="39113" y="134722"/>
                      <a:pt x="45733" y="120631"/>
                    </a:cubicBezTo>
                    <a:close/>
                    <a:moveTo>
                      <a:pt x="26241" y="215170"/>
                    </a:moveTo>
                    <a:lnTo>
                      <a:pt x="85693" y="215170"/>
                    </a:lnTo>
                    <a:cubicBezTo>
                      <a:pt x="86506" y="238450"/>
                      <a:pt x="89994" y="261560"/>
                      <a:pt x="96089" y="284043"/>
                    </a:cubicBezTo>
                    <a:lnTo>
                      <a:pt x="45733" y="284043"/>
                    </a:lnTo>
                    <a:cubicBezTo>
                      <a:pt x="34537" y="262683"/>
                      <a:pt x="27899" y="239230"/>
                      <a:pt x="26241" y="215170"/>
                    </a:cubicBezTo>
                    <a:close/>
                    <a:moveTo>
                      <a:pt x="63601" y="310683"/>
                    </a:moveTo>
                    <a:lnTo>
                      <a:pt x="63601" y="310683"/>
                    </a:lnTo>
                    <a:lnTo>
                      <a:pt x="102911" y="310683"/>
                    </a:lnTo>
                    <a:cubicBezTo>
                      <a:pt x="109509" y="330067"/>
                      <a:pt x="119161" y="348272"/>
                      <a:pt x="131500" y="364612"/>
                    </a:cubicBezTo>
                    <a:cubicBezTo>
                      <a:pt x="104645" y="352710"/>
                      <a:pt x="81274" y="334147"/>
                      <a:pt x="63601" y="310683"/>
                    </a:cubicBezTo>
                    <a:close/>
                    <a:moveTo>
                      <a:pt x="189978" y="375658"/>
                    </a:moveTo>
                    <a:cubicBezTo>
                      <a:pt x="162086" y="363460"/>
                      <a:pt x="140867" y="339751"/>
                      <a:pt x="131825" y="310683"/>
                    </a:cubicBezTo>
                    <a:lnTo>
                      <a:pt x="189978" y="310683"/>
                    </a:lnTo>
                    <a:close/>
                    <a:moveTo>
                      <a:pt x="189978" y="283393"/>
                    </a:moveTo>
                    <a:lnTo>
                      <a:pt x="122079" y="283393"/>
                    </a:lnTo>
                    <a:cubicBezTo>
                      <a:pt x="115953" y="260917"/>
                      <a:pt x="112464" y="237803"/>
                      <a:pt x="111683" y="214520"/>
                    </a:cubicBezTo>
                    <a:lnTo>
                      <a:pt x="189328" y="214520"/>
                    </a:lnTo>
                    <a:lnTo>
                      <a:pt x="189328" y="284043"/>
                    </a:lnTo>
                    <a:close/>
                    <a:moveTo>
                      <a:pt x="239683" y="362013"/>
                    </a:moveTo>
                    <a:cubicBezTo>
                      <a:pt x="232836" y="368193"/>
                      <a:pt x="224752" y="372844"/>
                      <a:pt x="215968" y="375658"/>
                    </a:cubicBezTo>
                    <a:lnTo>
                      <a:pt x="215968" y="310683"/>
                    </a:lnTo>
                    <a:lnTo>
                      <a:pt x="274445" y="310683"/>
                    </a:lnTo>
                    <a:cubicBezTo>
                      <a:pt x="266608" y="330403"/>
                      <a:pt x="254517" y="348152"/>
                      <a:pt x="239034" y="362663"/>
                    </a:cubicBezTo>
                    <a:close/>
                    <a:moveTo>
                      <a:pt x="310506" y="340896"/>
                    </a:moveTo>
                    <a:lnTo>
                      <a:pt x="310506" y="340896"/>
                    </a:lnTo>
                    <a:cubicBezTo>
                      <a:pt x="299056" y="349839"/>
                      <a:pt x="286499" y="357264"/>
                      <a:pt x="273146" y="362988"/>
                    </a:cubicBezTo>
                    <a:cubicBezTo>
                      <a:pt x="285485" y="346648"/>
                      <a:pt x="295136" y="328442"/>
                      <a:pt x="301734" y="309059"/>
                    </a:cubicBezTo>
                    <a:lnTo>
                      <a:pt x="342344" y="309059"/>
                    </a:lnTo>
                    <a:cubicBezTo>
                      <a:pt x="333157" y="321007"/>
                      <a:pt x="322454" y="331709"/>
                      <a:pt x="310506" y="340896"/>
                    </a:cubicBezTo>
                    <a:close/>
                    <a:moveTo>
                      <a:pt x="358587" y="283069"/>
                    </a:moveTo>
                    <a:lnTo>
                      <a:pt x="309856" y="283069"/>
                    </a:lnTo>
                    <a:cubicBezTo>
                      <a:pt x="315303" y="260486"/>
                      <a:pt x="318460" y="237411"/>
                      <a:pt x="319278" y="214195"/>
                    </a:cubicBezTo>
                    <a:lnTo>
                      <a:pt x="378080" y="214195"/>
                    </a:lnTo>
                    <a:cubicBezTo>
                      <a:pt x="376644" y="238603"/>
                      <a:pt x="369998" y="262419"/>
                      <a:pt x="358587" y="284043"/>
                    </a:cubicBezTo>
                    <a:close/>
                    <a:moveTo>
                      <a:pt x="319278" y="189180"/>
                    </a:moveTo>
                    <a:cubicBezTo>
                      <a:pt x="318438" y="166073"/>
                      <a:pt x="315282" y="143108"/>
                      <a:pt x="309856" y="120631"/>
                    </a:cubicBezTo>
                    <a:lnTo>
                      <a:pt x="358912" y="120631"/>
                    </a:lnTo>
                    <a:cubicBezTo>
                      <a:pt x="369914" y="141953"/>
                      <a:pt x="376541" y="165260"/>
                      <a:pt x="378405" y="189180"/>
                    </a:cubicBezTo>
                    <a:close/>
                  </a:path>
                </a:pathLst>
              </a:custGeom>
              <a:gradFill>
                <a:gsLst>
                  <a:gs pos="0">
                    <a:srgbClr val="0C7DD8"/>
                  </a:gs>
                  <a:gs pos="100000">
                    <a:srgbClr val="5C9FEE"/>
                  </a:gs>
                </a:gsLst>
                <a:lin ang="1620000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pitchFamily="2" charset="0"/>
                  <a:ea typeface="+mn-ea"/>
                  <a:cs typeface="+mn-cs"/>
                </a:endParaRPr>
              </a:p>
            </p:txBody>
          </p:sp>
          <p:pic>
            <p:nvPicPr>
              <p:cNvPr id="83" name="Graphic 82">
                <a:extLst>
                  <a:ext uri="{FF2B5EF4-FFF2-40B4-BE49-F238E27FC236}">
                    <a16:creationId xmlns:a16="http://schemas.microsoft.com/office/drawing/2014/main" id="{BD53C3AA-0731-4F83-B86D-5CE0DDC0CD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48558" y="3383635"/>
                <a:ext cx="372854" cy="372854"/>
              </a:xfrm>
              <a:prstGeom prst="rect">
                <a:avLst/>
              </a:prstGeom>
              <a:effectLst>
                <a:outerShdw blurRad="63500" dist="127000" dir="2700000" algn="tl" rotWithShape="0">
                  <a:srgbClr val="454142">
                    <a:alpha val="20000"/>
                  </a:srgbClr>
                </a:outerShdw>
              </a:effectLst>
            </p:spPr>
          </p:pic>
        </p:grpSp>
        <p:pic>
          <p:nvPicPr>
            <p:cNvPr id="58" name="Graphic 4">
              <a:extLst>
                <a:ext uri="{FF2B5EF4-FFF2-40B4-BE49-F238E27FC236}">
                  <a16:creationId xmlns:a16="http://schemas.microsoft.com/office/drawing/2014/main" id="{0649DF42-2941-46ED-B7D3-40D96414B67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17663" y="3148901"/>
              <a:ext cx="447940" cy="447940"/>
            </a:xfrm>
            <a:prstGeom prst="rect">
              <a:avLst/>
            </a:prstGeom>
            <a:effectLst>
              <a:outerShdw blurRad="63500" dist="127000" dir="2700000" algn="tl" rotWithShape="0">
                <a:srgbClr val="454142">
                  <a:alpha val="20000"/>
                </a:srgbClr>
              </a:outerShdw>
            </a:effectLst>
          </p:spPr>
        </p:pic>
        <p:grpSp>
          <p:nvGrpSpPr>
            <p:cNvPr id="3" name="Group 2">
              <a:extLst>
                <a:ext uri="{FF2B5EF4-FFF2-40B4-BE49-F238E27FC236}">
                  <a16:creationId xmlns:a16="http://schemas.microsoft.com/office/drawing/2014/main" id="{F392CB22-0570-5CFE-DFCC-A45686AD13FD}"/>
                </a:ext>
                <a:ext uri="{C183D7F6-B498-43B3-948B-1728B52AA6E4}">
                  <adec:decorative xmlns:adec="http://schemas.microsoft.com/office/drawing/2017/decorative" val="1"/>
                </a:ext>
              </a:extLst>
            </p:cNvPr>
            <p:cNvGrpSpPr/>
            <p:nvPr/>
          </p:nvGrpSpPr>
          <p:grpSpPr>
            <a:xfrm>
              <a:off x="7624619" y="2569578"/>
              <a:ext cx="2104653" cy="1533104"/>
              <a:chOff x="878175" y="2720627"/>
              <a:chExt cx="3307848" cy="2409554"/>
            </a:xfrm>
            <a:effectLst>
              <a:outerShdw blurRad="63500" dist="127000" dir="2700000" algn="tl" rotWithShape="0">
                <a:prstClr val="black">
                  <a:alpha val="20000"/>
                </a:prstClr>
              </a:outerShdw>
            </a:effectLst>
          </p:grpSpPr>
          <p:sp>
            <p:nvSpPr>
              <p:cNvPr id="4" name="Freeform: Shape 3">
                <a:extLst>
                  <a:ext uri="{FF2B5EF4-FFF2-40B4-BE49-F238E27FC236}">
                    <a16:creationId xmlns:a16="http://schemas.microsoft.com/office/drawing/2014/main" id="{824ACDBA-368C-8E37-E14A-0A7479179A7D}"/>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5" name="Freeform: Shape 4">
                <a:extLst>
                  <a:ext uri="{FF2B5EF4-FFF2-40B4-BE49-F238E27FC236}">
                    <a16:creationId xmlns:a16="http://schemas.microsoft.com/office/drawing/2014/main" id="{9C3A8DF3-1E00-B98B-99BD-D4C1FA5BC88A}"/>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8" name="Freeform: Shape 7">
                <a:extLst>
                  <a:ext uri="{FF2B5EF4-FFF2-40B4-BE49-F238E27FC236}">
                    <a16:creationId xmlns:a16="http://schemas.microsoft.com/office/drawing/2014/main" id="{75C7BC42-A255-0F24-45D0-A56147449FB4}"/>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sp>
          <p:nvSpPr>
            <p:cNvPr id="10" name="Freeform: Shape 9">
              <a:extLst>
                <a:ext uri="{FF2B5EF4-FFF2-40B4-BE49-F238E27FC236}">
                  <a16:creationId xmlns:a16="http://schemas.microsoft.com/office/drawing/2014/main" id="{1A4FCE33-F097-4A24-46D0-4181381B0B4D}"/>
                </a:ext>
                <a:ext uri="{C183D7F6-B498-43B3-948B-1728B52AA6E4}">
                  <adec:decorative xmlns:adec="http://schemas.microsoft.com/office/drawing/2017/decorative" val="1"/>
                </a:ext>
              </a:extLst>
            </p:cNvPr>
            <p:cNvSpPr/>
            <p:nvPr/>
          </p:nvSpPr>
          <p:spPr>
            <a:xfrm>
              <a:off x="1945791" y="2865494"/>
              <a:ext cx="457244" cy="594419"/>
            </a:xfrm>
            <a:custGeom>
              <a:avLst/>
              <a:gdLst>
                <a:gd name="connsiteX0" fmla="*/ 78582 w 142875"/>
                <a:gd name="connsiteY0" fmla="*/ 152400 h 185738"/>
                <a:gd name="connsiteX1" fmla="*/ 100013 w 142875"/>
                <a:gd name="connsiteY1" fmla="*/ 152400 h 185738"/>
                <a:gd name="connsiteX2" fmla="*/ 100013 w 142875"/>
                <a:gd name="connsiteY2" fmla="*/ 185738 h 185738"/>
                <a:gd name="connsiteX3" fmla="*/ 78582 w 142875"/>
                <a:gd name="connsiteY3" fmla="*/ 185738 h 185738"/>
                <a:gd name="connsiteX4" fmla="*/ 42863 w 142875"/>
                <a:gd name="connsiteY4" fmla="*/ 152400 h 185738"/>
                <a:gd name="connsiteX5" fmla="*/ 64294 w 142875"/>
                <a:gd name="connsiteY5" fmla="*/ 152400 h 185738"/>
                <a:gd name="connsiteX6" fmla="*/ 64294 w 142875"/>
                <a:gd name="connsiteY6" fmla="*/ 185738 h 185738"/>
                <a:gd name="connsiteX7" fmla="*/ 42863 w 142875"/>
                <a:gd name="connsiteY7" fmla="*/ 185738 h 185738"/>
                <a:gd name="connsiteX8" fmla="*/ 104775 w 142875"/>
                <a:gd name="connsiteY8" fmla="*/ 100013 h 185738"/>
                <a:gd name="connsiteX9" fmla="*/ 95250 w 142875"/>
                <a:gd name="connsiteY9" fmla="*/ 109538 h 185738"/>
                <a:gd name="connsiteX10" fmla="*/ 104775 w 142875"/>
                <a:gd name="connsiteY10" fmla="*/ 119063 h 185738"/>
                <a:gd name="connsiteX11" fmla="*/ 114300 w 142875"/>
                <a:gd name="connsiteY11" fmla="*/ 109538 h 185738"/>
                <a:gd name="connsiteX12" fmla="*/ 104775 w 142875"/>
                <a:gd name="connsiteY12" fmla="*/ 100013 h 185738"/>
                <a:gd name="connsiteX13" fmla="*/ 71438 w 142875"/>
                <a:gd name="connsiteY13" fmla="*/ 100013 h 185738"/>
                <a:gd name="connsiteX14" fmla="*/ 61913 w 142875"/>
                <a:gd name="connsiteY14" fmla="*/ 109538 h 185738"/>
                <a:gd name="connsiteX15" fmla="*/ 71438 w 142875"/>
                <a:gd name="connsiteY15" fmla="*/ 119063 h 185738"/>
                <a:gd name="connsiteX16" fmla="*/ 80963 w 142875"/>
                <a:gd name="connsiteY16" fmla="*/ 109538 h 185738"/>
                <a:gd name="connsiteX17" fmla="*/ 71438 w 142875"/>
                <a:gd name="connsiteY17" fmla="*/ 100013 h 185738"/>
                <a:gd name="connsiteX18" fmla="*/ 38100 w 142875"/>
                <a:gd name="connsiteY18" fmla="*/ 100013 h 185738"/>
                <a:gd name="connsiteX19" fmla="*/ 28575 w 142875"/>
                <a:gd name="connsiteY19" fmla="*/ 109538 h 185738"/>
                <a:gd name="connsiteX20" fmla="*/ 38100 w 142875"/>
                <a:gd name="connsiteY20" fmla="*/ 119063 h 185738"/>
                <a:gd name="connsiteX21" fmla="*/ 47625 w 142875"/>
                <a:gd name="connsiteY21" fmla="*/ 109538 h 185738"/>
                <a:gd name="connsiteX22" fmla="*/ 38100 w 142875"/>
                <a:gd name="connsiteY22" fmla="*/ 100013 h 185738"/>
                <a:gd name="connsiteX23" fmla="*/ 71438 w 142875"/>
                <a:gd name="connsiteY23" fmla="*/ 66675 h 185738"/>
                <a:gd name="connsiteX24" fmla="*/ 61913 w 142875"/>
                <a:gd name="connsiteY24" fmla="*/ 76200 h 185738"/>
                <a:gd name="connsiteX25" fmla="*/ 71438 w 142875"/>
                <a:gd name="connsiteY25" fmla="*/ 85725 h 185738"/>
                <a:gd name="connsiteX26" fmla="*/ 80963 w 142875"/>
                <a:gd name="connsiteY26" fmla="*/ 76200 h 185738"/>
                <a:gd name="connsiteX27" fmla="*/ 71438 w 142875"/>
                <a:gd name="connsiteY27" fmla="*/ 66675 h 185738"/>
                <a:gd name="connsiteX28" fmla="*/ 38100 w 142875"/>
                <a:gd name="connsiteY28" fmla="*/ 66675 h 185738"/>
                <a:gd name="connsiteX29" fmla="*/ 28575 w 142875"/>
                <a:gd name="connsiteY29" fmla="*/ 76200 h 185738"/>
                <a:gd name="connsiteX30" fmla="*/ 38100 w 142875"/>
                <a:gd name="connsiteY30" fmla="*/ 85725 h 185738"/>
                <a:gd name="connsiteX31" fmla="*/ 47625 w 142875"/>
                <a:gd name="connsiteY31" fmla="*/ 76200 h 185738"/>
                <a:gd name="connsiteX32" fmla="*/ 38100 w 142875"/>
                <a:gd name="connsiteY32" fmla="*/ 66675 h 185738"/>
                <a:gd name="connsiteX33" fmla="*/ 71438 w 142875"/>
                <a:gd name="connsiteY33" fmla="*/ 33338 h 185738"/>
                <a:gd name="connsiteX34" fmla="*/ 61913 w 142875"/>
                <a:gd name="connsiteY34" fmla="*/ 42863 h 185738"/>
                <a:gd name="connsiteX35" fmla="*/ 71438 w 142875"/>
                <a:gd name="connsiteY35" fmla="*/ 52388 h 185738"/>
                <a:gd name="connsiteX36" fmla="*/ 80963 w 142875"/>
                <a:gd name="connsiteY36" fmla="*/ 42863 h 185738"/>
                <a:gd name="connsiteX37" fmla="*/ 71438 w 142875"/>
                <a:gd name="connsiteY37" fmla="*/ 33338 h 185738"/>
                <a:gd name="connsiteX38" fmla="*/ 38100 w 142875"/>
                <a:gd name="connsiteY38" fmla="*/ 33338 h 185738"/>
                <a:gd name="connsiteX39" fmla="*/ 28575 w 142875"/>
                <a:gd name="connsiteY39" fmla="*/ 42863 h 185738"/>
                <a:gd name="connsiteX40" fmla="*/ 38100 w 142875"/>
                <a:gd name="connsiteY40" fmla="*/ 52388 h 185738"/>
                <a:gd name="connsiteX41" fmla="*/ 47625 w 142875"/>
                <a:gd name="connsiteY41" fmla="*/ 42863 h 185738"/>
                <a:gd name="connsiteX42" fmla="*/ 38100 w 142875"/>
                <a:gd name="connsiteY42" fmla="*/ 33338 h 185738"/>
                <a:gd name="connsiteX43" fmla="*/ 21431 w 142875"/>
                <a:gd name="connsiteY43" fmla="*/ 0 h 185738"/>
                <a:gd name="connsiteX44" fmla="*/ 92869 w 142875"/>
                <a:gd name="connsiteY44" fmla="*/ 0 h 185738"/>
                <a:gd name="connsiteX45" fmla="*/ 114300 w 142875"/>
                <a:gd name="connsiteY45" fmla="*/ 21431 h 185738"/>
                <a:gd name="connsiteX46" fmla="*/ 114300 w 142875"/>
                <a:gd name="connsiteY46" fmla="*/ 71438 h 185738"/>
                <a:gd name="connsiteX47" fmla="*/ 121444 w 142875"/>
                <a:gd name="connsiteY47" fmla="*/ 71438 h 185738"/>
                <a:gd name="connsiteX48" fmla="*/ 142875 w 142875"/>
                <a:gd name="connsiteY48" fmla="*/ 92869 h 185738"/>
                <a:gd name="connsiteX49" fmla="*/ 142875 w 142875"/>
                <a:gd name="connsiteY49" fmla="*/ 178594 h 185738"/>
                <a:gd name="connsiteX50" fmla="*/ 135731 w 142875"/>
                <a:gd name="connsiteY50" fmla="*/ 185738 h 185738"/>
                <a:gd name="connsiteX51" fmla="*/ 114300 w 142875"/>
                <a:gd name="connsiteY51" fmla="*/ 185738 h 185738"/>
                <a:gd name="connsiteX52" fmla="*/ 114300 w 142875"/>
                <a:gd name="connsiteY52" fmla="*/ 145256 h 185738"/>
                <a:gd name="connsiteX53" fmla="*/ 107156 w 142875"/>
                <a:gd name="connsiteY53" fmla="*/ 138113 h 185738"/>
                <a:gd name="connsiteX54" fmla="*/ 35719 w 142875"/>
                <a:gd name="connsiteY54" fmla="*/ 138113 h 185738"/>
                <a:gd name="connsiteX55" fmla="*/ 28575 w 142875"/>
                <a:gd name="connsiteY55" fmla="*/ 145256 h 185738"/>
                <a:gd name="connsiteX56" fmla="*/ 28575 w 142875"/>
                <a:gd name="connsiteY56" fmla="*/ 185738 h 185738"/>
                <a:gd name="connsiteX57" fmla="*/ 7144 w 142875"/>
                <a:gd name="connsiteY57" fmla="*/ 185738 h 185738"/>
                <a:gd name="connsiteX58" fmla="*/ 0 w 142875"/>
                <a:gd name="connsiteY58" fmla="*/ 178594 h 185738"/>
                <a:gd name="connsiteX59" fmla="*/ 0 w 142875"/>
                <a:gd name="connsiteY59" fmla="*/ 21431 h 185738"/>
                <a:gd name="connsiteX60" fmla="*/ 21431 w 142875"/>
                <a:gd name="connsiteY60"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42875" h="185738">
                  <a:moveTo>
                    <a:pt x="78582" y="152400"/>
                  </a:moveTo>
                  <a:lnTo>
                    <a:pt x="100013" y="152400"/>
                  </a:lnTo>
                  <a:lnTo>
                    <a:pt x="100013" y="185738"/>
                  </a:lnTo>
                  <a:lnTo>
                    <a:pt x="78582" y="185738"/>
                  </a:lnTo>
                  <a:close/>
                  <a:moveTo>
                    <a:pt x="42863" y="152400"/>
                  </a:moveTo>
                  <a:lnTo>
                    <a:pt x="64294" y="152400"/>
                  </a:lnTo>
                  <a:lnTo>
                    <a:pt x="64294" y="185738"/>
                  </a:lnTo>
                  <a:lnTo>
                    <a:pt x="42863" y="185738"/>
                  </a:lnTo>
                  <a:close/>
                  <a:moveTo>
                    <a:pt x="104775" y="100013"/>
                  </a:moveTo>
                  <a:cubicBezTo>
                    <a:pt x="99514" y="100013"/>
                    <a:pt x="95250" y="104277"/>
                    <a:pt x="95250" y="109538"/>
                  </a:cubicBezTo>
                  <a:cubicBezTo>
                    <a:pt x="95250" y="114798"/>
                    <a:pt x="99514" y="119063"/>
                    <a:pt x="104775" y="119063"/>
                  </a:cubicBezTo>
                  <a:cubicBezTo>
                    <a:pt x="110036" y="119063"/>
                    <a:pt x="114300" y="114798"/>
                    <a:pt x="114300" y="109538"/>
                  </a:cubicBezTo>
                  <a:cubicBezTo>
                    <a:pt x="114300" y="104277"/>
                    <a:pt x="110036" y="100013"/>
                    <a:pt x="104775" y="100013"/>
                  </a:cubicBezTo>
                  <a:close/>
                  <a:moveTo>
                    <a:pt x="71438" y="100013"/>
                  </a:moveTo>
                  <a:cubicBezTo>
                    <a:pt x="66177" y="100013"/>
                    <a:pt x="61913" y="104277"/>
                    <a:pt x="61913" y="109538"/>
                  </a:cubicBezTo>
                  <a:cubicBezTo>
                    <a:pt x="61913" y="114798"/>
                    <a:pt x="66177" y="119063"/>
                    <a:pt x="71438" y="119063"/>
                  </a:cubicBezTo>
                  <a:cubicBezTo>
                    <a:pt x="76698" y="119063"/>
                    <a:pt x="80963" y="114798"/>
                    <a:pt x="80963" y="109538"/>
                  </a:cubicBezTo>
                  <a:cubicBezTo>
                    <a:pt x="80963" y="104277"/>
                    <a:pt x="76698" y="100013"/>
                    <a:pt x="71438" y="100013"/>
                  </a:cubicBezTo>
                  <a:close/>
                  <a:moveTo>
                    <a:pt x="38100" y="100013"/>
                  </a:moveTo>
                  <a:cubicBezTo>
                    <a:pt x="32839" y="100013"/>
                    <a:pt x="28575" y="104277"/>
                    <a:pt x="28575" y="109538"/>
                  </a:cubicBezTo>
                  <a:cubicBezTo>
                    <a:pt x="28575" y="114798"/>
                    <a:pt x="32839" y="119063"/>
                    <a:pt x="38100" y="119063"/>
                  </a:cubicBezTo>
                  <a:cubicBezTo>
                    <a:pt x="43361" y="119063"/>
                    <a:pt x="47625" y="114798"/>
                    <a:pt x="47625" y="109538"/>
                  </a:cubicBezTo>
                  <a:cubicBezTo>
                    <a:pt x="47625" y="104277"/>
                    <a:pt x="43361" y="100013"/>
                    <a:pt x="38100" y="100013"/>
                  </a:cubicBezTo>
                  <a:close/>
                  <a:moveTo>
                    <a:pt x="71438" y="66675"/>
                  </a:moveTo>
                  <a:cubicBezTo>
                    <a:pt x="66177" y="66675"/>
                    <a:pt x="61913" y="70939"/>
                    <a:pt x="61913" y="76200"/>
                  </a:cubicBezTo>
                  <a:cubicBezTo>
                    <a:pt x="61913" y="81461"/>
                    <a:pt x="66177" y="85725"/>
                    <a:pt x="71438" y="85725"/>
                  </a:cubicBezTo>
                  <a:cubicBezTo>
                    <a:pt x="76698" y="85725"/>
                    <a:pt x="80963" y="81461"/>
                    <a:pt x="80963" y="76200"/>
                  </a:cubicBezTo>
                  <a:cubicBezTo>
                    <a:pt x="80963" y="70939"/>
                    <a:pt x="76698" y="66675"/>
                    <a:pt x="71438" y="66675"/>
                  </a:cubicBezTo>
                  <a:close/>
                  <a:moveTo>
                    <a:pt x="38100" y="66675"/>
                  </a:moveTo>
                  <a:cubicBezTo>
                    <a:pt x="32839" y="66675"/>
                    <a:pt x="28575" y="70939"/>
                    <a:pt x="28575" y="76200"/>
                  </a:cubicBezTo>
                  <a:cubicBezTo>
                    <a:pt x="28575" y="81461"/>
                    <a:pt x="32839" y="85725"/>
                    <a:pt x="38100" y="85725"/>
                  </a:cubicBezTo>
                  <a:cubicBezTo>
                    <a:pt x="43361" y="85725"/>
                    <a:pt x="47625" y="81461"/>
                    <a:pt x="47625" y="76200"/>
                  </a:cubicBezTo>
                  <a:cubicBezTo>
                    <a:pt x="47625" y="70939"/>
                    <a:pt x="43361" y="66675"/>
                    <a:pt x="38100" y="66675"/>
                  </a:cubicBezTo>
                  <a:close/>
                  <a:moveTo>
                    <a:pt x="71438" y="33338"/>
                  </a:moveTo>
                  <a:cubicBezTo>
                    <a:pt x="66177" y="33338"/>
                    <a:pt x="61913" y="37602"/>
                    <a:pt x="61913" y="42863"/>
                  </a:cubicBezTo>
                  <a:cubicBezTo>
                    <a:pt x="61913" y="48123"/>
                    <a:pt x="66177" y="52388"/>
                    <a:pt x="71438" y="52388"/>
                  </a:cubicBezTo>
                  <a:cubicBezTo>
                    <a:pt x="76698" y="52388"/>
                    <a:pt x="80963" y="48123"/>
                    <a:pt x="80963" y="42863"/>
                  </a:cubicBezTo>
                  <a:cubicBezTo>
                    <a:pt x="80963" y="37602"/>
                    <a:pt x="76698" y="33338"/>
                    <a:pt x="71438" y="33338"/>
                  </a:cubicBezTo>
                  <a:close/>
                  <a:moveTo>
                    <a:pt x="38100" y="33338"/>
                  </a:moveTo>
                  <a:cubicBezTo>
                    <a:pt x="32839" y="33338"/>
                    <a:pt x="28575" y="37602"/>
                    <a:pt x="28575" y="42863"/>
                  </a:cubicBezTo>
                  <a:cubicBezTo>
                    <a:pt x="28575" y="48123"/>
                    <a:pt x="32839" y="52388"/>
                    <a:pt x="38100" y="52388"/>
                  </a:cubicBezTo>
                  <a:cubicBezTo>
                    <a:pt x="43361" y="52388"/>
                    <a:pt x="47625" y="48123"/>
                    <a:pt x="47625" y="42863"/>
                  </a:cubicBezTo>
                  <a:cubicBezTo>
                    <a:pt x="47625" y="37602"/>
                    <a:pt x="43361" y="33338"/>
                    <a:pt x="38100" y="33338"/>
                  </a:cubicBezTo>
                  <a:close/>
                  <a:moveTo>
                    <a:pt x="21431" y="0"/>
                  </a:moveTo>
                  <a:lnTo>
                    <a:pt x="92869" y="0"/>
                  </a:lnTo>
                  <a:cubicBezTo>
                    <a:pt x="104705" y="0"/>
                    <a:pt x="114300" y="9595"/>
                    <a:pt x="114300" y="21431"/>
                  </a:cubicBezTo>
                  <a:lnTo>
                    <a:pt x="114300" y="71438"/>
                  </a:lnTo>
                  <a:lnTo>
                    <a:pt x="121444" y="71438"/>
                  </a:lnTo>
                  <a:cubicBezTo>
                    <a:pt x="133280" y="71438"/>
                    <a:pt x="142875" y="81033"/>
                    <a:pt x="142875" y="92869"/>
                  </a:cubicBezTo>
                  <a:lnTo>
                    <a:pt x="142875" y="178594"/>
                  </a:lnTo>
                  <a:cubicBezTo>
                    <a:pt x="142875" y="182539"/>
                    <a:pt x="139677" y="185738"/>
                    <a:pt x="135731" y="185738"/>
                  </a:cubicBezTo>
                  <a:lnTo>
                    <a:pt x="114300" y="185738"/>
                  </a:lnTo>
                  <a:lnTo>
                    <a:pt x="114300" y="145256"/>
                  </a:lnTo>
                  <a:cubicBezTo>
                    <a:pt x="114300" y="141311"/>
                    <a:pt x="111102" y="138113"/>
                    <a:pt x="107156" y="138113"/>
                  </a:cubicBezTo>
                  <a:lnTo>
                    <a:pt x="35719" y="138113"/>
                  </a:lnTo>
                  <a:cubicBezTo>
                    <a:pt x="31773" y="138113"/>
                    <a:pt x="28575" y="141311"/>
                    <a:pt x="28575" y="145256"/>
                  </a:cubicBezTo>
                  <a:lnTo>
                    <a:pt x="28575" y="185738"/>
                  </a:lnTo>
                  <a:lnTo>
                    <a:pt x="7144" y="185738"/>
                  </a:lnTo>
                  <a:cubicBezTo>
                    <a:pt x="3200" y="185738"/>
                    <a:pt x="0" y="182537"/>
                    <a:pt x="0" y="178594"/>
                  </a:cubicBezTo>
                  <a:lnTo>
                    <a:pt x="0" y="21431"/>
                  </a:lnTo>
                  <a:cubicBezTo>
                    <a:pt x="0" y="9595"/>
                    <a:pt x="9595" y="0"/>
                    <a:pt x="21431"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grpSp>
    </p:spTree>
    <p:extLst>
      <p:ext uri="{BB962C8B-B14F-4D97-AF65-F5344CB8AC3E}">
        <p14:creationId xmlns:p14="http://schemas.microsoft.com/office/powerpoint/2010/main" val="158724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raphic 13">
            <a:extLst>
              <a:ext uri="{FF2B5EF4-FFF2-40B4-BE49-F238E27FC236}">
                <a16:creationId xmlns:a16="http://schemas.microsoft.com/office/drawing/2014/main" id="{7C726BE9-DB8A-FE79-8CFF-D1B28B9F5C5F}"/>
              </a:ext>
              <a:ext uri="{C183D7F6-B498-43B3-948B-1728B52AA6E4}">
                <adec:decorative xmlns:adec="http://schemas.microsoft.com/office/drawing/2017/decorative" val="1"/>
              </a:ext>
            </a:extLst>
          </p:cNvPr>
          <p:cNvSpPr/>
          <p:nvPr/>
        </p:nvSpPr>
        <p:spPr>
          <a:xfrm>
            <a:off x="5953059" y="3460071"/>
            <a:ext cx="623217" cy="779021"/>
          </a:xfrm>
          <a:custGeom>
            <a:avLst/>
            <a:gdLst>
              <a:gd name="connsiteX0" fmla="*/ 202625 w 405249"/>
              <a:gd name="connsiteY0" fmla="*/ 151969 h 506561"/>
              <a:gd name="connsiteX1" fmla="*/ 202625 w 405249"/>
              <a:gd name="connsiteY1" fmla="*/ 0 h 506561"/>
              <a:gd name="connsiteX2" fmla="*/ 50656 w 405249"/>
              <a:gd name="connsiteY2" fmla="*/ 0 h 506561"/>
              <a:gd name="connsiteX3" fmla="*/ 0 w 405249"/>
              <a:gd name="connsiteY3" fmla="*/ 50656 h 506561"/>
              <a:gd name="connsiteX4" fmla="*/ 0 w 405249"/>
              <a:gd name="connsiteY4" fmla="*/ 455906 h 506561"/>
              <a:gd name="connsiteX5" fmla="*/ 50656 w 405249"/>
              <a:gd name="connsiteY5" fmla="*/ 506562 h 506561"/>
              <a:gd name="connsiteX6" fmla="*/ 354593 w 405249"/>
              <a:gd name="connsiteY6" fmla="*/ 506562 h 506561"/>
              <a:gd name="connsiteX7" fmla="*/ 405249 w 405249"/>
              <a:gd name="connsiteY7" fmla="*/ 455906 h 506561"/>
              <a:gd name="connsiteX8" fmla="*/ 405249 w 405249"/>
              <a:gd name="connsiteY8" fmla="*/ 202625 h 506561"/>
              <a:gd name="connsiteX9" fmla="*/ 253281 w 405249"/>
              <a:gd name="connsiteY9" fmla="*/ 202625 h 506561"/>
              <a:gd name="connsiteX10" fmla="*/ 202625 w 405249"/>
              <a:gd name="connsiteY10" fmla="*/ 151969 h 506561"/>
              <a:gd name="connsiteX11" fmla="*/ 75984 w 405249"/>
              <a:gd name="connsiteY11" fmla="*/ 259613 h 506561"/>
              <a:gd name="connsiteX12" fmla="*/ 94980 w 405249"/>
              <a:gd name="connsiteY12" fmla="*/ 240617 h 506561"/>
              <a:gd name="connsiteX13" fmla="*/ 113976 w 405249"/>
              <a:gd name="connsiteY13" fmla="*/ 259613 h 506561"/>
              <a:gd name="connsiteX14" fmla="*/ 94980 w 405249"/>
              <a:gd name="connsiteY14" fmla="*/ 278609 h 506561"/>
              <a:gd name="connsiteX15" fmla="*/ 75984 w 405249"/>
              <a:gd name="connsiteY15" fmla="*/ 259613 h 506561"/>
              <a:gd name="connsiteX16" fmla="*/ 75984 w 405249"/>
              <a:gd name="connsiteY16" fmla="*/ 335597 h 506561"/>
              <a:gd name="connsiteX17" fmla="*/ 94980 w 405249"/>
              <a:gd name="connsiteY17" fmla="*/ 316601 h 506561"/>
              <a:gd name="connsiteX18" fmla="*/ 113976 w 405249"/>
              <a:gd name="connsiteY18" fmla="*/ 335597 h 506561"/>
              <a:gd name="connsiteX19" fmla="*/ 94980 w 405249"/>
              <a:gd name="connsiteY19" fmla="*/ 354593 h 506561"/>
              <a:gd name="connsiteX20" fmla="*/ 75984 w 405249"/>
              <a:gd name="connsiteY20" fmla="*/ 335597 h 506561"/>
              <a:gd name="connsiteX21" fmla="*/ 75984 w 405249"/>
              <a:gd name="connsiteY21" fmla="*/ 411581 h 506561"/>
              <a:gd name="connsiteX22" fmla="*/ 94980 w 405249"/>
              <a:gd name="connsiteY22" fmla="*/ 392585 h 506561"/>
              <a:gd name="connsiteX23" fmla="*/ 113976 w 405249"/>
              <a:gd name="connsiteY23" fmla="*/ 411581 h 506561"/>
              <a:gd name="connsiteX24" fmla="*/ 94980 w 405249"/>
              <a:gd name="connsiteY24" fmla="*/ 430577 h 506561"/>
              <a:gd name="connsiteX25" fmla="*/ 75984 w 405249"/>
              <a:gd name="connsiteY25" fmla="*/ 411581 h 506561"/>
              <a:gd name="connsiteX26" fmla="*/ 151969 w 405249"/>
              <a:gd name="connsiteY26" fmla="*/ 259613 h 506561"/>
              <a:gd name="connsiteX27" fmla="*/ 170965 w 405249"/>
              <a:gd name="connsiteY27" fmla="*/ 240617 h 506561"/>
              <a:gd name="connsiteX28" fmla="*/ 310269 w 405249"/>
              <a:gd name="connsiteY28" fmla="*/ 240617 h 506561"/>
              <a:gd name="connsiteX29" fmla="*/ 329265 w 405249"/>
              <a:gd name="connsiteY29" fmla="*/ 259613 h 506561"/>
              <a:gd name="connsiteX30" fmla="*/ 310269 w 405249"/>
              <a:gd name="connsiteY30" fmla="*/ 278609 h 506561"/>
              <a:gd name="connsiteX31" fmla="*/ 170965 w 405249"/>
              <a:gd name="connsiteY31" fmla="*/ 278609 h 506561"/>
              <a:gd name="connsiteX32" fmla="*/ 151969 w 405249"/>
              <a:gd name="connsiteY32" fmla="*/ 259613 h 506561"/>
              <a:gd name="connsiteX33" fmla="*/ 151969 w 405249"/>
              <a:gd name="connsiteY33" fmla="*/ 335597 h 506561"/>
              <a:gd name="connsiteX34" fmla="*/ 170965 w 405249"/>
              <a:gd name="connsiteY34" fmla="*/ 316601 h 506561"/>
              <a:gd name="connsiteX35" fmla="*/ 310269 w 405249"/>
              <a:gd name="connsiteY35" fmla="*/ 316601 h 506561"/>
              <a:gd name="connsiteX36" fmla="*/ 329265 w 405249"/>
              <a:gd name="connsiteY36" fmla="*/ 335597 h 506561"/>
              <a:gd name="connsiteX37" fmla="*/ 310269 w 405249"/>
              <a:gd name="connsiteY37" fmla="*/ 354593 h 506561"/>
              <a:gd name="connsiteX38" fmla="*/ 170965 w 405249"/>
              <a:gd name="connsiteY38" fmla="*/ 354593 h 506561"/>
              <a:gd name="connsiteX39" fmla="*/ 151969 w 405249"/>
              <a:gd name="connsiteY39" fmla="*/ 335597 h 506561"/>
              <a:gd name="connsiteX40" fmla="*/ 151969 w 405249"/>
              <a:gd name="connsiteY40" fmla="*/ 411581 h 506561"/>
              <a:gd name="connsiteX41" fmla="*/ 170965 w 405249"/>
              <a:gd name="connsiteY41" fmla="*/ 392585 h 506561"/>
              <a:gd name="connsiteX42" fmla="*/ 310269 w 405249"/>
              <a:gd name="connsiteY42" fmla="*/ 392585 h 506561"/>
              <a:gd name="connsiteX43" fmla="*/ 329265 w 405249"/>
              <a:gd name="connsiteY43" fmla="*/ 411581 h 506561"/>
              <a:gd name="connsiteX44" fmla="*/ 310269 w 405249"/>
              <a:gd name="connsiteY44" fmla="*/ 430577 h 506561"/>
              <a:gd name="connsiteX45" fmla="*/ 170965 w 405249"/>
              <a:gd name="connsiteY45" fmla="*/ 430577 h 506561"/>
              <a:gd name="connsiteX46" fmla="*/ 151969 w 405249"/>
              <a:gd name="connsiteY46" fmla="*/ 411581 h 506561"/>
              <a:gd name="connsiteX47" fmla="*/ 240617 w 405249"/>
              <a:gd name="connsiteY47" fmla="*/ 151969 h 506561"/>
              <a:gd name="connsiteX48" fmla="*/ 240617 w 405249"/>
              <a:gd name="connsiteY48" fmla="*/ 12664 h 506561"/>
              <a:gd name="connsiteX49" fmla="*/ 392585 w 405249"/>
              <a:gd name="connsiteY49" fmla="*/ 164633 h 506561"/>
              <a:gd name="connsiteX50" fmla="*/ 253281 w 405249"/>
              <a:gd name="connsiteY50" fmla="*/ 164633 h 506561"/>
              <a:gd name="connsiteX51" fmla="*/ 240617 w 405249"/>
              <a:gd name="connsiteY51" fmla="*/ 151969 h 5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5249" h="506561">
                <a:moveTo>
                  <a:pt x="202625" y="151969"/>
                </a:moveTo>
                <a:lnTo>
                  <a:pt x="202625" y="0"/>
                </a:lnTo>
                <a:lnTo>
                  <a:pt x="50656" y="0"/>
                </a:lnTo>
                <a:cubicBezTo>
                  <a:pt x="22680" y="0"/>
                  <a:pt x="0" y="22680"/>
                  <a:pt x="0" y="50656"/>
                </a:cubicBezTo>
                <a:lnTo>
                  <a:pt x="0" y="455906"/>
                </a:lnTo>
                <a:cubicBezTo>
                  <a:pt x="0" y="483882"/>
                  <a:pt x="22680" y="506562"/>
                  <a:pt x="50656" y="506562"/>
                </a:cubicBezTo>
                <a:lnTo>
                  <a:pt x="354593" y="506562"/>
                </a:lnTo>
                <a:cubicBezTo>
                  <a:pt x="382570" y="506562"/>
                  <a:pt x="405249" y="483882"/>
                  <a:pt x="405249" y="455906"/>
                </a:cubicBezTo>
                <a:lnTo>
                  <a:pt x="405249" y="202625"/>
                </a:lnTo>
                <a:lnTo>
                  <a:pt x="253281" y="202625"/>
                </a:lnTo>
                <a:cubicBezTo>
                  <a:pt x="225304" y="202625"/>
                  <a:pt x="202625" y="179945"/>
                  <a:pt x="202625" y="151969"/>
                </a:cubicBezTo>
                <a:close/>
                <a:moveTo>
                  <a:pt x="75984" y="259613"/>
                </a:moveTo>
                <a:cubicBezTo>
                  <a:pt x="75984" y="249122"/>
                  <a:pt x="84489" y="240617"/>
                  <a:pt x="94980" y="240617"/>
                </a:cubicBezTo>
                <a:cubicBezTo>
                  <a:pt x="105472" y="240617"/>
                  <a:pt x="113976" y="249122"/>
                  <a:pt x="113976" y="259613"/>
                </a:cubicBezTo>
                <a:cubicBezTo>
                  <a:pt x="113976" y="270104"/>
                  <a:pt x="105472" y="278609"/>
                  <a:pt x="94980" y="278609"/>
                </a:cubicBezTo>
                <a:cubicBezTo>
                  <a:pt x="84489" y="278609"/>
                  <a:pt x="75984" y="270104"/>
                  <a:pt x="75984" y="259613"/>
                </a:cubicBezTo>
                <a:close/>
                <a:moveTo>
                  <a:pt x="75984" y="335597"/>
                </a:moveTo>
                <a:cubicBezTo>
                  <a:pt x="75984" y="325106"/>
                  <a:pt x="84489" y="316601"/>
                  <a:pt x="94980" y="316601"/>
                </a:cubicBezTo>
                <a:cubicBezTo>
                  <a:pt x="105472" y="316601"/>
                  <a:pt x="113976" y="325106"/>
                  <a:pt x="113976" y="335597"/>
                </a:cubicBezTo>
                <a:cubicBezTo>
                  <a:pt x="113976" y="346088"/>
                  <a:pt x="105472" y="354593"/>
                  <a:pt x="94980" y="354593"/>
                </a:cubicBezTo>
                <a:cubicBezTo>
                  <a:pt x="84489" y="354593"/>
                  <a:pt x="75984" y="346088"/>
                  <a:pt x="75984" y="335597"/>
                </a:cubicBezTo>
                <a:close/>
                <a:moveTo>
                  <a:pt x="75984" y="411581"/>
                </a:moveTo>
                <a:cubicBezTo>
                  <a:pt x="75984" y="401090"/>
                  <a:pt x="84489" y="392585"/>
                  <a:pt x="94980" y="392585"/>
                </a:cubicBezTo>
                <a:cubicBezTo>
                  <a:pt x="105472" y="392585"/>
                  <a:pt x="113976" y="401090"/>
                  <a:pt x="113976" y="411581"/>
                </a:cubicBezTo>
                <a:cubicBezTo>
                  <a:pt x="113976" y="422073"/>
                  <a:pt x="105472" y="430577"/>
                  <a:pt x="94980" y="430577"/>
                </a:cubicBezTo>
                <a:cubicBezTo>
                  <a:pt x="84489" y="430577"/>
                  <a:pt x="75984" y="422073"/>
                  <a:pt x="75984" y="411581"/>
                </a:cubicBezTo>
                <a:close/>
                <a:moveTo>
                  <a:pt x="151969" y="259613"/>
                </a:moveTo>
                <a:cubicBezTo>
                  <a:pt x="151969" y="249122"/>
                  <a:pt x="160473" y="240617"/>
                  <a:pt x="170965" y="240617"/>
                </a:cubicBezTo>
                <a:lnTo>
                  <a:pt x="310269" y="240617"/>
                </a:lnTo>
                <a:cubicBezTo>
                  <a:pt x="320760" y="240617"/>
                  <a:pt x="329265" y="249122"/>
                  <a:pt x="329265" y="259613"/>
                </a:cubicBezTo>
                <a:cubicBezTo>
                  <a:pt x="329265" y="270104"/>
                  <a:pt x="320760" y="278609"/>
                  <a:pt x="310269" y="278609"/>
                </a:cubicBezTo>
                <a:lnTo>
                  <a:pt x="170965" y="278609"/>
                </a:lnTo>
                <a:cubicBezTo>
                  <a:pt x="160473" y="278609"/>
                  <a:pt x="151969" y="270104"/>
                  <a:pt x="151969" y="259613"/>
                </a:cubicBezTo>
                <a:close/>
                <a:moveTo>
                  <a:pt x="151969" y="335597"/>
                </a:moveTo>
                <a:cubicBezTo>
                  <a:pt x="151969" y="325106"/>
                  <a:pt x="160473" y="316601"/>
                  <a:pt x="170965" y="316601"/>
                </a:cubicBezTo>
                <a:lnTo>
                  <a:pt x="310269" y="316601"/>
                </a:lnTo>
                <a:cubicBezTo>
                  <a:pt x="320760" y="316601"/>
                  <a:pt x="329265" y="325106"/>
                  <a:pt x="329265" y="335597"/>
                </a:cubicBezTo>
                <a:cubicBezTo>
                  <a:pt x="329265" y="346088"/>
                  <a:pt x="320760" y="354593"/>
                  <a:pt x="310269" y="354593"/>
                </a:cubicBezTo>
                <a:lnTo>
                  <a:pt x="170965" y="354593"/>
                </a:lnTo>
                <a:cubicBezTo>
                  <a:pt x="160473" y="354593"/>
                  <a:pt x="151969" y="346088"/>
                  <a:pt x="151969" y="335597"/>
                </a:cubicBezTo>
                <a:close/>
                <a:moveTo>
                  <a:pt x="151969" y="411581"/>
                </a:moveTo>
                <a:cubicBezTo>
                  <a:pt x="151969" y="401090"/>
                  <a:pt x="160473" y="392585"/>
                  <a:pt x="170965" y="392585"/>
                </a:cubicBezTo>
                <a:lnTo>
                  <a:pt x="310269" y="392585"/>
                </a:lnTo>
                <a:cubicBezTo>
                  <a:pt x="320760" y="392585"/>
                  <a:pt x="329265" y="401090"/>
                  <a:pt x="329265" y="411581"/>
                </a:cubicBezTo>
                <a:cubicBezTo>
                  <a:pt x="329265" y="422073"/>
                  <a:pt x="320760" y="430577"/>
                  <a:pt x="310269" y="430577"/>
                </a:cubicBezTo>
                <a:lnTo>
                  <a:pt x="170965" y="430577"/>
                </a:lnTo>
                <a:cubicBezTo>
                  <a:pt x="160473" y="430577"/>
                  <a:pt x="151969" y="422073"/>
                  <a:pt x="151969" y="411581"/>
                </a:cubicBezTo>
                <a:close/>
                <a:moveTo>
                  <a:pt x="240617" y="151969"/>
                </a:moveTo>
                <a:lnTo>
                  <a:pt x="240617" y="12664"/>
                </a:lnTo>
                <a:lnTo>
                  <a:pt x="392585" y="164633"/>
                </a:lnTo>
                <a:lnTo>
                  <a:pt x="253281" y="164633"/>
                </a:lnTo>
                <a:cubicBezTo>
                  <a:pt x="246287" y="164633"/>
                  <a:pt x="240617" y="158963"/>
                  <a:pt x="240617" y="15196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9" name="Graphic 17">
            <a:extLst>
              <a:ext uri="{FF2B5EF4-FFF2-40B4-BE49-F238E27FC236}">
                <a16:creationId xmlns:a16="http://schemas.microsoft.com/office/drawing/2014/main" id="{D8285720-7F9F-CA8D-27D9-C7D8D4450E39}"/>
              </a:ext>
              <a:ext uri="{C183D7F6-B498-43B3-948B-1728B52AA6E4}">
                <adec:decorative xmlns:adec="http://schemas.microsoft.com/office/drawing/2017/decorative" val="1"/>
              </a:ext>
            </a:extLst>
          </p:cNvPr>
          <p:cNvSpPr/>
          <p:nvPr/>
        </p:nvSpPr>
        <p:spPr>
          <a:xfrm>
            <a:off x="1949157" y="4077903"/>
            <a:ext cx="675640" cy="844328"/>
          </a:xfrm>
          <a:custGeom>
            <a:avLst/>
            <a:gdLst>
              <a:gd name="connsiteX0" fmla="*/ 755554 w 879181"/>
              <a:gd name="connsiteY0" fmla="*/ 659125 h 1098688"/>
              <a:gd name="connsiteX1" fmla="*/ 879182 w 879181"/>
              <a:gd name="connsiteY1" fmla="*/ 782643 h 1098688"/>
              <a:gd name="connsiteX2" fmla="*/ 879182 w 879181"/>
              <a:gd name="connsiteY2" fmla="*/ 782697 h 1098688"/>
              <a:gd name="connsiteX3" fmla="*/ 879182 w 879181"/>
              <a:gd name="connsiteY3" fmla="*/ 833137 h 1098688"/>
              <a:gd name="connsiteX4" fmla="*/ 850995 w 879181"/>
              <a:gd name="connsiteY4" fmla="*/ 920995 h 1098688"/>
              <a:gd name="connsiteX5" fmla="*/ 439399 w 879181"/>
              <a:gd name="connsiteY5" fmla="*/ 1098689 h 1098688"/>
              <a:gd name="connsiteX6" fmla="*/ 28022 w 879181"/>
              <a:gd name="connsiteY6" fmla="*/ 920830 h 1098688"/>
              <a:gd name="connsiteX7" fmla="*/ 0 w 879181"/>
              <a:gd name="connsiteY7" fmla="*/ 833192 h 1098688"/>
              <a:gd name="connsiteX8" fmla="*/ 0 w 879181"/>
              <a:gd name="connsiteY8" fmla="*/ 782643 h 1098688"/>
              <a:gd name="connsiteX9" fmla="*/ 123517 w 879181"/>
              <a:gd name="connsiteY9" fmla="*/ 659015 h 1098688"/>
              <a:gd name="connsiteX10" fmla="*/ 123572 w 879181"/>
              <a:gd name="connsiteY10" fmla="*/ 659015 h 1098688"/>
              <a:gd name="connsiteX11" fmla="*/ 755500 w 879181"/>
              <a:gd name="connsiteY11" fmla="*/ 659015 h 1098688"/>
              <a:gd name="connsiteX12" fmla="*/ 439399 w 879181"/>
              <a:gd name="connsiteY12" fmla="*/ 0 h 1098688"/>
              <a:gd name="connsiteX13" fmla="*/ 714126 w 879181"/>
              <a:gd name="connsiteY13" fmla="*/ 274727 h 1098688"/>
              <a:gd name="connsiteX14" fmla="*/ 439399 w 879181"/>
              <a:gd name="connsiteY14" fmla="*/ 549454 h 1098688"/>
              <a:gd name="connsiteX15" fmla="*/ 164671 w 879181"/>
              <a:gd name="connsiteY15" fmla="*/ 274727 h 1098688"/>
              <a:gd name="connsiteX16" fmla="*/ 439399 w 879181"/>
              <a:gd name="connsiteY16" fmla="*/ 0 h 109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9181" h="1098688">
                <a:moveTo>
                  <a:pt x="755554" y="659125"/>
                </a:moveTo>
                <a:cubicBezTo>
                  <a:pt x="823802" y="659095"/>
                  <a:pt x="879151" y="714396"/>
                  <a:pt x="879182" y="782643"/>
                </a:cubicBezTo>
                <a:cubicBezTo>
                  <a:pt x="879182" y="782661"/>
                  <a:pt x="879182" y="782679"/>
                  <a:pt x="879182" y="782697"/>
                </a:cubicBezTo>
                <a:lnTo>
                  <a:pt x="879182" y="833137"/>
                </a:lnTo>
                <a:cubicBezTo>
                  <a:pt x="879176" y="864646"/>
                  <a:pt x="869321" y="895364"/>
                  <a:pt x="850995" y="920995"/>
                </a:cubicBezTo>
                <a:cubicBezTo>
                  <a:pt x="766049" y="1039842"/>
                  <a:pt x="627312" y="1098689"/>
                  <a:pt x="439399" y="1098689"/>
                </a:cubicBezTo>
                <a:cubicBezTo>
                  <a:pt x="251375" y="1098689"/>
                  <a:pt x="112748" y="1039787"/>
                  <a:pt x="28022" y="920830"/>
                </a:cubicBezTo>
                <a:cubicBezTo>
                  <a:pt x="9798" y="895241"/>
                  <a:pt x="3" y="864608"/>
                  <a:pt x="0" y="833192"/>
                </a:cubicBezTo>
                <a:lnTo>
                  <a:pt x="0" y="782643"/>
                </a:lnTo>
                <a:cubicBezTo>
                  <a:pt x="-30" y="714395"/>
                  <a:pt x="55270" y="659046"/>
                  <a:pt x="123517" y="659015"/>
                </a:cubicBezTo>
                <a:cubicBezTo>
                  <a:pt x="123536" y="659015"/>
                  <a:pt x="123554" y="659015"/>
                  <a:pt x="123572" y="659015"/>
                </a:cubicBezTo>
                <a:lnTo>
                  <a:pt x="755500" y="659015"/>
                </a:lnTo>
                <a:close/>
                <a:moveTo>
                  <a:pt x="439399" y="0"/>
                </a:moveTo>
                <a:cubicBezTo>
                  <a:pt x="591126" y="0"/>
                  <a:pt x="714126" y="123000"/>
                  <a:pt x="714126" y="274727"/>
                </a:cubicBezTo>
                <a:cubicBezTo>
                  <a:pt x="714126" y="426455"/>
                  <a:pt x="591126" y="549454"/>
                  <a:pt x="439399" y="549454"/>
                </a:cubicBezTo>
                <a:cubicBezTo>
                  <a:pt x="287671" y="549454"/>
                  <a:pt x="164671" y="426455"/>
                  <a:pt x="164671" y="274727"/>
                </a:cubicBezTo>
                <a:cubicBezTo>
                  <a:pt x="164671" y="123000"/>
                  <a:pt x="287671" y="0"/>
                  <a:pt x="439399"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6" name="TextBox 5">
            <a:extLst>
              <a:ext uri="{FF2B5EF4-FFF2-40B4-BE49-F238E27FC236}">
                <a16:creationId xmlns:a16="http://schemas.microsoft.com/office/drawing/2014/main" id="{05513CBC-F703-D799-6790-07902FBC97E7}"/>
              </a:ext>
              <a:ext uri="{C183D7F6-B498-43B3-948B-1728B52AA6E4}">
                <adec:decorative xmlns:adec="http://schemas.microsoft.com/office/drawing/2017/decorative" val="1"/>
              </a:ext>
            </a:extLst>
          </p:cNvPr>
          <p:cNvSpPr txBox="1"/>
          <p:nvPr/>
        </p:nvSpPr>
        <p:spPr>
          <a:xfrm>
            <a:off x="7422477" y="3546372"/>
            <a:ext cx="1814564" cy="338554"/>
          </a:xfrm>
          <a:prstGeom prst="rect">
            <a:avLst/>
          </a:prstGeom>
          <a:noFill/>
        </p:spPr>
        <p:txBody>
          <a:bodyPr wrap="square" rtlCol="0">
            <a:spAutoFit/>
          </a:bodyPr>
          <a:lstStyle/>
          <a:p>
            <a:pPr algn="ctr"/>
            <a:r>
              <a:rPr lang="en-US" sz="1600" noProof="0"/>
              <a:t>Azure AI Search</a:t>
            </a:r>
          </a:p>
        </p:txBody>
      </p:sp>
      <p:sp>
        <p:nvSpPr>
          <p:cNvPr id="7" name="TextBox 6">
            <a:extLst>
              <a:ext uri="{FF2B5EF4-FFF2-40B4-BE49-F238E27FC236}">
                <a16:creationId xmlns:a16="http://schemas.microsoft.com/office/drawing/2014/main" id="{AB2B702B-F23B-6334-6466-4886F43501E0}"/>
              </a:ext>
              <a:ext uri="{C183D7F6-B498-43B3-948B-1728B52AA6E4}">
                <adec:decorative xmlns:adec="http://schemas.microsoft.com/office/drawing/2017/decorative" val="1"/>
              </a:ext>
            </a:extLst>
          </p:cNvPr>
          <p:cNvSpPr txBox="1"/>
          <p:nvPr/>
        </p:nvSpPr>
        <p:spPr>
          <a:xfrm>
            <a:off x="5576531" y="3069977"/>
            <a:ext cx="1999489" cy="338554"/>
          </a:xfrm>
          <a:prstGeom prst="rect">
            <a:avLst/>
          </a:prstGeom>
          <a:noFill/>
        </p:spPr>
        <p:txBody>
          <a:bodyPr wrap="square" rtlCol="0">
            <a:spAutoFit/>
          </a:bodyPr>
          <a:lstStyle/>
          <a:p>
            <a:r>
              <a:rPr lang="en-US" sz="1600" noProof="0"/>
              <a:t>General index</a:t>
            </a:r>
          </a:p>
        </p:txBody>
      </p:sp>
      <p:sp>
        <p:nvSpPr>
          <p:cNvPr id="8" name="TextBox 7">
            <a:extLst>
              <a:ext uri="{FF2B5EF4-FFF2-40B4-BE49-F238E27FC236}">
                <a16:creationId xmlns:a16="http://schemas.microsoft.com/office/drawing/2014/main" id="{B035D0CD-9529-BEDB-64FA-755953799694}"/>
              </a:ext>
              <a:ext uri="{C183D7F6-B498-43B3-948B-1728B52AA6E4}">
                <adec:decorative xmlns:adec="http://schemas.microsoft.com/office/drawing/2017/decorative" val="1"/>
              </a:ext>
            </a:extLst>
          </p:cNvPr>
          <p:cNvSpPr txBox="1"/>
          <p:nvPr/>
        </p:nvSpPr>
        <p:spPr>
          <a:xfrm>
            <a:off x="5510647" y="4376461"/>
            <a:ext cx="1999489" cy="338554"/>
          </a:xfrm>
          <a:prstGeom prst="rect">
            <a:avLst/>
          </a:prstGeom>
          <a:noFill/>
        </p:spPr>
        <p:txBody>
          <a:bodyPr wrap="square" rtlCol="0">
            <a:spAutoFit/>
          </a:bodyPr>
          <a:lstStyle/>
          <a:p>
            <a:r>
              <a:rPr lang="en-US" sz="1600" noProof="0"/>
              <a:t>Private index</a:t>
            </a:r>
          </a:p>
        </p:txBody>
      </p:sp>
      <p:sp>
        <p:nvSpPr>
          <p:cNvPr id="9" name="TextBox 8">
            <a:extLst>
              <a:ext uri="{FF2B5EF4-FFF2-40B4-BE49-F238E27FC236}">
                <a16:creationId xmlns:a16="http://schemas.microsoft.com/office/drawing/2014/main" id="{4A3E812E-E718-01D6-E4B8-F8778B366E98}"/>
              </a:ext>
              <a:ext uri="{C183D7F6-B498-43B3-948B-1728B52AA6E4}">
                <adec:decorative xmlns:adec="http://schemas.microsoft.com/office/drawing/2017/decorative" val="1"/>
              </a:ext>
            </a:extLst>
          </p:cNvPr>
          <p:cNvSpPr txBox="1"/>
          <p:nvPr/>
        </p:nvSpPr>
        <p:spPr>
          <a:xfrm>
            <a:off x="1972005" y="3662992"/>
            <a:ext cx="657225" cy="338554"/>
          </a:xfrm>
          <a:prstGeom prst="rect">
            <a:avLst/>
          </a:prstGeom>
          <a:noFill/>
        </p:spPr>
        <p:txBody>
          <a:bodyPr wrap="square" rtlCol="0">
            <a:spAutoFit/>
          </a:bodyPr>
          <a:lstStyle/>
          <a:p>
            <a:r>
              <a:rPr lang="en-US" sz="1600" noProof="0"/>
              <a:t>User</a:t>
            </a:r>
          </a:p>
        </p:txBody>
      </p:sp>
      <p:cxnSp>
        <p:nvCxnSpPr>
          <p:cNvPr id="23" name="Straight Arrow Connector 22">
            <a:extLst>
              <a:ext uri="{FF2B5EF4-FFF2-40B4-BE49-F238E27FC236}">
                <a16:creationId xmlns:a16="http://schemas.microsoft.com/office/drawing/2014/main" id="{6B2974CE-5070-8885-BC48-24AE20F7DF0C}"/>
              </a:ext>
              <a:ext uri="{C183D7F6-B498-43B3-948B-1728B52AA6E4}">
                <adec:decorative xmlns:adec="http://schemas.microsoft.com/office/drawing/2017/decorative" val="1"/>
              </a:ext>
            </a:extLst>
          </p:cNvPr>
          <p:cNvCxnSpPr>
            <a:cxnSpLocks/>
          </p:cNvCxnSpPr>
          <p:nvPr/>
        </p:nvCxnSpPr>
        <p:spPr>
          <a:xfrm>
            <a:off x="3121152" y="3811260"/>
            <a:ext cx="2670048"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CAD4BE-09FB-71E2-A06E-FF14D91636C9}"/>
              </a:ext>
              <a:ext uri="{C183D7F6-B498-43B3-948B-1728B52AA6E4}">
                <adec:decorative xmlns:adec="http://schemas.microsoft.com/office/drawing/2017/decorative" val="1"/>
              </a:ext>
            </a:extLst>
          </p:cNvPr>
          <p:cNvSpPr txBox="1"/>
          <p:nvPr/>
        </p:nvSpPr>
        <p:spPr>
          <a:xfrm>
            <a:off x="3353657" y="3364110"/>
            <a:ext cx="1999489" cy="338554"/>
          </a:xfrm>
          <a:prstGeom prst="rect">
            <a:avLst/>
          </a:prstGeom>
          <a:noFill/>
        </p:spPr>
        <p:txBody>
          <a:bodyPr wrap="square" rtlCol="0">
            <a:spAutoFit/>
          </a:bodyPr>
          <a:lstStyle/>
          <a:p>
            <a:r>
              <a:rPr lang="en-US" sz="1600" noProof="0"/>
              <a:t>Has reader role</a:t>
            </a:r>
          </a:p>
        </p:txBody>
      </p:sp>
      <p:sp>
        <p:nvSpPr>
          <p:cNvPr id="25" name="TextBox 24">
            <a:extLst>
              <a:ext uri="{FF2B5EF4-FFF2-40B4-BE49-F238E27FC236}">
                <a16:creationId xmlns:a16="http://schemas.microsoft.com/office/drawing/2014/main" id="{10BAE72B-92D3-9F53-2B76-0038BD75A899}"/>
              </a:ext>
              <a:ext uri="{C183D7F6-B498-43B3-948B-1728B52AA6E4}">
                <adec:decorative xmlns:adec="http://schemas.microsoft.com/office/drawing/2017/decorative" val="1"/>
              </a:ext>
            </a:extLst>
          </p:cNvPr>
          <p:cNvSpPr txBox="1"/>
          <p:nvPr/>
        </p:nvSpPr>
        <p:spPr>
          <a:xfrm>
            <a:off x="3367852" y="3884926"/>
            <a:ext cx="1999489" cy="338554"/>
          </a:xfrm>
          <a:prstGeom prst="rect">
            <a:avLst/>
          </a:prstGeom>
          <a:noFill/>
        </p:spPr>
        <p:txBody>
          <a:bodyPr wrap="square" rtlCol="0">
            <a:spAutoFit/>
          </a:bodyPr>
          <a:lstStyle/>
          <a:p>
            <a:r>
              <a:rPr lang="en-US" sz="1600" noProof="0"/>
              <a:t>Access granted</a:t>
            </a:r>
          </a:p>
        </p:txBody>
      </p:sp>
      <p:cxnSp>
        <p:nvCxnSpPr>
          <p:cNvPr id="26" name="Straight Arrow Connector 25">
            <a:extLst>
              <a:ext uri="{FF2B5EF4-FFF2-40B4-BE49-F238E27FC236}">
                <a16:creationId xmlns:a16="http://schemas.microsoft.com/office/drawing/2014/main" id="{3424869D-06E8-5BA3-642B-C75B3B645157}"/>
              </a:ext>
              <a:ext uri="{C183D7F6-B498-43B3-948B-1728B52AA6E4}">
                <adec:decorative xmlns:adec="http://schemas.microsoft.com/office/drawing/2017/decorative" val="1"/>
              </a:ext>
            </a:extLst>
          </p:cNvPr>
          <p:cNvCxnSpPr>
            <a:cxnSpLocks/>
          </p:cNvCxnSpPr>
          <p:nvPr/>
        </p:nvCxnSpPr>
        <p:spPr>
          <a:xfrm>
            <a:off x="3175684" y="5081873"/>
            <a:ext cx="2711814"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5B8CA8-4015-5363-E093-DD2063C3A843}"/>
              </a:ext>
              <a:ext uri="{C183D7F6-B498-43B3-948B-1728B52AA6E4}">
                <adec:decorative xmlns:adec="http://schemas.microsoft.com/office/drawing/2017/decorative" val="1"/>
              </a:ext>
            </a:extLst>
          </p:cNvPr>
          <p:cNvSpPr txBox="1"/>
          <p:nvPr/>
        </p:nvSpPr>
        <p:spPr>
          <a:xfrm>
            <a:off x="3121152" y="4500067"/>
            <a:ext cx="2389535" cy="338554"/>
          </a:xfrm>
          <a:prstGeom prst="rect">
            <a:avLst/>
          </a:prstGeom>
          <a:noFill/>
        </p:spPr>
        <p:txBody>
          <a:bodyPr wrap="square" rtlCol="0">
            <a:spAutoFit/>
          </a:bodyPr>
          <a:lstStyle/>
          <a:p>
            <a:r>
              <a:rPr lang="en-US" sz="1600" noProof="0"/>
              <a:t>Missing reader role</a:t>
            </a:r>
          </a:p>
        </p:txBody>
      </p:sp>
      <p:sp>
        <p:nvSpPr>
          <p:cNvPr id="28" name="TextBox 27">
            <a:extLst>
              <a:ext uri="{FF2B5EF4-FFF2-40B4-BE49-F238E27FC236}">
                <a16:creationId xmlns:a16="http://schemas.microsoft.com/office/drawing/2014/main" id="{65A7F282-F0B2-3310-8486-A57D1966B309}"/>
              </a:ext>
              <a:ext uri="{C183D7F6-B498-43B3-948B-1728B52AA6E4}">
                <adec:decorative xmlns:adec="http://schemas.microsoft.com/office/drawing/2017/decorative" val="1"/>
              </a:ext>
            </a:extLst>
          </p:cNvPr>
          <p:cNvSpPr txBox="1"/>
          <p:nvPr/>
        </p:nvSpPr>
        <p:spPr>
          <a:xfrm>
            <a:off x="3408189" y="5314032"/>
            <a:ext cx="1999489" cy="338554"/>
          </a:xfrm>
          <a:prstGeom prst="rect">
            <a:avLst/>
          </a:prstGeom>
          <a:noFill/>
        </p:spPr>
        <p:txBody>
          <a:bodyPr wrap="square" rtlCol="0">
            <a:spAutoFit/>
          </a:bodyPr>
          <a:lstStyle/>
          <a:p>
            <a:r>
              <a:rPr lang="en-US" sz="1600" noProof="0"/>
              <a:t>Access denied</a:t>
            </a:r>
          </a:p>
        </p:txBody>
      </p:sp>
      <p:sp>
        <p:nvSpPr>
          <p:cNvPr id="29" name="Multiplication Sign 28">
            <a:extLst>
              <a:ext uri="{FF2B5EF4-FFF2-40B4-BE49-F238E27FC236}">
                <a16:creationId xmlns:a16="http://schemas.microsoft.com/office/drawing/2014/main" id="{536B0CFF-7F09-06C1-2F84-208CDB55EFC7}"/>
              </a:ext>
              <a:ext uri="{C183D7F6-B498-43B3-948B-1728B52AA6E4}">
                <adec:decorative xmlns:adec="http://schemas.microsoft.com/office/drawing/2017/decorative" val="1"/>
              </a:ext>
            </a:extLst>
          </p:cNvPr>
          <p:cNvSpPr/>
          <p:nvPr/>
        </p:nvSpPr>
        <p:spPr>
          <a:xfrm>
            <a:off x="3756709" y="4819616"/>
            <a:ext cx="1105378" cy="516523"/>
          </a:xfrm>
          <a:prstGeom prst="mathMultiply">
            <a:avLst/>
          </a:prstGeom>
          <a:solidFill>
            <a:srgbClr val="FF0000"/>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30" name="Rectangle 29">
            <a:extLst>
              <a:ext uri="{FF2B5EF4-FFF2-40B4-BE49-F238E27FC236}">
                <a16:creationId xmlns:a16="http://schemas.microsoft.com/office/drawing/2014/main" id="{4EF522B6-A11D-5DF3-513F-1A26CC1C3218}"/>
              </a:ext>
              <a:ext uri="{C183D7F6-B498-43B3-948B-1728B52AA6E4}">
                <adec:decorative xmlns:adec="http://schemas.microsoft.com/office/drawing/2017/decorative" val="1"/>
              </a:ext>
            </a:extLst>
          </p:cNvPr>
          <p:cNvSpPr/>
          <p:nvPr/>
        </p:nvSpPr>
        <p:spPr>
          <a:xfrm>
            <a:off x="5462210" y="2991519"/>
            <a:ext cx="4028930" cy="2769883"/>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gradFill>
                <a:gsLst>
                  <a:gs pos="0">
                    <a:srgbClr val="FFFFFF"/>
                  </a:gs>
                  <a:gs pos="100000">
                    <a:srgbClr val="FFFFFF"/>
                  </a:gs>
                </a:gsLst>
                <a:lin ang="5400000" scaled="0"/>
              </a:gradFill>
              <a:latin typeface="Segoe Sans Text" pitchFamily="2" charset="0"/>
              <a:cs typeface="Segoe Sans Text" pitchFamily="2" charset="0"/>
            </a:endParaRPr>
          </a:p>
        </p:txBody>
      </p:sp>
      <p:sp>
        <p:nvSpPr>
          <p:cNvPr id="2" name="Title 1">
            <a:extLst>
              <a:ext uri="{FF2B5EF4-FFF2-40B4-BE49-F238E27FC236}">
                <a16:creationId xmlns:a16="http://schemas.microsoft.com/office/drawing/2014/main" id="{2A9BBC77-7288-9848-2970-4563FFB3D5B1}"/>
              </a:ext>
            </a:extLst>
          </p:cNvPr>
          <p:cNvSpPr>
            <a:spLocks noGrp="1"/>
          </p:cNvSpPr>
          <p:nvPr>
            <p:ph type="title"/>
          </p:nvPr>
        </p:nvSpPr>
        <p:spPr>
          <a:xfrm>
            <a:off x="588263" y="457200"/>
            <a:ext cx="11018520" cy="553998"/>
          </a:xfrm>
        </p:spPr>
        <p:txBody>
          <a:bodyPr/>
          <a:lstStyle/>
          <a:p>
            <a:r>
              <a:rPr lang="en-US" noProof="0"/>
              <a:t>Inbound API: Role-based authentication</a:t>
            </a:r>
          </a:p>
        </p:txBody>
      </p:sp>
      <p:sp>
        <p:nvSpPr>
          <p:cNvPr id="3" name="Content Placeholder 2">
            <a:extLst>
              <a:ext uri="{FF2B5EF4-FFF2-40B4-BE49-F238E27FC236}">
                <a16:creationId xmlns:a16="http://schemas.microsoft.com/office/drawing/2014/main" id="{7941AE71-C440-B668-7204-D0D4F6EE4BCD}"/>
              </a:ext>
            </a:extLst>
          </p:cNvPr>
          <p:cNvSpPr>
            <a:spLocks noGrp="1"/>
          </p:cNvSpPr>
          <p:nvPr>
            <p:ph sz="quarter" idx="10"/>
          </p:nvPr>
        </p:nvSpPr>
        <p:spPr>
          <a:xfrm>
            <a:off x="584200" y="1435100"/>
            <a:ext cx="11018838" cy="1046440"/>
          </a:xfrm>
        </p:spPr>
        <p:txBody>
          <a:bodyPr/>
          <a:lstStyle/>
          <a:p>
            <a:r>
              <a:rPr lang="en-US" sz="2000" noProof="0"/>
              <a:t>Disable the ability to use connection strings and API keys to access Azure AI Search</a:t>
            </a:r>
          </a:p>
          <a:p>
            <a:r>
              <a:rPr lang="en-US" sz="2000" noProof="0"/>
              <a:t>Grant access based on a user’s identity and their role</a:t>
            </a:r>
          </a:p>
          <a:p>
            <a:r>
              <a:rPr lang="en-US" sz="2000" noProof="0"/>
              <a:t>Eliminate unnecessarily broad permissions requirements</a:t>
            </a:r>
          </a:p>
        </p:txBody>
      </p:sp>
      <p:grpSp>
        <p:nvGrpSpPr>
          <p:cNvPr id="4" name="Group 3">
            <a:extLst>
              <a:ext uri="{FF2B5EF4-FFF2-40B4-BE49-F238E27FC236}">
                <a16:creationId xmlns:a16="http://schemas.microsoft.com/office/drawing/2014/main" id="{57048639-DC20-5846-201B-286037A1139E}"/>
              </a:ext>
              <a:ext uri="{C183D7F6-B498-43B3-948B-1728B52AA6E4}">
                <adec:decorative xmlns:adec="http://schemas.microsoft.com/office/drawing/2017/decorative" val="1"/>
              </a:ext>
            </a:extLst>
          </p:cNvPr>
          <p:cNvGrpSpPr/>
          <p:nvPr/>
        </p:nvGrpSpPr>
        <p:grpSpPr>
          <a:xfrm>
            <a:off x="7561319" y="3958360"/>
            <a:ext cx="1536880" cy="1119518"/>
            <a:chOff x="878175" y="2720627"/>
            <a:chExt cx="3307848" cy="2409554"/>
          </a:xfrm>
          <a:effectLst>
            <a:outerShdw blurRad="63500" dist="127000" dir="2700000" algn="tl" rotWithShape="0">
              <a:prstClr val="black">
                <a:alpha val="20000"/>
              </a:prstClr>
            </a:outerShdw>
          </a:effectLst>
        </p:grpSpPr>
        <p:sp>
          <p:nvSpPr>
            <p:cNvPr id="10" name="Freeform: Shape 9">
              <a:extLst>
                <a:ext uri="{FF2B5EF4-FFF2-40B4-BE49-F238E27FC236}">
                  <a16:creationId xmlns:a16="http://schemas.microsoft.com/office/drawing/2014/main" id="{BA809921-C8EA-653F-59E8-2428D92B2D02}"/>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pPr algn="ctr"/>
              <a:endParaRPr lang="en-US" noProof="0"/>
            </a:p>
          </p:txBody>
        </p:sp>
        <p:sp>
          <p:nvSpPr>
            <p:cNvPr id="11" name="Freeform: Shape 10">
              <a:extLst>
                <a:ext uri="{FF2B5EF4-FFF2-40B4-BE49-F238E27FC236}">
                  <a16:creationId xmlns:a16="http://schemas.microsoft.com/office/drawing/2014/main" id="{E3949610-7EDA-1694-F784-FB9243EE5F49}"/>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pPr algn="ctr"/>
              <a:endParaRPr lang="en-US" noProof="0"/>
            </a:p>
          </p:txBody>
        </p:sp>
        <p:sp>
          <p:nvSpPr>
            <p:cNvPr id="12" name="Freeform: Shape 11">
              <a:extLst>
                <a:ext uri="{FF2B5EF4-FFF2-40B4-BE49-F238E27FC236}">
                  <a16:creationId xmlns:a16="http://schemas.microsoft.com/office/drawing/2014/main" id="{2DC6565F-F305-245B-6AD9-51B7FF555446}"/>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pPr algn="ctr"/>
              <a:endParaRPr lang="en-US" noProof="0"/>
            </a:p>
          </p:txBody>
        </p:sp>
      </p:grpSp>
      <p:sp>
        <p:nvSpPr>
          <p:cNvPr id="33" name="Graphic 13">
            <a:extLst>
              <a:ext uri="{FF2B5EF4-FFF2-40B4-BE49-F238E27FC236}">
                <a16:creationId xmlns:a16="http://schemas.microsoft.com/office/drawing/2014/main" id="{AB71D905-74FC-1441-C087-AFB478C45A44}"/>
              </a:ext>
              <a:ext uri="{C183D7F6-B498-43B3-948B-1728B52AA6E4}">
                <adec:decorative xmlns:adec="http://schemas.microsoft.com/office/drawing/2017/decorative" val="1"/>
              </a:ext>
            </a:extLst>
          </p:cNvPr>
          <p:cNvSpPr/>
          <p:nvPr/>
        </p:nvSpPr>
        <p:spPr>
          <a:xfrm>
            <a:off x="5953059" y="4759642"/>
            <a:ext cx="623217" cy="779021"/>
          </a:xfrm>
          <a:custGeom>
            <a:avLst/>
            <a:gdLst>
              <a:gd name="connsiteX0" fmla="*/ 202625 w 405249"/>
              <a:gd name="connsiteY0" fmla="*/ 151969 h 506561"/>
              <a:gd name="connsiteX1" fmla="*/ 202625 w 405249"/>
              <a:gd name="connsiteY1" fmla="*/ 0 h 506561"/>
              <a:gd name="connsiteX2" fmla="*/ 50656 w 405249"/>
              <a:gd name="connsiteY2" fmla="*/ 0 h 506561"/>
              <a:gd name="connsiteX3" fmla="*/ 0 w 405249"/>
              <a:gd name="connsiteY3" fmla="*/ 50656 h 506561"/>
              <a:gd name="connsiteX4" fmla="*/ 0 w 405249"/>
              <a:gd name="connsiteY4" fmla="*/ 455906 h 506561"/>
              <a:gd name="connsiteX5" fmla="*/ 50656 w 405249"/>
              <a:gd name="connsiteY5" fmla="*/ 506562 h 506561"/>
              <a:gd name="connsiteX6" fmla="*/ 354593 w 405249"/>
              <a:gd name="connsiteY6" fmla="*/ 506562 h 506561"/>
              <a:gd name="connsiteX7" fmla="*/ 405249 w 405249"/>
              <a:gd name="connsiteY7" fmla="*/ 455906 h 506561"/>
              <a:gd name="connsiteX8" fmla="*/ 405249 w 405249"/>
              <a:gd name="connsiteY8" fmla="*/ 202625 h 506561"/>
              <a:gd name="connsiteX9" fmla="*/ 253281 w 405249"/>
              <a:gd name="connsiteY9" fmla="*/ 202625 h 506561"/>
              <a:gd name="connsiteX10" fmla="*/ 202625 w 405249"/>
              <a:gd name="connsiteY10" fmla="*/ 151969 h 506561"/>
              <a:gd name="connsiteX11" fmla="*/ 75984 w 405249"/>
              <a:gd name="connsiteY11" fmla="*/ 259613 h 506561"/>
              <a:gd name="connsiteX12" fmla="*/ 94980 w 405249"/>
              <a:gd name="connsiteY12" fmla="*/ 240617 h 506561"/>
              <a:gd name="connsiteX13" fmla="*/ 113976 w 405249"/>
              <a:gd name="connsiteY13" fmla="*/ 259613 h 506561"/>
              <a:gd name="connsiteX14" fmla="*/ 94980 w 405249"/>
              <a:gd name="connsiteY14" fmla="*/ 278609 h 506561"/>
              <a:gd name="connsiteX15" fmla="*/ 75984 w 405249"/>
              <a:gd name="connsiteY15" fmla="*/ 259613 h 506561"/>
              <a:gd name="connsiteX16" fmla="*/ 75984 w 405249"/>
              <a:gd name="connsiteY16" fmla="*/ 335597 h 506561"/>
              <a:gd name="connsiteX17" fmla="*/ 94980 w 405249"/>
              <a:gd name="connsiteY17" fmla="*/ 316601 h 506561"/>
              <a:gd name="connsiteX18" fmla="*/ 113976 w 405249"/>
              <a:gd name="connsiteY18" fmla="*/ 335597 h 506561"/>
              <a:gd name="connsiteX19" fmla="*/ 94980 w 405249"/>
              <a:gd name="connsiteY19" fmla="*/ 354593 h 506561"/>
              <a:gd name="connsiteX20" fmla="*/ 75984 w 405249"/>
              <a:gd name="connsiteY20" fmla="*/ 335597 h 506561"/>
              <a:gd name="connsiteX21" fmla="*/ 75984 w 405249"/>
              <a:gd name="connsiteY21" fmla="*/ 411581 h 506561"/>
              <a:gd name="connsiteX22" fmla="*/ 94980 w 405249"/>
              <a:gd name="connsiteY22" fmla="*/ 392585 h 506561"/>
              <a:gd name="connsiteX23" fmla="*/ 113976 w 405249"/>
              <a:gd name="connsiteY23" fmla="*/ 411581 h 506561"/>
              <a:gd name="connsiteX24" fmla="*/ 94980 w 405249"/>
              <a:gd name="connsiteY24" fmla="*/ 430577 h 506561"/>
              <a:gd name="connsiteX25" fmla="*/ 75984 w 405249"/>
              <a:gd name="connsiteY25" fmla="*/ 411581 h 506561"/>
              <a:gd name="connsiteX26" fmla="*/ 151969 w 405249"/>
              <a:gd name="connsiteY26" fmla="*/ 259613 h 506561"/>
              <a:gd name="connsiteX27" fmla="*/ 170965 w 405249"/>
              <a:gd name="connsiteY27" fmla="*/ 240617 h 506561"/>
              <a:gd name="connsiteX28" fmla="*/ 310269 w 405249"/>
              <a:gd name="connsiteY28" fmla="*/ 240617 h 506561"/>
              <a:gd name="connsiteX29" fmla="*/ 329265 w 405249"/>
              <a:gd name="connsiteY29" fmla="*/ 259613 h 506561"/>
              <a:gd name="connsiteX30" fmla="*/ 310269 w 405249"/>
              <a:gd name="connsiteY30" fmla="*/ 278609 h 506561"/>
              <a:gd name="connsiteX31" fmla="*/ 170965 w 405249"/>
              <a:gd name="connsiteY31" fmla="*/ 278609 h 506561"/>
              <a:gd name="connsiteX32" fmla="*/ 151969 w 405249"/>
              <a:gd name="connsiteY32" fmla="*/ 259613 h 506561"/>
              <a:gd name="connsiteX33" fmla="*/ 151969 w 405249"/>
              <a:gd name="connsiteY33" fmla="*/ 335597 h 506561"/>
              <a:gd name="connsiteX34" fmla="*/ 170965 w 405249"/>
              <a:gd name="connsiteY34" fmla="*/ 316601 h 506561"/>
              <a:gd name="connsiteX35" fmla="*/ 310269 w 405249"/>
              <a:gd name="connsiteY35" fmla="*/ 316601 h 506561"/>
              <a:gd name="connsiteX36" fmla="*/ 329265 w 405249"/>
              <a:gd name="connsiteY36" fmla="*/ 335597 h 506561"/>
              <a:gd name="connsiteX37" fmla="*/ 310269 w 405249"/>
              <a:gd name="connsiteY37" fmla="*/ 354593 h 506561"/>
              <a:gd name="connsiteX38" fmla="*/ 170965 w 405249"/>
              <a:gd name="connsiteY38" fmla="*/ 354593 h 506561"/>
              <a:gd name="connsiteX39" fmla="*/ 151969 w 405249"/>
              <a:gd name="connsiteY39" fmla="*/ 335597 h 506561"/>
              <a:gd name="connsiteX40" fmla="*/ 151969 w 405249"/>
              <a:gd name="connsiteY40" fmla="*/ 411581 h 506561"/>
              <a:gd name="connsiteX41" fmla="*/ 170965 w 405249"/>
              <a:gd name="connsiteY41" fmla="*/ 392585 h 506561"/>
              <a:gd name="connsiteX42" fmla="*/ 310269 w 405249"/>
              <a:gd name="connsiteY42" fmla="*/ 392585 h 506561"/>
              <a:gd name="connsiteX43" fmla="*/ 329265 w 405249"/>
              <a:gd name="connsiteY43" fmla="*/ 411581 h 506561"/>
              <a:gd name="connsiteX44" fmla="*/ 310269 w 405249"/>
              <a:gd name="connsiteY44" fmla="*/ 430577 h 506561"/>
              <a:gd name="connsiteX45" fmla="*/ 170965 w 405249"/>
              <a:gd name="connsiteY45" fmla="*/ 430577 h 506561"/>
              <a:gd name="connsiteX46" fmla="*/ 151969 w 405249"/>
              <a:gd name="connsiteY46" fmla="*/ 411581 h 506561"/>
              <a:gd name="connsiteX47" fmla="*/ 240617 w 405249"/>
              <a:gd name="connsiteY47" fmla="*/ 151969 h 506561"/>
              <a:gd name="connsiteX48" fmla="*/ 240617 w 405249"/>
              <a:gd name="connsiteY48" fmla="*/ 12664 h 506561"/>
              <a:gd name="connsiteX49" fmla="*/ 392585 w 405249"/>
              <a:gd name="connsiteY49" fmla="*/ 164633 h 506561"/>
              <a:gd name="connsiteX50" fmla="*/ 253281 w 405249"/>
              <a:gd name="connsiteY50" fmla="*/ 164633 h 506561"/>
              <a:gd name="connsiteX51" fmla="*/ 240617 w 405249"/>
              <a:gd name="connsiteY51" fmla="*/ 151969 h 5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5249" h="506561">
                <a:moveTo>
                  <a:pt x="202625" y="151969"/>
                </a:moveTo>
                <a:lnTo>
                  <a:pt x="202625" y="0"/>
                </a:lnTo>
                <a:lnTo>
                  <a:pt x="50656" y="0"/>
                </a:lnTo>
                <a:cubicBezTo>
                  <a:pt x="22680" y="0"/>
                  <a:pt x="0" y="22680"/>
                  <a:pt x="0" y="50656"/>
                </a:cubicBezTo>
                <a:lnTo>
                  <a:pt x="0" y="455906"/>
                </a:lnTo>
                <a:cubicBezTo>
                  <a:pt x="0" y="483882"/>
                  <a:pt x="22680" y="506562"/>
                  <a:pt x="50656" y="506562"/>
                </a:cubicBezTo>
                <a:lnTo>
                  <a:pt x="354593" y="506562"/>
                </a:lnTo>
                <a:cubicBezTo>
                  <a:pt x="382570" y="506562"/>
                  <a:pt x="405249" y="483882"/>
                  <a:pt x="405249" y="455906"/>
                </a:cubicBezTo>
                <a:lnTo>
                  <a:pt x="405249" y="202625"/>
                </a:lnTo>
                <a:lnTo>
                  <a:pt x="253281" y="202625"/>
                </a:lnTo>
                <a:cubicBezTo>
                  <a:pt x="225304" y="202625"/>
                  <a:pt x="202625" y="179945"/>
                  <a:pt x="202625" y="151969"/>
                </a:cubicBezTo>
                <a:close/>
                <a:moveTo>
                  <a:pt x="75984" y="259613"/>
                </a:moveTo>
                <a:cubicBezTo>
                  <a:pt x="75984" y="249122"/>
                  <a:pt x="84489" y="240617"/>
                  <a:pt x="94980" y="240617"/>
                </a:cubicBezTo>
                <a:cubicBezTo>
                  <a:pt x="105472" y="240617"/>
                  <a:pt x="113976" y="249122"/>
                  <a:pt x="113976" y="259613"/>
                </a:cubicBezTo>
                <a:cubicBezTo>
                  <a:pt x="113976" y="270104"/>
                  <a:pt x="105472" y="278609"/>
                  <a:pt x="94980" y="278609"/>
                </a:cubicBezTo>
                <a:cubicBezTo>
                  <a:pt x="84489" y="278609"/>
                  <a:pt x="75984" y="270104"/>
                  <a:pt x="75984" y="259613"/>
                </a:cubicBezTo>
                <a:close/>
                <a:moveTo>
                  <a:pt x="75984" y="335597"/>
                </a:moveTo>
                <a:cubicBezTo>
                  <a:pt x="75984" y="325106"/>
                  <a:pt x="84489" y="316601"/>
                  <a:pt x="94980" y="316601"/>
                </a:cubicBezTo>
                <a:cubicBezTo>
                  <a:pt x="105472" y="316601"/>
                  <a:pt x="113976" y="325106"/>
                  <a:pt x="113976" y="335597"/>
                </a:cubicBezTo>
                <a:cubicBezTo>
                  <a:pt x="113976" y="346088"/>
                  <a:pt x="105472" y="354593"/>
                  <a:pt x="94980" y="354593"/>
                </a:cubicBezTo>
                <a:cubicBezTo>
                  <a:pt x="84489" y="354593"/>
                  <a:pt x="75984" y="346088"/>
                  <a:pt x="75984" y="335597"/>
                </a:cubicBezTo>
                <a:close/>
                <a:moveTo>
                  <a:pt x="75984" y="411581"/>
                </a:moveTo>
                <a:cubicBezTo>
                  <a:pt x="75984" y="401090"/>
                  <a:pt x="84489" y="392585"/>
                  <a:pt x="94980" y="392585"/>
                </a:cubicBezTo>
                <a:cubicBezTo>
                  <a:pt x="105472" y="392585"/>
                  <a:pt x="113976" y="401090"/>
                  <a:pt x="113976" y="411581"/>
                </a:cubicBezTo>
                <a:cubicBezTo>
                  <a:pt x="113976" y="422073"/>
                  <a:pt x="105472" y="430577"/>
                  <a:pt x="94980" y="430577"/>
                </a:cubicBezTo>
                <a:cubicBezTo>
                  <a:pt x="84489" y="430577"/>
                  <a:pt x="75984" y="422073"/>
                  <a:pt x="75984" y="411581"/>
                </a:cubicBezTo>
                <a:close/>
                <a:moveTo>
                  <a:pt x="151969" y="259613"/>
                </a:moveTo>
                <a:cubicBezTo>
                  <a:pt x="151969" y="249122"/>
                  <a:pt x="160473" y="240617"/>
                  <a:pt x="170965" y="240617"/>
                </a:cubicBezTo>
                <a:lnTo>
                  <a:pt x="310269" y="240617"/>
                </a:lnTo>
                <a:cubicBezTo>
                  <a:pt x="320760" y="240617"/>
                  <a:pt x="329265" y="249122"/>
                  <a:pt x="329265" y="259613"/>
                </a:cubicBezTo>
                <a:cubicBezTo>
                  <a:pt x="329265" y="270104"/>
                  <a:pt x="320760" y="278609"/>
                  <a:pt x="310269" y="278609"/>
                </a:cubicBezTo>
                <a:lnTo>
                  <a:pt x="170965" y="278609"/>
                </a:lnTo>
                <a:cubicBezTo>
                  <a:pt x="160473" y="278609"/>
                  <a:pt x="151969" y="270104"/>
                  <a:pt x="151969" y="259613"/>
                </a:cubicBezTo>
                <a:close/>
                <a:moveTo>
                  <a:pt x="151969" y="335597"/>
                </a:moveTo>
                <a:cubicBezTo>
                  <a:pt x="151969" y="325106"/>
                  <a:pt x="160473" y="316601"/>
                  <a:pt x="170965" y="316601"/>
                </a:cubicBezTo>
                <a:lnTo>
                  <a:pt x="310269" y="316601"/>
                </a:lnTo>
                <a:cubicBezTo>
                  <a:pt x="320760" y="316601"/>
                  <a:pt x="329265" y="325106"/>
                  <a:pt x="329265" y="335597"/>
                </a:cubicBezTo>
                <a:cubicBezTo>
                  <a:pt x="329265" y="346088"/>
                  <a:pt x="320760" y="354593"/>
                  <a:pt x="310269" y="354593"/>
                </a:cubicBezTo>
                <a:lnTo>
                  <a:pt x="170965" y="354593"/>
                </a:lnTo>
                <a:cubicBezTo>
                  <a:pt x="160473" y="354593"/>
                  <a:pt x="151969" y="346088"/>
                  <a:pt x="151969" y="335597"/>
                </a:cubicBezTo>
                <a:close/>
                <a:moveTo>
                  <a:pt x="151969" y="411581"/>
                </a:moveTo>
                <a:cubicBezTo>
                  <a:pt x="151969" y="401090"/>
                  <a:pt x="160473" y="392585"/>
                  <a:pt x="170965" y="392585"/>
                </a:cubicBezTo>
                <a:lnTo>
                  <a:pt x="310269" y="392585"/>
                </a:lnTo>
                <a:cubicBezTo>
                  <a:pt x="320760" y="392585"/>
                  <a:pt x="329265" y="401090"/>
                  <a:pt x="329265" y="411581"/>
                </a:cubicBezTo>
                <a:cubicBezTo>
                  <a:pt x="329265" y="422073"/>
                  <a:pt x="320760" y="430577"/>
                  <a:pt x="310269" y="430577"/>
                </a:cubicBezTo>
                <a:lnTo>
                  <a:pt x="170965" y="430577"/>
                </a:lnTo>
                <a:cubicBezTo>
                  <a:pt x="160473" y="430577"/>
                  <a:pt x="151969" y="422073"/>
                  <a:pt x="151969" y="411581"/>
                </a:cubicBezTo>
                <a:close/>
                <a:moveTo>
                  <a:pt x="240617" y="151969"/>
                </a:moveTo>
                <a:lnTo>
                  <a:pt x="240617" y="12664"/>
                </a:lnTo>
                <a:lnTo>
                  <a:pt x="392585" y="164633"/>
                </a:lnTo>
                <a:lnTo>
                  <a:pt x="253281" y="164633"/>
                </a:lnTo>
                <a:cubicBezTo>
                  <a:pt x="246287" y="164633"/>
                  <a:pt x="240617" y="158963"/>
                  <a:pt x="240617" y="15196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Tree>
    <p:extLst>
      <p:ext uri="{BB962C8B-B14F-4D97-AF65-F5344CB8AC3E}">
        <p14:creationId xmlns:p14="http://schemas.microsoft.com/office/powerpoint/2010/main" val="247337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7B9595F-3154-4A10-A63A-CD76B543589F}"/>
              </a:ext>
              <a:ext uri="{C183D7F6-B498-43B3-948B-1728B52AA6E4}">
                <adec:decorative xmlns:adec="http://schemas.microsoft.com/office/drawing/2017/decorative" val="1"/>
              </a:ext>
            </a:extLst>
          </p:cNvPr>
          <p:cNvSpPr/>
          <p:nvPr/>
        </p:nvSpPr>
        <p:spPr bwMode="auto">
          <a:xfrm>
            <a:off x="3666782" y="2551570"/>
            <a:ext cx="1963256" cy="2095894"/>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16" name="TextBox 15">
            <a:extLst>
              <a:ext uri="{FF2B5EF4-FFF2-40B4-BE49-F238E27FC236}">
                <a16:creationId xmlns:a16="http://schemas.microsoft.com/office/drawing/2014/main" id="{99EDD24B-BF0F-4A42-89EC-8AB0E52EB543}"/>
              </a:ext>
              <a:ext uri="{C183D7F6-B498-43B3-948B-1728B52AA6E4}">
                <adec:decorative xmlns:adec="http://schemas.microsoft.com/office/drawing/2017/decorative" val="1"/>
              </a:ext>
            </a:extLst>
          </p:cNvPr>
          <p:cNvSpPr txBox="1"/>
          <p:nvPr/>
        </p:nvSpPr>
        <p:spPr>
          <a:xfrm>
            <a:off x="4908104" y="3868427"/>
            <a:ext cx="472886"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Private</a:t>
            </a:r>
            <a:br>
              <a:rPr kumimoji="0" lang="en-US" sz="900" b="0" i="0" u="none" strike="noStrike" kern="0" cap="none" spc="0" normalizeH="0" baseline="0" noProof="0">
                <a:ln>
                  <a:noFill/>
                </a:ln>
                <a:effectLst/>
                <a:uLnTx/>
                <a:uFillTx/>
                <a:latin typeface="Segoe Sans Text Semibold" pitchFamily="2" charset="0"/>
                <a:ea typeface="+mn-ea"/>
                <a:cs typeface="+mn-cs"/>
              </a:rPr>
            </a:br>
            <a:r>
              <a:rPr kumimoji="0" lang="en-US" sz="900" b="0" i="0" u="none" strike="noStrike" kern="0" cap="none" spc="0" normalizeH="0" baseline="0" noProof="0">
                <a:ln>
                  <a:noFill/>
                </a:ln>
                <a:effectLst/>
                <a:uLnTx/>
                <a:uFillTx/>
                <a:latin typeface="Segoe Sans Text Semibold" pitchFamily="2" charset="0"/>
                <a:ea typeface="+mn-ea"/>
                <a:cs typeface="+mn-cs"/>
              </a:rPr>
              <a:t>Endpoint</a:t>
            </a:r>
          </a:p>
        </p:txBody>
      </p:sp>
      <p:sp>
        <p:nvSpPr>
          <p:cNvPr id="19" name="TextBox 18">
            <a:extLst>
              <a:ext uri="{FF2B5EF4-FFF2-40B4-BE49-F238E27FC236}">
                <a16:creationId xmlns:a16="http://schemas.microsoft.com/office/drawing/2014/main" id="{3C8C10BD-A91E-4FB7-B02C-738C1FA15932}"/>
              </a:ext>
              <a:ext uri="{C183D7F6-B498-43B3-948B-1728B52AA6E4}">
                <adec:decorative xmlns:adec="http://schemas.microsoft.com/office/drawing/2017/decorative" val="1"/>
              </a:ext>
            </a:extLst>
          </p:cNvPr>
          <p:cNvSpPr txBox="1"/>
          <p:nvPr/>
        </p:nvSpPr>
        <p:spPr>
          <a:xfrm>
            <a:off x="4845264" y="3101121"/>
            <a:ext cx="56227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10.0.0.5</a:t>
            </a:r>
          </a:p>
        </p:txBody>
      </p:sp>
      <p:sp>
        <p:nvSpPr>
          <p:cNvPr id="56" name="TextBox 55">
            <a:extLst>
              <a:ext uri="{FF2B5EF4-FFF2-40B4-BE49-F238E27FC236}">
                <a16:creationId xmlns:a16="http://schemas.microsoft.com/office/drawing/2014/main" id="{D080C3A6-7BED-424F-A9A3-946F033F9C30}"/>
              </a:ext>
              <a:ext uri="{C183D7F6-B498-43B3-948B-1728B52AA6E4}">
                <adec:decorative xmlns:adec="http://schemas.microsoft.com/office/drawing/2017/decorative" val="1"/>
              </a:ext>
            </a:extLst>
          </p:cNvPr>
          <p:cNvSpPr txBox="1"/>
          <p:nvPr/>
        </p:nvSpPr>
        <p:spPr>
          <a:xfrm>
            <a:off x="3877053" y="3879376"/>
            <a:ext cx="838371"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0" noProof="0">
                <a:latin typeface="Segoe Sans Text Semibold" pitchFamily="2" charset="0"/>
              </a:rPr>
              <a:t>Your Search API</a:t>
            </a:r>
            <a:endParaRPr kumimoji="0" lang="en-US" sz="900" b="0" i="0" u="none" strike="noStrike" kern="0" cap="none" spc="0" normalizeH="0" baseline="0" noProof="0">
              <a:ln>
                <a:noFill/>
              </a:ln>
              <a:effectLst/>
              <a:uLnTx/>
              <a:uFillTx/>
              <a:latin typeface="Segoe Sans Text Semibold" pitchFamily="2" charset="0"/>
              <a:ea typeface="+mn-ea"/>
              <a:cs typeface="+mn-cs"/>
            </a:endParaRPr>
          </a:p>
        </p:txBody>
      </p:sp>
      <p:sp>
        <p:nvSpPr>
          <p:cNvPr id="62" name="Title 4">
            <a:extLst>
              <a:ext uri="{FF2B5EF4-FFF2-40B4-BE49-F238E27FC236}">
                <a16:creationId xmlns:a16="http://schemas.microsoft.com/office/drawing/2014/main" id="{94A76EC7-8140-4ABC-AA72-C2FAB03528CE}"/>
              </a:ext>
              <a:ext uri="{C183D7F6-B498-43B3-948B-1728B52AA6E4}">
                <adec:decorative xmlns:adec="http://schemas.microsoft.com/office/drawing/2017/decorative" val="1"/>
              </a:ext>
            </a:extLst>
          </p:cNvPr>
          <p:cNvSpPr txBox="1">
            <a:spLocks/>
          </p:cNvSpPr>
          <p:nvPr/>
        </p:nvSpPr>
        <p:spPr>
          <a:xfrm>
            <a:off x="6637188" y="4248535"/>
            <a:ext cx="3640136"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chemeClr val="bg1"/>
                </a:solidFill>
                <a:effectLst/>
                <a:uLnTx/>
                <a:uFillTx/>
                <a:latin typeface="Segoe Sans Text Semibold" pitchFamily="2" charset="0"/>
                <a:ea typeface="+mn-ea"/>
                <a:cs typeface="Segoe Sans Text" pitchFamily="2" charset="0"/>
              </a:rPr>
              <a:t>Azure AI Search</a:t>
            </a:r>
          </a:p>
        </p:txBody>
      </p:sp>
      <p:sp>
        <p:nvSpPr>
          <p:cNvPr id="63" name="Rectangle 62">
            <a:extLst>
              <a:ext uri="{FF2B5EF4-FFF2-40B4-BE49-F238E27FC236}">
                <a16:creationId xmlns:a16="http://schemas.microsoft.com/office/drawing/2014/main" id="{85AD58D6-2C50-429C-BF99-FE1DCE0BE826}"/>
              </a:ext>
              <a:ext uri="{C183D7F6-B498-43B3-948B-1728B52AA6E4}">
                <adec:decorative xmlns:adec="http://schemas.microsoft.com/office/drawing/2017/decorative" val="1"/>
              </a:ext>
            </a:extLst>
          </p:cNvPr>
          <p:cNvSpPr/>
          <p:nvPr/>
        </p:nvSpPr>
        <p:spPr bwMode="auto">
          <a:xfrm>
            <a:off x="6911168" y="2551570"/>
            <a:ext cx="3054476" cy="2095894"/>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72" name="Rectangle 71">
            <a:extLst>
              <a:ext uri="{FF2B5EF4-FFF2-40B4-BE49-F238E27FC236}">
                <a16:creationId xmlns:a16="http://schemas.microsoft.com/office/drawing/2014/main" id="{F929648E-C9C1-482D-A5BE-14E61948CF4B}"/>
              </a:ext>
              <a:ext uri="{C183D7F6-B498-43B3-948B-1728B52AA6E4}">
                <adec:decorative xmlns:adec="http://schemas.microsoft.com/office/drawing/2017/decorative" val="1"/>
              </a:ext>
            </a:extLst>
          </p:cNvPr>
          <p:cNvSpPr/>
          <p:nvPr/>
        </p:nvSpPr>
        <p:spPr bwMode="auto">
          <a:xfrm>
            <a:off x="8263323" y="4593799"/>
            <a:ext cx="1007078" cy="108780"/>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69" name="Group 68">
            <a:extLst>
              <a:ext uri="{FF2B5EF4-FFF2-40B4-BE49-F238E27FC236}">
                <a16:creationId xmlns:a16="http://schemas.microsoft.com/office/drawing/2014/main" id="{4C3FD583-8559-4743-81D1-B59D5772BF69}"/>
              </a:ext>
              <a:ext uri="{C183D7F6-B498-43B3-948B-1728B52AA6E4}">
                <adec:decorative xmlns:adec="http://schemas.microsoft.com/office/drawing/2017/decorative" val="1"/>
              </a:ext>
            </a:extLst>
          </p:cNvPr>
          <p:cNvGrpSpPr/>
          <p:nvPr/>
        </p:nvGrpSpPr>
        <p:grpSpPr>
          <a:xfrm>
            <a:off x="8368730" y="4535772"/>
            <a:ext cx="1478169" cy="302572"/>
            <a:chOff x="3371245" y="5962049"/>
            <a:chExt cx="1788589" cy="366113"/>
          </a:xfrm>
        </p:grpSpPr>
        <p:sp>
          <p:nvSpPr>
            <p:cNvPr id="70" name="TextBox 69">
              <a:extLst>
                <a:ext uri="{FF2B5EF4-FFF2-40B4-BE49-F238E27FC236}">
                  <a16:creationId xmlns:a16="http://schemas.microsoft.com/office/drawing/2014/main" id="{DD37192C-D98D-4D19-8771-23838F7091D3}"/>
                </a:ext>
              </a:extLst>
            </p:cNvPr>
            <p:cNvSpPr txBox="1"/>
            <p:nvPr/>
          </p:nvSpPr>
          <p:spPr>
            <a:xfrm>
              <a:off x="3593992" y="6030234"/>
              <a:ext cx="1565842" cy="297928"/>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Azure AI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Virtual Network</a:t>
              </a:r>
            </a:p>
          </p:txBody>
        </p:sp>
        <p:pic>
          <p:nvPicPr>
            <p:cNvPr id="71" name="Picture 88">
              <a:extLst>
                <a:ext uri="{FF2B5EF4-FFF2-40B4-BE49-F238E27FC236}">
                  <a16:creationId xmlns:a16="http://schemas.microsoft.com/office/drawing/2014/main" id="{288E0B67-DD71-4532-9C31-D602E4BDB20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371245" y="5962049"/>
              <a:ext cx="302457" cy="302457"/>
            </a:xfrm>
            <a:prstGeom prst="rect">
              <a:avLst/>
            </a:prstGeom>
          </p:spPr>
        </p:pic>
      </p:grpSp>
      <p:sp>
        <p:nvSpPr>
          <p:cNvPr id="80" name="TextBox 79">
            <a:extLst>
              <a:ext uri="{FF2B5EF4-FFF2-40B4-BE49-F238E27FC236}">
                <a16:creationId xmlns:a16="http://schemas.microsoft.com/office/drawing/2014/main" id="{52E3EF7E-19D1-41B0-BC6A-09FE11C9E314}"/>
              </a:ext>
              <a:ext uri="{C183D7F6-B498-43B3-948B-1728B52AA6E4}">
                <adec:decorative xmlns:adec="http://schemas.microsoft.com/office/drawing/2017/decorative" val="1"/>
              </a:ext>
            </a:extLst>
          </p:cNvPr>
          <p:cNvSpPr txBox="1"/>
          <p:nvPr/>
        </p:nvSpPr>
        <p:spPr>
          <a:xfrm>
            <a:off x="9020203" y="2353532"/>
            <a:ext cx="838164" cy="13906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mn-cs"/>
              </a:rPr>
              <a:t>Deny Internet</a:t>
            </a:r>
          </a:p>
        </p:txBody>
      </p:sp>
      <p:grpSp>
        <p:nvGrpSpPr>
          <p:cNvPr id="81" name="Group 80">
            <a:extLst>
              <a:ext uri="{FF2B5EF4-FFF2-40B4-BE49-F238E27FC236}">
                <a16:creationId xmlns:a16="http://schemas.microsoft.com/office/drawing/2014/main" id="{0428D289-EE88-4EC1-8412-85D200AEE737}"/>
              </a:ext>
              <a:ext uri="{C183D7F6-B498-43B3-948B-1728B52AA6E4}">
                <adec:decorative xmlns:adec="http://schemas.microsoft.com/office/drawing/2017/decorative" val="1"/>
              </a:ext>
            </a:extLst>
          </p:cNvPr>
          <p:cNvGrpSpPr/>
          <p:nvPr/>
        </p:nvGrpSpPr>
        <p:grpSpPr>
          <a:xfrm>
            <a:off x="9797043" y="2345050"/>
            <a:ext cx="375067" cy="355599"/>
            <a:chOff x="10248558" y="3116843"/>
            <a:chExt cx="674663" cy="639646"/>
          </a:xfrm>
        </p:grpSpPr>
        <p:sp>
          <p:nvSpPr>
            <p:cNvPr id="82" name="Freeform: Shape 81">
              <a:extLst>
                <a:ext uri="{FF2B5EF4-FFF2-40B4-BE49-F238E27FC236}">
                  <a16:creationId xmlns:a16="http://schemas.microsoft.com/office/drawing/2014/main" id="{7D936F56-388F-4675-BCDD-250492687CDB}"/>
                </a:ext>
              </a:extLst>
            </p:cNvPr>
            <p:cNvSpPr/>
            <p:nvPr/>
          </p:nvSpPr>
          <p:spPr>
            <a:xfrm>
              <a:off x="10364103" y="3116843"/>
              <a:ext cx="559118" cy="556463"/>
            </a:xfrm>
            <a:custGeom>
              <a:avLst/>
              <a:gdLst>
                <a:gd name="connsiteX0" fmla="*/ 388476 w 402064"/>
                <a:gd name="connsiteY0" fmla="*/ 124855 h 400157"/>
                <a:gd name="connsiteX1" fmla="*/ 364110 w 402064"/>
                <a:gd name="connsiteY1" fmla="*/ 80997 h 400157"/>
                <a:gd name="connsiteX2" fmla="*/ 80274 w 402064"/>
                <a:gd name="connsiteY2" fmla="*/ 40634 h 400157"/>
                <a:gd name="connsiteX3" fmla="*/ 80170 w 402064"/>
                <a:gd name="connsiteY3" fmla="*/ 40712 h 400157"/>
                <a:gd name="connsiteX4" fmla="*/ 78221 w 402064"/>
                <a:gd name="connsiteY4" fmla="*/ 42337 h 400157"/>
                <a:gd name="connsiteX5" fmla="*/ 6424 w 402064"/>
                <a:gd name="connsiteY5" fmla="*/ 150520 h 400157"/>
                <a:gd name="connsiteX6" fmla="*/ 2200 w 402064"/>
                <a:gd name="connsiteY6" fmla="*/ 171962 h 400157"/>
                <a:gd name="connsiteX7" fmla="*/ 63601 w 402064"/>
                <a:gd name="connsiteY7" fmla="*/ 349343 h 400157"/>
                <a:gd name="connsiteX8" fmla="*/ 63601 w 402064"/>
                <a:gd name="connsiteY8" fmla="*/ 349343 h 400157"/>
                <a:gd name="connsiteX9" fmla="*/ 70749 w 402064"/>
                <a:gd name="connsiteY9" fmla="*/ 355840 h 400157"/>
                <a:gd name="connsiteX10" fmla="*/ 70749 w 402064"/>
                <a:gd name="connsiteY10" fmla="*/ 355840 h 400157"/>
                <a:gd name="connsiteX11" fmla="*/ 77896 w 402064"/>
                <a:gd name="connsiteY11" fmla="*/ 361688 h 400157"/>
                <a:gd name="connsiteX12" fmla="*/ 77896 w 402064"/>
                <a:gd name="connsiteY12" fmla="*/ 361688 h 400157"/>
                <a:gd name="connsiteX13" fmla="*/ 108434 w 402064"/>
                <a:gd name="connsiteY13" fmla="*/ 381181 h 400157"/>
                <a:gd name="connsiteX14" fmla="*/ 111683 w 402064"/>
                <a:gd name="connsiteY14" fmla="*/ 383130 h 400157"/>
                <a:gd name="connsiteX15" fmla="*/ 117206 w 402064"/>
                <a:gd name="connsiteY15" fmla="*/ 385404 h 400157"/>
                <a:gd name="connsiteX16" fmla="*/ 121754 w 402064"/>
                <a:gd name="connsiteY16" fmla="*/ 387678 h 400157"/>
                <a:gd name="connsiteX17" fmla="*/ 126627 w 402064"/>
                <a:gd name="connsiteY17" fmla="*/ 389627 h 400157"/>
                <a:gd name="connsiteX18" fmla="*/ 131825 w 402064"/>
                <a:gd name="connsiteY18" fmla="*/ 391577 h 400157"/>
                <a:gd name="connsiteX19" fmla="*/ 136373 w 402064"/>
                <a:gd name="connsiteY19" fmla="*/ 393201 h 400157"/>
                <a:gd name="connsiteX20" fmla="*/ 142871 w 402064"/>
                <a:gd name="connsiteY20" fmla="*/ 395150 h 400157"/>
                <a:gd name="connsiteX21" fmla="*/ 146444 w 402064"/>
                <a:gd name="connsiteY21" fmla="*/ 395150 h 400157"/>
                <a:gd name="connsiteX22" fmla="*/ 155866 w 402064"/>
                <a:gd name="connsiteY22" fmla="*/ 397749 h 400157"/>
                <a:gd name="connsiteX23" fmla="*/ 155866 w 402064"/>
                <a:gd name="connsiteY23" fmla="*/ 397749 h 400157"/>
                <a:gd name="connsiteX24" fmla="*/ 166262 w 402064"/>
                <a:gd name="connsiteY24" fmla="*/ 400023 h 400157"/>
                <a:gd name="connsiteX25" fmla="*/ 168861 w 402064"/>
                <a:gd name="connsiteY25" fmla="*/ 400023 h 400157"/>
                <a:gd name="connsiteX26" fmla="*/ 176983 w 402064"/>
                <a:gd name="connsiteY26" fmla="*/ 400023 h 400157"/>
                <a:gd name="connsiteX27" fmla="*/ 180231 w 402064"/>
                <a:gd name="connsiteY27" fmla="*/ 400023 h 400157"/>
                <a:gd name="connsiteX28" fmla="*/ 214993 w 402064"/>
                <a:gd name="connsiteY28" fmla="*/ 400023 h 400157"/>
                <a:gd name="connsiteX29" fmla="*/ 222465 w 402064"/>
                <a:gd name="connsiteY29" fmla="*/ 400023 h 400157"/>
                <a:gd name="connsiteX30" fmla="*/ 222465 w 402064"/>
                <a:gd name="connsiteY30" fmla="*/ 400023 h 400157"/>
                <a:gd name="connsiteX31" fmla="*/ 226364 w 402064"/>
                <a:gd name="connsiteY31" fmla="*/ 400023 h 400157"/>
                <a:gd name="connsiteX32" fmla="*/ 251054 w 402064"/>
                <a:gd name="connsiteY32" fmla="*/ 395150 h 400157"/>
                <a:gd name="connsiteX33" fmla="*/ 251054 w 402064"/>
                <a:gd name="connsiteY33" fmla="*/ 395150 h 400157"/>
                <a:gd name="connsiteX34" fmla="*/ 322851 w 402064"/>
                <a:gd name="connsiteY34" fmla="*/ 359414 h 400157"/>
                <a:gd name="connsiteX35" fmla="*/ 359562 w 402064"/>
                <a:gd name="connsiteY35" fmla="*/ 322703 h 400157"/>
                <a:gd name="connsiteX36" fmla="*/ 388476 w 402064"/>
                <a:gd name="connsiteY36" fmla="*/ 124855 h 400157"/>
                <a:gd name="connsiteX37" fmla="*/ 341369 w 402064"/>
                <a:gd name="connsiteY37" fmla="*/ 94641 h 400157"/>
                <a:gd name="connsiteX38" fmla="*/ 301734 w 402064"/>
                <a:gd name="connsiteY38" fmla="*/ 94641 h 400157"/>
                <a:gd name="connsiteX39" fmla="*/ 273145 w 402064"/>
                <a:gd name="connsiteY39" fmla="*/ 40712 h 400157"/>
                <a:gd name="connsiteX40" fmla="*/ 342344 w 402064"/>
                <a:gd name="connsiteY40" fmla="*/ 94641 h 400157"/>
                <a:gd name="connsiteX41" fmla="*/ 214343 w 402064"/>
                <a:gd name="connsiteY41" fmla="*/ 29667 h 400157"/>
                <a:gd name="connsiteX42" fmla="*/ 272821 w 402064"/>
                <a:gd name="connsiteY42" fmla="*/ 94641 h 400157"/>
                <a:gd name="connsiteX43" fmla="*/ 214343 w 402064"/>
                <a:gd name="connsiteY43" fmla="*/ 94641 h 400157"/>
                <a:gd name="connsiteX44" fmla="*/ 214343 w 402064"/>
                <a:gd name="connsiteY44" fmla="*/ 121931 h 400157"/>
                <a:gd name="connsiteX45" fmla="*/ 281592 w 402064"/>
                <a:gd name="connsiteY45" fmla="*/ 121931 h 400157"/>
                <a:gd name="connsiteX46" fmla="*/ 292313 w 402064"/>
                <a:gd name="connsiteY46" fmla="*/ 190479 h 400157"/>
                <a:gd name="connsiteX47" fmla="*/ 214343 w 402064"/>
                <a:gd name="connsiteY47" fmla="*/ 190479 h 400157"/>
                <a:gd name="connsiteX48" fmla="*/ 214343 w 402064"/>
                <a:gd name="connsiteY48" fmla="*/ 216469 h 400157"/>
                <a:gd name="connsiteX49" fmla="*/ 292313 w 402064"/>
                <a:gd name="connsiteY49" fmla="*/ 216469 h 400157"/>
                <a:gd name="connsiteX50" fmla="*/ 281592 w 402064"/>
                <a:gd name="connsiteY50" fmla="*/ 285343 h 400157"/>
                <a:gd name="connsiteX51" fmla="*/ 215318 w 402064"/>
                <a:gd name="connsiteY51" fmla="*/ 285343 h 400157"/>
                <a:gd name="connsiteX52" fmla="*/ 215318 w 402064"/>
                <a:gd name="connsiteY52" fmla="*/ 215170 h 400157"/>
                <a:gd name="connsiteX53" fmla="*/ 112982 w 402064"/>
                <a:gd name="connsiteY53" fmla="*/ 170012 h 400157"/>
                <a:gd name="connsiteX54" fmla="*/ 122079 w 402064"/>
                <a:gd name="connsiteY54" fmla="*/ 120631 h 400157"/>
                <a:gd name="connsiteX55" fmla="*/ 189328 w 402064"/>
                <a:gd name="connsiteY55" fmla="*/ 120631 h 400157"/>
                <a:gd name="connsiteX56" fmla="*/ 189328 w 402064"/>
                <a:gd name="connsiteY56" fmla="*/ 189180 h 400157"/>
                <a:gd name="connsiteX57" fmla="*/ 111683 w 402064"/>
                <a:gd name="connsiteY57" fmla="*/ 189180 h 400157"/>
                <a:gd name="connsiteX58" fmla="*/ 112982 w 402064"/>
                <a:gd name="connsiteY58" fmla="*/ 170012 h 400157"/>
                <a:gd name="connsiteX59" fmla="*/ 189328 w 402064"/>
                <a:gd name="connsiteY59" fmla="*/ 28367 h 400157"/>
                <a:gd name="connsiteX60" fmla="*/ 189328 w 402064"/>
                <a:gd name="connsiteY60" fmla="*/ 93342 h 400157"/>
                <a:gd name="connsiteX61" fmla="*/ 131175 w 402064"/>
                <a:gd name="connsiteY61" fmla="*/ 93342 h 400157"/>
                <a:gd name="connsiteX62" fmla="*/ 189328 w 402064"/>
                <a:gd name="connsiteY62" fmla="*/ 28367 h 400157"/>
                <a:gd name="connsiteX63" fmla="*/ 94140 w 402064"/>
                <a:gd name="connsiteY63" fmla="*/ 62804 h 400157"/>
                <a:gd name="connsiteX64" fmla="*/ 94140 w 402064"/>
                <a:gd name="connsiteY64" fmla="*/ 62804 h 400157"/>
                <a:gd name="connsiteX65" fmla="*/ 129876 w 402064"/>
                <a:gd name="connsiteY65" fmla="*/ 42012 h 400157"/>
                <a:gd name="connsiteX66" fmla="*/ 101287 w 402064"/>
                <a:gd name="connsiteY66" fmla="*/ 96266 h 400157"/>
                <a:gd name="connsiteX67" fmla="*/ 63601 w 402064"/>
                <a:gd name="connsiteY67" fmla="*/ 96266 h 400157"/>
                <a:gd name="connsiteX68" fmla="*/ 94140 w 402064"/>
                <a:gd name="connsiteY68" fmla="*/ 62804 h 400157"/>
                <a:gd name="connsiteX69" fmla="*/ 45733 w 402064"/>
                <a:gd name="connsiteY69" fmla="*/ 120631 h 400157"/>
                <a:gd name="connsiteX70" fmla="*/ 96089 w 402064"/>
                <a:gd name="connsiteY70" fmla="*/ 120631 h 400157"/>
                <a:gd name="connsiteX71" fmla="*/ 88292 w 402064"/>
                <a:gd name="connsiteY71" fmla="*/ 164165 h 400157"/>
                <a:gd name="connsiteX72" fmla="*/ 86668 w 402064"/>
                <a:gd name="connsiteY72" fmla="*/ 189180 h 400157"/>
                <a:gd name="connsiteX73" fmla="*/ 26241 w 402064"/>
                <a:gd name="connsiteY73" fmla="*/ 189180 h 400157"/>
                <a:gd name="connsiteX74" fmla="*/ 31114 w 402064"/>
                <a:gd name="connsiteY74" fmla="*/ 164814 h 400157"/>
                <a:gd name="connsiteX75" fmla="*/ 45733 w 402064"/>
                <a:gd name="connsiteY75" fmla="*/ 120631 h 400157"/>
                <a:gd name="connsiteX76" fmla="*/ 26241 w 402064"/>
                <a:gd name="connsiteY76" fmla="*/ 215170 h 400157"/>
                <a:gd name="connsiteX77" fmla="*/ 85693 w 402064"/>
                <a:gd name="connsiteY77" fmla="*/ 215170 h 400157"/>
                <a:gd name="connsiteX78" fmla="*/ 96089 w 402064"/>
                <a:gd name="connsiteY78" fmla="*/ 284043 h 400157"/>
                <a:gd name="connsiteX79" fmla="*/ 45733 w 402064"/>
                <a:gd name="connsiteY79" fmla="*/ 284043 h 400157"/>
                <a:gd name="connsiteX80" fmla="*/ 26241 w 402064"/>
                <a:gd name="connsiteY80" fmla="*/ 215170 h 400157"/>
                <a:gd name="connsiteX81" fmla="*/ 63601 w 402064"/>
                <a:gd name="connsiteY81" fmla="*/ 310683 h 400157"/>
                <a:gd name="connsiteX82" fmla="*/ 63601 w 402064"/>
                <a:gd name="connsiteY82" fmla="*/ 310683 h 400157"/>
                <a:gd name="connsiteX83" fmla="*/ 102911 w 402064"/>
                <a:gd name="connsiteY83" fmla="*/ 310683 h 400157"/>
                <a:gd name="connsiteX84" fmla="*/ 131500 w 402064"/>
                <a:gd name="connsiteY84" fmla="*/ 364612 h 400157"/>
                <a:gd name="connsiteX85" fmla="*/ 63601 w 402064"/>
                <a:gd name="connsiteY85" fmla="*/ 310683 h 400157"/>
                <a:gd name="connsiteX86" fmla="*/ 189978 w 402064"/>
                <a:gd name="connsiteY86" fmla="*/ 375658 h 400157"/>
                <a:gd name="connsiteX87" fmla="*/ 131825 w 402064"/>
                <a:gd name="connsiteY87" fmla="*/ 310683 h 400157"/>
                <a:gd name="connsiteX88" fmla="*/ 189978 w 402064"/>
                <a:gd name="connsiteY88" fmla="*/ 310683 h 400157"/>
                <a:gd name="connsiteX89" fmla="*/ 189978 w 402064"/>
                <a:gd name="connsiteY89" fmla="*/ 283393 h 400157"/>
                <a:gd name="connsiteX90" fmla="*/ 122079 w 402064"/>
                <a:gd name="connsiteY90" fmla="*/ 283393 h 400157"/>
                <a:gd name="connsiteX91" fmla="*/ 111683 w 402064"/>
                <a:gd name="connsiteY91" fmla="*/ 214520 h 400157"/>
                <a:gd name="connsiteX92" fmla="*/ 189328 w 402064"/>
                <a:gd name="connsiteY92" fmla="*/ 214520 h 400157"/>
                <a:gd name="connsiteX93" fmla="*/ 189328 w 402064"/>
                <a:gd name="connsiteY93" fmla="*/ 284043 h 400157"/>
                <a:gd name="connsiteX94" fmla="*/ 239683 w 402064"/>
                <a:gd name="connsiteY94" fmla="*/ 362013 h 400157"/>
                <a:gd name="connsiteX95" fmla="*/ 215968 w 402064"/>
                <a:gd name="connsiteY95" fmla="*/ 375658 h 400157"/>
                <a:gd name="connsiteX96" fmla="*/ 215968 w 402064"/>
                <a:gd name="connsiteY96" fmla="*/ 310683 h 400157"/>
                <a:gd name="connsiteX97" fmla="*/ 274445 w 402064"/>
                <a:gd name="connsiteY97" fmla="*/ 310683 h 400157"/>
                <a:gd name="connsiteX98" fmla="*/ 239034 w 402064"/>
                <a:gd name="connsiteY98" fmla="*/ 362663 h 400157"/>
                <a:gd name="connsiteX99" fmla="*/ 310506 w 402064"/>
                <a:gd name="connsiteY99" fmla="*/ 340896 h 400157"/>
                <a:gd name="connsiteX100" fmla="*/ 310506 w 402064"/>
                <a:gd name="connsiteY100" fmla="*/ 340896 h 400157"/>
                <a:gd name="connsiteX101" fmla="*/ 273146 w 402064"/>
                <a:gd name="connsiteY101" fmla="*/ 362988 h 400157"/>
                <a:gd name="connsiteX102" fmla="*/ 301734 w 402064"/>
                <a:gd name="connsiteY102" fmla="*/ 309059 h 400157"/>
                <a:gd name="connsiteX103" fmla="*/ 342344 w 402064"/>
                <a:gd name="connsiteY103" fmla="*/ 309059 h 400157"/>
                <a:gd name="connsiteX104" fmla="*/ 310506 w 402064"/>
                <a:gd name="connsiteY104" fmla="*/ 340896 h 400157"/>
                <a:gd name="connsiteX105" fmla="*/ 358587 w 402064"/>
                <a:gd name="connsiteY105" fmla="*/ 283069 h 400157"/>
                <a:gd name="connsiteX106" fmla="*/ 309856 w 402064"/>
                <a:gd name="connsiteY106" fmla="*/ 283069 h 400157"/>
                <a:gd name="connsiteX107" fmla="*/ 319278 w 402064"/>
                <a:gd name="connsiteY107" fmla="*/ 214195 h 400157"/>
                <a:gd name="connsiteX108" fmla="*/ 378080 w 402064"/>
                <a:gd name="connsiteY108" fmla="*/ 214195 h 400157"/>
                <a:gd name="connsiteX109" fmla="*/ 358587 w 402064"/>
                <a:gd name="connsiteY109" fmla="*/ 284043 h 400157"/>
                <a:gd name="connsiteX110" fmla="*/ 319278 w 402064"/>
                <a:gd name="connsiteY110" fmla="*/ 189180 h 400157"/>
                <a:gd name="connsiteX111" fmla="*/ 309856 w 402064"/>
                <a:gd name="connsiteY111" fmla="*/ 120631 h 400157"/>
                <a:gd name="connsiteX112" fmla="*/ 358912 w 402064"/>
                <a:gd name="connsiteY112" fmla="*/ 120631 h 400157"/>
                <a:gd name="connsiteX113" fmla="*/ 378405 w 402064"/>
                <a:gd name="connsiteY113" fmla="*/ 189180 h 40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2064" h="400157">
                  <a:moveTo>
                    <a:pt x="388476" y="124855"/>
                  </a:moveTo>
                  <a:cubicBezTo>
                    <a:pt x="382143" y="109311"/>
                    <a:pt x="373962" y="94586"/>
                    <a:pt x="364110" y="80997"/>
                  </a:cubicBezTo>
                  <a:cubicBezTo>
                    <a:pt x="296877" y="-8528"/>
                    <a:pt x="169799" y="-26599"/>
                    <a:pt x="80274" y="40634"/>
                  </a:cubicBezTo>
                  <a:cubicBezTo>
                    <a:pt x="80239" y="40660"/>
                    <a:pt x="80205" y="40686"/>
                    <a:pt x="80170" y="40712"/>
                  </a:cubicBezTo>
                  <a:lnTo>
                    <a:pt x="78221" y="42337"/>
                  </a:lnTo>
                  <a:cubicBezTo>
                    <a:pt x="42967" y="69450"/>
                    <a:pt x="17713" y="107502"/>
                    <a:pt x="6424" y="150520"/>
                  </a:cubicBezTo>
                  <a:cubicBezTo>
                    <a:pt x="6424" y="157667"/>
                    <a:pt x="3175" y="164814"/>
                    <a:pt x="2200" y="171962"/>
                  </a:cubicBezTo>
                  <a:cubicBezTo>
                    <a:pt x="-7532" y="237568"/>
                    <a:pt x="15392" y="303793"/>
                    <a:pt x="63601" y="349343"/>
                  </a:cubicBezTo>
                  <a:lnTo>
                    <a:pt x="63601" y="349343"/>
                  </a:lnTo>
                  <a:cubicBezTo>
                    <a:pt x="65827" y="351676"/>
                    <a:pt x="68215" y="353847"/>
                    <a:pt x="70749" y="355840"/>
                  </a:cubicBezTo>
                  <a:lnTo>
                    <a:pt x="70749" y="355840"/>
                  </a:lnTo>
                  <a:lnTo>
                    <a:pt x="77896" y="361688"/>
                  </a:lnTo>
                  <a:lnTo>
                    <a:pt x="77896" y="361688"/>
                  </a:lnTo>
                  <a:cubicBezTo>
                    <a:pt x="87421" y="369158"/>
                    <a:pt x="97648" y="375686"/>
                    <a:pt x="108434" y="381181"/>
                  </a:cubicBezTo>
                  <a:lnTo>
                    <a:pt x="111683" y="383130"/>
                  </a:lnTo>
                  <a:lnTo>
                    <a:pt x="117206" y="385404"/>
                  </a:lnTo>
                  <a:lnTo>
                    <a:pt x="121754" y="387678"/>
                  </a:lnTo>
                  <a:lnTo>
                    <a:pt x="126627" y="389627"/>
                  </a:lnTo>
                  <a:lnTo>
                    <a:pt x="131825" y="391577"/>
                  </a:lnTo>
                  <a:lnTo>
                    <a:pt x="136373" y="393201"/>
                  </a:lnTo>
                  <a:lnTo>
                    <a:pt x="142871" y="395150"/>
                  </a:lnTo>
                  <a:lnTo>
                    <a:pt x="146444" y="395150"/>
                  </a:lnTo>
                  <a:lnTo>
                    <a:pt x="155866" y="397749"/>
                  </a:lnTo>
                  <a:lnTo>
                    <a:pt x="155866" y="397749"/>
                  </a:lnTo>
                  <a:lnTo>
                    <a:pt x="166262" y="400023"/>
                  </a:lnTo>
                  <a:lnTo>
                    <a:pt x="168861" y="400023"/>
                  </a:lnTo>
                  <a:cubicBezTo>
                    <a:pt x="171565" y="400202"/>
                    <a:pt x="174278" y="400202"/>
                    <a:pt x="176983" y="400023"/>
                  </a:cubicBezTo>
                  <a:lnTo>
                    <a:pt x="180231" y="400023"/>
                  </a:lnTo>
                  <a:lnTo>
                    <a:pt x="214993" y="400023"/>
                  </a:lnTo>
                  <a:lnTo>
                    <a:pt x="222465" y="400023"/>
                  </a:lnTo>
                  <a:lnTo>
                    <a:pt x="222465" y="400023"/>
                  </a:lnTo>
                  <a:lnTo>
                    <a:pt x="226364" y="400023"/>
                  </a:lnTo>
                  <a:cubicBezTo>
                    <a:pt x="234705" y="399027"/>
                    <a:pt x="242959" y="397398"/>
                    <a:pt x="251054" y="395150"/>
                  </a:cubicBezTo>
                  <a:lnTo>
                    <a:pt x="251054" y="395150"/>
                  </a:lnTo>
                  <a:cubicBezTo>
                    <a:pt x="277140" y="388171"/>
                    <a:pt x="301556" y="376018"/>
                    <a:pt x="322851" y="359414"/>
                  </a:cubicBezTo>
                  <a:cubicBezTo>
                    <a:pt x="336583" y="348769"/>
                    <a:pt x="348917" y="336435"/>
                    <a:pt x="359562" y="322703"/>
                  </a:cubicBezTo>
                  <a:cubicBezTo>
                    <a:pt x="403071" y="266321"/>
                    <a:pt x="414030" y="191330"/>
                    <a:pt x="388476" y="124855"/>
                  </a:cubicBezTo>
                  <a:close/>
                  <a:moveTo>
                    <a:pt x="341369" y="94641"/>
                  </a:moveTo>
                  <a:lnTo>
                    <a:pt x="301734" y="94641"/>
                  </a:lnTo>
                  <a:cubicBezTo>
                    <a:pt x="295136" y="75258"/>
                    <a:pt x="285485" y="57052"/>
                    <a:pt x="273145" y="40712"/>
                  </a:cubicBezTo>
                  <a:cubicBezTo>
                    <a:pt x="300451" y="52463"/>
                    <a:pt x="324279" y="71033"/>
                    <a:pt x="342344" y="94641"/>
                  </a:cubicBezTo>
                  <a:close/>
                  <a:moveTo>
                    <a:pt x="214343" y="29667"/>
                  </a:moveTo>
                  <a:cubicBezTo>
                    <a:pt x="242256" y="41930"/>
                    <a:pt x="263555" y="65595"/>
                    <a:pt x="272821" y="94641"/>
                  </a:cubicBezTo>
                  <a:lnTo>
                    <a:pt x="214343" y="94641"/>
                  </a:lnTo>
                  <a:close/>
                  <a:moveTo>
                    <a:pt x="214343" y="121931"/>
                  </a:moveTo>
                  <a:lnTo>
                    <a:pt x="281592" y="121931"/>
                  </a:lnTo>
                  <a:cubicBezTo>
                    <a:pt x="287806" y="144289"/>
                    <a:pt x="291404" y="167292"/>
                    <a:pt x="292313" y="190479"/>
                  </a:cubicBezTo>
                  <a:lnTo>
                    <a:pt x="214343" y="190479"/>
                  </a:lnTo>
                  <a:close/>
                  <a:moveTo>
                    <a:pt x="214343" y="216469"/>
                  </a:moveTo>
                  <a:lnTo>
                    <a:pt x="292313" y="216469"/>
                  </a:lnTo>
                  <a:cubicBezTo>
                    <a:pt x="291429" y="239766"/>
                    <a:pt x="287831" y="262880"/>
                    <a:pt x="281592" y="285343"/>
                  </a:cubicBezTo>
                  <a:lnTo>
                    <a:pt x="215318" y="285343"/>
                  </a:lnTo>
                  <a:lnTo>
                    <a:pt x="215318" y="215170"/>
                  </a:lnTo>
                  <a:close/>
                  <a:moveTo>
                    <a:pt x="112982" y="170012"/>
                  </a:moveTo>
                  <a:cubicBezTo>
                    <a:pt x="114549" y="153315"/>
                    <a:pt x="117593" y="136790"/>
                    <a:pt x="122079" y="120631"/>
                  </a:cubicBezTo>
                  <a:lnTo>
                    <a:pt x="189328" y="120631"/>
                  </a:lnTo>
                  <a:lnTo>
                    <a:pt x="189328" y="189180"/>
                  </a:lnTo>
                  <a:lnTo>
                    <a:pt x="111683" y="189180"/>
                  </a:lnTo>
                  <a:cubicBezTo>
                    <a:pt x="112008" y="182682"/>
                    <a:pt x="112333" y="176185"/>
                    <a:pt x="112982" y="170012"/>
                  </a:cubicBezTo>
                  <a:close/>
                  <a:moveTo>
                    <a:pt x="189328" y="28367"/>
                  </a:moveTo>
                  <a:lnTo>
                    <a:pt x="189328" y="93342"/>
                  </a:lnTo>
                  <a:lnTo>
                    <a:pt x="131175" y="93342"/>
                  </a:lnTo>
                  <a:cubicBezTo>
                    <a:pt x="140217" y="64274"/>
                    <a:pt x="161437" y="40565"/>
                    <a:pt x="189328" y="28367"/>
                  </a:cubicBezTo>
                  <a:close/>
                  <a:moveTo>
                    <a:pt x="94140" y="62804"/>
                  </a:moveTo>
                  <a:lnTo>
                    <a:pt x="94140" y="62804"/>
                  </a:lnTo>
                  <a:cubicBezTo>
                    <a:pt x="105257" y="54590"/>
                    <a:pt x="117241" y="47618"/>
                    <a:pt x="129876" y="42012"/>
                  </a:cubicBezTo>
                  <a:cubicBezTo>
                    <a:pt x="117598" y="58509"/>
                    <a:pt x="107953" y="76811"/>
                    <a:pt x="101287" y="96266"/>
                  </a:cubicBezTo>
                  <a:lnTo>
                    <a:pt x="63601" y="96266"/>
                  </a:lnTo>
                  <a:cubicBezTo>
                    <a:pt x="72368" y="83900"/>
                    <a:pt x="82625" y="72661"/>
                    <a:pt x="94140" y="62804"/>
                  </a:cubicBezTo>
                  <a:close/>
                  <a:moveTo>
                    <a:pt x="45733" y="120631"/>
                  </a:moveTo>
                  <a:lnTo>
                    <a:pt x="96089" y="120631"/>
                  </a:lnTo>
                  <a:cubicBezTo>
                    <a:pt x="92408" y="134928"/>
                    <a:pt x="89802" y="149479"/>
                    <a:pt x="88292" y="164165"/>
                  </a:cubicBezTo>
                  <a:cubicBezTo>
                    <a:pt x="88292" y="172286"/>
                    <a:pt x="86668" y="180733"/>
                    <a:pt x="86668" y="189180"/>
                  </a:cubicBezTo>
                  <a:lnTo>
                    <a:pt x="26241" y="189180"/>
                  </a:lnTo>
                  <a:cubicBezTo>
                    <a:pt x="27383" y="180969"/>
                    <a:pt x="29010" y="172833"/>
                    <a:pt x="31114" y="164814"/>
                  </a:cubicBezTo>
                  <a:cubicBezTo>
                    <a:pt x="34205" y="149556"/>
                    <a:pt x="39113" y="134722"/>
                    <a:pt x="45733" y="120631"/>
                  </a:cubicBezTo>
                  <a:close/>
                  <a:moveTo>
                    <a:pt x="26241" y="215170"/>
                  </a:moveTo>
                  <a:lnTo>
                    <a:pt x="85693" y="215170"/>
                  </a:lnTo>
                  <a:cubicBezTo>
                    <a:pt x="86506" y="238450"/>
                    <a:pt x="89994" y="261560"/>
                    <a:pt x="96089" y="284043"/>
                  </a:cubicBezTo>
                  <a:lnTo>
                    <a:pt x="45733" y="284043"/>
                  </a:lnTo>
                  <a:cubicBezTo>
                    <a:pt x="34537" y="262683"/>
                    <a:pt x="27899" y="239230"/>
                    <a:pt x="26241" y="215170"/>
                  </a:cubicBezTo>
                  <a:close/>
                  <a:moveTo>
                    <a:pt x="63601" y="310683"/>
                  </a:moveTo>
                  <a:lnTo>
                    <a:pt x="63601" y="310683"/>
                  </a:lnTo>
                  <a:lnTo>
                    <a:pt x="102911" y="310683"/>
                  </a:lnTo>
                  <a:cubicBezTo>
                    <a:pt x="109509" y="330067"/>
                    <a:pt x="119161" y="348272"/>
                    <a:pt x="131500" y="364612"/>
                  </a:cubicBezTo>
                  <a:cubicBezTo>
                    <a:pt x="104645" y="352710"/>
                    <a:pt x="81274" y="334147"/>
                    <a:pt x="63601" y="310683"/>
                  </a:cubicBezTo>
                  <a:close/>
                  <a:moveTo>
                    <a:pt x="189978" y="375658"/>
                  </a:moveTo>
                  <a:cubicBezTo>
                    <a:pt x="162086" y="363460"/>
                    <a:pt x="140867" y="339751"/>
                    <a:pt x="131825" y="310683"/>
                  </a:cubicBezTo>
                  <a:lnTo>
                    <a:pt x="189978" y="310683"/>
                  </a:lnTo>
                  <a:close/>
                  <a:moveTo>
                    <a:pt x="189978" y="283393"/>
                  </a:moveTo>
                  <a:lnTo>
                    <a:pt x="122079" y="283393"/>
                  </a:lnTo>
                  <a:cubicBezTo>
                    <a:pt x="115953" y="260917"/>
                    <a:pt x="112464" y="237803"/>
                    <a:pt x="111683" y="214520"/>
                  </a:cubicBezTo>
                  <a:lnTo>
                    <a:pt x="189328" y="214520"/>
                  </a:lnTo>
                  <a:lnTo>
                    <a:pt x="189328" y="284043"/>
                  </a:lnTo>
                  <a:close/>
                  <a:moveTo>
                    <a:pt x="239683" y="362013"/>
                  </a:moveTo>
                  <a:cubicBezTo>
                    <a:pt x="232836" y="368193"/>
                    <a:pt x="224752" y="372844"/>
                    <a:pt x="215968" y="375658"/>
                  </a:cubicBezTo>
                  <a:lnTo>
                    <a:pt x="215968" y="310683"/>
                  </a:lnTo>
                  <a:lnTo>
                    <a:pt x="274445" y="310683"/>
                  </a:lnTo>
                  <a:cubicBezTo>
                    <a:pt x="266608" y="330403"/>
                    <a:pt x="254517" y="348152"/>
                    <a:pt x="239034" y="362663"/>
                  </a:cubicBezTo>
                  <a:close/>
                  <a:moveTo>
                    <a:pt x="310506" y="340896"/>
                  </a:moveTo>
                  <a:lnTo>
                    <a:pt x="310506" y="340896"/>
                  </a:lnTo>
                  <a:cubicBezTo>
                    <a:pt x="299056" y="349839"/>
                    <a:pt x="286499" y="357264"/>
                    <a:pt x="273146" y="362988"/>
                  </a:cubicBezTo>
                  <a:cubicBezTo>
                    <a:pt x="285485" y="346648"/>
                    <a:pt x="295136" y="328442"/>
                    <a:pt x="301734" y="309059"/>
                  </a:cubicBezTo>
                  <a:lnTo>
                    <a:pt x="342344" y="309059"/>
                  </a:lnTo>
                  <a:cubicBezTo>
                    <a:pt x="333157" y="321007"/>
                    <a:pt x="322454" y="331709"/>
                    <a:pt x="310506" y="340896"/>
                  </a:cubicBezTo>
                  <a:close/>
                  <a:moveTo>
                    <a:pt x="358587" y="283069"/>
                  </a:moveTo>
                  <a:lnTo>
                    <a:pt x="309856" y="283069"/>
                  </a:lnTo>
                  <a:cubicBezTo>
                    <a:pt x="315303" y="260486"/>
                    <a:pt x="318460" y="237411"/>
                    <a:pt x="319278" y="214195"/>
                  </a:cubicBezTo>
                  <a:lnTo>
                    <a:pt x="378080" y="214195"/>
                  </a:lnTo>
                  <a:cubicBezTo>
                    <a:pt x="376644" y="238603"/>
                    <a:pt x="369998" y="262419"/>
                    <a:pt x="358587" y="284043"/>
                  </a:cubicBezTo>
                  <a:close/>
                  <a:moveTo>
                    <a:pt x="319278" y="189180"/>
                  </a:moveTo>
                  <a:cubicBezTo>
                    <a:pt x="318438" y="166073"/>
                    <a:pt x="315282" y="143108"/>
                    <a:pt x="309856" y="120631"/>
                  </a:cubicBezTo>
                  <a:lnTo>
                    <a:pt x="358912" y="120631"/>
                  </a:lnTo>
                  <a:cubicBezTo>
                    <a:pt x="369914" y="141953"/>
                    <a:pt x="376541" y="165260"/>
                    <a:pt x="378405" y="189180"/>
                  </a:cubicBezTo>
                  <a:close/>
                </a:path>
              </a:pathLst>
            </a:custGeom>
            <a:gradFill>
              <a:gsLst>
                <a:gs pos="0">
                  <a:srgbClr val="0C7DD8"/>
                </a:gs>
                <a:gs pos="100000">
                  <a:srgbClr val="5C9FEE"/>
                </a:gs>
              </a:gsLst>
              <a:lin ang="1620000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pitchFamily="2" charset="0"/>
                <a:ea typeface="+mn-ea"/>
                <a:cs typeface="+mn-cs"/>
              </a:endParaRPr>
            </a:p>
          </p:txBody>
        </p:sp>
        <p:pic>
          <p:nvPicPr>
            <p:cNvPr id="83" name="Graphic 82">
              <a:extLst>
                <a:ext uri="{FF2B5EF4-FFF2-40B4-BE49-F238E27FC236}">
                  <a16:creationId xmlns:a16="http://schemas.microsoft.com/office/drawing/2014/main" id="{BD53C3AA-0731-4F83-B86D-5CE0DDC0CD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48558" y="3383635"/>
              <a:ext cx="372854" cy="372854"/>
            </a:xfrm>
            <a:prstGeom prst="rect">
              <a:avLst/>
            </a:prstGeom>
          </p:spPr>
        </p:pic>
      </p:grpSp>
      <p:sp>
        <p:nvSpPr>
          <p:cNvPr id="60" name="Rectangle 59">
            <a:extLst>
              <a:ext uri="{FF2B5EF4-FFF2-40B4-BE49-F238E27FC236}">
                <a16:creationId xmlns:a16="http://schemas.microsoft.com/office/drawing/2014/main" id="{61252F45-FA58-4E0C-9A9F-58B9DD515EC0}"/>
              </a:ext>
              <a:ext uri="{C183D7F6-B498-43B3-948B-1728B52AA6E4}">
                <adec:decorative xmlns:adec="http://schemas.microsoft.com/office/drawing/2017/decorative" val="1"/>
              </a:ext>
            </a:extLst>
          </p:cNvPr>
          <p:cNvSpPr/>
          <p:nvPr/>
        </p:nvSpPr>
        <p:spPr bwMode="auto">
          <a:xfrm>
            <a:off x="2089430" y="2564860"/>
            <a:ext cx="1258261" cy="2095894"/>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grpSp>
        <p:nvGrpSpPr>
          <p:cNvPr id="23" name="Group 22">
            <a:extLst>
              <a:ext uri="{FF2B5EF4-FFF2-40B4-BE49-F238E27FC236}">
                <a16:creationId xmlns:a16="http://schemas.microsoft.com/office/drawing/2014/main" id="{606DF24B-9E17-47C7-B59A-931F338CA4DA}"/>
              </a:ext>
              <a:ext uri="{C183D7F6-B498-43B3-948B-1728B52AA6E4}">
                <adec:decorative xmlns:adec="http://schemas.microsoft.com/office/drawing/2017/decorative" val="1"/>
              </a:ext>
            </a:extLst>
          </p:cNvPr>
          <p:cNvGrpSpPr/>
          <p:nvPr/>
        </p:nvGrpSpPr>
        <p:grpSpPr>
          <a:xfrm>
            <a:off x="2485753" y="4527679"/>
            <a:ext cx="758182" cy="285279"/>
            <a:chOff x="369909" y="4475774"/>
            <a:chExt cx="758182" cy="285279"/>
          </a:xfrm>
        </p:grpSpPr>
        <p:sp>
          <p:nvSpPr>
            <p:cNvPr id="78" name="Rectangle 77">
              <a:extLst>
                <a:ext uri="{FF2B5EF4-FFF2-40B4-BE49-F238E27FC236}">
                  <a16:creationId xmlns:a16="http://schemas.microsoft.com/office/drawing/2014/main" id="{D242CA58-CB37-4D1C-A9CC-60B730EB12A2}"/>
                </a:ext>
              </a:extLst>
            </p:cNvPr>
            <p:cNvSpPr/>
            <p:nvPr/>
          </p:nvSpPr>
          <p:spPr bwMode="auto">
            <a:xfrm>
              <a:off x="369909" y="4511091"/>
              <a:ext cx="758182" cy="249962"/>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79" name="Group 78">
              <a:extLst>
                <a:ext uri="{FF2B5EF4-FFF2-40B4-BE49-F238E27FC236}">
                  <a16:creationId xmlns:a16="http://schemas.microsoft.com/office/drawing/2014/main" id="{63DF184E-8927-4883-9FAE-7A8327829189}"/>
                </a:ext>
              </a:extLst>
            </p:cNvPr>
            <p:cNvGrpSpPr/>
            <p:nvPr/>
          </p:nvGrpSpPr>
          <p:grpSpPr>
            <a:xfrm>
              <a:off x="417960" y="4475774"/>
              <a:ext cx="667364" cy="249963"/>
              <a:chOff x="3187674" y="5962049"/>
              <a:chExt cx="1611725" cy="302457"/>
            </a:xfrm>
          </p:grpSpPr>
          <p:sp>
            <p:nvSpPr>
              <p:cNvPr id="84" name="TextBox 83">
                <a:extLst>
                  <a:ext uri="{FF2B5EF4-FFF2-40B4-BE49-F238E27FC236}">
                    <a16:creationId xmlns:a16="http://schemas.microsoft.com/office/drawing/2014/main" id="{9D9244A2-76DF-4ABB-8519-90E047609C56}"/>
                  </a:ext>
                </a:extLst>
              </p:cNvPr>
              <p:cNvSpPr txBox="1"/>
              <p:nvPr/>
            </p:nvSpPr>
            <p:spPr>
              <a:xfrm>
                <a:off x="3883306" y="6031152"/>
                <a:ext cx="916093" cy="148965"/>
              </a:xfrm>
              <a:prstGeom prst="rect">
                <a:avLst/>
              </a:prstGeom>
              <a:solidFill>
                <a:srgbClr val="FFFFFF"/>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kern="0" noProof="0">
                    <a:solidFill>
                      <a:schemeClr val="accent1">
                        <a:lumMod val="75000"/>
                      </a:schemeClr>
                    </a:solidFill>
                    <a:latin typeface="Segoe Sans Text Semibold" pitchFamily="2" charset="0"/>
                  </a:rPr>
                  <a:t>VNet1</a:t>
                </a:r>
                <a:endPar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endParaRPr>
              </a:p>
            </p:txBody>
          </p:sp>
          <p:pic>
            <p:nvPicPr>
              <p:cNvPr id="85" name="Picture 88">
                <a:extLst>
                  <a:ext uri="{FF2B5EF4-FFF2-40B4-BE49-F238E27FC236}">
                    <a16:creationId xmlns:a16="http://schemas.microsoft.com/office/drawing/2014/main" id="{33F8704F-2A45-4F28-A6DC-89B1D287B2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87674" y="5962049"/>
                <a:ext cx="603678" cy="302457"/>
              </a:xfrm>
              <a:prstGeom prst="rect">
                <a:avLst/>
              </a:prstGeom>
            </p:spPr>
          </p:pic>
        </p:grpSp>
      </p:grpSp>
      <p:sp>
        <p:nvSpPr>
          <p:cNvPr id="90" name="TextBox 89">
            <a:extLst>
              <a:ext uri="{FF2B5EF4-FFF2-40B4-BE49-F238E27FC236}">
                <a16:creationId xmlns:a16="http://schemas.microsoft.com/office/drawing/2014/main" id="{175DAA30-C8A7-4489-A372-233212A52EBE}"/>
              </a:ext>
              <a:ext uri="{C183D7F6-B498-43B3-948B-1728B52AA6E4}">
                <adec:decorative xmlns:adec="http://schemas.microsoft.com/office/drawing/2017/decorative" val="1"/>
              </a:ext>
            </a:extLst>
          </p:cNvPr>
          <p:cNvSpPr txBox="1"/>
          <p:nvPr/>
        </p:nvSpPr>
        <p:spPr>
          <a:xfrm>
            <a:off x="2335574" y="3879376"/>
            <a:ext cx="767839"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Web &amp; Mobile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0" noProof="0">
                <a:latin typeface="Segoe Sans Text Semibold" pitchFamily="2" charset="0"/>
              </a:rPr>
              <a:t>Application</a:t>
            </a:r>
            <a:endParaRPr kumimoji="0" lang="en-US" sz="900" b="0" i="0" u="none" strike="noStrike" kern="0" cap="none" spc="0" normalizeH="0" baseline="0" noProof="0">
              <a:ln>
                <a:noFill/>
              </a:ln>
              <a:effectLst/>
              <a:uLnTx/>
              <a:uFillTx/>
              <a:latin typeface="Segoe Sans Text Semibold" pitchFamily="2" charset="0"/>
              <a:ea typeface="+mn-ea"/>
              <a:cs typeface="+mn-cs"/>
            </a:endParaRPr>
          </a:p>
        </p:txBody>
      </p:sp>
      <p:cxnSp>
        <p:nvCxnSpPr>
          <p:cNvPr id="18" name="Straight Arrow Connector 17">
            <a:extLst>
              <a:ext uri="{FF2B5EF4-FFF2-40B4-BE49-F238E27FC236}">
                <a16:creationId xmlns:a16="http://schemas.microsoft.com/office/drawing/2014/main" id="{533ADA1B-D6E2-473E-8AA1-5851FE460279}"/>
              </a:ext>
              <a:ext uri="{C183D7F6-B498-43B3-948B-1728B52AA6E4}">
                <adec:decorative xmlns:adec="http://schemas.microsoft.com/office/drawing/2017/decorative" val="1"/>
              </a:ext>
            </a:extLst>
          </p:cNvPr>
          <p:cNvCxnSpPr/>
          <p:nvPr/>
        </p:nvCxnSpPr>
        <p:spPr>
          <a:xfrm>
            <a:off x="1912765" y="3554847"/>
            <a:ext cx="58961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27703E2-358E-4012-8187-E60A97A597AC}"/>
              </a:ext>
              <a:ext uri="{C183D7F6-B498-43B3-948B-1728B52AA6E4}">
                <adec:decorative xmlns:adec="http://schemas.microsoft.com/office/drawing/2017/decorative" val="1"/>
              </a:ext>
            </a:extLst>
          </p:cNvPr>
          <p:cNvGrpSpPr/>
          <p:nvPr/>
        </p:nvGrpSpPr>
        <p:grpSpPr>
          <a:xfrm>
            <a:off x="4741790" y="4499371"/>
            <a:ext cx="758182" cy="285279"/>
            <a:chOff x="369909" y="4475774"/>
            <a:chExt cx="758182" cy="285279"/>
          </a:xfrm>
        </p:grpSpPr>
        <p:sp>
          <p:nvSpPr>
            <p:cNvPr id="93" name="Rectangle 92">
              <a:extLst>
                <a:ext uri="{FF2B5EF4-FFF2-40B4-BE49-F238E27FC236}">
                  <a16:creationId xmlns:a16="http://schemas.microsoft.com/office/drawing/2014/main" id="{22BF95EA-F18B-49EC-90A4-4A9B77D44940}"/>
                </a:ext>
              </a:extLst>
            </p:cNvPr>
            <p:cNvSpPr/>
            <p:nvPr/>
          </p:nvSpPr>
          <p:spPr bwMode="auto">
            <a:xfrm>
              <a:off x="369909" y="4511091"/>
              <a:ext cx="758182" cy="249962"/>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94" name="Group 93">
              <a:extLst>
                <a:ext uri="{FF2B5EF4-FFF2-40B4-BE49-F238E27FC236}">
                  <a16:creationId xmlns:a16="http://schemas.microsoft.com/office/drawing/2014/main" id="{0AA19DF7-A1EE-44BF-AF7E-BB4E69E908E3}"/>
                </a:ext>
              </a:extLst>
            </p:cNvPr>
            <p:cNvGrpSpPr/>
            <p:nvPr/>
          </p:nvGrpSpPr>
          <p:grpSpPr>
            <a:xfrm>
              <a:off x="417960" y="4475774"/>
              <a:ext cx="667364" cy="249963"/>
              <a:chOff x="3187674" y="5962049"/>
              <a:chExt cx="1611725" cy="302457"/>
            </a:xfrm>
          </p:grpSpPr>
          <p:sp>
            <p:nvSpPr>
              <p:cNvPr id="95" name="TextBox 94">
                <a:extLst>
                  <a:ext uri="{FF2B5EF4-FFF2-40B4-BE49-F238E27FC236}">
                    <a16:creationId xmlns:a16="http://schemas.microsoft.com/office/drawing/2014/main" id="{E9F17739-8B8A-4EA8-A3A7-DFCBE443F4A5}"/>
                  </a:ext>
                </a:extLst>
              </p:cNvPr>
              <p:cNvSpPr txBox="1"/>
              <p:nvPr/>
            </p:nvSpPr>
            <p:spPr>
              <a:xfrm>
                <a:off x="3883306" y="6031152"/>
                <a:ext cx="916093" cy="148965"/>
              </a:xfrm>
              <a:prstGeom prst="rect">
                <a:avLst/>
              </a:prstGeom>
              <a:solidFill>
                <a:srgbClr val="FFFFFF"/>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kern="0" noProof="0">
                    <a:solidFill>
                      <a:schemeClr val="accent1">
                        <a:lumMod val="75000"/>
                      </a:schemeClr>
                    </a:solidFill>
                    <a:latin typeface="Segoe Sans Text Semibold" pitchFamily="2" charset="0"/>
                  </a:rPr>
                  <a:t>VNet2</a:t>
                </a:r>
                <a:endPar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endParaRPr>
              </a:p>
            </p:txBody>
          </p:sp>
          <p:pic>
            <p:nvPicPr>
              <p:cNvPr id="96" name="Picture 88">
                <a:extLst>
                  <a:ext uri="{FF2B5EF4-FFF2-40B4-BE49-F238E27FC236}">
                    <a16:creationId xmlns:a16="http://schemas.microsoft.com/office/drawing/2014/main" id="{D17965CB-43F9-4A11-8DEC-5CAFA751F54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87674" y="5962049"/>
                <a:ext cx="603678" cy="302457"/>
              </a:xfrm>
              <a:prstGeom prst="rect">
                <a:avLst/>
              </a:prstGeom>
            </p:spPr>
          </p:pic>
        </p:grpSp>
      </p:grpSp>
      <p:cxnSp>
        <p:nvCxnSpPr>
          <p:cNvPr id="97" name="Straight Arrow Connector 96">
            <a:extLst>
              <a:ext uri="{FF2B5EF4-FFF2-40B4-BE49-F238E27FC236}">
                <a16:creationId xmlns:a16="http://schemas.microsoft.com/office/drawing/2014/main" id="{39061511-A039-46AA-BC85-9939E07A60BD}"/>
              </a:ext>
              <a:ext uri="{C183D7F6-B498-43B3-948B-1728B52AA6E4}">
                <adec:decorative xmlns:adec="http://schemas.microsoft.com/office/drawing/2017/decorative" val="1"/>
              </a:ext>
            </a:extLst>
          </p:cNvPr>
          <p:cNvCxnSpPr>
            <a:cxnSpLocks/>
          </p:cNvCxnSpPr>
          <p:nvPr/>
        </p:nvCxnSpPr>
        <p:spPr>
          <a:xfrm>
            <a:off x="2685536" y="3554847"/>
            <a:ext cx="1410260"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91" name="Graphic 4">
            <a:extLst>
              <a:ext uri="{FF2B5EF4-FFF2-40B4-BE49-F238E27FC236}">
                <a16:creationId xmlns:a16="http://schemas.microsoft.com/office/drawing/2014/main" id="{AC64DE8A-A528-44FE-B67E-76E2BA3B4B8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2381" y="3412288"/>
            <a:ext cx="447940" cy="447940"/>
          </a:xfrm>
          <a:prstGeom prst="rect">
            <a:avLst/>
          </a:prstGeom>
          <a:effectLst>
            <a:outerShdw blurRad="63500" dist="127000" dir="2700000" algn="tl" rotWithShape="0">
              <a:srgbClr val="454142">
                <a:alpha val="20000"/>
              </a:srgbClr>
            </a:outerShdw>
          </a:effectLst>
        </p:spPr>
      </p:pic>
      <p:cxnSp>
        <p:nvCxnSpPr>
          <p:cNvPr id="98" name="Straight Arrow Connector 97">
            <a:extLst>
              <a:ext uri="{FF2B5EF4-FFF2-40B4-BE49-F238E27FC236}">
                <a16:creationId xmlns:a16="http://schemas.microsoft.com/office/drawing/2014/main" id="{198F41BD-B6A5-4D1C-86C9-C991F9D193D6}"/>
              </a:ext>
              <a:ext uri="{C183D7F6-B498-43B3-948B-1728B52AA6E4}">
                <adec:decorative xmlns:adec="http://schemas.microsoft.com/office/drawing/2017/decorative" val="1"/>
              </a:ext>
            </a:extLst>
          </p:cNvPr>
          <p:cNvCxnSpPr>
            <a:cxnSpLocks/>
          </p:cNvCxnSpPr>
          <p:nvPr/>
        </p:nvCxnSpPr>
        <p:spPr>
          <a:xfrm>
            <a:off x="4135734" y="3554847"/>
            <a:ext cx="719805"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58" name="Graphic 4">
            <a:extLst>
              <a:ext uri="{FF2B5EF4-FFF2-40B4-BE49-F238E27FC236}">
                <a16:creationId xmlns:a16="http://schemas.microsoft.com/office/drawing/2014/main" id="{0649DF42-2941-46ED-B7D3-40D96414B67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9124" y="3412288"/>
            <a:ext cx="447940" cy="447940"/>
          </a:xfrm>
          <a:prstGeom prst="rect">
            <a:avLst/>
          </a:prstGeom>
          <a:effectLst>
            <a:outerShdw blurRad="63500" dist="127000" dir="2700000" algn="tl" rotWithShape="0">
              <a:srgbClr val="454142">
                <a:alpha val="20000"/>
              </a:srgbClr>
            </a:outerShdw>
          </a:effectLst>
        </p:spPr>
      </p:pic>
      <p:cxnSp>
        <p:nvCxnSpPr>
          <p:cNvPr id="99" name="Straight Arrow Connector 98">
            <a:extLst>
              <a:ext uri="{FF2B5EF4-FFF2-40B4-BE49-F238E27FC236}">
                <a16:creationId xmlns:a16="http://schemas.microsoft.com/office/drawing/2014/main" id="{6D5D1663-65B4-47E1-A487-E55680E083FD}"/>
              </a:ext>
              <a:ext uri="{C183D7F6-B498-43B3-948B-1728B52AA6E4}">
                <adec:decorative xmlns:adec="http://schemas.microsoft.com/office/drawing/2017/decorative" val="1"/>
              </a:ext>
            </a:extLst>
          </p:cNvPr>
          <p:cNvCxnSpPr>
            <a:cxnSpLocks/>
          </p:cNvCxnSpPr>
          <p:nvPr/>
        </p:nvCxnSpPr>
        <p:spPr>
          <a:xfrm>
            <a:off x="5224111" y="3554847"/>
            <a:ext cx="719805"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1177787-3336-4D2E-BEE6-03D9D463945B}"/>
              </a:ext>
              <a:ext uri="{C183D7F6-B498-43B3-948B-1728B52AA6E4}">
                <adec:decorative xmlns:adec="http://schemas.microsoft.com/office/drawing/2017/decorative" val="1"/>
              </a:ext>
            </a:extLst>
          </p:cNvPr>
          <p:cNvGrpSpPr/>
          <p:nvPr/>
        </p:nvGrpSpPr>
        <p:grpSpPr>
          <a:xfrm>
            <a:off x="4860543" y="3283251"/>
            <a:ext cx="530036" cy="530036"/>
            <a:chOff x="3992119" y="3088349"/>
            <a:chExt cx="678105" cy="678105"/>
          </a:xfrm>
        </p:grpSpPr>
        <p:sp>
          <p:nvSpPr>
            <p:cNvPr id="53" name="Oval 52">
              <a:extLst>
                <a:ext uri="{FF2B5EF4-FFF2-40B4-BE49-F238E27FC236}">
                  <a16:creationId xmlns:a16="http://schemas.microsoft.com/office/drawing/2014/main" id="{285BD1B5-E932-44CA-B73C-25303C600DAF}"/>
                </a:ext>
              </a:extLst>
            </p:cNvPr>
            <p:cNvSpPr/>
            <p:nvPr/>
          </p:nvSpPr>
          <p:spPr bwMode="auto">
            <a:xfrm>
              <a:off x="3992119" y="3088349"/>
              <a:ext cx="678105" cy="678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pic>
          <p:nvPicPr>
            <p:cNvPr id="54" name="Picture 53">
              <a:extLst>
                <a:ext uri="{FF2B5EF4-FFF2-40B4-BE49-F238E27FC236}">
                  <a16:creationId xmlns:a16="http://schemas.microsoft.com/office/drawing/2014/main" id="{7B24ADF9-EF10-4458-A699-89869EF49E39}"/>
                </a:ext>
              </a:extLst>
            </p:cNvPr>
            <p:cNvPicPr>
              <a:picLocks noChangeAspect="1"/>
            </p:cNvPicPr>
            <p:nvPr/>
          </p:nvPicPr>
          <p:blipFill>
            <a:blip r:embed="rId9"/>
            <a:stretch>
              <a:fillRect/>
            </a:stretch>
          </p:blipFill>
          <p:spPr>
            <a:xfrm rot="10800000">
              <a:off x="4141939" y="3221718"/>
              <a:ext cx="370659" cy="361839"/>
            </a:xfrm>
            <a:prstGeom prst="rect">
              <a:avLst/>
            </a:prstGeom>
          </p:spPr>
        </p:pic>
      </p:grpSp>
      <p:cxnSp>
        <p:nvCxnSpPr>
          <p:cNvPr id="100" name="Straight Arrow Connector 99">
            <a:extLst>
              <a:ext uri="{FF2B5EF4-FFF2-40B4-BE49-F238E27FC236}">
                <a16:creationId xmlns:a16="http://schemas.microsoft.com/office/drawing/2014/main" id="{D14FD538-5469-4875-80BC-8824F71E26EA}"/>
              </a:ext>
              <a:ext uri="{C183D7F6-B498-43B3-948B-1728B52AA6E4}">
                <adec:decorative xmlns:adec="http://schemas.microsoft.com/office/drawing/2017/decorative" val="1"/>
              </a:ext>
            </a:extLst>
          </p:cNvPr>
          <p:cNvCxnSpPr>
            <a:cxnSpLocks/>
          </p:cNvCxnSpPr>
          <p:nvPr/>
        </p:nvCxnSpPr>
        <p:spPr>
          <a:xfrm>
            <a:off x="6325446" y="3554847"/>
            <a:ext cx="58572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A58F9B90-743A-4882-99A6-5E39EA800443}"/>
              </a:ext>
              <a:ext uri="{C183D7F6-B498-43B3-948B-1728B52AA6E4}">
                <adec:decorative xmlns:adec="http://schemas.microsoft.com/office/drawing/2017/decorative" val="1"/>
              </a:ext>
            </a:extLst>
          </p:cNvPr>
          <p:cNvGrpSpPr/>
          <p:nvPr/>
        </p:nvGrpSpPr>
        <p:grpSpPr>
          <a:xfrm>
            <a:off x="5943916" y="2545272"/>
            <a:ext cx="921393" cy="2103372"/>
            <a:chOff x="5556290" y="2426003"/>
            <a:chExt cx="921393" cy="2103372"/>
          </a:xfrm>
        </p:grpSpPr>
        <p:grpSp>
          <p:nvGrpSpPr>
            <p:cNvPr id="30" name="Group 29">
              <a:extLst>
                <a:ext uri="{FF2B5EF4-FFF2-40B4-BE49-F238E27FC236}">
                  <a16:creationId xmlns:a16="http://schemas.microsoft.com/office/drawing/2014/main" id="{7BC9800B-94D8-4FEA-BBEB-7A429E5308B7}"/>
                </a:ext>
              </a:extLst>
            </p:cNvPr>
            <p:cNvGrpSpPr/>
            <p:nvPr/>
          </p:nvGrpSpPr>
          <p:grpSpPr>
            <a:xfrm>
              <a:off x="5556290" y="2426003"/>
              <a:ext cx="921393" cy="2103372"/>
              <a:chOff x="5850613" y="2361712"/>
              <a:chExt cx="921393" cy="2103372"/>
            </a:xfrm>
          </p:grpSpPr>
          <p:cxnSp>
            <p:nvCxnSpPr>
              <p:cNvPr id="45" name="Connector: Elbow 44">
                <a:extLst>
                  <a:ext uri="{FF2B5EF4-FFF2-40B4-BE49-F238E27FC236}">
                    <a16:creationId xmlns:a16="http://schemas.microsoft.com/office/drawing/2014/main" id="{7063A0CF-961A-4B9C-A7F4-938AE1C02394}"/>
                  </a:ext>
                </a:extLst>
              </p:cNvPr>
              <p:cNvCxnSpPr>
                <a:cxnSpLocks/>
              </p:cNvCxnSpPr>
              <p:nvPr/>
            </p:nvCxnSpPr>
            <p:spPr>
              <a:xfrm flipV="1">
                <a:off x="6325514" y="3676785"/>
                <a:ext cx="446492" cy="2"/>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DE33004-B0E2-479F-95AA-B8B7781CB90A}"/>
                  </a:ext>
                </a:extLst>
              </p:cNvPr>
              <p:cNvSpPr/>
              <p:nvPr/>
            </p:nvSpPr>
            <p:spPr>
              <a:xfrm>
                <a:off x="5850613" y="2361712"/>
                <a:ext cx="715988" cy="2103372"/>
              </a:xfrm>
              <a:prstGeom prst="rect">
                <a:avLst/>
              </a:prstGeom>
              <a:solidFill>
                <a:srgbClr val="0078D4"/>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t>Private </a:t>
                </a:r>
                <a:br>
                  <a:rPr kumimoji="0" lang="en-US" sz="1200" b="0"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br>
                <a:r>
                  <a:rPr kumimoji="0" lang="en-US" sz="1200" b="0"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t>Link</a:t>
                </a:r>
              </a:p>
            </p:txBody>
          </p:sp>
        </p:grpSp>
        <p:sp>
          <p:nvSpPr>
            <p:cNvPr id="57" name="Oval 56">
              <a:extLst>
                <a:ext uri="{FF2B5EF4-FFF2-40B4-BE49-F238E27FC236}">
                  <a16:creationId xmlns:a16="http://schemas.microsoft.com/office/drawing/2014/main" id="{CEE2FCCD-A2B6-41B2-9022-AC2053A40851}"/>
                </a:ext>
              </a:extLst>
            </p:cNvPr>
            <p:cNvSpPr/>
            <p:nvPr/>
          </p:nvSpPr>
          <p:spPr bwMode="auto">
            <a:xfrm>
              <a:off x="5708250" y="2960441"/>
              <a:ext cx="389352" cy="382066"/>
            </a:xfrm>
            <a:prstGeom prst="ellipse">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pic>
          <p:nvPicPr>
            <p:cNvPr id="44" name="Graphic 43">
              <a:extLst>
                <a:ext uri="{FF2B5EF4-FFF2-40B4-BE49-F238E27FC236}">
                  <a16:creationId xmlns:a16="http://schemas.microsoft.com/office/drawing/2014/main" id="{8880B96F-40BA-4BD4-A722-24464EC8E0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1677" y="3087469"/>
              <a:ext cx="202499" cy="126562"/>
            </a:xfrm>
            <a:prstGeom prst="rect">
              <a:avLst/>
            </a:prstGeom>
          </p:spPr>
        </p:pic>
      </p:grpSp>
      <p:pic>
        <p:nvPicPr>
          <p:cNvPr id="101" name="Picture 4">
            <a:extLst>
              <a:ext uri="{FF2B5EF4-FFF2-40B4-BE49-F238E27FC236}">
                <a16:creationId xmlns:a16="http://schemas.microsoft.com/office/drawing/2014/main" id="{8144E4CB-99A2-4D07-9F56-84998F29F1BC}"/>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2052" y="2873934"/>
            <a:ext cx="268371" cy="268371"/>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Straight Arrow Connector 101">
            <a:extLst>
              <a:ext uri="{FF2B5EF4-FFF2-40B4-BE49-F238E27FC236}">
                <a16:creationId xmlns:a16="http://schemas.microsoft.com/office/drawing/2014/main" id="{51EA199D-6AD4-4ADC-8F19-AD16A4862D2C}"/>
              </a:ext>
              <a:ext uri="{C183D7F6-B498-43B3-948B-1728B52AA6E4}">
                <adec:decorative xmlns:adec="http://schemas.microsoft.com/office/drawing/2017/decorative" val="1"/>
              </a:ext>
            </a:extLst>
          </p:cNvPr>
          <p:cNvCxnSpPr>
            <a:cxnSpLocks/>
            <a:stCxn id="101" idx="2"/>
            <a:endCxn id="58" idx="0"/>
          </p:cNvCxnSpPr>
          <p:nvPr/>
        </p:nvCxnSpPr>
        <p:spPr>
          <a:xfrm>
            <a:off x="4296238" y="3142305"/>
            <a:ext cx="6856" cy="26998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D7FE326-BC99-440F-AEFC-9F6758D3B373}"/>
              </a:ext>
            </a:extLst>
          </p:cNvPr>
          <p:cNvSpPr>
            <a:spLocks noGrp="1"/>
          </p:cNvSpPr>
          <p:nvPr>
            <p:ph type="title"/>
          </p:nvPr>
        </p:nvSpPr>
        <p:spPr>
          <a:xfrm>
            <a:off x="588263" y="457200"/>
            <a:ext cx="11018520" cy="553998"/>
          </a:xfrm>
        </p:spPr>
        <p:txBody>
          <a:bodyPr/>
          <a:lstStyle/>
          <a:p>
            <a:r>
              <a:rPr lang="en-US" noProof="0"/>
              <a:t>Inbound: Multi-tier architecture</a:t>
            </a:r>
          </a:p>
        </p:txBody>
      </p:sp>
      <p:sp>
        <p:nvSpPr>
          <p:cNvPr id="73" name="04R">
            <a:extLst>
              <a:ext uri="{FF2B5EF4-FFF2-40B4-BE49-F238E27FC236}">
                <a16:creationId xmlns:a16="http://schemas.microsoft.com/office/drawing/2014/main" id="{F7174E35-CDFC-4D83-99E6-A7A7B6CF600C}"/>
              </a:ext>
            </a:extLst>
          </p:cNvPr>
          <p:cNvSpPr/>
          <p:nvPr/>
        </p:nvSpPr>
        <p:spPr bwMode="auto">
          <a:xfrm>
            <a:off x="1410965" y="5293042"/>
            <a:ext cx="2897815" cy="811026"/>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Tightly control and limit direct access to your search service</a:t>
            </a:r>
          </a:p>
        </p:txBody>
      </p:sp>
      <p:sp>
        <p:nvSpPr>
          <p:cNvPr id="74" name="04R">
            <a:extLst>
              <a:ext uri="{FF2B5EF4-FFF2-40B4-BE49-F238E27FC236}">
                <a16:creationId xmlns:a16="http://schemas.microsoft.com/office/drawing/2014/main" id="{20243763-218F-4991-9803-EA9B5D067E7F}"/>
              </a:ext>
            </a:extLst>
          </p:cNvPr>
          <p:cNvSpPr/>
          <p:nvPr/>
        </p:nvSpPr>
        <p:spPr bwMode="auto">
          <a:xfrm>
            <a:off x="4647092" y="5293042"/>
            <a:ext cx="2897815" cy="811026"/>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Perform security trimming </a:t>
            </a:r>
            <a:br>
              <a:rPr lang="en-US" sz="1400" noProof="0">
                <a:solidFill>
                  <a:schemeClr val="tx1"/>
                </a:solidFill>
                <a:cs typeface="Segoe Sans Text" pitchFamily="2" charset="0"/>
              </a:rPr>
            </a:br>
            <a:r>
              <a:rPr lang="en-US" sz="1400" noProof="0">
                <a:solidFill>
                  <a:schemeClr val="tx1"/>
                </a:solidFill>
                <a:cs typeface="Segoe Sans Text" pitchFamily="2" charset="0"/>
              </a:rPr>
              <a:t>in your search API</a:t>
            </a:r>
          </a:p>
        </p:txBody>
      </p:sp>
      <p:sp>
        <p:nvSpPr>
          <p:cNvPr id="9" name="04R">
            <a:extLst>
              <a:ext uri="{FF2B5EF4-FFF2-40B4-BE49-F238E27FC236}">
                <a16:creationId xmlns:a16="http://schemas.microsoft.com/office/drawing/2014/main" id="{7E5010BD-8F60-4C68-AE0E-C6978F3E4943}"/>
              </a:ext>
            </a:extLst>
          </p:cNvPr>
          <p:cNvSpPr/>
          <p:nvPr/>
        </p:nvSpPr>
        <p:spPr bwMode="auto">
          <a:xfrm>
            <a:off x="7883219" y="5293042"/>
            <a:ext cx="2897815" cy="811026"/>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Store secrets in Azure Key Vault and rotate on a schedule</a:t>
            </a:r>
          </a:p>
        </p:txBody>
      </p:sp>
      <p:grpSp>
        <p:nvGrpSpPr>
          <p:cNvPr id="3" name="Group 2">
            <a:extLst>
              <a:ext uri="{FF2B5EF4-FFF2-40B4-BE49-F238E27FC236}">
                <a16:creationId xmlns:a16="http://schemas.microsoft.com/office/drawing/2014/main" id="{8FD806B3-FB30-1D7C-A3B5-02B890B1706F}"/>
              </a:ext>
              <a:ext uri="{C183D7F6-B498-43B3-948B-1728B52AA6E4}">
                <adec:decorative xmlns:adec="http://schemas.microsoft.com/office/drawing/2017/decorative" val="1"/>
              </a:ext>
            </a:extLst>
          </p:cNvPr>
          <p:cNvGrpSpPr/>
          <p:nvPr/>
        </p:nvGrpSpPr>
        <p:grpSpPr>
          <a:xfrm>
            <a:off x="7386080" y="2832965"/>
            <a:ext cx="2104653" cy="1533104"/>
            <a:chOff x="878175" y="2720627"/>
            <a:chExt cx="3307848" cy="2409554"/>
          </a:xfrm>
          <a:effectLst>
            <a:outerShdw blurRad="63500" dist="127000" dir="2700000" algn="tl" rotWithShape="0">
              <a:prstClr val="black">
                <a:alpha val="20000"/>
              </a:prstClr>
            </a:outerShdw>
          </a:effectLst>
        </p:grpSpPr>
        <p:sp>
          <p:nvSpPr>
            <p:cNvPr id="4" name="Freeform: Shape 3">
              <a:extLst>
                <a:ext uri="{FF2B5EF4-FFF2-40B4-BE49-F238E27FC236}">
                  <a16:creationId xmlns:a16="http://schemas.microsoft.com/office/drawing/2014/main" id="{CCFC05F6-E288-D31F-E3D1-F966727702EC}"/>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5" name="Freeform: Shape 4">
              <a:extLst>
                <a:ext uri="{FF2B5EF4-FFF2-40B4-BE49-F238E27FC236}">
                  <a16:creationId xmlns:a16="http://schemas.microsoft.com/office/drawing/2014/main" id="{220289C8-ACDA-398C-ED81-C109B3070F6D}"/>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6" name="Freeform: Shape 5">
              <a:extLst>
                <a:ext uri="{FF2B5EF4-FFF2-40B4-BE49-F238E27FC236}">
                  <a16:creationId xmlns:a16="http://schemas.microsoft.com/office/drawing/2014/main" id="{4CFB65BB-11EF-DC5B-C91F-BA8D2C959B76}"/>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148083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392C-C799-46A3-AA50-4169D060E196}"/>
              </a:ext>
            </a:extLst>
          </p:cNvPr>
          <p:cNvSpPr>
            <a:spLocks noGrp="1"/>
          </p:cNvSpPr>
          <p:nvPr>
            <p:ph type="title"/>
          </p:nvPr>
        </p:nvSpPr>
        <p:spPr>
          <a:xfrm>
            <a:off x="588262" y="457200"/>
            <a:ext cx="11603737" cy="553998"/>
          </a:xfrm>
        </p:spPr>
        <p:txBody>
          <a:bodyPr/>
          <a:lstStyle/>
          <a:p>
            <a:r>
              <a:rPr lang="en-US" noProof="0"/>
              <a:t>Outbound network traffic: Firewalls with IP restrictions</a:t>
            </a:r>
          </a:p>
        </p:txBody>
      </p:sp>
      <p:sp>
        <p:nvSpPr>
          <p:cNvPr id="40" name="Title 4">
            <a:extLst>
              <a:ext uri="{FF2B5EF4-FFF2-40B4-BE49-F238E27FC236}">
                <a16:creationId xmlns:a16="http://schemas.microsoft.com/office/drawing/2014/main" id="{D35C5FDE-CA02-4B14-869C-FC1714C18AE1}"/>
              </a:ext>
            </a:extLst>
          </p:cNvPr>
          <p:cNvSpPr txBox="1">
            <a:spLocks/>
          </p:cNvSpPr>
          <p:nvPr/>
        </p:nvSpPr>
        <p:spPr>
          <a:xfrm>
            <a:off x="586740" y="4956050"/>
            <a:ext cx="11018520" cy="246221"/>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sz="1600" b="0" i="0" u="none" strike="noStrike" cap="none" spc="-50" normalizeH="0" baseline="0">
                <a:ln w="3175">
                  <a:noFill/>
                </a:ln>
                <a:effectLst/>
                <a:uLnTx/>
                <a:uFillTx/>
                <a:latin typeface="Segoe Sans Text Semibold" pitchFamily="2" charset="0"/>
                <a:cs typeface="Segoe Sans Text" pitchFamily="2" charset="0"/>
              </a:defRPr>
            </a:lvl1pPr>
          </a:lstStyle>
          <a:p>
            <a:r>
              <a:rPr lang="en-US" noProof="0"/>
              <a:t>IP Restrictions for Azure AI Search Data Sources</a:t>
            </a:r>
          </a:p>
        </p:txBody>
      </p:sp>
      <p:sp>
        <p:nvSpPr>
          <p:cNvPr id="34" name="04R">
            <a:extLst>
              <a:ext uri="{FF2B5EF4-FFF2-40B4-BE49-F238E27FC236}">
                <a16:creationId xmlns:a16="http://schemas.microsoft.com/office/drawing/2014/main" id="{80102CBB-7AA3-4E99-807B-1F7D32984917}"/>
              </a:ext>
            </a:extLst>
          </p:cNvPr>
          <p:cNvSpPr/>
          <p:nvPr/>
        </p:nvSpPr>
        <p:spPr bwMode="auto">
          <a:xfrm>
            <a:off x="2177774" y="5284632"/>
            <a:ext cx="3771900" cy="811026"/>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Azure AI Search indexers can connect to data sources with IP restrictions</a:t>
            </a:r>
          </a:p>
        </p:txBody>
      </p:sp>
      <p:sp>
        <p:nvSpPr>
          <p:cNvPr id="36" name="04R">
            <a:extLst>
              <a:ext uri="{FF2B5EF4-FFF2-40B4-BE49-F238E27FC236}">
                <a16:creationId xmlns:a16="http://schemas.microsoft.com/office/drawing/2014/main" id="{E7F6AD57-A477-4C66-94EC-21CCA852A4A2}"/>
              </a:ext>
            </a:extLst>
          </p:cNvPr>
          <p:cNvSpPr/>
          <p:nvPr/>
        </p:nvSpPr>
        <p:spPr bwMode="auto">
          <a:xfrm>
            <a:off x="6242050" y="5284632"/>
            <a:ext cx="3771900" cy="811026"/>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Use managed identity to connect to your data sources without having to pass a connection string or service key</a:t>
            </a:r>
          </a:p>
        </p:txBody>
      </p:sp>
      <p:grpSp>
        <p:nvGrpSpPr>
          <p:cNvPr id="14" name="Group 13">
            <a:extLst>
              <a:ext uri="{FF2B5EF4-FFF2-40B4-BE49-F238E27FC236}">
                <a16:creationId xmlns:a16="http://schemas.microsoft.com/office/drawing/2014/main" id="{D491A7B3-C409-1E48-A255-514C7F52CE18}"/>
              </a:ext>
              <a:ext uri="{C183D7F6-B498-43B3-948B-1728B52AA6E4}">
                <adec:decorative xmlns:adec="http://schemas.microsoft.com/office/drawing/2017/decorative" val="1"/>
              </a:ext>
            </a:extLst>
          </p:cNvPr>
          <p:cNvGrpSpPr/>
          <p:nvPr/>
        </p:nvGrpSpPr>
        <p:grpSpPr>
          <a:xfrm>
            <a:off x="1135117" y="2338118"/>
            <a:ext cx="10084929" cy="2265173"/>
            <a:chOff x="1135117" y="2338118"/>
            <a:chExt cx="10084929" cy="2265173"/>
          </a:xfrm>
        </p:grpSpPr>
        <p:grpSp>
          <p:nvGrpSpPr>
            <p:cNvPr id="5" name="Group 4">
              <a:extLst>
                <a:ext uri="{FF2B5EF4-FFF2-40B4-BE49-F238E27FC236}">
                  <a16:creationId xmlns:a16="http://schemas.microsoft.com/office/drawing/2014/main" id="{DA8FBB85-BD98-B6C9-DABC-4CA9311B1017}"/>
                </a:ext>
                <a:ext uri="{C183D7F6-B498-43B3-948B-1728B52AA6E4}">
                  <adec:decorative xmlns:adec="http://schemas.microsoft.com/office/drawing/2017/decorative" val="1"/>
                </a:ext>
              </a:extLst>
            </p:cNvPr>
            <p:cNvGrpSpPr/>
            <p:nvPr/>
          </p:nvGrpSpPr>
          <p:grpSpPr>
            <a:xfrm>
              <a:off x="1696022" y="2569578"/>
              <a:ext cx="1669500" cy="1216123"/>
              <a:chOff x="878175" y="2720626"/>
              <a:chExt cx="3307848" cy="2409553"/>
            </a:xfrm>
            <a:effectLst>
              <a:outerShdw blurRad="63500" dist="127000" dir="2700000" algn="tl" rotWithShape="0">
                <a:prstClr val="black">
                  <a:alpha val="20000"/>
                </a:prstClr>
              </a:outerShdw>
            </a:effectLst>
          </p:grpSpPr>
          <p:sp>
            <p:nvSpPr>
              <p:cNvPr id="6" name="Freeform: Shape 5">
                <a:extLst>
                  <a:ext uri="{FF2B5EF4-FFF2-40B4-BE49-F238E27FC236}">
                    <a16:creationId xmlns:a16="http://schemas.microsoft.com/office/drawing/2014/main" id="{8FD48AAC-32E6-5CD3-3143-D1EDCD904E4F}"/>
                  </a:ext>
                </a:extLst>
              </p:cNvPr>
              <p:cNvSpPr/>
              <p:nvPr/>
            </p:nvSpPr>
            <p:spPr>
              <a:xfrm>
                <a:off x="878175" y="2720626"/>
                <a:ext cx="3307848" cy="2409553"/>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7" name="Freeform: Shape 6">
                <a:extLst>
                  <a:ext uri="{FF2B5EF4-FFF2-40B4-BE49-F238E27FC236}">
                    <a16:creationId xmlns:a16="http://schemas.microsoft.com/office/drawing/2014/main" id="{78CA5240-055D-355E-6142-7F9DEADA86E3}"/>
                  </a:ext>
                </a:extLst>
              </p:cNvPr>
              <p:cNvSpPr/>
              <p:nvPr/>
            </p:nvSpPr>
            <p:spPr>
              <a:xfrm>
                <a:off x="1700951" y="3233017"/>
                <a:ext cx="1523821" cy="1531528"/>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8" name="Freeform: Shape 7">
                <a:extLst>
                  <a:ext uri="{FF2B5EF4-FFF2-40B4-BE49-F238E27FC236}">
                    <a16:creationId xmlns:a16="http://schemas.microsoft.com/office/drawing/2014/main" id="{D730E15A-E686-EF3A-AAC8-951D26590B04}"/>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sp>
          <p:nvSpPr>
            <p:cNvPr id="3" name="Rectangle 2">
              <a:extLst>
                <a:ext uri="{FF2B5EF4-FFF2-40B4-BE49-F238E27FC236}">
                  <a16:creationId xmlns:a16="http://schemas.microsoft.com/office/drawing/2014/main" id="{FCA2E3A5-2DE0-4506-8A52-6110809F2EF5}"/>
                </a:ext>
                <a:ext uri="{C183D7F6-B498-43B3-948B-1728B52AA6E4}">
                  <adec:decorative xmlns:adec="http://schemas.microsoft.com/office/drawing/2017/decorative" val="1"/>
                </a:ext>
              </a:extLst>
            </p:cNvPr>
            <p:cNvSpPr/>
            <p:nvPr/>
          </p:nvSpPr>
          <p:spPr bwMode="auto">
            <a:xfrm>
              <a:off x="1135117" y="2346412"/>
              <a:ext cx="2791310" cy="2094620"/>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10" name="Rectangle 9">
              <a:extLst>
                <a:ext uri="{FF2B5EF4-FFF2-40B4-BE49-F238E27FC236}">
                  <a16:creationId xmlns:a16="http://schemas.microsoft.com/office/drawing/2014/main" id="{13079B41-9365-4D04-B195-7480DC38FBC1}"/>
                </a:ext>
                <a:ext uri="{C183D7F6-B498-43B3-948B-1728B52AA6E4}">
                  <adec:decorative xmlns:adec="http://schemas.microsoft.com/office/drawing/2017/decorative" val="1"/>
                </a:ext>
              </a:extLst>
            </p:cNvPr>
            <p:cNvSpPr/>
            <p:nvPr/>
          </p:nvSpPr>
          <p:spPr bwMode="auto">
            <a:xfrm>
              <a:off x="2077781" y="4372089"/>
              <a:ext cx="1681438" cy="149338"/>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11" name="Group 10">
              <a:extLst>
                <a:ext uri="{FF2B5EF4-FFF2-40B4-BE49-F238E27FC236}">
                  <a16:creationId xmlns:a16="http://schemas.microsoft.com/office/drawing/2014/main" id="{E399FB84-8ECA-48FA-BB9B-20B5C30B3A64}"/>
                </a:ext>
                <a:ext uri="{C183D7F6-B498-43B3-948B-1728B52AA6E4}">
                  <adec:decorative xmlns:adec="http://schemas.microsoft.com/office/drawing/2017/decorative" val="1"/>
                </a:ext>
              </a:extLst>
            </p:cNvPr>
            <p:cNvGrpSpPr/>
            <p:nvPr/>
          </p:nvGrpSpPr>
          <p:grpSpPr>
            <a:xfrm>
              <a:off x="2163523" y="4300719"/>
              <a:ext cx="1629881" cy="302572"/>
              <a:chOff x="3187676" y="5962049"/>
              <a:chExt cx="1972158" cy="366113"/>
            </a:xfrm>
          </p:grpSpPr>
          <p:sp>
            <p:nvSpPr>
              <p:cNvPr id="12" name="TextBox 11">
                <a:extLst>
                  <a:ext uri="{FF2B5EF4-FFF2-40B4-BE49-F238E27FC236}">
                    <a16:creationId xmlns:a16="http://schemas.microsoft.com/office/drawing/2014/main" id="{26F0FB9C-206C-4F84-A936-1432D1D48DCE}"/>
                  </a:ext>
                </a:extLst>
              </p:cNvPr>
              <p:cNvSpPr txBox="1"/>
              <p:nvPr/>
            </p:nvSpPr>
            <p:spPr>
              <a:xfrm>
                <a:off x="3446028" y="6030234"/>
                <a:ext cx="1713806" cy="297928"/>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Azure AI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Virtual Network</a:t>
                </a:r>
              </a:p>
            </p:txBody>
          </p:sp>
          <p:pic>
            <p:nvPicPr>
              <p:cNvPr id="13" name="Picture 88">
                <a:extLst>
                  <a:ext uri="{FF2B5EF4-FFF2-40B4-BE49-F238E27FC236}">
                    <a16:creationId xmlns:a16="http://schemas.microsoft.com/office/drawing/2014/main" id="{66BCC830-8C03-4331-BFB4-F69C21A5CE1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187676" y="5962049"/>
                <a:ext cx="302457" cy="302457"/>
              </a:xfrm>
              <a:prstGeom prst="rect">
                <a:avLst/>
              </a:prstGeom>
            </p:spPr>
          </p:pic>
        </p:grpSp>
        <p:cxnSp>
          <p:nvCxnSpPr>
            <p:cNvPr id="20" name="Straight Arrow Connector 19">
              <a:extLst>
                <a:ext uri="{FF2B5EF4-FFF2-40B4-BE49-F238E27FC236}">
                  <a16:creationId xmlns:a16="http://schemas.microsoft.com/office/drawing/2014/main" id="{DB53A043-32D0-48E6-B293-04C0FD91822C}"/>
                </a:ext>
                <a:ext uri="{C183D7F6-B498-43B3-948B-1728B52AA6E4}">
                  <adec:decorative xmlns:adec="http://schemas.microsoft.com/office/drawing/2017/decorative" val="1"/>
                </a:ext>
              </a:extLst>
            </p:cNvPr>
            <p:cNvCxnSpPr>
              <a:cxnSpLocks/>
            </p:cNvCxnSpPr>
            <p:nvPr/>
          </p:nvCxnSpPr>
          <p:spPr>
            <a:xfrm>
              <a:off x="3325503" y="3418690"/>
              <a:ext cx="1106300" cy="4513"/>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5" name="Freeform 33">
              <a:extLst>
                <a:ext uri="{FF2B5EF4-FFF2-40B4-BE49-F238E27FC236}">
                  <a16:creationId xmlns:a16="http://schemas.microsoft.com/office/drawing/2014/main" id="{F1E7C2B2-169E-442B-AD06-2E85CC0DC3D1}"/>
                </a:ext>
                <a:ext uri="{C183D7F6-B498-43B3-948B-1728B52AA6E4}">
                  <adec:decorative xmlns:adec="http://schemas.microsoft.com/office/drawing/2017/decorative" val="1"/>
                </a:ext>
              </a:extLst>
            </p:cNvPr>
            <p:cNvSpPr>
              <a:spLocks/>
            </p:cNvSpPr>
            <p:nvPr/>
          </p:nvSpPr>
          <p:spPr bwMode="auto">
            <a:xfrm>
              <a:off x="4844061" y="2546223"/>
              <a:ext cx="3036901" cy="1780674"/>
            </a:xfrm>
            <a:custGeom>
              <a:avLst/>
              <a:gdLst>
                <a:gd name="T0" fmla="*/ 208 w 247"/>
                <a:gd name="T1" fmla="*/ 72 h 163"/>
                <a:gd name="T2" fmla="*/ 208 w 247"/>
                <a:gd name="T3" fmla="*/ 69 h 163"/>
                <a:gd name="T4" fmla="*/ 140 w 247"/>
                <a:gd name="T5" fmla="*/ 0 h 163"/>
                <a:gd name="T6" fmla="*/ 83 w 247"/>
                <a:gd name="T7" fmla="*/ 31 h 163"/>
                <a:gd name="T8" fmla="*/ 64 w 247"/>
                <a:gd name="T9" fmla="*/ 26 h 163"/>
                <a:gd name="T10" fmla="*/ 42 w 247"/>
                <a:gd name="T11" fmla="*/ 32 h 163"/>
                <a:gd name="T12" fmla="*/ 24 w 247"/>
                <a:gd name="T13" fmla="*/ 64 h 163"/>
                <a:gd name="T14" fmla="*/ 0 w 247"/>
                <a:gd name="T15" fmla="*/ 109 h 163"/>
                <a:gd name="T16" fmla="*/ 48 w 247"/>
                <a:gd name="T17" fmla="*/ 163 h 163"/>
                <a:gd name="T18" fmla="*/ 54 w 247"/>
                <a:gd name="T19" fmla="*/ 163 h 163"/>
                <a:gd name="T20" fmla="*/ 59 w 247"/>
                <a:gd name="T21" fmla="*/ 163 h 163"/>
                <a:gd name="T22" fmla="*/ 170 w 247"/>
                <a:gd name="T23" fmla="*/ 163 h 163"/>
                <a:gd name="T24" fmla="*/ 173 w 247"/>
                <a:gd name="T25" fmla="*/ 163 h 163"/>
                <a:gd name="T26" fmla="*/ 175 w 247"/>
                <a:gd name="T27" fmla="*/ 163 h 163"/>
                <a:gd name="T28" fmla="*/ 184 w 247"/>
                <a:gd name="T29" fmla="*/ 163 h 163"/>
                <a:gd name="T30" fmla="*/ 201 w 247"/>
                <a:gd name="T31" fmla="*/ 163 h 163"/>
                <a:gd name="T32" fmla="*/ 247 w 247"/>
                <a:gd name="T33" fmla="*/ 117 h 163"/>
                <a:gd name="T34" fmla="*/ 208 w 247"/>
                <a:gd name="T35"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163">
                  <a:moveTo>
                    <a:pt x="208" y="72"/>
                  </a:moveTo>
                  <a:cubicBezTo>
                    <a:pt x="208" y="71"/>
                    <a:pt x="208" y="69"/>
                    <a:pt x="208" y="69"/>
                  </a:cubicBezTo>
                  <a:cubicBezTo>
                    <a:pt x="208" y="31"/>
                    <a:pt x="177" y="0"/>
                    <a:pt x="140" y="0"/>
                  </a:cubicBezTo>
                  <a:cubicBezTo>
                    <a:pt x="116" y="0"/>
                    <a:pt x="95" y="13"/>
                    <a:pt x="83" y="31"/>
                  </a:cubicBezTo>
                  <a:cubicBezTo>
                    <a:pt x="77" y="28"/>
                    <a:pt x="71" y="26"/>
                    <a:pt x="64" y="26"/>
                  </a:cubicBezTo>
                  <a:cubicBezTo>
                    <a:pt x="56" y="26"/>
                    <a:pt x="48" y="28"/>
                    <a:pt x="42" y="32"/>
                  </a:cubicBezTo>
                  <a:cubicBezTo>
                    <a:pt x="32" y="39"/>
                    <a:pt x="25" y="51"/>
                    <a:pt x="24" y="64"/>
                  </a:cubicBezTo>
                  <a:cubicBezTo>
                    <a:pt x="10" y="74"/>
                    <a:pt x="0" y="91"/>
                    <a:pt x="0" y="109"/>
                  </a:cubicBezTo>
                  <a:cubicBezTo>
                    <a:pt x="0" y="137"/>
                    <a:pt x="21" y="160"/>
                    <a:pt x="48" y="163"/>
                  </a:cubicBezTo>
                  <a:cubicBezTo>
                    <a:pt x="49" y="163"/>
                    <a:pt x="52" y="163"/>
                    <a:pt x="54" y="163"/>
                  </a:cubicBezTo>
                  <a:cubicBezTo>
                    <a:pt x="55" y="163"/>
                    <a:pt x="57" y="163"/>
                    <a:pt x="59" y="163"/>
                  </a:cubicBezTo>
                  <a:cubicBezTo>
                    <a:pt x="84" y="163"/>
                    <a:pt x="143" y="163"/>
                    <a:pt x="170" y="163"/>
                  </a:cubicBezTo>
                  <a:cubicBezTo>
                    <a:pt x="171" y="163"/>
                    <a:pt x="172" y="163"/>
                    <a:pt x="173" y="163"/>
                  </a:cubicBezTo>
                  <a:cubicBezTo>
                    <a:pt x="175" y="163"/>
                    <a:pt x="175" y="163"/>
                    <a:pt x="175" y="163"/>
                  </a:cubicBezTo>
                  <a:cubicBezTo>
                    <a:pt x="177" y="163"/>
                    <a:pt x="181" y="163"/>
                    <a:pt x="184" y="163"/>
                  </a:cubicBezTo>
                  <a:cubicBezTo>
                    <a:pt x="201" y="163"/>
                    <a:pt x="201" y="163"/>
                    <a:pt x="201" y="163"/>
                  </a:cubicBezTo>
                  <a:cubicBezTo>
                    <a:pt x="227" y="163"/>
                    <a:pt x="247" y="142"/>
                    <a:pt x="247" y="117"/>
                  </a:cubicBezTo>
                  <a:cubicBezTo>
                    <a:pt x="247" y="94"/>
                    <a:pt x="230" y="75"/>
                    <a:pt x="208" y="72"/>
                  </a:cubicBezTo>
                  <a:close/>
                </a:path>
              </a:pathLst>
            </a:custGeom>
            <a:solidFill>
              <a:srgbClr val="1A1A1A">
                <a:alpha val="0"/>
              </a:srgbClr>
            </a:solidFill>
            <a:ln w="15875">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Sans Text Semibold" pitchFamily="2" charset="0"/>
                  <a:ea typeface="+mn-ea"/>
                  <a:cs typeface="Segoe Sans Text" pitchFamily="2" charset="0"/>
                </a:rPr>
                <a:t>Azure AI Search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Sans Text Semibold" pitchFamily="2" charset="0"/>
                  <a:ea typeface="+mn-ea"/>
                  <a:cs typeface="Segoe Sans Text" pitchFamily="2" charset="0"/>
                </a:rPr>
                <a:t>Data Sources</a:t>
              </a:r>
            </a:p>
          </p:txBody>
        </p:sp>
        <p:sp>
          <p:nvSpPr>
            <p:cNvPr id="26" name="TextBox 25">
              <a:extLst>
                <a:ext uri="{FF2B5EF4-FFF2-40B4-BE49-F238E27FC236}">
                  <a16:creationId xmlns:a16="http://schemas.microsoft.com/office/drawing/2014/main" id="{61F31E47-F245-4E4B-B987-2A27B8D44EE0}"/>
                </a:ext>
                <a:ext uri="{C183D7F6-B498-43B3-948B-1728B52AA6E4}">
                  <adec:decorative xmlns:adec="http://schemas.microsoft.com/office/drawing/2017/decorative" val="1"/>
                </a:ext>
              </a:extLst>
            </p:cNvPr>
            <p:cNvSpPr txBox="1"/>
            <p:nvPr/>
          </p:nvSpPr>
          <p:spPr>
            <a:xfrm>
              <a:off x="5558901" y="3987896"/>
              <a:ext cx="496987" cy="202887"/>
            </a:xfrm>
            <a:prstGeom prst="rect">
              <a:avLst/>
            </a:prstGeom>
            <a:noFill/>
          </p:spPr>
          <p:txBody>
            <a:bodyPr wrap="square" lIns="0" tIns="0" rIns="0" bIns="0" rtlCol="0">
              <a:noAutofit/>
            </a:bodyPr>
            <a:lstStyle/>
            <a:p>
              <a:pPr marL="0" marR="0" lvl="0" indent="0" algn="ctr" defTabSz="6858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Sans Text Semibold" pitchFamily="2" charset="0"/>
                  <a:ea typeface="+mn-ea"/>
                  <a:cs typeface="+mn-cs"/>
                </a:rPr>
                <a:t>Storage</a:t>
              </a:r>
            </a:p>
          </p:txBody>
        </p:sp>
        <p:sp>
          <p:nvSpPr>
            <p:cNvPr id="27" name="TextBox 26">
              <a:extLst>
                <a:ext uri="{FF2B5EF4-FFF2-40B4-BE49-F238E27FC236}">
                  <a16:creationId xmlns:a16="http://schemas.microsoft.com/office/drawing/2014/main" id="{FA2D04DA-DAF3-4802-B943-DEF53B9B1008}"/>
                </a:ext>
                <a:ext uri="{C183D7F6-B498-43B3-948B-1728B52AA6E4}">
                  <adec:decorative xmlns:adec="http://schemas.microsoft.com/office/drawing/2017/decorative" val="1"/>
                </a:ext>
              </a:extLst>
            </p:cNvPr>
            <p:cNvSpPr txBox="1"/>
            <p:nvPr/>
          </p:nvSpPr>
          <p:spPr>
            <a:xfrm flipH="1">
              <a:off x="6242794" y="3987896"/>
              <a:ext cx="349759" cy="202887"/>
            </a:xfrm>
            <a:prstGeom prst="rect">
              <a:avLst/>
            </a:prstGeom>
            <a:noFill/>
          </p:spPr>
          <p:txBody>
            <a:bodyPr wrap="square" lIns="0" tIns="0" rIns="0" bIns="0" rtlCol="0">
              <a:noAutofit/>
            </a:bodyPr>
            <a:lstStyle/>
            <a:p>
              <a:pPr marL="0" marR="0" lvl="0" indent="0" algn="ctr" defTabSz="6858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Sans Text Semibold" pitchFamily="2" charset="0"/>
                  <a:ea typeface="+mn-ea"/>
                  <a:cs typeface="+mn-cs"/>
                </a:rPr>
                <a:t>SQL</a:t>
              </a:r>
            </a:p>
          </p:txBody>
        </p:sp>
        <p:pic>
          <p:nvPicPr>
            <p:cNvPr id="28" name="Graphic 27">
              <a:extLst>
                <a:ext uri="{FF2B5EF4-FFF2-40B4-BE49-F238E27FC236}">
                  <a16:creationId xmlns:a16="http://schemas.microsoft.com/office/drawing/2014/main" id="{AD44BA93-B942-40F2-9A19-38A8B4EB429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7618" y="3598099"/>
              <a:ext cx="340113" cy="340113"/>
            </a:xfrm>
            <a:prstGeom prst="rect">
              <a:avLst/>
            </a:prstGeom>
          </p:spPr>
        </p:pic>
        <p:pic>
          <p:nvPicPr>
            <p:cNvPr id="29" name="Graphic 28">
              <a:extLst>
                <a:ext uri="{FF2B5EF4-FFF2-40B4-BE49-F238E27FC236}">
                  <a16:creationId xmlns:a16="http://schemas.microsoft.com/office/drawing/2014/main" id="{C10F8DD4-63D4-4834-9FA8-2FA015E8921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2516" y="3601794"/>
              <a:ext cx="349759" cy="349758"/>
            </a:xfrm>
            <a:prstGeom prst="rect">
              <a:avLst/>
            </a:prstGeom>
          </p:spPr>
        </p:pic>
        <p:pic>
          <p:nvPicPr>
            <p:cNvPr id="30" name="Picture 2">
              <a:extLst>
                <a:ext uri="{FF2B5EF4-FFF2-40B4-BE49-F238E27FC236}">
                  <a16:creationId xmlns:a16="http://schemas.microsoft.com/office/drawing/2014/main" id="{53C10202-A44B-492D-B94A-0F8D93E76A2C}"/>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106" r="15648"/>
            <a:stretch/>
          </p:blipFill>
          <p:spPr bwMode="auto">
            <a:xfrm>
              <a:off x="6860937" y="3598099"/>
              <a:ext cx="499283" cy="38979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B6D666B-FAA7-4EEA-A95D-745D26BA1522}"/>
                </a:ext>
                <a:ext uri="{C183D7F6-B498-43B3-948B-1728B52AA6E4}">
                  <adec:decorative xmlns:adec="http://schemas.microsoft.com/office/drawing/2017/decorative" val="1"/>
                </a:ext>
              </a:extLst>
            </p:cNvPr>
            <p:cNvSpPr txBox="1"/>
            <p:nvPr/>
          </p:nvSpPr>
          <p:spPr>
            <a:xfrm flipH="1">
              <a:off x="6736609" y="3987896"/>
              <a:ext cx="747938" cy="202887"/>
            </a:xfrm>
            <a:prstGeom prst="rect">
              <a:avLst/>
            </a:prstGeom>
            <a:noFill/>
          </p:spPr>
          <p:txBody>
            <a:bodyPr wrap="square" lIns="0" tIns="0" rIns="0" bIns="0" rtlCol="0">
              <a:noAutofit/>
            </a:bodyPr>
            <a:lstStyle/>
            <a:p>
              <a:pPr marL="0" marR="0" lvl="0" indent="0" algn="ctr" defTabSz="6858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Sans Text Semibold" pitchFamily="2" charset="0"/>
                  <a:ea typeface="+mn-ea"/>
                  <a:cs typeface="+mn-cs"/>
                </a:rPr>
                <a:t>CosmosDB</a:t>
              </a:r>
            </a:p>
          </p:txBody>
        </p:sp>
        <p:sp>
          <p:nvSpPr>
            <p:cNvPr id="32" name="TextBox 31">
              <a:extLst>
                <a:ext uri="{FF2B5EF4-FFF2-40B4-BE49-F238E27FC236}">
                  <a16:creationId xmlns:a16="http://schemas.microsoft.com/office/drawing/2014/main" id="{F420F64F-9AA6-47EA-90FD-9DCF8661FD9F}"/>
                </a:ext>
                <a:ext uri="{C183D7F6-B498-43B3-948B-1728B52AA6E4}">
                  <adec:decorative xmlns:adec="http://schemas.microsoft.com/office/drawing/2017/decorative" val="1"/>
                </a:ext>
              </a:extLst>
            </p:cNvPr>
            <p:cNvSpPr txBox="1"/>
            <p:nvPr/>
          </p:nvSpPr>
          <p:spPr>
            <a:xfrm>
              <a:off x="1690053" y="3895352"/>
              <a:ext cx="168143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Segoe Sans Text Semibold" pitchFamily="2" charset="0"/>
                  <a:ea typeface="+mn-ea"/>
                  <a:cs typeface="+mn-cs"/>
                </a:rPr>
                <a:t>Azure AI Search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kern="0" noProof="0">
                  <a:latin typeface="Segoe Sans Text Semibold" pitchFamily="2" charset="0"/>
                </a:rPr>
                <a:t>Indexer</a:t>
              </a:r>
              <a:endParaRPr kumimoji="0" lang="en-US" sz="800" b="0" i="0" u="none" strike="noStrike" kern="0" cap="none" spc="0" normalizeH="0" baseline="0" noProof="0">
                <a:ln>
                  <a:noFill/>
                </a:ln>
                <a:effectLst/>
                <a:uLnTx/>
                <a:uFillTx/>
                <a:latin typeface="Segoe Sans Text Semibold" pitchFamily="2" charset="0"/>
                <a:ea typeface="+mn-ea"/>
                <a:cs typeface="+mn-cs"/>
              </a:endParaRPr>
            </a:p>
          </p:txBody>
        </p:sp>
        <p:sp>
          <p:nvSpPr>
            <p:cNvPr id="33" name="Rectangle 32">
              <a:extLst>
                <a:ext uri="{FF2B5EF4-FFF2-40B4-BE49-F238E27FC236}">
                  <a16:creationId xmlns:a16="http://schemas.microsoft.com/office/drawing/2014/main" id="{26EB9ED0-A771-4166-944B-20A6F3100B8A}"/>
                </a:ext>
                <a:ext uri="{C183D7F6-B498-43B3-948B-1728B52AA6E4}">
                  <adec:decorative xmlns:adec="http://schemas.microsoft.com/office/drawing/2017/decorative" val="1"/>
                </a:ext>
              </a:extLst>
            </p:cNvPr>
            <p:cNvSpPr/>
            <p:nvPr/>
          </p:nvSpPr>
          <p:spPr bwMode="auto">
            <a:xfrm>
              <a:off x="4726730" y="2338118"/>
              <a:ext cx="3266555" cy="2102179"/>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45" name="Rectangle 44">
              <a:extLst>
                <a:ext uri="{FF2B5EF4-FFF2-40B4-BE49-F238E27FC236}">
                  <a16:creationId xmlns:a16="http://schemas.microsoft.com/office/drawing/2014/main" id="{D7C2E5AE-58A3-4BCB-8CEB-11019EE5A297}"/>
                </a:ext>
                <a:ext uri="{C183D7F6-B498-43B3-948B-1728B52AA6E4}">
                  <adec:decorative xmlns:adec="http://schemas.microsoft.com/office/drawing/2017/decorative" val="1"/>
                </a:ext>
              </a:extLst>
            </p:cNvPr>
            <p:cNvSpPr/>
            <p:nvPr/>
          </p:nvSpPr>
          <p:spPr>
            <a:xfrm>
              <a:off x="8146305" y="2338118"/>
              <a:ext cx="3073741" cy="1467339"/>
            </a:xfrm>
            <a:prstGeom prst="rect">
              <a:avLst/>
            </a:prstGeom>
            <a:ln w="9525">
              <a:solidFill>
                <a:srgbClr val="0070C0"/>
              </a:solidFill>
            </a:ln>
          </p:spPr>
          <p:txBody>
            <a:bodyPr wrap="square" anchor="ctr">
              <a:noAutofit/>
            </a:bodyPr>
            <a:lstStyle/>
            <a:p>
              <a:pPr marL="285750" indent="-285750" defTabSz="932472" fontAlgn="base">
                <a:spcBef>
                  <a:spcPct val="0"/>
                </a:spcBef>
                <a:spcAft>
                  <a:spcPct val="0"/>
                </a:spcAft>
                <a:buFont typeface="Arial" panose="020B0604020202020204" pitchFamily="34" charset="0"/>
                <a:buChar char="•"/>
              </a:pPr>
              <a:r>
                <a:rPr lang="en-US" sz="1800" noProof="0">
                  <a:solidFill>
                    <a:srgbClr val="0070C0"/>
                  </a:solidFill>
                  <a:ea typeface="Segoe UI" pitchFamily="34" charset="0"/>
                  <a:cs typeface="Segoe Sans Text" pitchFamily="2" charset="0"/>
                </a:rPr>
                <a:t>Managed identity</a:t>
              </a:r>
            </a:p>
            <a:p>
              <a:pPr marL="742933" lvl="1" indent="-285750" defTabSz="932472" fontAlgn="base">
                <a:spcBef>
                  <a:spcPct val="0"/>
                </a:spcBef>
                <a:spcAft>
                  <a:spcPct val="0"/>
                </a:spcAft>
                <a:buFont typeface="Arial" panose="020B0604020202020204" pitchFamily="34" charset="0"/>
                <a:buChar char="•"/>
              </a:pPr>
              <a:r>
                <a:rPr lang="en-US" sz="1400" noProof="0">
                  <a:solidFill>
                    <a:srgbClr val="0070C0"/>
                  </a:solidFill>
                  <a:ea typeface="Segoe UI" pitchFamily="34" charset="0"/>
                  <a:cs typeface="Segoe Sans Text" pitchFamily="2" charset="0"/>
                </a:rPr>
                <a:t>Storage trusted service</a:t>
              </a:r>
            </a:p>
            <a:p>
              <a:pPr marL="285750" indent="-285750" defTabSz="932472" fontAlgn="base">
                <a:spcBef>
                  <a:spcPct val="0"/>
                </a:spcBef>
                <a:spcAft>
                  <a:spcPct val="0"/>
                </a:spcAft>
                <a:buFont typeface="Arial" panose="020B0604020202020204" pitchFamily="34" charset="0"/>
                <a:buChar char="•"/>
              </a:pPr>
              <a:endParaRPr lang="en-US" sz="1800" noProof="0">
                <a:solidFill>
                  <a:srgbClr val="0070C0"/>
                </a:solidFill>
                <a:ea typeface="Segoe UI" pitchFamily="34" charset="0"/>
                <a:cs typeface="Segoe Sans Text" pitchFamily="2" charset="0"/>
              </a:endParaRPr>
            </a:p>
            <a:p>
              <a:pPr marL="285750" indent="-285750" defTabSz="932472" fontAlgn="base">
                <a:spcBef>
                  <a:spcPct val="0"/>
                </a:spcBef>
                <a:spcAft>
                  <a:spcPct val="0"/>
                </a:spcAft>
                <a:buFont typeface="Arial" panose="020B0604020202020204" pitchFamily="34" charset="0"/>
                <a:buChar char="•"/>
              </a:pPr>
              <a:r>
                <a:rPr lang="en-US" sz="1800" noProof="0">
                  <a:solidFill>
                    <a:srgbClr val="0070C0"/>
                  </a:solidFill>
                  <a:ea typeface="Segoe UI" pitchFamily="34" charset="0"/>
                  <a:cs typeface="Segoe Sans Text" pitchFamily="2" charset="0"/>
                </a:rPr>
                <a:t>IP whitelisting</a:t>
              </a:r>
            </a:p>
            <a:p>
              <a:pPr marL="742933" lvl="1" indent="-285750" defTabSz="932472" fontAlgn="base">
                <a:spcBef>
                  <a:spcPct val="0"/>
                </a:spcBef>
                <a:spcAft>
                  <a:spcPct val="0"/>
                </a:spcAft>
                <a:buFont typeface="Arial" panose="020B0604020202020204" pitchFamily="34" charset="0"/>
                <a:buChar char="•"/>
              </a:pPr>
              <a:r>
                <a:rPr lang="en-US" sz="1400" noProof="0">
                  <a:solidFill>
                    <a:srgbClr val="0070C0"/>
                  </a:solidFill>
                  <a:ea typeface="Segoe UI" pitchFamily="34" charset="0"/>
                  <a:cs typeface="Segoe Sans Text" pitchFamily="2" charset="0"/>
                </a:rPr>
                <a:t>Service Tags</a:t>
              </a:r>
            </a:p>
          </p:txBody>
        </p:sp>
        <p:sp>
          <p:nvSpPr>
            <p:cNvPr id="4" name="Rectangle 3">
              <a:extLst>
                <a:ext uri="{FF2B5EF4-FFF2-40B4-BE49-F238E27FC236}">
                  <a16:creationId xmlns:a16="http://schemas.microsoft.com/office/drawing/2014/main" id="{78C1FB4B-0DDC-4E3D-9B3F-D1956CDD9A7A}"/>
                </a:ext>
                <a:ext uri="{C183D7F6-B498-43B3-948B-1728B52AA6E4}">
                  <adec:decorative xmlns:adec="http://schemas.microsoft.com/office/drawing/2017/decorative" val="1"/>
                </a:ext>
              </a:extLst>
            </p:cNvPr>
            <p:cNvSpPr/>
            <p:nvPr/>
          </p:nvSpPr>
          <p:spPr>
            <a:xfrm>
              <a:off x="8146305" y="3931804"/>
              <a:ext cx="3073741" cy="615553"/>
            </a:xfrm>
            <a:prstGeom prst="rect">
              <a:avLst/>
            </a:prstGeom>
            <a:ln>
              <a:solidFill>
                <a:srgbClr val="0078D4"/>
              </a:solidFill>
            </a:ln>
          </p:spPr>
          <p:txBody>
            <a:bodyPr wrap="square" tIns="91440" bIns="91440">
              <a:spAutoFit/>
            </a:bodyPr>
            <a:lstStyle/>
            <a:p>
              <a:r>
                <a:rPr lang="en-US" sz="1400" noProof="0">
                  <a:solidFill>
                    <a:srgbClr val="0078D4"/>
                  </a:solidFill>
                </a:rPr>
                <a:t>Service Tag:</a:t>
              </a:r>
            </a:p>
            <a:p>
              <a:r>
                <a:rPr lang="en-US" sz="1400" b="1" noProof="0" err="1">
                  <a:latin typeface="Courier New" panose="02070309020205020404" pitchFamily="49" charset="0"/>
                  <a:cs typeface="Courier New" panose="02070309020205020404" pitchFamily="49" charset="0"/>
                </a:rPr>
                <a:t>AzureCognitiveSearch</a:t>
              </a:r>
              <a:endParaRPr lang="en-US" sz="1400" b="1" noProof="0">
                <a:latin typeface="Courier New" panose="02070309020205020404" pitchFamily="49" charset="0"/>
                <a:cs typeface="Courier New" panose="02070309020205020404" pitchFamily="49" charset="0"/>
              </a:endParaRPr>
            </a:p>
          </p:txBody>
        </p:sp>
        <p:pic>
          <p:nvPicPr>
            <p:cNvPr id="9" name="Graphic 8" descr="firewall">
              <a:extLst>
                <a:ext uri="{FF2B5EF4-FFF2-40B4-BE49-F238E27FC236}">
                  <a16:creationId xmlns:a16="http://schemas.microsoft.com/office/drawing/2014/main" id="{58CC0336-C365-0FE2-3A23-D3AE0E86CB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97898" y="3088544"/>
              <a:ext cx="601325" cy="601325"/>
            </a:xfrm>
            <a:prstGeom prst="rect">
              <a:avLst/>
            </a:prstGeom>
            <a:effectLst>
              <a:outerShdw blurRad="63500" dist="114300" dir="2700000" algn="tl" rotWithShape="0">
                <a:prstClr val="black">
                  <a:alpha val="20000"/>
                </a:prstClr>
              </a:outerShdw>
            </a:effectLst>
          </p:spPr>
        </p:pic>
      </p:grpSp>
    </p:spTree>
    <p:extLst>
      <p:ext uri="{BB962C8B-B14F-4D97-AF65-F5344CB8AC3E}">
        <p14:creationId xmlns:p14="http://schemas.microsoft.com/office/powerpoint/2010/main" val="31050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5264-5BC7-46CC-A282-2B3C2EA88504}"/>
              </a:ext>
            </a:extLst>
          </p:cNvPr>
          <p:cNvSpPr>
            <a:spLocks noGrp="1"/>
          </p:cNvSpPr>
          <p:nvPr>
            <p:ph type="title"/>
          </p:nvPr>
        </p:nvSpPr>
        <p:spPr>
          <a:xfrm>
            <a:off x="588263" y="457200"/>
            <a:ext cx="11018520" cy="553998"/>
          </a:xfrm>
        </p:spPr>
        <p:txBody>
          <a:bodyPr/>
          <a:lstStyle/>
          <a:p>
            <a:r>
              <a:rPr lang="en-US" noProof="0"/>
              <a:t>Outbound network traffic: Azure Private Link</a:t>
            </a:r>
          </a:p>
        </p:txBody>
      </p:sp>
      <p:sp>
        <p:nvSpPr>
          <p:cNvPr id="10" name="04R">
            <a:extLst>
              <a:ext uri="{FF2B5EF4-FFF2-40B4-BE49-F238E27FC236}">
                <a16:creationId xmlns:a16="http://schemas.microsoft.com/office/drawing/2014/main" id="{7AF65C1A-BDCF-6A31-0F92-7C3D0E04916F}"/>
              </a:ext>
            </a:extLst>
          </p:cNvPr>
          <p:cNvSpPr/>
          <p:nvPr/>
        </p:nvSpPr>
        <p:spPr bwMode="auto">
          <a:xfrm>
            <a:off x="8823142" y="1714500"/>
            <a:ext cx="2897030" cy="3268848"/>
          </a:xfrm>
          <a:prstGeom prst="roundRect">
            <a:avLst>
              <a:gd name="adj" fmla="val 3969"/>
            </a:avLst>
          </a:prstGeom>
          <a:solidFill>
            <a:schemeClr val="bg1">
              <a:lumMod val="95000"/>
            </a:schemeClr>
          </a:solidFill>
          <a:ln w="15875">
            <a:noFill/>
            <a:miter lim="800000"/>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noProof="0">
                <a:solidFill>
                  <a:schemeClr val="tx1"/>
                </a:solidFill>
                <a:latin typeface="+mj-lt"/>
                <a:cs typeface="Segoe Sans Text" pitchFamily="2" charset="0"/>
              </a:rPr>
              <a:t>Create private link connections to </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noProof="0">
                <a:solidFill>
                  <a:schemeClr val="tx1"/>
                </a:solidFill>
                <a:latin typeface="+mj-lt"/>
                <a:cs typeface="Segoe Sans Text" pitchFamily="2" charset="0"/>
              </a:rPr>
              <a:t>the following resources:</a:t>
            </a:r>
          </a:p>
          <a:p>
            <a:pPr marR="0" lvl="0" defTabSz="932472" rtl="0" eaLnBrk="1" fontAlgn="base" latinLnBrk="0" hangingPunct="1">
              <a:lnSpc>
                <a:spcPct val="100000"/>
              </a:lnSpc>
              <a:spcBef>
                <a:spcPct val="0"/>
              </a:spcBef>
              <a:spcAft>
                <a:spcPct val="0"/>
              </a:spcAft>
              <a:buClrTx/>
              <a:buSzTx/>
              <a:tabLst/>
              <a:defRPr/>
            </a:pPr>
            <a:endParaRPr lang="en-US" sz="1000" noProof="0">
              <a:solidFill>
                <a:schemeClr val="tx1"/>
              </a:solidFill>
              <a:cs typeface="Segoe Sans Text" pitchFamily="2" charset="0"/>
            </a:endParaRPr>
          </a:p>
          <a:p>
            <a:pPr marR="0" lvl="0" defTabSz="932472" rtl="0" eaLnBrk="1" fontAlgn="base" latinLnBrk="0" hangingPunct="1">
              <a:lnSpc>
                <a:spcPct val="100000"/>
              </a:lnSpc>
              <a:spcBef>
                <a:spcPct val="0"/>
              </a:spcBef>
              <a:spcAft>
                <a:spcPct val="0"/>
              </a:spcAft>
              <a:buClrTx/>
              <a:buSzTx/>
              <a:tabLst/>
              <a:defRPr/>
            </a:pPr>
            <a:r>
              <a:rPr kumimoji="0" lang="en-US" sz="1000" b="0" i="0" u="none" strike="noStrike" kern="1200" cap="none" spc="0" normalizeH="0" baseline="0" noProof="0">
                <a:ln>
                  <a:noFill/>
                </a:ln>
                <a:solidFill>
                  <a:schemeClr val="tx1"/>
                </a:solidFill>
                <a:effectLst/>
                <a:uLnTx/>
                <a:uFillTx/>
                <a:ea typeface="+mn-ea"/>
                <a:cs typeface="Segoe Sans Text" pitchFamily="2" charset="0"/>
              </a:rPr>
              <a:t>Indexer Data Sources:</a:t>
            </a: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ea typeface="+mn-ea"/>
                <a:cs typeface="Segoe Sans Text" pitchFamily="2" charset="0"/>
              </a:rPr>
              <a:t>Storage Account (blob, table, ADLS Gen2, file)</a:t>
            </a: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ea typeface="+mn-ea"/>
                <a:cs typeface="Segoe Sans Text" pitchFamily="2" charset="0"/>
              </a:rPr>
              <a:t>Cosmos DB for NoSQL</a:t>
            </a: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ea typeface="+mn-ea"/>
                <a:cs typeface="Segoe Sans Text" pitchFamily="2" charset="0"/>
              </a:rPr>
              <a:t>SQL Server Database</a:t>
            </a: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ea typeface="+mn-ea"/>
                <a:cs typeface="Segoe Sans Text" pitchFamily="2" charset="0"/>
              </a:rPr>
              <a:t>Database for MySQL (preview)</a:t>
            </a: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000" noProof="0">
                <a:solidFill>
                  <a:schemeClr val="tx1"/>
                </a:solidFill>
                <a:cs typeface="Segoe Sans Text" pitchFamily="2" charset="0"/>
              </a:rPr>
              <a:t>SQL Managed Instance (preview)</a:t>
            </a:r>
            <a:endParaRPr kumimoji="0" lang="en-US" sz="1000" b="0" i="0" u="none" strike="noStrike" kern="1200" cap="none" spc="0" normalizeH="0" baseline="0" noProof="0">
              <a:ln>
                <a:noFill/>
              </a:ln>
              <a:solidFill>
                <a:schemeClr val="tx1"/>
              </a:solidFill>
              <a:effectLst/>
              <a:uLnTx/>
              <a:uFillTx/>
              <a:ea typeface="+mn-ea"/>
              <a:cs typeface="Segoe Sans Text" pitchFamily="2" charset="0"/>
            </a:endParaRP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chemeClr val="tx1"/>
              </a:solidFill>
              <a:effectLst/>
              <a:uLnTx/>
              <a:uFillTx/>
              <a:ea typeface="+mn-ea"/>
              <a:cs typeface="Segoe Sans Text" pitchFamily="2" charset="0"/>
            </a:endParaRPr>
          </a:p>
          <a:p>
            <a:pPr marR="0" lvl="0" defTabSz="932472" rtl="0" eaLnBrk="1" fontAlgn="base" latinLnBrk="0" hangingPunct="1">
              <a:lnSpc>
                <a:spcPct val="100000"/>
              </a:lnSpc>
              <a:spcBef>
                <a:spcPct val="0"/>
              </a:spcBef>
              <a:spcAft>
                <a:spcPct val="0"/>
              </a:spcAft>
              <a:buClrTx/>
              <a:buSzTx/>
              <a:tabLst/>
              <a:defRPr/>
            </a:pPr>
            <a:r>
              <a:rPr lang="en-US" sz="1000" noProof="0">
                <a:solidFill>
                  <a:schemeClr val="tx1"/>
                </a:solidFill>
                <a:cs typeface="Segoe Sans Text" pitchFamily="2" charset="0"/>
              </a:rPr>
              <a:t>Skillset Execution:</a:t>
            </a: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ea typeface="+mn-ea"/>
                <a:cs typeface="Segoe Sans Text" pitchFamily="2" charset="0"/>
              </a:rPr>
              <a:t>App Service or Azure Function hosting a custom skill</a:t>
            </a: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ea typeface="+mn-ea"/>
                <a:cs typeface="Segoe Sans Text" pitchFamily="2" charset="0"/>
              </a:rPr>
              <a:t>Azure Open AI service via integrated Vectorization</a:t>
            </a: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000" noProof="0">
                <a:solidFill>
                  <a:schemeClr val="tx1"/>
                </a:solidFill>
                <a:cs typeface="Segoe Sans Text" pitchFamily="2" charset="0"/>
              </a:rPr>
              <a:t>AI Services via AI enrichment</a:t>
            </a:r>
            <a:endParaRPr kumimoji="0" lang="en-US" sz="1000" b="0" i="0" u="none" strike="noStrike" kern="1200" cap="none" spc="0" normalizeH="0" baseline="0" noProof="0">
              <a:ln>
                <a:noFill/>
              </a:ln>
              <a:solidFill>
                <a:schemeClr val="tx1"/>
              </a:solidFill>
              <a:effectLst/>
              <a:uLnTx/>
              <a:uFillTx/>
              <a:ea typeface="+mn-ea"/>
              <a:cs typeface="Segoe Sans Text" pitchFamily="2" charset="0"/>
            </a:endParaRPr>
          </a:p>
          <a:p>
            <a:pPr marR="0" lvl="0" defTabSz="932472" rtl="0" eaLnBrk="1" fontAlgn="base" latinLnBrk="0" hangingPunct="1">
              <a:lnSpc>
                <a:spcPct val="100000"/>
              </a:lnSpc>
              <a:spcBef>
                <a:spcPct val="0"/>
              </a:spcBef>
              <a:spcAft>
                <a:spcPct val="0"/>
              </a:spcAft>
              <a:buClrTx/>
              <a:buSzTx/>
              <a:tabLst/>
              <a:defRPr/>
            </a:pPr>
            <a:endParaRPr kumimoji="0" lang="en-US" sz="1000" b="0" i="0" u="none" strike="noStrike" kern="1200" cap="none" spc="0" normalizeH="0" baseline="0" noProof="0">
              <a:ln>
                <a:noFill/>
              </a:ln>
              <a:solidFill>
                <a:schemeClr val="tx1"/>
              </a:solidFill>
              <a:effectLst/>
              <a:uLnTx/>
              <a:uFillTx/>
              <a:ea typeface="+mn-ea"/>
              <a:cs typeface="Segoe Sans Text" pitchFamily="2" charset="0"/>
            </a:endParaRPr>
          </a:p>
          <a:p>
            <a:pPr marR="0" lvl="0" defTabSz="932472" rtl="0" eaLnBrk="1" fontAlgn="base" latinLnBrk="0" hangingPunct="1">
              <a:lnSpc>
                <a:spcPct val="100000"/>
              </a:lnSpc>
              <a:spcBef>
                <a:spcPct val="0"/>
              </a:spcBef>
              <a:spcAft>
                <a:spcPct val="0"/>
              </a:spcAft>
              <a:buClrTx/>
              <a:buSzTx/>
              <a:tabLst/>
              <a:defRPr/>
            </a:pPr>
            <a:r>
              <a:rPr lang="en-US" sz="1000" noProof="0">
                <a:solidFill>
                  <a:schemeClr val="tx1"/>
                </a:solidFill>
                <a:cs typeface="Segoe Sans Text" pitchFamily="2" charset="0"/>
              </a:rPr>
              <a:t>CMK:</a:t>
            </a:r>
            <a:endParaRPr kumimoji="0" lang="en-US" sz="1000" b="0" i="0" u="none" strike="noStrike" kern="1200" cap="none" spc="0" normalizeH="0" baseline="0" noProof="0">
              <a:ln>
                <a:noFill/>
              </a:ln>
              <a:solidFill>
                <a:schemeClr val="tx1"/>
              </a:solidFill>
              <a:effectLst/>
              <a:uLnTx/>
              <a:uFillTx/>
              <a:ea typeface="+mn-ea"/>
              <a:cs typeface="Segoe Sans Text" pitchFamily="2" charset="0"/>
            </a:endParaRPr>
          </a:p>
          <a:p>
            <a:pPr marL="171450" marR="0" lvl="0" indent="-1714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ea typeface="+mn-ea"/>
                <a:cs typeface="Segoe Sans Text" pitchFamily="2" charset="0"/>
              </a:rPr>
              <a:t>KeyVault</a:t>
            </a:r>
          </a:p>
        </p:txBody>
      </p:sp>
      <p:sp>
        <p:nvSpPr>
          <p:cNvPr id="6" name="Title 4">
            <a:extLst>
              <a:ext uri="{FF2B5EF4-FFF2-40B4-BE49-F238E27FC236}">
                <a16:creationId xmlns:a16="http://schemas.microsoft.com/office/drawing/2014/main" id="{FCB4C58E-1C72-4CF4-A93E-3B1417E6C5FF}"/>
              </a:ext>
            </a:extLst>
          </p:cNvPr>
          <p:cNvSpPr txBox="1">
            <a:spLocks/>
          </p:cNvSpPr>
          <p:nvPr/>
        </p:nvSpPr>
        <p:spPr>
          <a:xfrm>
            <a:off x="586740" y="4983348"/>
            <a:ext cx="11018520" cy="246221"/>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sz="1600" b="0" i="0" u="none" strike="noStrike" cap="none" spc="-50" normalizeH="0" baseline="0">
                <a:ln w="3175">
                  <a:noFill/>
                </a:ln>
                <a:effectLst/>
                <a:uLnTx/>
                <a:uFillTx/>
                <a:latin typeface="Segoe Sans Text Semibold" pitchFamily="2" charset="0"/>
                <a:cs typeface="Segoe Sans Text" pitchFamily="2" charset="0"/>
              </a:defRPr>
            </a:lvl1pPr>
          </a:lstStyle>
          <a:p>
            <a:r>
              <a:rPr lang="en-US" noProof="0"/>
              <a:t>Outbound Private Endpoints for Azure AI Search</a:t>
            </a:r>
          </a:p>
        </p:txBody>
      </p:sp>
      <p:sp>
        <p:nvSpPr>
          <p:cNvPr id="7" name="04R">
            <a:extLst>
              <a:ext uri="{FF2B5EF4-FFF2-40B4-BE49-F238E27FC236}">
                <a16:creationId xmlns:a16="http://schemas.microsoft.com/office/drawing/2014/main" id="{14F9B2E4-4524-43EC-9DAA-92D2AB804452}"/>
              </a:ext>
            </a:extLst>
          </p:cNvPr>
          <p:cNvSpPr/>
          <p:nvPr/>
        </p:nvSpPr>
        <p:spPr bwMode="auto">
          <a:xfrm>
            <a:off x="2182241" y="5422523"/>
            <a:ext cx="3761461" cy="811026"/>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Azure AI Search can use Private Endpoint to connect to your secure resources</a:t>
            </a:r>
          </a:p>
        </p:txBody>
      </p:sp>
      <p:sp>
        <p:nvSpPr>
          <p:cNvPr id="9" name="04R">
            <a:extLst>
              <a:ext uri="{FF2B5EF4-FFF2-40B4-BE49-F238E27FC236}">
                <a16:creationId xmlns:a16="http://schemas.microsoft.com/office/drawing/2014/main" id="{7E5010BD-8F60-4C68-AE0E-C6978F3E4943}"/>
              </a:ext>
            </a:extLst>
          </p:cNvPr>
          <p:cNvSpPr/>
          <p:nvPr/>
        </p:nvSpPr>
        <p:spPr bwMode="auto">
          <a:xfrm>
            <a:off x="6248299" y="5422523"/>
            <a:ext cx="3471963" cy="811026"/>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noProof="0">
                <a:solidFill>
                  <a:schemeClr val="tx1"/>
                </a:solidFill>
                <a:cs typeface="Segoe Sans Text" pitchFamily="2" charset="0"/>
              </a:rPr>
              <a:t>Connect to data sources without having to expose them to the internet</a:t>
            </a:r>
          </a:p>
        </p:txBody>
      </p:sp>
      <p:grpSp>
        <p:nvGrpSpPr>
          <p:cNvPr id="12" name="Group 11">
            <a:extLst>
              <a:ext uri="{FF2B5EF4-FFF2-40B4-BE49-F238E27FC236}">
                <a16:creationId xmlns:a16="http://schemas.microsoft.com/office/drawing/2014/main" id="{8C6C3FE3-9810-D31B-2A5F-CCDFD3905255}"/>
              </a:ext>
              <a:ext uri="{C183D7F6-B498-43B3-948B-1728B52AA6E4}">
                <adec:decorative xmlns:adec="http://schemas.microsoft.com/office/drawing/2017/decorative" val="1"/>
              </a:ext>
            </a:extLst>
          </p:cNvPr>
          <p:cNvGrpSpPr/>
          <p:nvPr/>
        </p:nvGrpSpPr>
        <p:grpSpPr>
          <a:xfrm>
            <a:off x="872637" y="1774201"/>
            <a:ext cx="7478787" cy="2464673"/>
            <a:chOff x="872637" y="1774201"/>
            <a:chExt cx="7478787" cy="2464673"/>
          </a:xfrm>
        </p:grpSpPr>
        <p:sp>
          <p:nvSpPr>
            <p:cNvPr id="46" name="Rectangle 45">
              <a:extLst>
                <a:ext uri="{FF2B5EF4-FFF2-40B4-BE49-F238E27FC236}">
                  <a16:creationId xmlns:a16="http://schemas.microsoft.com/office/drawing/2014/main" id="{7DE33004-B0E2-479F-95AA-B8B7781CB90A}"/>
                </a:ext>
                <a:ext uri="{C183D7F6-B498-43B3-948B-1728B52AA6E4}">
                  <adec:decorative xmlns:adec="http://schemas.microsoft.com/office/drawing/2017/decorative" val="1"/>
                </a:ext>
              </a:extLst>
            </p:cNvPr>
            <p:cNvSpPr/>
            <p:nvPr/>
          </p:nvSpPr>
          <p:spPr>
            <a:xfrm>
              <a:off x="4091960" y="1974436"/>
              <a:ext cx="715988" cy="2103372"/>
            </a:xfrm>
            <a:prstGeom prst="rect">
              <a:avLst/>
            </a:prstGeom>
            <a:solidFill>
              <a:srgbClr val="0078D4"/>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t>Private </a:t>
              </a:r>
              <a:br>
                <a:rPr kumimoji="0" lang="en-US" sz="1200" b="0"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br>
              <a:r>
                <a:rPr kumimoji="0" lang="en-US" sz="1200" b="0"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t>Link</a:t>
              </a:r>
            </a:p>
          </p:txBody>
        </p:sp>
        <p:sp>
          <p:nvSpPr>
            <p:cNvPr id="13" name="Rectangle 12">
              <a:extLst>
                <a:ext uri="{FF2B5EF4-FFF2-40B4-BE49-F238E27FC236}">
                  <a16:creationId xmlns:a16="http://schemas.microsoft.com/office/drawing/2014/main" id="{E7B9595F-3154-4A10-A63A-CD76B543589F}"/>
                </a:ext>
                <a:ext uri="{C183D7F6-B498-43B3-948B-1728B52AA6E4}">
                  <adec:decorative xmlns:adec="http://schemas.microsoft.com/office/drawing/2017/decorative" val="1"/>
                </a:ext>
              </a:extLst>
            </p:cNvPr>
            <p:cNvSpPr/>
            <p:nvPr/>
          </p:nvSpPr>
          <p:spPr bwMode="auto">
            <a:xfrm>
              <a:off x="872637" y="1981995"/>
              <a:ext cx="2716637" cy="2094620"/>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16" name="TextBox 15">
              <a:extLst>
                <a:ext uri="{FF2B5EF4-FFF2-40B4-BE49-F238E27FC236}">
                  <a16:creationId xmlns:a16="http://schemas.microsoft.com/office/drawing/2014/main" id="{99EDD24B-BF0F-4A42-89EC-8AB0E52EB543}"/>
                </a:ext>
                <a:ext uri="{C183D7F6-B498-43B3-948B-1728B52AA6E4}">
                  <adec:decorative xmlns:adec="http://schemas.microsoft.com/office/drawing/2017/decorative" val="1"/>
                </a:ext>
              </a:extLst>
            </p:cNvPr>
            <p:cNvSpPr txBox="1"/>
            <p:nvPr/>
          </p:nvSpPr>
          <p:spPr>
            <a:xfrm>
              <a:off x="2844161" y="3705514"/>
              <a:ext cx="480901" cy="27979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Private</a:t>
              </a:r>
              <a:br>
                <a:rPr kumimoji="0" lang="en-US" sz="900" b="0" i="0" u="none" strike="noStrike" kern="0" cap="none" spc="0" normalizeH="0" baseline="0" noProof="0">
                  <a:ln>
                    <a:noFill/>
                  </a:ln>
                  <a:effectLst/>
                  <a:uLnTx/>
                  <a:uFillTx/>
                  <a:latin typeface="Segoe Sans Text Semibold" pitchFamily="2" charset="0"/>
                  <a:ea typeface="+mn-ea"/>
                  <a:cs typeface="+mn-cs"/>
                </a:rPr>
              </a:br>
              <a:r>
                <a:rPr kumimoji="0" lang="en-US" sz="900" b="0" i="0" u="none" strike="noStrike" kern="0" cap="none" spc="0" normalizeH="0" baseline="0" noProof="0">
                  <a:ln>
                    <a:noFill/>
                  </a:ln>
                  <a:effectLst/>
                  <a:uLnTx/>
                  <a:uFillTx/>
                  <a:latin typeface="Segoe Sans Text Semibold" pitchFamily="2" charset="0"/>
                  <a:ea typeface="+mn-ea"/>
                  <a:cs typeface="+mn-cs"/>
                </a:rPr>
                <a:t>endpoint</a:t>
              </a:r>
            </a:p>
          </p:txBody>
        </p:sp>
        <p:sp>
          <p:nvSpPr>
            <p:cNvPr id="19" name="TextBox 18">
              <a:extLst>
                <a:ext uri="{FF2B5EF4-FFF2-40B4-BE49-F238E27FC236}">
                  <a16:creationId xmlns:a16="http://schemas.microsoft.com/office/drawing/2014/main" id="{3C8C10BD-A91E-4FB7-B02C-738C1FA15932}"/>
                </a:ext>
                <a:ext uri="{C183D7F6-B498-43B3-948B-1728B52AA6E4}">
                  <adec:decorative xmlns:adec="http://schemas.microsoft.com/office/drawing/2017/decorative" val="1"/>
                </a:ext>
              </a:extLst>
            </p:cNvPr>
            <p:cNvSpPr txBox="1"/>
            <p:nvPr/>
          </p:nvSpPr>
          <p:spPr>
            <a:xfrm>
              <a:off x="2803477" y="2893326"/>
              <a:ext cx="56227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10.0.0.6</a:t>
              </a:r>
            </a:p>
          </p:txBody>
        </p:sp>
        <p:sp>
          <p:nvSpPr>
            <p:cNvPr id="22" name="TextBox 21">
              <a:extLst>
                <a:ext uri="{FF2B5EF4-FFF2-40B4-BE49-F238E27FC236}">
                  <a16:creationId xmlns:a16="http://schemas.microsoft.com/office/drawing/2014/main" id="{829BE380-DB12-440B-B670-04CCFDE953DD}"/>
                </a:ext>
                <a:ext uri="{C183D7F6-B498-43B3-948B-1728B52AA6E4}">
                  <adec:decorative xmlns:adec="http://schemas.microsoft.com/office/drawing/2017/decorative" val="1"/>
                </a:ext>
              </a:extLst>
            </p:cNvPr>
            <p:cNvSpPr txBox="1"/>
            <p:nvPr/>
          </p:nvSpPr>
          <p:spPr>
            <a:xfrm>
              <a:off x="2641311" y="1783459"/>
              <a:ext cx="838164" cy="13906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Sans Text Semibold" pitchFamily="2" charset="0"/>
                  <a:ea typeface="+mn-ea"/>
                  <a:cs typeface="+mn-cs"/>
                </a:rPr>
                <a:t>Deny Internet</a:t>
              </a:r>
            </a:p>
          </p:txBody>
        </p:sp>
        <p:grpSp>
          <p:nvGrpSpPr>
            <p:cNvPr id="24" name="Group 23">
              <a:extLst>
                <a:ext uri="{FF2B5EF4-FFF2-40B4-BE49-F238E27FC236}">
                  <a16:creationId xmlns:a16="http://schemas.microsoft.com/office/drawing/2014/main" id="{41177787-3336-4D2E-BEE6-03D9D463945B}"/>
                </a:ext>
                <a:ext uri="{C183D7F6-B498-43B3-948B-1728B52AA6E4}">
                  <adec:decorative xmlns:adec="http://schemas.microsoft.com/office/drawing/2017/decorative" val="1"/>
                </a:ext>
              </a:extLst>
            </p:cNvPr>
            <p:cNvGrpSpPr/>
            <p:nvPr/>
          </p:nvGrpSpPr>
          <p:grpSpPr>
            <a:xfrm>
              <a:off x="2824530" y="3102644"/>
              <a:ext cx="530036" cy="530036"/>
              <a:chOff x="3992119" y="3088349"/>
              <a:chExt cx="678105" cy="678105"/>
            </a:xfrm>
          </p:grpSpPr>
          <p:sp>
            <p:nvSpPr>
              <p:cNvPr id="53" name="Oval 52">
                <a:extLst>
                  <a:ext uri="{FF2B5EF4-FFF2-40B4-BE49-F238E27FC236}">
                    <a16:creationId xmlns:a16="http://schemas.microsoft.com/office/drawing/2014/main" id="{285BD1B5-E932-44CA-B73C-25303C600DAF}"/>
                  </a:ext>
                </a:extLst>
              </p:cNvPr>
              <p:cNvSpPr/>
              <p:nvPr/>
            </p:nvSpPr>
            <p:spPr bwMode="auto">
              <a:xfrm>
                <a:off x="3992119" y="3088349"/>
                <a:ext cx="678105" cy="678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pic>
            <p:nvPicPr>
              <p:cNvPr id="54" name="Picture 53">
                <a:extLst>
                  <a:ext uri="{FF2B5EF4-FFF2-40B4-BE49-F238E27FC236}">
                    <a16:creationId xmlns:a16="http://schemas.microsoft.com/office/drawing/2014/main" id="{7B24ADF9-EF10-4458-A699-89869EF49E39}"/>
                  </a:ext>
                </a:extLst>
              </p:cNvPr>
              <p:cNvPicPr>
                <a:picLocks noChangeAspect="1"/>
              </p:cNvPicPr>
              <p:nvPr/>
            </p:nvPicPr>
            <p:blipFill>
              <a:blip r:embed="rId3"/>
              <a:stretch>
                <a:fillRect/>
              </a:stretch>
            </p:blipFill>
            <p:spPr>
              <a:xfrm rot="10800000">
                <a:off x="4141939" y="3221718"/>
                <a:ext cx="370659" cy="361839"/>
              </a:xfrm>
              <a:prstGeom prst="rect">
                <a:avLst/>
              </a:prstGeom>
            </p:spPr>
          </p:pic>
        </p:grpSp>
        <p:sp>
          <p:nvSpPr>
            <p:cNvPr id="27" name="Rectangle 26">
              <a:extLst>
                <a:ext uri="{FF2B5EF4-FFF2-40B4-BE49-F238E27FC236}">
                  <a16:creationId xmlns:a16="http://schemas.microsoft.com/office/drawing/2014/main" id="{634E0FC0-13BD-448F-BD0A-4C62ACD8E728}"/>
                </a:ext>
                <a:ext uri="{C183D7F6-B498-43B3-948B-1728B52AA6E4}">
                  <adec:decorative xmlns:adec="http://schemas.microsoft.com/office/drawing/2017/decorative" val="1"/>
                </a:ext>
              </a:extLst>
            </p:cNvPr>
            <p:cNvSpPr/>
            <p:nvPr/>
          </p:nvSpPr>
          <p:spPr bwMode="auto">
            <a:xfrm>
              <a:off x="1740628" y="4007672"/>
              <a:ext cx="1328539" cy="114430"/>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28" name="Group 27">
              <a:extLst>
                <a:ext uri="{FF2B5EF4-FFF2-40B4-BE49-F238E27FC236}">
                  <a16:creationId xmlns:a16="http://schemas.microsoft.com/office/drawing/2014/main" id="{6DFD6487-4B4F-441A-A2D5-9900CAC70359}"/>
                </a:ext>
                <a:ext uri="{C183D7F6-B498-43B3-948B-1728B52AA6E4}">
                  <adec:decorative xmlns:adec="http://schemas.microsoft.com/office/drawing/2017/decorative" val="1"/>
                </a:ext>
              </a:extLst>
            </p:cNvPr>
            <p:cNvGrpSpPr/>
            <p:nvPr/>
          </p:nvGrpSpPr>
          <p:grpSpPr>
            <a:xfrm>
              <a:off x="1826371" y="3936302"/>
              <a:ext cx="1204016" cy="302572"/>
              <a:chOff x="3187676" y="5962049"/>
              <a:chExt cx="1706761" cy="366113"/>
            </a:xfrm>
          </p:grpSpPr>
          <p:sp>
            <p:nvSpPr>
              <p:cNvPr id="49" name="TextBox 48">
                <a:extLst>
                  <a:ext uri="{FF2B5EF4-FFF2-40B4-BE49-F238E27FC236}">
                    <a16:creationId xmlns:a16="http://schemas.microsoft.com/office/drawing/2014/main" id="{11135D2A-5CE8-417E-890F-3CBCF5A59B43}"/>
                  </a:ext>
                </a:extLst>
              </p:cNvPr>
              <p:cNvSpPr txBox="1"/>
              <p:nvPr/>
            </p:nvSpPr>
            <p:spPr>
              <a:xfrm>
                <a:off x="3446028" y="6030234"/>
                <a:ext cx="1448409" cy="297928"/>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Azure AI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Virtual Network</a:t>
                </a:r>
              </a:p>
            </p:txBody>
          </p:sp>
          <p:pic>
            <p:nvPicPr>
              <p:cNvPr id="50" name="Picture 88">
                <a:extLst>
                  <a:ext uri="{FF2B5EF4-FFF2-40B4-BE49-F238E27FC236}">
                    <a16:creationId xmlns:a16="http://schemas.microsoft.com/office/drawing/2014/main" id="{F87E7EEB-26BB-4CA7-85E4-89866C37BD9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87676" y="5962049"/>
                <a:ext cx="302457" cy="302457"/>
              </a:xfrm>
              <a:prstGeom prst="rect">
                <a:avLst/>
              </a:prstGeom>
            </p:spPr>
          </p:pic>
        </p:grpSp>
        <p:grpSp>
          <p:nvGrpSpPr>
            <p:cNvPr id="29" name="Group 28">
              <a:extLst>
                <a:ext uri="{FF2B5EF4-FFF2-40B4-BE49-F238E27FC236}">
                  <a16:creationId xmlns:a16="http://schemas.microsoft.com/office/drawing/2014/main" id="{98A87F90-42DB-462E-B089-8F9E97092DEB}"/>
                </a:ext>
                <a:ext uri="{C183D7F6-B498-43B3-948B-1728B52AA6E4}">
                  <adec:decorative xmlns:adec="http://schemas.microsoft.com/office/drawing/2017/decorative" val="1"/>
                </a:ext>
              </a:extLst>
            </p:cNvPr>
            <p:cNvGrpSpPr/>
            <p:nvPr/>
          </p:nvGrpSpPr>
          <p:grpSpPr>
            <a:xfrm>
              <a:off x="3422066" y="1774201"/>
              <a:ext cx="375067" cy="355599"/>
              <a:chOff x="10248558" y="3116843"/>
              <a:chExt cx="674663" cy="639646"/>
            </a:xfrm>
          </p:grpSpPr>
          <p:sp>
            <p:nvSpPr>
              <p:cNvPr id="47" name="Freeform: Shape 46">
                <a:extLst>
                  <a:ext uri="{FF2B5EF4-FFF2-40B4-BE49-F238E27FC236}">
                    <a16:creationId xmlns:a16="http://schemas.microsoft.com/office/drawing/2014/main" id="{266ED180-1687-4240-9CD5-15AAE6E1FB90}"/>
                  </a:ext>
                </a:extLst>
              </p:cNvPr>
              <p:cNvSpPr/>
              <p:nvPr/>
            </p:nvSpPr>
            <p:spPr>
              <a:xfrm>
                <a:off x="10364103" y="3116843"/>
                <a:ext cx="559118" cy="556463"/>
              </a:xfrm>
              <a:custGeom>
                <a:avLst/>
                <a:gdLst>
                  <a:gd name="connsiteX0" fmla="*/ 388476 w 402064"/>
                  <a:gd name="connsiteY0" fmla="*/ 124855 h 400157"/>
                  <a:gd name="connsiteX1" fmla="*/ 364110 w 402064"/>
                  <a:gd name="connsiteY1" fmla="*/ 80997 h 400157"/>
                  <a:gd name="connsiteX2" fmla="*/ 80274 w 402064"/>
                  <a:gd name="connsiteY2" fmla="*/ 40634 h 400157"/>
                  <a:gd name="connsiteX3" fmla="*/ 80170 w 402064"/>
                  <a:gd name="connsiteY3" fmla="*/ 40712 h 400157"/>
                  <a:gd name="connsiteX4" fmla="*/ 78221 w 402064"/>
                  <a:gd name="connsiteY4" fmla="*/ 42337 h 400157"/>
                  <a:gd name="connsiteX5" fmla="*/ 6424 w 402064"/>
                  <a:gd name="connsiteY5" fmla="*/ 150520 h 400157"/>
                  <a:gd name="connsiteX6" fmla="*/ 2200 w 402064"/>
                  <a:gd name="connsiteY6" fmla="*/ 171962 h 400157"/>
                  <a:gd name="connsiteX7" fmla="*/ 63601 w 402064"/>
                  <a:gd name="connsiteY7" fmla="*/ 349343 h 400157"/>
                  <a:gd name="connsiteX8" fmla="*/ 63601 w 402064"/>
                  <a:gd name="connsiteY8" fmla="*/ 349343 h 400157"/>
                  <a:gd name="connsiteX9" fmla="*/ 70749 w 402064"/>
                  <a:gd name="connsiteY9" fmla="*/ 355840 h 400157"/>
                  <a:gd name="connsiteX10" fmla="*/ 70749 w 402064"/>
                  <a:gd name="connsiteY10" fmla="*/ 355840 h 400157"/>
                  <a:gd name="connsiteX11" fmla="*/ 77896 w 402064"/>
                  <a:gd name="connsiteY11" fmla="*/ 361688 h 400157"/>
                  <a:gd name="connsiteX12" fmla="*/ 77896 w 402064"/>
                  <a:gd name="connsiteY12" fmla="*/ 361688 h 400157"/>
                  <a:gd name="connsiteX13" fmla="*/ 108434 w 402064"/>
                  <a:gd name="connsiteY13" fmla="*/ 381181 h 400157"/>
                  <a:gd name="connsiteX14" fmla="*/ 111683 w 402064"/>
                  <a:gd name="connsiteY14" fmla="*/ 383130 h 400157"/>
                  <a:gd name="connsiteX15" fmla="*/ 117206 w 402064"/>
                  <a:gd name="connsiteY15" fmla="*/ 385404 h 400157"/>
                  <a:gd name="connsiteX16" fmla="*/ 121754 w 402064"/>
                  <a:gd name="connsiteY16" fmla="*/ 387678 h 400157"/>
                  <a:gd name="connsiteX17" fmla="*/ 126627 w 402064"/>
                  <a:gd name="connsiteY17" fmla="*/ 389627 h 400157"/>
                  <a:gd name="connsiteX18" fmla="*/ 131825 w 402064"/>
                  <a:gd name="connsiteY18" fmla="*/ 391577 h 400157"/>
                  <a:gd name="connsiteX19" fmla="*/ 136373 w 402064"/>
                  <a:gd name="connsiteY19" fmla="*/ 393201 h 400157"/>
                  <a:gd name="connsiteX20" fmla="*/ 142871 w 402064"/>
                  <a:gd name="connsiteY20" fmla="*/ 395150 h 400157"/>
                  <a:gd name="connsiteX21" fmla="*/ 146444 w 402064"/>
                  <a:gd name="connsiteY21" fmla="*/ 395150 h 400157"/>
                  <a:gd name="connsiteX22" fmla="*/ 155866 w 402064"/>
                  <a:gd name="connsiteY22" fmla="*/ 397749 h 400157"/>
                  <a:gd name="connsiteX23" fmla="*/ 155866 w 402064"/>
                  <a:gd name="connsiteY23" fmla="*/ 397749 h 400157"/>
                  <a:gd name="connsiteX24" fmla="*/ 166262 w 402064"/>
                  <a:gd name="connsiteY24" fmla="*/ 400023 h 400157"/>
                  <a:gd name="connsiteX25" fmla="*/ 168861 w 402064"/>
                  <a:gd name="connsiteY25" fmla="*/ 400023 h 400157"/>
                  <a:gd name="connsiteX26" fmla="*/ 176983 w 402064"/>
                  <a:gd name="connsiteY26" fmla="*/ 400023 h 400157"/>
                  <a:gd name="connsiteX27" fmla="*/ 180231 w 402064"/>
                  <a:gd name="connsiteY27" fmla="*/ 400023 h 400157"/>
                  <a:gd name="connsiteX28" fmla="*/ 214993 w 402064"/>
                  <a:gd name="connsiteY28" fmla="*/ 400023 h 400157"/>
                  <a:gd name="connsiteX29" fmla="*/ 222465 w 402064"/>
                  <a:gd name="connsiteY29" fmla="*/ 400023 h 400157"/>
                  <a:gd name="connsiteX30" fmla="*/ 222465 w 402064"/>
                  <a:gd name="connsiteY30" fmla="*/ 400023 h 400157"/>
                  <a:gd name="connsiteX31" fmla="*/ 226364 w 402064"/>
                  <a:gd name="connsiteY31" fmla="*/ 400023 h 400157"/>
                  <a:gd name="connsiteX32" fmla="*/ 251054 w 402064"/>
                  <a:gd name="connsiteY32" fmla="*/ 395150 h 400157"/>
                  <a:gd name="connsiteX33" fmla="*/ 251054 w 402064"/>
                  <a:gd name="connsiteY33" fmla="*/ 395150 h 400157"/>
                  <a:gd name="connsiteX34" fmla="*/ 322851 w 402064"/>
                  <a:gd name="connsiteY34" fmla="*/ 359414 h 400157"/>
                  <a:gd name="connsiteX35" fmla="*/ 359562 w 402064"/>
                  <a:gd name="connsiteY35" fmla="*/ 322703 h 400157"/>
                  <a:gd name="connsiteX36" fmla="*/ 388476 w 402064"/>
                  <a:gd name="connsiteY36" fmla="*/ 124855 h 400157"/>
                  <a:gd name="connsiteX37" fmla="*/ 341369 w 402064"/>
                  <a:gd name="connsiteY37" fmla="*/ 94641 h 400157"/>
                  <a:gd name="connsiteX38" fmla="*/ 301734 w 402064"/>
                  <a:gd name="connsiteY38" fmla="*/ 94641 h 400157"/>
                  <a:gd name="connsiteX39" fmla="*/ 273145 w 402064"/>
                  <a:gd name="connsiteY39" fmla="*/ 40712 h 400157"/>
                  <a:gd name="connsiteX40" fmla="*/ 342344 w 402064"/>
                  <a:gd name="connsiteY40" fmla="*/ 94641 h 400157"/>
                  <a:gd name="connsiteX41" fmla="*/ 214343 w 402064"/>
                  <a:gd name="connsiteY41" fmla="*/ 29667 h 400157"/>
                  <a:gd name="connsiteX42" fmla="*/ 272821 w 402064"/>
                  <a:gd name="connsiteY42" fmla="*/ 94641 h 400157"/>
                  <a:gd name="connsiteX43" fmla="*/ 214343 w 402064"/>
                  <a:gd name="connsiteY43" fmla="*/ 94641 h 400157"/>
                  <a:gd name="connsiteX44" fmla="*/ 214343 w 402064"/>
                  <a:gd name="connsiteY44" fmla="*/ 121931 h 400157"/>
                  <a:gd name="connsiteX45" fmla="*/ 281592 w 402064"/>
                  <a:gd name="connsiteY45" fmla="*/ 121931 h 400157"/>
                  <a:gd name="connsiteX46" fmla="*/ 292313 w 402064"/>
                  <a:gd name="connsiteY46" fmla="*/ 190479 h 400157"/>
                  <a:gd name="connsiteX47" fmla="*/ 214343 w 402064"/>
                  <a:gd name="connsiteY47" fmla="*/ 190479 h 400157"/>
                  <a:gd name="connsiteX48" fmla="*/ 214343 w 402064"/>
                  <a:gd name="connsiteY48" fmla="*/ 216469 h 400157"/>
                  <a:gd name="connsiteX49" fmla="*/ 292313 w 402064"/>
                  <a:gd name="connsiteY49" fmla="*/ 216469 h 400157"/>
                  <a:gd name="connsiteX50" fmla="*/ 281592 w 402064"/>
                  <a:gd name="connsiteY50" fmla="*/ 285343 h 400157"/>
                  <a:gd name="connsiteX51" fmla="*/ 215318 w 402064"/>
                  <a:gd name="connsiteY51" fmla="*/ 285343 h 400157"/>
                  <a:gd name="connsiteX52" fmla="*/ 215318 w 402064"/>
                  <a:gd name="connsiteY52" fmla="*/ 215170 h 400157"/>
                  <a:gd name="connsiteX53" fmla="*/ 112982 w 402064"/>
                  <a:gd name="connsiteY53" fmla="*/ 170012 h 400157"/>
                  <a:gd name="connsiteX54" fmla="*/ 122079 w 402064"/>
                  <a:gd name="connsiteY54" fmla="*/ 120631 h 400157"/>
                  <a:gd name="connsiteX55" fmla="*/ 189328 w 402064"/>
                  <a:gd name="connsiteY55" fmla="*/ 120631 h 400157"/>
                  <a:gd name="connsiteX56" fmla="*/ 189328 w 402064"/>
                  <a:gd name="connsiteY56" fmla="*/ 189180 h 400157"/>
                  <a:gd name="connsiteX57" fmla="*/ 111683 w 402064"/>
                  <a:gd name="connsiteY57" fmla="*/ 189180 h 400157"/>
                  <a:gd name="connsiteX58" fmla="*/ 112982 w 402064"/>
                  <a:gd name="connsiteY58" fmla="*/ 170012 h 400157"/>
                  <a:gd name="connsiteX59" fmla="*/ 189328 w 402064"/>
                  <a:gd name="connsiteY59" fmla="*/ 28367 h 400157"/>
                  <a:gd name="connsiteX60" fmla="*/ 189328 w 402064"/>
                  <a:gd name="connsiteY60" fmla="*/ 93342 h 400157"/>
                  <a:gd name="connsiteX61" fmla="*/ 131175 w 402064"/>
                  <a:gd name="connsiteY61" fmla="*/ 93342 h 400157"/>
                  <a:gd name="connsiteX62" fmla="*/ 189328 w 402064"/>
                  <a:gd name="connsiteY62" fmla="*/ 28367 h 400157"/>
                  <a:gd name="connsiteX63" fmla="*/ 94140 w 402064"/>
                  <a:gd name="connsiteY63" fmla="*/ 62804 h 400157"/>
                  <a:gd name="connsiteX64" fmla="*/ 94140 w 402064"/>
                  <a:gd name="connsiteY64" fmla="*/ 62804 h 400157"/>
                  <a:gd name="connsiteX65" fmla="*/ 129876 w 402064"/>
                  <a:gd name="connsiteY65" fmla="*/ 42012 h 400157"/>
                  <a:gd name="connsiteX66" fmla="*/ 101287 w 402064"/>
                  <a:gd name="connsiteY66" fmla="*/ 96266 h 400157"/>
                  <a:gd name="connsiteX67" fmla="*/ 63601 w 402064"/>
                  <a:gd name="connsiteY67" fmla="*/ 96266 h 400157"/>
                  <a:gd name="connsiteX68" fmla="*/ 94140 w 402064"/>
                  <a:gd name="connsiteY68" fmla="*/ 62804 h 400157"/>
                  <a:gd name="connsiteX69" fmla="*/ 45733 w 402064"/>
                  <a:gd name="connsiteY69" fmla="*/ 120631 h 400157"/>
                  <a:gd name="connsiteX70" fmla="*/ 96089 w 402064"/>
                  <a:gd name="connsiteY70" fmla="*/ 120631 h 400157"/>
                  <a:gd name="connsiteX71" fmla="*/ 88292 w 402064"/>
                  <a:gd name="connsiteY71" fmla="*/ 164165 h 400157"/>
                  <a:gd name="connsiteX72" fmla="*/ 86668 w 402064"/>
                  <a:gd name="connsiteY72" fmla="*/ 189180 h 400157"/>
                  <a:gd name="connsiteX73" fmla="*/ 26241 w 402064"/>
                  <a:gd name="connsiteY73" fmla="*/ 189180 h 400157"/>
                  <a:gd name="connsiteX74" fmla="*/ 31114 w 402064"/>
                  <a:gd name="connsiteY74" fmla="*/ 164814 h 400157"/>
                  <a:gd name="connsiteX75" fmla="*/ 45733 w 402064"/>
                  <a:gd name="connsiteY75" fmla="*/ 120631 h 400157"/>
                  <a:gd name="connsiteX76" fmla="*/ 26241 w 402064"/>
                  <a:gd name="connsiteY76" fmla="*/ 215170 h 400157"/>
                  <a:gd name="connsiteX77" fmla="*/ 85693 w 402064"/>
                  <a:gd name="connsiteY77" fmla="*/ 215170 h 400157"/>
                  <a:gd name="connsiteX78" fmla="*/ 96089 w 402064"/>
                  <a:gd name="connsiteY78" fmla="*/ 284043 h 400157"/>
                  <a:gd name="connsiteX79" fmla="*/ 45733 w 402064"/>
                  <a:gd name="connsiteY79" fmla="*/ 284043 h 400157"/>
                  <a:gd name="connsiteX80" fmla="*/ 26241 w 402064"/>
                  <a:gd name="connsiteY80" fmla="*/ 215170 h 400157"/>
                  <a:gd name="connsiteX81" fmla="*/ 63601 w 402064"/>
                  <a:gd name="connsiteY81" fmla="*/ 310683 h 400157"/>
                  <a:gd name="connsiteX82" fmla="*/ 63601 w 402064"/>
                  <a:gd name="connsiteY82" fmla="*/ 310683 h 400157"/>
                  <a:gd name="connsiteX83" fmla="*/ 102911 w 402064"/>
                  <a:gd name="connsiteY83" fmla="*/ 310683 h 400157"/>
                  <a:gd name="connsiteX84" fmla="*/ 131500 w 402064"/>
                  <a:gd name="connsiteY84" fmla="*/ 364612 h 400157"/>
                  <a:gd name="connsiteX85" fmla="*/ 63601 w 402064"/>
                  <a:gd name="connsiteY85" fmla="*/ 310683 h 400157"/>
                  <a:gd name="connsiteX86" fmla="*/ 189978 w 402064"/>
                  <a:gd name="connsiteY86" fmla="*/ 375658 h 400157"/>
                  <a:gd name="connsiteX87" fmla="*/ 131825 w 402064"/>
                  <a:gd name="connsiteY87" fmla="*/ 310683 h 400157"/>
                  <a:gd name="connsiteX88" fmla="*/ 189978 w 402064"/>
                  <a:gd name="connsiteY88" fmla="*/ 310683 h 400157"/>
                  <a:gd name="connsiteX89" fmla="*/ 189978 w 402064"/>
                  <a:gd name="connsiteY89" fmla="*/ 283393 h 400157"/>
                  <a:gd name="connsiteX90" fmla="*/ 122079 w 402064"/>
                  <a:gd name="connsiteY90" fmla="*/ 283393 h 400157"/>
                  <a:gd name="connsiteX91" fmla="*/ 111683 w 402064"/>
                  <a:gd name="connsiteY91" fmla="*/ 214520 h 400157"/>
                  <a:gd name="connsiteX92" fmla="*/ 189328 w 402064"/>
                  <a:gd name="connsiteY92" fmla="*/ 214520 h 400157"/>
                  <a:gd name="connsiteX93" fmla="*/ 189328 w 402064"/>
                  <a:gd name="connsiteY93" fmla="*/ 284043 h 400157"/>
                  <a:gd name="connsiteX94" fmla="*/ 239683 w 402064"/>
                  <a:gd name="connsiteY94" fmla="*/ 362013 h 400157"/>
                  <a:gd name="connsiteX95" fmla="*/ 215968 w 402064"/>
                  <a:gd name="connsiteY95" fmla="*/ 375658 h 400157"/>
                  <a:gd name="connsiteX96" fmla="*/ 215968 w 402064"/>
                  <a:gd name="connsiteY96" fmla="*/ 310683 h 400157"/>
                  <a:gd name="connsiteX97" fmla="*/ 274445 w 402064"/>
                  <a:gd name="connsiteY97" fmla="*/ 310683 h 400157"/>
                  <a:gd name="connsiteX98" fmla="*/ 239034 w 402064"/>
                  <a:gd name="connsiteY98" fmla="*/ 362663 h 400157"/>
                  <a:gd name="connsiteX99" fmla="*/ 310506 w 402064"/>
                  <a:gd name="connsiteY99" fmla="*/ 340896 h 400157"/>
                  <a:gd name="connsiteX100" fmla="*/ 310506 w 402064"/>
                  <a:gd name="connsiteY100" fmla="*/ 340896 h 400157"/>
                  <a:gd name="connsiteX101" fmla="*/ 273146 w 402064"/>
                  <a:gd name="connsiteY101" fmla="*/ 362988 h 400157"/>
                  <a:gd name="connsiteX102" fmla="*/ 301734 w 402064"/>
                  <a:gd name="connsiteY102" fmla="*/ 309059 h 400157"/>
                  <a:gd name="connsiteX103" fmla="*/ 342344 w 402064"/>
                  <a:gd name="connsiteY103" fmla="*/ 309059 h 400157"/>
                  <a:gd name="connsiteX104" fmla="*/ 310506 w 402064"/>
                  <a:gd name="connsiteY104" fmla="*/ 340896 h 400157"/>
                  <a:gd name="connsiteX105" fmla="*/ 358587 w 402064"/>
                  <a:gd name="connsiteY105" fmla="*/ 283069 h 400157"/>
                  <a:gd name="connsiteX106" fmla="*/ 309856 w 402064"/>
                  <a:gd name="connsiteY106" fmla="*/ 283069 h 400157"/>
                  <a:gd name="connsiteX107" fmla="*/ 319278 w 402064"/>
                  <a:gd name="connsiteY107" fmla="*/ 214195 h 400157"/>
                  <a:gd name="connsiteX108" fmla="*/ 378080 w 402064"/>
                  <a:gd name="connsiteY108" fmla="*/ 214195 h 400157"/>
                  <a:gd name="connsiteX109" fmla="*/ 358587 w 402064"/>
                  <a:gd name="connsiteY109" fmla="*/ 284043 h 400157"/>
                  <a:gd name="connsiteX110" fmla="*/ 319278 w 402064"/>
                  <a:gd name="connsiteY110" fmla="*/ 189180 h 400157"/>
                  <a:gd name="connsiteX111" fmla="*/ 309856 w 402064"/>
                  <a:gd name="connsiteY111" fmla="*/ 120631 h 400157"/>
                  <a:gd name="connsiteX112" fmla="*/ 358912 w 402064"/>
                  <a:gd name="connsiteY112" fmla="*/ 120631 h 400157"/>
                  <a:gd name="connsiteX113" fmla="*/ 378405 w 402064"/>
                  <a:gd name="connsiteY113" fmla="*/ 189180 h 40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2064" h="400157">
                    <a:moveTo>
                      <a:pt x="388476" y="124855"/>
                    </a:moveTo>
                    <a:cubicBezTo>
                      <a:pt x="382143" y="109311"/>
                      <a:pt x="373962" y="94586"/>
                      <a:pt x="364110" y="80997"/>
                    </a:cubicBezTo>
                    <a:cubicBezTo>
                      <a:pt x="296877" y="-8528"/>
                      <a:pt x="169799" y="-26599"/>
                      <a:pt x="80274" y="40634"/>
                    </a:cubicBezTo>
                    <a:cubicBezTo>
                      <a:pt x="80239" y="40660"/>
                      <a:pt x="80205" y="40686"/>
                      <a:pt x="80170" y="40712"/>
                    </a:cubicBezTo>
                    <a:lnTo>
                      <a:pt x="78221" y="42337"/>
                    </a:lnTo>
                    <a:cubicBezTo>
                      <a:pt x="42967" y="69450"/>
                      <a:pt x="17713" y="107502"/>
                      <a:pt x="6424" y="150520"/>
                    </a:cubicBezTo>
                    <a:cubicBezTo>
                      <a:pt x="6424" y="157667"/>
                      <a:pt x="3175" y="164814"/>
                      <a:pt x="2200" y="171962"/>
                    </a:cubicBezTo>
                    <a:cubicBezTo>
                      <a:pt x="-7532" y="237568"/>
                      <a:pt x="15392" y="303793"/>
                      <a:pt x="63601" y="349343"/>
                    </a:cubicBezTo>
                    <a:lnTo>
                      <a:pt x="63601" y="349343"/>
                    </a:lnTo>
                    <a:cubicBezTo>
                      <a:pt x="65827" y="351676"/>
                      <a:pt x="68215" y="353847"/>
                      <a:pt x="70749" y="355840"/>
                    </a:cubicBezTo>
                    <a:lnTo>
                      <a:pt x="70749" y="355840"/>
                    </a:lnTo>
                    <a:lnTo>
                      <a:pt x="77896" y="361688"/>
                    </a:lnTo>
                    <a:lnTo>
                      <a:pt x="77896" y="361688"/>
                    </a:lnTo>
                    <a:cubicBezTo>
                      <a:pt x="87421" y="369158"/>
                      <a:pt x="97648" y="375686"/>
                      <a:pt x="108434" y="381181"/>
                    </a:cubicBezTo>
                    <a:lnTo>
                      <a:pt x="111683" y="383130"/>
                    </a:lnTo>
                    <a:lnTo>
                      <a:pt x="117206" y="385404"/>
                    </a:lnTo>
                    <a:lnTo>
                      <a:pt x="121754" y="387678"/>
                    </a:lnTo>
                    <a:lnTo>
                      <a:pt x="126627" y="389627"/>
                    </a:lnTo>
                    <a:lnTo>
                      <a:pt x="131825" y="391577"/>
                    </a:lnTo>
                    <a:lnTo>
                      <a:pt x="136373" y="393201"/>
                    </a:lnTo>
                    <a:lnTo>
                      <a:pt x="142871" y="395150"/>
                    </a:lnTo>
                    <a:lnTo>
                      <a:pt x="146444" y="395150"/>
                    </a:lnTo>
                    <a:lnTo>
                      <a:pt x="155866" y="397749"/>
                    </a:lnTo>
                    <a:lnTo>
                      <a:pt x="155866" y="397749"/>
                    </a:lnTo>
                    <a:lnTo>
                      <a:pt x="166262" y="400023"/>
                    </a:lnTo>
                    <a:lnTo>
                      <a:pt x="168861" y="400023"/>
                    </a:lnTo>
                    <a:cubicBezTo>
                      <a:pt x="171565" y="400202"/>
                      <a:pt x="174278" y="400202"/>
                      <a:pt x="176983" y="400023"/>
                    </a:cubicBezTo>
                    <a:lnTo>
                      <a:pt x="180231" y="400023"/>
                    </a:lnTo>
                    <a:lnTo>
                      <a:pt x="214993" y="400023"/>
                    </a:lnTo>
                    <a:lnTo>
                      <a:pt x="222465" y="400023"/>
                    </a:lnTo>
                    <a:lnTo>
                      <a:pt x="222465" y="400023"/>
                    </a:lnTo>
                    <a:lnTo>
                      <a:pt x="226364" y="400023"/>
                    </a:lnTo>
                    <a:cubicBezTo>
                      <a:pt x="234705" y="399027"/>
                      <a:pt x="242959" y="397398"/>
                      <a:pt x="251054" y="395150"/>
                    </a:cubicBezTo>
                    <a:lnTo>
                      <a:pt x="251054" y="395150"/>
                    </a:lnTo>
                    <a:cubicBezTo>
                      <a:pt x="277140" y="388171"/>
                      <a:pt x="301556" y="376018"/>
                      <a:pt x="322851" y="359414"/>
                    </a:cubicBezTo>
                    <a:cubicBezTo>
                      <a:pt x="336583" y="348769"/>
                      <a:pt x="348917" y="336435"/>
                      <a:pt x="359562" y="322703"/>
                    </a:cubicBezTo>
                    <a:cubicBezTo>
                      <a:pt x="403071" y="266321"/>
                      <a:pt x="414030" y="191330"/>
                      <a:pt x="388476" y="124855"/>
                    </a:cubicBezTo>
                    <a:close/>
                    <a:moveTo>
                      <a:pt x="341369" y="94641"/>
                    </a:moveTo>
                    <a:lnTo>
                      <a:pt x="301734" y="94641"/>
                    </a:lnTo>
                    <a:cubicBezTo>
                      <a:pt x="295136" y="75258"/>
                      <a:pt x="285485" y="57052"/>
                      <a:pt x="273145" y="40712"/>
                    </a:cubicBezTo>
                    <a:cubicBezTo>
                      <a:pt x="300451" y="52463"/>
                      <a:pt x="324279" y="71033"/>
                      <a:pt x="342344" y="94641"/>
                    </a:cubicBezTo>
                    <a:close/>
                    <a:moveTo>
                      <a:pt x="214343" y="29667"/>
                    </a:moveTo>
                    <a:cubicBezTo>
                      <a:pt x="242256" y="41930"/>
                      <a:pt x="263555" y="65595"/>
                      <a:pt x="272821" y="94641"/>
                    </a:cubicBezTo>
                    <a:lnTo>
                      <a:pt x="214343" y="94641"/>
                    </a:lnTo>
                    <a:close/>
                    <a:moveTo>
                      <a:pt x="214343" y="121931"/>
                    </a:moveTo>
                    <a:lnTo>
                      <a:pt x="281592" y="121931"/>
                    </a:lnTo>
                    <a:cubicBezTo>
                      <a:pt x="287806" y="144289"/>
                      <a:pt x="291404" y="167292"/>
                      <a:pt x="292313" y="190479"/>
                    </a:cubicBezTo>
                    <a:lnTo>
                      <a:pt x="214343" y="190479"/>
                    </a:lnTo>
                    <a:close/>
                    <a:moveTo>
                      <a:pt x="214343" y="216469"/>
                    </a:moveTo>
                    <a:lnTo>
                      <a:pt x="292313" y="216469"/>
                    </a:lnTo>
                    <a:cubicBezTo>
                      <a:pt x="291429" y="239766"/>
                      <a:pt x="287831" y="262880"/>
                      <a:pt x="281592" y="285343"/>
                    </a:cubicBezTo>
                    <a:lnTo>
                      <a:pt x="215318" y="285343"/>
                    </a:lnTo>
                    <a:lnTo>
                      <a:pt x="215318" y="215170"/>
                    </a:lnTo>
                    <a:close/>
                    <a:moveTo>
                      <a:pt x="112982" y="170012"/>
                    </a:moveTo>
                    <a:cubicBezTo>
                      <a:pt x="114549" y="153315"/>
                      <a:pt x="117593" y="136790"/>
                      <a:pt x="122079" y="120631"/>
                    </a:cubicBezTo>
                    <a:lnTo>
                      <a:pt x="189328" y="120631"/>
                    </a:lnTo>
                    <a:lnTo>
                      <a:pt x="189328" y="189180"/>
                    </a:lnTo>
                    <a:lnTo>
                      <a:pt x="111683" y="189180"/>
                    </a:lnTo>
                    <a:cubicBezTo>
                      <a:pt x="112008" y="182682"/>
                      <a:pt x="112333" y="176185"/>
                      <a:pt x="112982" y="170012"/>
                    </a:cubicBezTo>
                    <a:close/>
                    <a:moveTo>
                      <a:pt x="189328" y="28367"/>
                    </a:moveTo>
                    <a:lnTo>
                      <a:pt x="189328" y="93342"/>
                    </a:lnTo>
                    <a:lnTo>
                      <a:pt x="131175" y="93342"/>
                    </a:lnTo>
                    <a:cubicBezTo>
                      <a:pt x="140217" y="64274"/>
                      <a:pt x="161437" y="40565"/>
                      <a:pt x="189328" y="28367"/>
                    </a:cubicBezTo>
                    <a:close/>
                    <a:moveTo>
                      <a:pt x="94140" y="62804"/>
                    </a:moveTo>
                    <a:lnTo>
                      <a:pt x="94140" y="62804"/>
                    </a:lnTo>
                    <a:cubicBezTo>
                      <a:pt x="105257" y="54590"/>
                      <a:pt x="117241" y="47618"/>
                      <a:pt x="129876" y="42012"/>
                    </a:cubicBezTo>
                    <a:cubicBezTo>
                      <a:pt x="117598" y="58509"/>
                      <a:pt x="107953" y="76811"/>
                      <a:pt x="101287" y="96266"/>
                    </a:cubicBezTo>
                    <a:lnTo>
                      <a:pt x="63601" y="96266"/>
                    </a:lnTo>
                    <a:cubicBezTo>
                      <a:pt x="72368" y="83900"/>
                      <a:pt x="82625" y="72661"/>
                      <a:pt x="94140" y="62804"/>
                    </a:cubicBezTo>
                    <a:close/>
                    <a:moveTo>
                      <a:pt x="45733" y="120631"/>
                    </a:moveTo>
                    <a:lnTo>
                      <a:pt x="96089" y="120631"/>
                    </a:lnTo>
                    <a:cubicBezTo>
                      <a:pt x="92408" y="134928"/>
                      <a:pt x="89802" y="149479"/>
                      <a:pt x="88292" y="164165"/>
                    </a:cubicBezTo>
                    <a:cubicBezTo>
                      <a:pt x="88292" y="172286"/>
                      <a:pt x="86668" y="180733"/>
                      <a:pt x="86668" y="189180"/>
                    </a:cubicBezTo>
                    <a:lnTo>
                      <a:pt x="26241" y="189180"/>
                    </a:lnTo>
                    <a:cubicBezTo>
                      <a:pt x="27383" y="180969"/>
                      <a:pt x="29010" y="172833"/>
                      <a:pt x="31114" y="164814"/>
                    </a:cubicBezTo>
                    <a:cubicBezTo>
                      <a:pt x="34205" y="149556"/>
                      <a:pt x="39113" y="134722"/>
                      <a:pt x="45733" y="120631"/>
                    </a:cubicBezTo>
                    <a:close/>
                    <a:moveTo>
                      <a:pt x="26241" y="215170"/>
                    </a:moveTo>
                    <a:lnTo>
                      <a:pt x="85693" y="215170"/>
                    </a:lnTo>
                    <a:cubicBezTo>
                      <a:pt x="86506" y="238450"/>
                      <a:pt x="89994" y="261560"/>
                      <a:pt x="96089" y="284043"/>
                    </a:cubicBezTo>
                    <a:lnTo>
                      <a:pt x="45733" y="284043"/>
                    </a:lnTo>
                    <a:cubicBezTo>
                      <a:pt x="34537" y="262683"/>
                      <a:pt x="27899" y="239230"/>
                      <a:pt x="26241" y="215170"/>
                    </a:cubicBezTo>
                    <a:close/>
                    <a:moveTo>
                      <a:pt x="63601" y="310683"/>
                    </a:moveTo>
                    <a:lnTo>
                      <a:pt x="63601" y="310683"/>
                    </a:lnTo>
                    <a:lnTo>
                      <a:pt x="102911" y="310683"/>
                    </a:lnTo>
                    <a:cubicBezTo>
                      <a:pt x="109509" y="330067"/>
                      <a:pt x="119161" y="348272"/>
                      <a:pt x="131500" y="364612"/>
                    </a:cubicBezTo>
                    <a:cubicBezTo>
                      <a:pt x="104645" y="352710"/>
                      <a:pt x="81274" y="334147"/>
                      <a:pt x="63601" y="310683"/>
                    </a:cubicBezTo>
                    <a:close/>
                    <a:moveTo>
                      <a:pt x="189978" y="375658"/>
                    </a:moveTo>
                    <a:cubicBezTo>
                      <a:pt x="162086" y="363460"/>
                      <a:pt x="140867" y="339751"/>
                      <a:pt x="131825" y="310683"/>
                    </a:cubicBezTo>
                    <a:lnTo>
                      <a:pt x="189978" y="310683"/>
                    </a:lnTo>
                    <a:close/>
                    <a:moveTo>
                      <a:pt x="189978" y="283393"/>
                    </a:moveTo>
                    <a:lnTo>
                      <a:pt x="122079" y="283393"/>
                    </a:lnTo>
                    <a:cubicBezTo>
                      <a:pt x="115953" y="260917"/>
                      <a:pt x="112464" y="237803"/>
                      <a:pt x="111683" y="214520"/>
                    </a:cubicBezTo>
                    <a:lnTo>
                      <a:pt x="189328" y="214520"/>
                    </a:lnTo>
                    <a:lnTo>
                      <a:pt x="189328" y="284043"/>
                    </a:lnTo>
                    <a:close/>
                    <a:moveTo>
                      <a:pt x="239683" y="362013"/>
                    </a:moveTo>
                    <a:cubicBezTo>
                      <a:pt x="232836" y="368193"/>
                      <a:pt x="224752" y="372844"/>
                      <a:pt x="215968" y="375658"/>
                    </a:cubicBezTo>
                    <a:lnTo>
                      <a:pt x="215968" y="310683"/>
                    </a:lnTo>
                    <a:lnTo>
                      <a:pt x="274445" y="310683"/>
                    </a:lnTo>
                    <a:cubicBezTo>
                      <a:pt x="266608" y="330403"/>
                      <a:pt x="254517" y="348152"/>
                      <a:pt x="239034" y="362663"/>
                    </a:cubicBezTo>
                    <a:close/>
                    <a:moveTo>
                      <a:pt x="310506" y="340896"/>
                    </a:moveTo>
                    <a:lnTo>
                      <a:pt x="310506" y="340896"/>
                    </a:lnTo>
                    <a:cubicBezTo>
                      <a:pt x="299056" y="349839"/>
                      <a:pt x="286499" y="357264"/>
                      <a:pt x="273146" y="362988"/>
                    </a:cubicBezTo>
                    <a:cubicBezTo>
                      <a:pt x="285485" y="346648"/>
                      <a:pt x="295136" y="328442"/>
                      <a:pt x="301734" y="309059"/>
                    </a:cubicBezTo>
                    <a:lnTo>
                      <a:pt x="342344" y="309059"/>
                    </a:lnTo>
                    <a:cubicBezTo>
                      <a:pt x="333157" y="321007"/>
                      <a:pt x="322454" y="331709"/>
                      <a:pt x="310506" y="340896"/>
                    </a:cubicBezTo>
                    <a:close/>
                    <a:moveTo>
                      <a:pt x="358587" y="283069"/>
                    </a:moveTo>
                    <a:lnTo>
                      <a:pt x="309856" y="283069"/>
                    </a:lnTo>
                    <a:cubicBezTo>
                      <a:pt x="315303" y="260486"/>
                      <a:pt x="318460" y="237411"/>
                      <a:pt x="319278" y="214195"/>
                    </a:cubicBezTo>
                    <a:lnTo>
                      <a:pt x="378080" y="214195"/>
                    </a:lnTo>
                    <a:cubicBezTo>
                      <a:pt x="376644" y="238603"/>
                      <a:pt x="369998" y="262419"/>
                      <a:pt x="358587" y="284043"/>
                    </a:cubicBezTo>
                    <a:close/>
                    <a:moveTo>
                      <a:pt x="319278" y="189180"/>
                    </a:moveTo>
                    <a:cubicBezTo>
                      <a:pt x="318438" y="166073"/>
                      <a:pt x="315282" y="143108"/>
                      <a:pt x="309856" y="120631"/>
                    </a:cubicBezTo>
                    <a:lnTo>
                      <a:pt x="358912" y="120631"/>
                    </a:lnTo>
                    <a:cubicBezTo>
                      <a:pt x="369914" y="141953"/>
                      <a:pt x="376541" y="165260"/>
                      <a:pt x="378405" y="189180"/>
                    </a:cubicBezTo>
                    <a:close/>
                  </a:path>
                </a:pathLst>
              </a:custGeom>
              <a:gradFill>
                <a:gsLst>
                  <a:gs pos="0">
                    <a:srgbClr val="0C7DD8"/>
                  </a:gs>
                  <a:gs pos="100000">
                    <a:srgbClr val="5C9FEE"/>
                  </a:gs>
                </a:gsLst>
                <a:lin ang="16200000" scaled="1"/>
              </a:gradFill>
              <a:ln w="322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pitchFamily="2" charset="0"/>
                  <a:ea typeface="+mn-ea"/>
                  <a:cs typeface="+mn-cs"/>
                </a:endParaRPr>
              </a:p>
            </p:txBody>
          </p:sp>
          <p:pic>
            <p:nvPicPr>
              <p:cNvPr id="48" name="Graphic 47">
                <a:extLst>
                  <a:ext uri="{FF2B5EF4-FFF2-40B4-BE49-F238E27FC236}">
                    <a16:creationId xmlns:a16="http://schemas.microsoft.com/office/drawing/2014/main" id="{2EFE7CE0-276E-4BDD-B123-793B84DD9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8558" y="3383635"/>
                <a:ext cx="372854" cy="372854"/>
              </a:xfrm>
              <a:prstGeom prst="rect">
                <a:avLst/>
              </a:prstGeom>
              <a:effectLst>
                <a:outerShdw blurRad="63500" dist="127000" dir="2700000" algn="tl" rotWithShape="0">
                  <a:srgbClr val="454142">
                    <a:alpha val="20000"/>
                  </a:srgbClr>
                </a:outerShdw>
              </a:effectLst>
            </p:spPr>
          </p:pic>
        </p:grpSp>
        <p:cxnSp>
          <p:nvCxnSpPr>
            <p:cNvPr id="33" name="Straight Arrow Connector 32">
              <a:extLst>
                <a:ext uri="{FF2B5EF4-FFF2-40B4-BE49-F238E27FC236}">
                  <a16:creationId xmlns:a16="http://schemas.microsoft.com/office/drawing/2014/main" id="{5B314939-020A-4A50-9D42-640B20745F09}"/>
                </a:ext>
                <a:ext uri="{C183D7F6-B498-43B3-948B-1728B52AA6E4}">
                  <adec:decorative xmlns:adec="http://schemas.microsoft.com/office/drawing/2017/decorative" val="1"/>
                </a:ext>
              </a:extLst>
            </p:cNvPr>
            <p:cNvCxnSpPr>
              <a:cxnSpLocks/>
            </p:cNvCxnSpPr>
            <p:nvPr/>
          </p:nvCxnSpPr>
          <p:spPr>
            <a:xfrm>
              <a:off x="3352483" y="3387231"/>
              <a:ext cx="737240" cy="436"/>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CEE2FCCD-A2B6-41B2-9022-AC2053A40851}"/>
                </a:ext>
                <a:ext uri="{C183D7F6-B498-43B3-948B-1728B52AA6E4}">
                  <adec:decorative xmlns:adec="http://schemas.microsoft.com/office/drawing/2017/decorative" val="1"/>
                </a:ext>
              </a:extLst>
            </p:cNvPr>
            <p:cNvSpPr/>
            <p:nvPr/>
          </p:nvSpPr>
          <p:spPr bwMode="auto">
            <a:xfrm>
              <a:off x="4243920" y="2508874"/>
              <a:ext cx="389352" cy="382066"/>
            </a:xfrm>
            <a:prstGeom prst="ellipse">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pic>
          <p:nvPicPr>
            <p:cNvPr id="44" name="Graphic 43">
              <a:extLst>
                <a:ext uri="{FF2B5EF4-FFF2-40B4-BE49-F238E27FC236}">
                  <a16:creationId xmlns:a16="http://schemas.microsoft.com/office/drawing/2014/main" id="{8880B96F-40BA-4BD4-A722-24464EC8E03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7347" y="2635902"/>
              <a:ext cx="202499" cy="126562"/>
            </a:xfrm>
            <a:prstGeom prst="rect">
              <a:avLst/>
            </a:prstGeom>
          </p:spPr>
        </p:pic>
        <p:cxnSp>
          <p:nvCxnSpPr>
            <p:cNvPr id="59" name="Straight Arrow Connector 58">
              <a:extLst>
                <a:ext uri="{FF2B5EF4-FFF2-40B4-BE49-F238E27FC236}">
                  <a16:creationId xmlns:a16="http://schemas.microsoft.com/office/drawing/2014/main" id="{8C671D6D-0815-4E12-AD36-8ED6F55F631E}"/>
                </a:ext>
                <a:ext uri="{C183D7F6-B498-43B3-948B-1728B52AA6E4}">
                  <adec:decorative xmlns:adec="http://schemas.microsoft.com/office/drawing/2017/decorative" val="1"/>
                </a:ext>
              </a:extLst>
            </p:cNvPr>
            <p:cNvCxnSpPr>
              <a:cxnSpLocks/>
            </p:cNvCxnSpPr>
            <p:nvPr/>
          </p:nvCxnSpPr>
          <p:spPr>
            <a:xfrm>
              <a:off x="2182241" y="3046844"/>
              <a:ext cx="642289" cy="320818"/>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DC6629A-0C6E-48AA-A561-4367466872C5}"/>
                </a:ext>
                <a:ext uri="{C183D7F6-B498-43B3-948B-1728B52AA6E4}">
                  <adec:decorative xmlns:adec="http://schemas.microsoft.com/office/drawing/2017/decorative" val="1"/>
                </a:ext>
              </a:extLst>
            </p:cNvPr>
            <p:cNvSpPr txBox="1"/>
            <p:nvPr/>
          </p:nvSpPr>
          <p:spPr>
            <a:xfrm>
              <a:off x="946245" y="3413806"/>
              <a:ext cx="1162389"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Segoe Sans Text Semibold" pitchFamily="2" charset="0"/>
                  <a:ea typeface="+mn-ea"/>
                  <a:cs typeface="+mn-cs"/>
                </a:rPr>
                <a:t>Azure AI Search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kern="0" noProof="0">
                  <a:latin typeface="Segoe Sans Text Semibold" pitchFamily="2" charset="0"/>
                </a:rPr>
                <a:t>Indexer</a:t>
              </a:r>
              <a:endParaRPr kumimoji="0" lang="en-US" sz="800" b="0" i="0" u="none" strike="noStrike" kern="0" cap="none" spc="0" normalizeH="0" baseline="0" noProof="0">
                <a:ln>
                  <a:noFill/>
                </a:ln>
                <a:effectLst/>
                <a:uLnTx/>
                <a:uFillTx/>
                <a:latin typeface="Segoe Sans Text Semibold" pitchFamily="2" charset="0"/>
                <a:ea typeface="+mn-ea"/>
                <a:cs typeface="+mn-cs"/>
              </a:endParaRPr>
            </a:p>
          </p:txBody>
        </p:sp>
        <p:sp>
          <p:nvSpPr>
            <p:cNvPr id="67" name="Rectangle 66">
              <a:extLst>
                <a:ext uri="{FF2B5EF4-FFF2-40B4-BE49-F238E27FC236}">
                  <a16:creationId xmlns:a16="http://schemas.microsoft.com/office/drawing/2014/main" id="{CE2355E1-78E0-499A-8299-C05E376AF0F6}"/>
                </a:ext>
                <a:ext uri="{C183D7F6-B498-43B3-948B-1728B52AA6E4}">
                  <adec:decorative xmlns:adec="http://schemas.microsoft.com/office/drawing/2017/decorative" val="1"/>
                </a:ext>
              </a:extLst>
            </p:cNvPr>
            <p:cNvSpPr/>
            <p:nvPr/>
          </p:nvSpPr>
          <p:spPr bwMode="auto">
            <a:xfrm>
              <a:off x="5084869" y="1974435"/>
              <a:ext cx="3266555" cy="2102179"/>
            </a:xfrm>
            <a:prstGeom prst="rect">
              <a:avLst/>
            </a:prstGeom>
            <a:ln w="15875"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rPr>
              </a:b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68" name="Rectangle 67">
              <a:extLst>
                <a:ext uri="{FF2B5EF4-FFF2-40B4-BE49-F238E27FC236}">
                  <a16:creationId xmlns:a16="http://schemas.microsoft.com/office/drawing/2014/main" id="{803D6353-6556-46D4-A893-24888600A6A2}"/>
                </a:ext>
                <a:ext uri="{C183D7F6-B498-43B3-948B-1728B52AA6E4}">
                  <adec:decorative xmlns:adec="http://schemas.microsoft.com/office/drawing/2017/decorative" val="1"/>
                </a:ext>
              </a:extLst>
            </p:cNvPr>
            <p:cNvSpPr/>
            <p:nvPr/>
          </p:nvSpPr>
          <p:spPr bwMode="auto">
            <a:xfrm>
              <a:off x="5331184" y="4001152"/>
              <a:ext cx="1535283" cy="129180"/>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Sans Text Semibold" pitchFamily="2" charset="0"/>
                <a:ea typeface="+mn-ea"/>
                <a:cs typeface="Segoe Sans Text" pitchFamily="2" charset="0"/>
              </a:endParaRPr>
            </a:p>
          </p:txBody>
        </p:sp>
        <p:grpSp>
          <p:nvGrpSpPr>
            <p:cNvPr id="69" name="Group 68">
              <a:extLst>
                <a:ext uri="{FF2B5EF4-FFF2-40B4-BE49-F238E27FC236}">
                  <a16:creationId xmlns:a16="http://schemas.microsoft.com/office/drawing/2014/main" id="{676A2131-E89A-4B4D-9C35-BF12BC0D50D3}"/>
                </a:ext>
                <a:ext uri="{C183D7F6-B498-43B3-948B-1728B52AA6E4}">
                  <adec:decorative xmlns:adec="http://schemas.microsoft.com/office/drawing/2017/decorative" val="1"/>
                </a:ext>
              </a:extLst>
            </p:cNvPr>
            <p:cNvGrpSpPr/>
            <p:nvPr/>
          </p:nvGrpSpPr>
          <p:grpSpPr>
            <a:xfrm>
              <a:off x="5375762" y="3951102"/>
              <a:ext cx="1609238" cy="284612"/>
              <a:chOff x="3187676" y="5962049"/>
              <a:chExt cx="1767895" cy="302457"/>
            </a:xfrm>
          </p:grpSpPr>
          <p:sp>
            <p:nvSpPr>
              <p:cNvPr id="70" name="TextBox 69">
                <a:extLst>
                  <a:ext uri="{FF2B5EF4-FFF2-40B4-BE49-F238E27FC236}">
                    <a16:creationId xmlns:a16="http://schemas.microsoft.com/office/drawing/2014/main" id="{8D89841B-FA62-460E-8F6C-B8FC8414A6E7}"/>
                  </a:ext>
                </a:extLst>
              </p:cNvPr>
              <p:cNvSpPr txBox="1"/>
              <p:nvPr/>
            </p:nvSpPr>
            <p:spPr>
              <a:xfrm>
                <a:off x="3544072" y="6029930"/>
                <a:ext cx="1411499" cy="130830"/>
              </a:xfrm>
              <a:prstGeom prst="rect">
                <a:avLst/>
              </a:prstGeom>
              <a:solidFill>
                <a:schemeClr val="bg1"/>
              </a:solid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accent1">
                        <a:lumMod val="75000"/>
                      </a:schemeClr>
                    </a:solidFill>
                    <a:effectLst/>
                    <a:uLnTx/>
                    <a:uFillTx/>
                    <a:latin typeface="Segoe Sans Text Semibold" pitchFamily="2" charset="0"/>
                    <a:ea typeface="+mn-ea"/>
                    <a:cs typeface="+mn-cs"/>
                  </a:rPr>
                  <a:t>Your Private Data Sources</a:t>
                </a:r>
              </a:p>
            </p:txBody>
          </p:sp>
          <p:pic>
            <p:nvPicPr>
              <p:cNvPr id="71" name="Picture 88">
                <a:extLst>
                  <a:ext uri="{FF2B5EF4-FFF2-40B4-BE49-F238E27FC236}">
                    <a16:creationId xmlns:a16="http://schemas.microsoft.com/office/drawing/2014/main" id="{5512749A-BC7A-4F0A-AB51-28B50728416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87676" y="5962049"/>
                <a:ext cx="302457" cy="302457"/>
              </a:xfrm>
              <a:prstGeom prst="rect">
                <a:avLst/>
              </a:prstGeom>
            </p:spPr>
          </p:pic>
        </p:grpSp>
        <p:sp>
          <p:nvSpPr>
            <p:cNvPr id="58" name="TextBox 57">
              <a:extLst>
                <a:ext uri="{FF2B5EF4-FFF2-40B4-BE49-F238E27FC236}">
                  <a16:creationId xmlns:a16="http://schemas.microsoft.com/office/drawing/2014/main" id="{A69181E3-4405-4A99-A1CE-4C1C9FC3AF05}"/>
                </a:ext>
                <a:ext uri="{C183D7F6-B498-43B3-948B-1728B52AA6E4}">
                  <adec:decorative xmlns:adec="http://schemas.microsoft.com/office/drawing/2017/decorative" val="1"/>
                </a:ext>
              </a:extLst>
            </p:cNvPr>
            <p:cNvSpPr txBox="1"/>
            <p:nvPr/>
          </p:nvSpPr>
          <p:spPr>
            <a:xfrm>
              <a:off x="2801869" y="2067870"/>
              <a:ext cx="56227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Sans Text Semibold" pitchFamily="2" charset="0"/>
                  <a:ea typeface="+mn-ea"/>
                  <a:cs typeface="+mn-cs"/>
                </a:rPr>
                <a:t>10.0.0.5</a:t>
              </a:r>
            </a:p>
          </p:txBody>
        </p:sp>
        <p:grpSp>
          <p:nvGrpSpPr>
            <p:cNvPr id="72" name="Group 71">
              <a:extLst>
                <a:ext uri="{FF2B5EF4-FFF2-40B4-BE49-F238E27FC236}">
                  <a16:creationId xmlns:a16="http://schemas.microsoft.com/office/drawing/2014/main" id="{C5E74FFF-EE52-429F-9B11-0039AF6C6B34}"/>
                </a:ext>
                <a:ext uri="{C183D7F6-B498-43B3-948B-1728B52AA6E4}">
                  <adec:decorative xmlns:adec="http://schemas.microsoft.com/office/drawing/2017/decorative" val="1"/>
                </a:ext>
              </a:extLst>
            </p:cNvPr>
            <p:cNvGrpSpPr/>
            <p:nvPr/>
          </p:nvGrpSpPr>
          <p:grpSpPr>
            <a:xfrm>
              <a:off x="2822922" y="2277188"/>
              <a:ext cx="530036" cy="530036"/>
              <a:chOff x="3992119" y="3088349"/>
              <a:chExt cx="678105" cy="678105"/>
            </a:xfrm>
          </p:grpSpPr>
          <p:sp>
            <p:nvSpPr>
              <p:cNvPr id="73" name="Oval 72">
                <a:extLst>
                  <a:ext uri="{FF2B5EF4-FFF2-40B4-BE49-F238E27FC236}">
                    <a16:creationId xmlns:a16="http://schemas.microsoft.com/office/drawing/2014/main" id="{6CBB1E00-36AB-42F6-9FBC-4C66CD5E3766}"/>
                  </a:ext>
                </a:extLst>
              </p:cNvPr>
              <p:cNvSpPr/>
              <p:nvPr/>
            </p:nvSpPr>
            <p:spPr bwMode="auto">
              <a:xfrm>
                <a:off x="3992119" y="3088349"/>
                <a:ext cx="678105" cy="678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Segoe UI" pitchFamily="34" charset="0"/>
                  <a:cs typeface="Segoe Sans Text" pitchFamily="2" charset="0"/>
                </a:endParaRPr>
              </a:p>
            </p:txBody>
          </p:sp>
          <p:pic>
            <p:nvPicPr>
              <p:cNvPr id="74" name="Picture 73">
                <a:extLst>
                  <a:ext uri="{FF2B5EF4-FFF2-40B4-BE49-F238E27FC236}">
                    <a16:creationId xmlns:a16="http://schemas.microsoft.com/office/drawing/2014/main" id="{84F7D06F-0E4A-4228-8485-A563D8122616}"/>
                  </a:ext>
                </a:extLst>
              </p:cNvPr>
              <p:cNvPicPr>
                <a:picLocks noChangeAspect="1"/>
              </p:cNvPicPr>
              <p:nvPr/>
            </p:nvPicPr>
            <p:blipFill>
              <a:blip r:embed="rId3"/>
              <a:stretch>
                <a:fillRect/>
              </a:stretch>
            </p:blipFill>
            <p:spPr>
              <a:xfrm rot="10800000">
                <a:off x="4141939" y="3221718"/>
                <a:ext cx="370659" cy="361839"/>
              </a:xfrm>
              <a:prstGeom prst="rect">
                <a:avLst/>
              </a:prstGeom>
            </p:spPr>
          </p:pic>
        </p:grpSp>
        <p:cxnSp>
          <p:nvCxnSpPr>
            <p:cNvPr id="75" name="Straight Arrow Connector 74">
              <a:extLst>
                <a:ext uri="{FF2B5EF4-FFF2-40B4-BE49-F238E27FC236}">
                  <a16:creationId xmlns:a16="http://schemas.microsoft.com/office/drawing/2014/main" id="{0ECBD73E-E226-4D87-9E7A-5022891F5B18}"/>
                </a:ext>
                <a:ext uri="{C183D7F6-B498-43B3-948B-1728B52AA6E4}">
                  <adec:decorative xmlns:adec="http://schemas.microsoft.com/office/drawing/2017/decorative" val="1"/>
                </a:ext>
              </a:extLst>
            </p:cNvPr>
            <p:cNvCxnSpPr>
              <a:cxnSpLocks/>
            </p:cNvCxnSpPr>
            <p:nvPr/>
          </p:nvCxnSpPr>
          <p:spPr>
            <a:xfrm>
              <a:off x="3354566" y="2537484"/>
              <a:ext cx="737240" cy="436"/>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520D78E-68A0-4FE0-A325-C471FEE16AFD}"/>
                </a:ext>
                <a:ext uri="{C183D7F6-B498-43B3-948B-1728B52AA6E4}">
                  <adec:decorative xmlns:adec="http://schemas.microsoft.com/office/drawing/2017/decorative" val="1"/>
                </a:ext>
              </a:extLst>
            </p:cNvPr>
            <p:cNvCxnSpPr>
              <a:cxnSpLocks/>
            </p:cNvCxnSpPr>
            <p:nvPr/>
          </p:nvCxnSpPr>
          <p:spPr>
            <a:xfrm flipV="1">
              <a:off x="2182241" y="2542206"/>
              <a:ext cx="640681" cy="507181"/>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67322A8-B004-4828-AC8A-5CE928268D8D}"/>
                </a:ext>
                <a:ext uri="{C183D7F6-B498-43B3-948B-1728B52AA6E4}">
                  <adec:decorative xmlns:adec="http://schemas.microsoft.com/office/drawing/2017/decorative" val="1"/>
                </a:ext>
              </a:extLst>
            </p:cNvPr>
            <p:cNvSpPr txBox="1"/>
            <p:nvPr/>
          </p:nvSpPr>
          <p:spPr>
            <a:xfrm>
              <a:off x="1905007" y="2278423"/>
              <a:ext cx="994947"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Segoe Sans Text Semibold" pitchFamily="2" charset="0"/>
                  <a:ea typeface="+mn-ea"/>
                  <a:cs typeface="+mn-cs"/>
                </a:rPr>
                <a:t>E@R with Customer Managed Key</a:t>
              </a:r>
            </a:p>
          </p:txBody>
        </p:sp>
        <p:pic>
          <p:nvPicPr>
            <p:cNvPr id="79" name="Picture 4">
              <a:extLst>
                <a:ext uri="{FF2B5EF4-FFF2-40B4-BE49-F238E27FC236}">
                  <a16:creationId xmlns:a16="http://schemas.microsoft.com/office/drawing/2014/main" id="{146E3BC8-22E4-427A-B1B5-2612CC0AAC7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9677" y="2397107"/>
              <a:ext cx="341901" cy="341901"/>
            </a:xfrm>
            <a:prstGeom prst="rect">
              <a:avLst/>
            </a:prstGeom>
            <a:ln w="6350" cap="rnd">
              <a:noFill/>
              <a:headEnd type="none" w="lg" len="med"/>
              <a:tailEnd type="none" w="lg" len="med"/>
            </a:ln>
            <a:effectLst>
              <a:outerShdw blurRad="63500" dist="127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6CF31631-376A-41E1-9A12-7215E8DB180F}"/>
                </a:ext>
                <a:ext uri="{C183D7F6-B498-43B3-948B-1728B52AA6E4}">
                  <adec:decorative xmlns:adec="http://schemas.microsoft.com/office/drawing/2017/decorative" val="1"/>
                </a:ext>
              </a:extLst>
            </p:cNvPr>
            <p:cNvSpPr/>
            <p:nvPr/>
          </p:nvSpPr>
          <p:spPr>
            <a:xfrm>
              <a:off x="5173222" y="2734033"/>
              <a:ext cx="1120820" cy="253916"/>
            </a:xfrm>
            <a:prstGeom prst="rect">
              <a:avLst/>
            </a:prstGeom>
          </p:spPr>
          <p:txBody>
            <a:bodyPr wrap="none">
              <a:spAutoFit/>
            </a:bodyPr>
            <a:lstStyle/>
            <a:p>
              <a:pPr algn="ctr" defTabSz="932472" fontAlgn="base">
                <a:spcBef>
                  <a:spcPct val="0"/>
                </a:spcBef>
                <a:spcAft>
                  <a:spcPct val="0"/>
                </a:spcAft>
              </a:pPr>
              <a:r>
                <a:rPr lang="en-US" sz="1050" noProof="0">
                  <a:solidFill>
                    <a:srgbClr val="0070C0"/>
                  </a:solidFill>
                  <a:ea typeface="Segoe UI" pitchFamily="34" charset="0"/>
                  <a:cs typeface="Segoe Sans Text" pitchFamily="2" charset="0"/>
                </a:rPr>
                <a:t>Azure Key Vault</a:t>
              </a:r>
            </a:p>
          </p:txBody>
        </p:sp>
        <p:cxnSp>
          <p:nvCxnSpPr>
            <p:cNvPr id="83" name="Straight Arrow Connector 82">
              <a:extLst>
                <a:ext uri="{FF2B5EF4-FFF2-40B4-BE49-F238E27FC236}">
                  <a16:creationId xmlns:a16="http://schemas.microsoft.com/office/drawing/2014/main" id="{8D1DC895-973C-466D-8B16-956B74DA8ECA}"/>
                </a:ext>
                <a:ext uri="{C183D7F6-B498-43B3-948B-1728B52AA6E4}">
                  <adec:decorative xmlns:adec="http://schemas.microsoft.com/office/drawing/2017/decorative" val="1"/>
                </a:ext>
              </a:extLst>
            </p:cNvPr>
            <p:cNvCxnSpPr>
              <a:cxnSpLocks/>
            </p:cNvCxnSpPr>
            <p:nvPr/>
          </p:nvCxnSpPr>
          <p:spPr>
            <a:xfrm>
              <a:off x="4807948" y="3401896"/>
              <a:ext cx="1154881"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0B4E3CC-54EE-4B24-8026-1A1D89F9D78E}"/>
                </a:ext>
                <a:ext uri="{C183D7F6-B498-43B3-948B-1728B52AA6E4}">
                  <adec:decorative xmlns:adec="http://schemas.microsoft.com/office/drawing/2017/decorative" val="1"/>
                </a:ext>
              </a:extLst>
            </p:cNvPr>
            <p:cNvCxnSpPr>
              <a:cxnSpLocks/>
              <a:endCxn id="79" idx="1"/>
            </p:cNvCxnSpPr>
            <p:nvPr/>
          </p:nvCxnSpPr>
          <p:spPr>
            <a:xfrm>
              <a:off x="4816767" y="2561022"/>
              <a:ext cx="712910" cy="7036"/>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2306843-4D0F-0B08-1076-231194FD39E8}"/>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5962829" y="2611295"/>
              <a:ext cx="2153340" cy="1267935"/>
            </a:xfrm>
            <a:prstGeom prst="rect">
              <a:avLst/>
            </a:prstGeom>
            <a:effectLst/>
          </p:spPr>
        </p:pic>
        <p:grpSp>
          <p:nvGrpSpPr>
            <p:cNvPr id="4" name="Group 3">
              <a:extLst>
                <a:ext uri="{FF2B5EF4-FFF2-40B4-BE49-F238E27FC236}">
                  <a16:creationId xmlns:a16="http://schemas.microsoft.com/office/drawing/2014/main" id="{4181418F-A178-283B-0B90-88FB6FEA3984}"/>
                </a:ext>
                <a:ext uri="{C183D7F6-B498-43B3-948B-1728B52AA6E4}">
                  <adec:decorative xmlns:adec="http://schemas.microsoft.com/office/drawing/2017/decorative" val="1"/>
                </a:ext>
              </a:extLst>
            </p:cNvPr>
            <p:cNvGrpSpPr/>
            <p:nvPr/>
          </p:nvGrpSpPr>
          <p:grpSpPr>
            <a:xfrm>
              <a:off x="983690" y="2539534"/>
              <a:ext cx="1087498" cy="792172"/>
              <a:chOff x="878175" y="2720627"/>
              <a:chExt cx="3307848" cy="2409554"/>
            </a:xfrm>
            <a:effectLst>
              <a:outerShdw blurRad="63500" dist="127000" dir="2700000" algn="tl" rotWithShape="0">
                <a:prstClr val="black">
                  <a:alpha val="20000"/>
                </a:prstClr>
              </a:outerShdw>
            </a:effectLst>
          </p:grpSpPr>
          <p:sp>
            <p:nvSpPr>
              <p:cNvPr id="5" name="Freeform: Shape 4">
                <a:extLst>
                  <a:ext uri="{FF2B5EF4-FFF2-40B4-BE49-F238E27FC236}">
                    <a16:creationId xmlns:a16="http://schemas.microsoft.com/office/drawing/2014/main" id="{4245AEAB-5CF2-4A16-92C3-2929FD94BFB7}"/>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8" name="Freeform: Shape 7">
                <a:extLst>
                  <a:ext uri="{FF2B5EF4-FFF2-40B4-BE49-F238E27FC236}">
                    <a16:creationId xmlns:a16="http://schemas.microsoft.com/office/drawing/2014/main" id="{49915F5F-1126-F4C9-67E0-28C40936A7DE}"/>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11" name="Freeform: Shape 10">
                <a:extLst>
                  <a:ext uri="{FF2B5EF4-FFF2-40B4-BE49-F238E27FC236}">
                    <a16:creationId xmlns:a16="http://schemas.microsoft.com/office/drawing/2014/main" id="{2EB25DF0-7422-6869-8F7D-53766C19F56C}"/>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418618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A81C21-BC8B-B376-39A5-C8F59B9F6A61}"/>
              </a:ext>
              <a:ext uri="{C183D7F6-B498-43B3-948B-1728B52AA6E4}">
                <adec:decorative xmlns:adec="http://schemas.microsoft.com/office/drawing/2017/decorative" val="1"/>
              </a:ext>
            </a:extLst>
          </p:cNvPr>
          <p:cNvSpPr txBox="1"/>
          <p:nvPr/>
        </p:nvSpPr>
        <p:spPr>
          <a:xfrm>
            <a:off x="4749752" y="3115782"/>
            <a:ext cx="2692496" cy="338554"/>
          </a:xfrm>
          <a:prstGeom prst="rect">
            <a:avLst/>
          </a:prstGeom>
          <a:noFill/>
        </p:spPr>
        <p:txBody>
          <a:bodyPr wrap="square" rtlCol="0">
            <a:spAutoFit/>
          </a:bodyPr>
          <a:lstStyle/>
          <a:p>
            <a:pPr algn="ctr"/>
            <a:r>
              <a:rPr lang="en-US" sz="1600" noProof="0">
                <a:latin typeface="+mj-lt"/>
              </a:rPr>
              <a:t>Managed Identity</a:t>
            </a:r>
          </a:p>
        </p:txBody>
      </p:sp>
      <p:sp>
        <p:nvSpPr>
          <p:cNvPr id="7" name="TextBox 6">
            <a:extLst>
              <a:ext uri="{FF2B5EF4-FFF2-40B4-BE49-F238E27FC236}">
                <a16:creationId xmlns:a16="http://schemas.microsoft.com/office/drawing/2014/main" id="{C712018F-5B69-388F-3827-3DD28C69948A}"/>
              </a:ext>
              <a:ext uri="{C183D7F6-B498-43B3-948B-1728B52AA6E4}">
                <adec:decorative xmlns:adec="http://schemas.microsoft.com/office/drawing/2017/decorative" val="1"/>
              </a:ext>
            </a:extLst>
          </p:cNvPr>
          <p:cNvSpPr txBox="1"/>
          <p:nvPr/>
        </p:nvSpPr>
        <p:spPr>
          <a:xfrm>
            <a:off x="8417815" y="3115782"/>
            <a:ext cx="2692496" cy="338554"/>
          </a:xfrm>
          <a:prstGeom prst="rect">
            <a:avLst/>
          </a:prstGeom>
          <a:noFill/>
        </p:spPr>
        <p:txBody>
          <a:bodyPr wrap="square" rtlCol="0">
            <a:spAutoFit/>
          </a:bodyPr>
          <a:lstStyle/>
          <a:p>
            <a:pPr algn="ctr"/>
            <a:r>
              <a:rPr lang="en-US" sz="1600" noProof="0">
                <a:latin typeface="+mj-lt"/>
              </a:rPr>
              <a:t>Azure AI Search</a:t>
            </a:r>
          </a:p>
        </p:txBody>
      </p:sp>
      <p:sp>
        <p:nvSpPr>
          <p:cNvPr id="8" name="TextBox 7">
            <a:extLst>
              <a:ext uri="{FF2B5EF4-FFF2-40B4-BE49-F238E27FC236}">
                <a16:creationId xmlns:a16="http://schemas.microsoft.com/office/drawing/2014/main" id="{5A56D7DC-D3A4-4F22-6F70-D6F9E07E9BED}"/>
              </a:ext>
              <a:ext uri="{C183D7F6-B498-43B3-948B-1728B52AA6E4}">
                <adec:decorative xmlns:adec="http://schemas.microsoft.com/office/drawing/2017/decorative" val="1"/>
              </a:ext>
            </a:extLst>
          </p:cNvPr>
          <p:cNvSpPr txBox="1"/>
          <p:nvPr/>
        </p:nvSpPr>
        <p:spPr>
          <a:xfrm>
            <a:off x="1081689" y="3115782"/>
            <a:ext cx="2692496" cy="338554"/>
          </a:xfrm>
          <a:prstGeom prst="rect">
            <a:avLst/>
          </a:prstGeom>
          <a:noFill/>
        </p:spPr>
        <p:txBody>
          <a:bodyPr wrap="square" rtlCol="0">
            <a:spAutoFit/>
          </a:bodyPr>
          <a:lstStyle/>
          <a:p>
            <a:pPr algn="ctr"/>
            <a:r>
              <a:rPr lang="en-US" sz="1600" noProof="0">
                <a:latin typeface="+mj-lt"/>
              </a:rPr>
              <a:t>Azure Storage</a:t>
            </a:r>
          </a:p>
        </p:txBody>
      </p:sp>
      <p:sp>
        <p:nvSpPr>
          <p:cNvPr id="17" name="TextBox 16">
            <a:extLst>
              <a:ext uri="{FF2B5EF4-FFF2-40B4-BE49-F238E27FC236}">
                <a16:creationId xmlns:a16="http://schemas.microsoft.com/office/drawing/2014/main" id="{4664AD28-25D6-21F8-4944-80C230C950E1}"/>
              </a:ext>
              <a:ext uri="{C183D7F6-B498-43B3-948B-1728B52AA6E4}">
                <adec:decorative xmlns:adec="http://schemas.microsoft.com/office/drawing/2017/decorative" val="1"/>
              </a:ext>
            </a:extLst>
          </p:cNvPr>
          <p:cNvSpPr txBox="1"/>
          <p:nvPr/>
        </p:nvSpPr>
        <p:spPr>
          <a:xfrm>
            <a:off x="4270562" y="5325127"/>
            <a:ext cx="3650877" cy="338554"/>
          </a:xfrm>
          <a:prstGeom prst="rect">
            <a:avLst/>
          </a:prstGeom>
          <a:noFill/>
        </p:spPr>
        <p:txBody>
          <a:bodyPr wrap="square" rtlCol="0">
            <a:spAutoFit/>
          </a:bodyPr>
          <a:lstStyle/>
          <a:p>
            <a:r>
              <a:rPr lang="en-US" sz="1600" noProof="0">
                <a:latin typeface="+mj-lt"/>
              </a:rPr>
              <a:t>Connect securely without any keys</a:t>
            </a:r>
          </a:p>
        </p:txBody>
      </p:sp>
      <p:sp>
        <p:nvSpPr>
          <p:cNvPr id="2" name="Title 1">
            <a:extLst>
              <a:ext uri="{FF2B5EF4-FFF2-40B4-BE49-F238E27FC236}">
                <a16:creationId xmlns:a16="http://schemas.microsoft.com/office/drawing/2014/main" id="{977CCF7C-6561-9797-B317-3809AC2319B0}"/>
              </a:ext>
            </a:extLst>
          </p:cNvPr>
          <p:cNvSpPr>
            <a:spLocks noGrp="1"/>
          </p:cNvSpPr>
          <p:nvPr>
            <p:ph type="title"/>
          </p:nvPr>
        </p:nvSpPr>
        <p:spPr>
          <a:xfrm>
            <a:off x="588963" y="457200"/>
            <a:ext cx="11017250" cy="492443"/>
          </a:xfrm>
        </p:spPr>
        <p:txBody>
          <a:bodyPr vert="horz" wrap="square" lIns="0" tIns="0" rIns="0" bIns="0" rtlCol="0" anchor="t">
            <a:spAutoFit/>
          </a:bodyPr>
          <a:lstStyle/>
          <a:p>
            <a:r>
              <a:rPr lang="en-US" sz="3200" noProof="0"/>
              <a:t>Inbound or outbound: Authentication without credentials</a:t>
            </a:r>
          </a:p>
        </p:txBody>
      </p:sp>
      <p:sp>
        <p:nvSpPr>
          <p:cNvPr id="3" name="Content Placeholder 2">
            <a:extLst>
              <a:ext uri="{FF2B5EF4-FFF2-40B4-BE49-F238E27FC236}">
                <a16:creationId xmlns:a16="http://schemas.microsoft.com/office/drawing/2014/main" id="{E9094D41-F0A1-4E61-3B7E-B06B3DA45CA0}"/>
              </a:ext>
            </a:extLst>
          </p:cNvPr>
          <p:cNvSpPr>
            <a:spLocks noGrp="1"/>
          </p:cNvSpPr>
          <p:nvPr>
            <p:ph sz="quarter" idx="10"/>
          </p:nvPr>
        </p:nvSpPr>
        <p:spPr>
          <a:xfrm>
            <a:off x="584200" y="1435100"/>
            <a:ext cx="11018838" cy="984885"/>
          </a:xfrm>
        </p:spPr>
        <p:txBody>
          <a:bodyPr/>
          <a:lstStyle/>
          <a:p>
            <a:r>
              <a:rPr lang="en-US" sz="2000" noProof="0"/>
              <a:t>Eliminate credential management using Entra ID based authentication</a:t>
            </a:r>
          </a:p>
          <a:p>
            <a:r>
              <a:rPr lang="en-US" sz="2000" noProof="0"/>
              <a:t>Create an identity for Azure AI Search directly in Entra ID using system-assigned managed identity, or provision one yourself as a user-assigned managed identity</a:t>
            </a:r>
          </a:p>
        </p:txBody>
      </p:sp>
      <p:grpSp>
        <p:nvGrpSpPr>
          <p:cNvPr id="15" name="Group 14">
            <a:extLst>
              <a:ext uri="{FF2B5EF4-FFF2-40B4-BE49-F238E27FC236}">
                <a16:creationId xmlns:a16="http://schemas.microsoft.com/office/drawing/2014/main" id="{584F3DB6-5409-B530-E458-0520158FF1AB}"/>
              </a:ext>
              <a:ext uri="{C183D7F6-B498-43B3-948B-1728B52AA6E4}">
                <adec:decorative xmlns:adec="http://schemas.microsoft.com/office/drawing/2017/decorative" val="1"/>
              </a:ext>
            </a:extLst>
          </p:cNvPr>
          <p:cNvGrpSpPr/>
          <p:nvPr/>
        </p:nvGrpSpPr>
        <p:grpSpPr>
          <a:xfrm>
            <a:off x="1914072" y="3753095"/>
            <a:ext cx="8378527" cy="1035582"/>
            <a:chOff x="1914072" y="3753095"/>
            <a:chExt cx="8378527" cy="1035582"/>
          </a:xfrm>
        </p:grpSpPr>
        <p:cxnSp>
          <p:nvCxnSpPr>
            <p:cNvPr id="5" name="Straight Arrow Connector 4">
              <a:extLst>
                <a:ext uri="{FF2B5EF4-FFF2-40B4-BE49-F238E27FC236}">
                  <a16:creationId xmlns:a16="http://schemas.microsoft.com/office/drawing/2014/main" id="{8EDB7490-F05D-00B4-F54B-8CB70E2E4E52}"/>
                </a:ext>
                <a:ext uri="{C183D7F6-B498-43B3-948B-1728B52AA6E4}">
                  <adec:decorative xmlns:adec="http://schemas.microsoft.com/office/drawing/2017/decorative" val="1"/>
                </a:ext>
              </a:extLst>
            </p:cNvPr>
            <p:cNvCxnSpPr/>
            <p:nvPr/>
          </p:nvCxnSpPr>
          <p:spPr>
            <a:xfrm>
              <a:off x="7158403" y="4315844"/>
              <a:ext cx="1543258" cy="0"/>
            </a:xfrm>
            <a:prstGeom prst="straightConnector1">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828F9CE-2A63-74B7-133C-556701794685}"/>
                </a:ext>
                <a:ext uri="{C183D7F6-B498-43B3-948B-1728B52AA6E4}">
                  <adec:decorative xmlns:adec="http://schemas.microsoft.com/office/drawing/2017/decorative" val="1"/>
                </a:ext>
              </a:extLst>
            </p:cNvPr>
            <p:cNvCxnSpPr/>
            <p:nvPr/>
          </p:nvCxnSpPr>
          <p:spPr>
            <a:xfrm flipH="1">
              <a:off x="3390038" y="4244636"/>
              <a:ext cx="1743861"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A0FAFE-484A-58F0-B9D3-EECD6CFD050A}"/>
                </a:ext>
                <a:ext uri="{C183D7F6-B498-43B3-948B-1728B52AA6E4}">
                  <adec:decorative xmlns:adec="http://schemas.microsoft.com/office/drawing/2017/decorative" val="1"/>
                </a:ext>
              </a:extLst>
            </p:cNvPr>
            <p:cNvSpPr txBox="1"/>
            <p:nvPr/>
          </p:nvSpPr>
          <p:spPr>
            <a:xfrm>
              <a:off x="3013025" y="3950765"/>
              <a:ext cx="2692495" cy="584775"/>
            </a:xfrm>
            <a:prstGeom prst="rect">
              <a:avLst/>
            </a:prstGeom>
            <a:noFill/>
          </p:spPr>
          <p:txBody>
            <a:bodyPr wrap="square" rtlCol="0">
              <a:spAutoFit/>
            </a:bodyPr>
            <a:lstStyle/>
            <a:p>
              <a:pPr algn="ctr"/>
              <a:r>
                <a:rPr lang="en-US" sz="1600" noProof="0">
                  <a:latin typeface="+mj-lt"/>
                </a:rPr>
                <a:t>Identity has </a:t>
              </a:r>
              <a:br>
                <a:rPr lang="en-US" sz="1600" noProof="0">
                  <a:latin typeface="+mj-lt"/>
                </a:rPr>
              </a:br>
              <a:r>
                <a:rPr lang="en-US" sz="1600" noProof="0">
                  <a:latin typeface="+mj-lt"/>
                </a:rPr>
                <a:t>access to storage</a:t>
              </a:r>
            </a:p>
          </p:txBody>
        </p:sp>
        <p:cxnSp>
          <p:nvCxnSpPr>
            <p:cNvPr id="14" name="Connector: Elbow 13">
              <a:extLst>
                <a:ext uri="{FF2B5EF4-FFF2-40B4-BE49-F238E27FC236}">
                  <a16:creationId xmlns:a16="http://schemas.microsoft.com/office/drawing/2014/main" id="{8466F801-C481-CAC4-DAB6-FFA8E9018B01}"/>
                </a:ext>
                <a:ext uri="{C183D7F6-B498-43B3-948B-1728B52AA6E4}">
                  <adec:decorative xmlns:adec="http://schemas.microsoft.com/office/drawing/2017/decorative" val="1"/>
                </a:ext>
              </a:extLst>
            </p:cNvPr>
            <p:cNvCxnSpPr/>
            <p:nvPr/>
          </p:nvCxnSpPr>
          <p:spPr>
            <a:xfrm rot="5400000">
              <a:off x="6088220" y="1072415"/>
              <a:ext cx="15562" cy="7336126"/>
            </a:xfrm>
            <a:prstGeom prst="bentConnector3">
              <a:avLst>
                <a:gd name="adj1" fmla="val 1568963"/>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7B53136-7DC1-245B-44C5-5611757E82F2}"/>
                </a:ext>
                <a:ext uri="{C183D7F6-B498-43B3-948B-1728B52AA6E4}">
                  <adec:decorative xmlns:adec="http://schemas.microsoft.com/office/drawing/2017/decorative" val="1"/>
                </a:ext>
              </a:extLst>
            </p:cNvPr>
            <p:cNvGrpSpPr/>
            <p:nvPr/>
          </p:nvGrpSpPr>
          <p:grpSpPr>
            <a:xfrm>
              <a:off x="9212533" y="3891766"/>
              <a:ext cx="1080066" cy="786758"/>
              <a:chOff x="878175" y="2720627"/>
              <a:chExt cx="3307848" cy="2409554"/>
            </a:xfrm>
            <a:effectLst>
              <a:outerShdw blurRad="63500" dist="127000" dir="2700000" algn="tl" rotWithShape="0">
                <a:prstClr val="black">
                  <a:alpha val="20000"/>
                </a:prstClr>
              </a:outerShdw>
            </a:effectLst>
          </p:grpSpPr>
          <p:sp>
            <p:nvSpPr>
              <p:cNvPr id="9" name="Freeform: Shape 8">
                <a:extLst>
                  <a:ext uri="{FF2B5EF4-FFF2-40B4-BE49-F238E27FC236}">
                    <a16:creationId xmlns:a16="http://schemas.microsoft.com/office/drawing/2014/main" id="{14E4F759-869D-927F-5D80-B3CD343FEF8A}"/>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12" name="Freeform: Shape 11">
                <a:extLst>
                  <a:ext uri="{FF2B5EF4-FFF2-40B4-BE49-F238E27FC236}">
                    <a16:creationId xmlns:a16="http://schemas.microsoft.com/office/drawing/2014/main" id="{D6204CE5-D9F7-E3C4-AB91-71AC4A1C786F}"/>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13" name="Freeform: Shape 12">
                <a:extLst>
                  <a:ext uri="{FF2B5EF4-FFF2-40B4-BE49-F238E27FC236}">
                    <a16:creationId xmlns:a16="http://schemas.microsoft.com/office/drawing/2014/main" id="{709FA9DC-9777-BF50-56E8-181C2480E11C}"/>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pic>
          <p:nvPicPr>
            <p:cNvPr id="28" name="Graphic 27">
              <a:extLst>
                <a:ext uri="{FF2B5EF4-FFF2-40B4-BE49-F238E27FC236}">
                  <a16:creationId xmlns:a16="http://schemas.microsoft.com/office/drawing/2014/main" id="{A0FB2275-F8D7-F0D9-42F1-735510FDF92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4072" y="3781613"/>
              <a:ext cx="1007064" cy="1007064"/>
            </a:xfrm>
            <a:prstGeom prst="rect">
              <a:avLst/>
            </a:prstGeom>
            <a:effectLst>
              <a:outerShdw blurRad="63500" dist="127000" dir="2700000" algn="tl" rotWithShape="0">
                <a:srgbClr val="454142">
                  <a:alpha val="20000"/>
                </a:srgbClr>
              </a:outerShdw>
            </a:effectLst>
          </p:spPr>
        </p:pic>
        <p:grpSp>
          <p:nvGrpSpPr>
            <p:cNvPr id="22" name="Group 21">
              <a:extLst>
                <a:ext uri="{FF2B5EF4-FFF2-40B4-BE49-F238E27FC236}">
                  <a16:creationId xmlns:a16="http://schemas.microsoft.com/office/drawing/2014/main" id="{FF68367B-6590-AD6C-4E63-1C77151B2B2F}"/>
                </a:ext>
                <a:ext uri="{C183D7F6-B498-43B3-948B-1728B52AA6E4}">
                  <adec:decorative xmlns:adec="http://schemas.microsoft.com/office/drawing/2017/decorative" val="1"/>
                </a:ext>
              </a:extLst>
            </p:cNvPr>
            <p:cNvGrpSpPr/>
            <p:nvPr/>
          </p:nvGrpSpPr>
          <p:grpSpPr>
            <a:xfrm>
              <a:off x="5627847" y="3753095"/>
              <a:ext cx="987810" cy="955023"/>
              <a:chOff x="5627847" y="3753095"/>
              <a:chExt cx="987810" cy="955023"/>
            </a:xfrm>
          </p:grpSpPr>
          <p:pic>
            <p:nvPicPr>
              <p:cNvPr id="21" name="Graphic 20">
                <a:extLst>
                  <a:ext uri="{FF2B5EF4-FFF2-40B4-BE49-F238E27FC236}">
                    <a16:creationId xmlns:a16="http://schemas.microsoft.com/office/drawing/2014/main" id="{45A5E096-3AC3-F3A7-4B1E-E2394062CD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27847" y="3753095"/>
                <a:ext cx="936306" cy="936306"/>
              </a:xfrm>
              <a:prstGeom prst="rect">
                <a:avLst/>
              </a:prstGeom>
              <a:effectLst>
                <a:outerShdw blurRad="63500" dist="127000" dir="2700000" algn="tl" rotWithShape="0">
                  <a:srgbClr val="454142">
                    <a:alpha val="20000"/>
                  </a:srgbClr>
                </a:outerShdw>
              </a:effectLst>
            </p:spPr>
          </p:pic>
          <p:pic>
            <p:nvPicPr>
              <p:cNvPr id="19" name="Graphic 18">
                <a:extLst>
                  <a:ext uri="{FF2B5EF4-FFF2-40B4-BE49-F238E27FC236}">
                    <a16:creationId xmlns:a16="http://schemas.microsoft.com/office/drawing/2014/main" id="{7032EB04-61C9-3F3A-B732-5BED725FCC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4188461"/>
                <a:ext cx="519657" cy="519657"/>
              </a:xfrm>
              <a:prstGeom prst="rect">
                <a:avLst/>
              </a:prstGeom>
              <a:effectLst>
                <a:outerShdw blurRad="63500" dist="127000" dir="2700000" algn="tl" rotWithShape="0">
                  <a:srgbClr val="454142">
                    <a:alpha val="20000"/>
                  </a:srgbClr>
                </a:outerShdw>
              </a:effectLst>
            </p:spPr>
          </p:pic>
        </p:grpSp>
      </p:grpSp>
    </p:spTree>
    <p:extLst>
      <p:ext uri="{BB962C8B-B14F-4D97-AF65-F5344CB8AC3E}">
        <p14:creationId xmlns:p14="http://schemas.microsoft.com/office/powerpoint/2010/main" val="183506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55C296B3-2789-AE0E-76F2-A10A65FCF3DE}"/>
              </a:ext>
              <a:ext uri="{C183D7F6-B498-43B3-948B-1728B52AA6E4}">
                <adec:decorative xmlns:adec="http://schemas.microsoft.com/office/drawing/2017/decorative" val="1"/>
              </a:ext>
            </a:extLst>
          </p:cNvPr>
          <p:cNvCxnSpPr>
            <a:cxnSpLocks/>
          </p:cNvCxnSpPr>
          <p:nvPr/>
        </p:nvCxnSpPr>
        <p:spPr>
          <a:xfrm>
            <a:off x="2127494" y="2770351"/>
            <a:ext cx="1577991" cy="523126"/>
          </a:xfrm>
          <a:prstGeom prst="bentConnector3">
            <a:avLst>
              <a:gd name="adj1" fmla="val 50000"/>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8E9A32-B9A7-D7B1-89AE-958D2E132A6F}"/>
              </a:ext>
              <a:ext uri="{C183D7F6-B498-43B3-948B-1728B52AA6E4}">
                <adec:decorative xmlns:adec="http://schemas.microsoft.com/office/drawing/2017/decorative" val="1"/>
              </a:ext>
            </a:extLst>
          </p:cNvPr>
          <p:cNvSpPr/>
          <p:nvPr/>
        </p:nvSpPr>
        <p:spPr bwMode="auto">
          <a:xfrm>
            <a:off x="3352102" y="1270537"/>
            <a:ext cx="6420379" cy="3106554"/>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tx1"/>
              </a:solidFill>
              <a:ea typeface="Segoe UI" pitchFamily="34" charset="0"/>
              <a:cs typeface="Segoe Sans Text" pitchFamily="2" charset="0"/>
            </a:endParaRPr>
          </a:p>
        </p:txBody>
      </p:sp>
      <p:sp>
        <p:nvSpPr>
          <p:cNvPr id="13" name="TextBox 12">
            <a:extLst>
              <a:ext uri="{FF2B5EF4-FFF2-40B4-BE49-F238E27FC236}">
                <a16:creationId xmlns:a16="http://schemas.microsoft.com/office/drawing/2014/main" id="{630B1EC4-8F4C-38C2-12E9-B3CBAEEEA458}"/>
              </a:ext>
              <a:ext uri="{C183D7F6-B498-43B3-948B-1728B52AA6E4}">
                <adec:decorative xmlns:adec="http://schemas.microsoft.com/office/drawing/2017/decorative" val="1"/>
              </a:ext>
            </a:extLst>
          </p:cNvPr>
          <p:cNvSpPr txBox="1"/>
          <p:nvPr/>
        </p:nvSpPr>
        <p:spPr>
          <a:xfrm>
            <a:off x="3424416" y="1346852"/>
            <a:ext cx="2250040" cy="184666"/>
          </a:xfrm>
          <a:prstGeom prst="rect">
            <a:avLst/>
          </a:prstGeom>
          <a:noFill/>
        </p:spPr>
        <p:txBody>
          <a:bodyPr wrap="none" lIns="0" tIns="0" rIns="0" bIns="0" rtlCol="0">
            <a:spAutoFit/>
          </a:bodyPr>
          <a:lstStyle/>
          <a:p>
            <a:pPr algn="l"/>
            <a:r>
              <a:rPr lang="en-US" sz="1200" noProof="0">
                <a:latin typeface="+mj-lt"/>
              </a:rPr>
              <a:t>Microsoft Compliance Boundary</a:t>
            </a:r>
          </a:p>
        </p:txBody>
      </p:sp>
      <p:sp>
        <p:nvSpPr>
          <p:cNvPr id="14" name="Rectangle 13">
            <a:extLst>
              <a:ext uri="{FF2B5EF4-FFF2-40B4-BE49-F238E27FC236}">
                <a16:creationId xmlns:a16="http://schemas.microsoft.com/office/drawing/2014/main" id="{DA7CC7BE-E260-8DEC-764F-0EBBDF8EBFB5}"/>
              </a:ext>
              <a:ext uri="{C183D7F6-B498-43B3-948B-1728B52AA6E4}">
                <adec:decorative xmlns:adec="http://schemas.microsoft.com/office/drawing/2017/decorative" val="1"/>
              </a:ext>
            </a:extLst>
          </p:cNvPr>
          <p:cNvSpPr/>
          <p:nvPr/>
        </p:nvSpPr>
        <p:spPr bwMode="auto">
          <a:xfrm>
            <a:off x="3689670" y="3225178"/>
            <a:ext cx="1198302" cy="4697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noProof="0">
                <a:solidFill>
                  <a:schemeClr val="bg1"/>
                </a:solidFill>
                <a:ea typeface="Segoe UI" pitchFamily="34" charset="0"/>
                <a:cs typeface="Segoe Sans Text" pitchFamily="2" charset="0"/>
              </a:rPr>
              <a:t>Service Provisioning</a:t>
            </a:r>
          </a:p>
        </p:txBody>
      </p:sp>
      <p:sp>
        <p:nvSpPr>
          <p:cNvPr id="15" name="Rectangle 14">
            <a:extLst>
              <a:ext uri="{FF2B5EF4-FFF2-40B4-BE49-F238E27FC236}">
                <a16:creationId xmlns:a16="http://schemas.microsoft.com/office/drawing/2014/main" id="{65E9216D-3769-27E0-2FB1-F39126A3F108}"/>
              </a:ext>
              <a:ext uri="{C183D7F6-B498-43B3-948B-1728B52AA6E4}">
                <adec:decorative xmlns:adec="http://schemas.microsoft.com/office/drawing/2017/decorative" val="1"/>
              </a:ext>
            </a:extLst>
          </p:cNvPr>
          <p:cNvSpPr/>
          <p:nvPr/>
        </p:nvSpPr>
        <p:spPr bwMode="auto">
          <a:xfrm>
            <a:off x="1542443" y="3228751"/>
            <a:ext cx="955308" cy="460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noProof="0">
                <a:solidFill>
                  <a:schemeClr val="bg1"/>
                </a:solidFill>
                <a:ea typeface="Segoe UI" pitchFamily="34" charset="0"/>
                <a:cs typeface="Segoe Sans Text" pitchFamily="2" charset="0"/>
              </a:rPr>
              <a:t>ARM Template</a:t>
            </a:r>
          </a:p>
        </p:txBody>
      </p:sp>
      <p:cxnSp>
        <p:nvCxnSpPr>
          <p:cNvPr id="16" name="Straight Arrow Connector 15">
            <a:extLst>
              <a:ext uri="{FF2B5EF4-FFF2-40B4-BE49-F238E27FC236}">
                <a16:creationId xmlns:a16="http://schemas.microsoft.com/office/drawing/2014/main" id="{3BD7F6DC-7FC4-5823-53FB-7D7E957CA481}"/>
              </a:ext>
              <a:ext uri="{C183D7F6-B498-43B3-948B-1728B52AA6E4}">
                <adec:decorative xmlns:adec="http://schemas.microsoft.com/office/drawing/2017/decorative" val="1"/>
              </a:ext>
            </a:extLst>
          </p:cNvPr>
          <p:cNvCxnSpPr>
            <a:cxnSpLocks/>
          </p:cNvCxnSpPr>
          <p:nvPr/>
        </p:nvCxnSpPr>
        <p:spPr>
          <a:xfrm flipH="1">
            <a:off x="2497751" y="3537189"/>
            <a:ext cx="1162050" cy="0"/>
          </a:xfrm>
          <a:prstGeom prst="straightConnector1">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C759795-F822-C8F8-39ED-237775CBFB02}"/>
              </a:ext>
              <a:ext uri="{C183D7F6-B498-43B3-948B-1728B52AA6E4}">
                <adec:decorative xmlns:adec="http://schemas.microsoft.com/office/drawing/2017/decorative" val="1"/>
              </a:ext>
            </a:extLst>
          </p:cNvPr>
          <p:cNvSpPr txBox="1"/>
          <p:nvPr/>
        </p:nvSpPr>
        <p:spPr>
          <a:xfrm>
            <a:off x="3422350" y="3549690"/>
            <a:ext cx="307892" cy="161583"/>
          </a:xfrm>
          <a:prstGeom prst="rect">
            <a:avLst/>
          </a:prstGeom>
          <a:noFill/>
        </p:spPr>
        <p:txBody>
          <a:bodyPr wrap="square" lIns="0" tIns="0" rIns="0" bIns="0" rtlCol="0">
            <a:spAutoFit/>
          </a:bodyPr>
          <a:lstStyle/>
          <a:p>
            <a:pPr algn="l"/>
            <a:r>
              <a:rPr lang="en-US" sz="1050" noProof="0"/>
              <a:t>RP</a:t>
            </a:r>
            <a:endParaRPr lang="en-US" sz="1200" noProof="0"/>
          </a:p>
        </p:txBody>
      </p:sp>
      <p:sp>
        <p:nvSpPr>
          <p:cNvPr id="25" name="Rectangle 24">
            <a:extLst>
              <a:ext uri="{FF2B5EF4-FFF2-40B4-BE49-F238E27FC236}">
                <a16:creationId xmlns:a16="http://schemas.microsoft.com/office/drawing/2014/main" id="{F3478646-261C-B923-91D0-82E79F66A56F}"/>
              </a:ext>
              <a:ext uri="{C183D7F6-B498-43B3-948B-1728B52AA6E4}">
                <adec:decorative xmlns:adec="http://schemas.microsoft.com/office/drawing/2017/decorative" val="1"/>
              </a:ext>
            </a:extLst>
          </p:cNvPr>
          <p:cNvSpPr/>
          <p:nvPr/>
        </p:nvSpPr>
        <p:spPr bwMode="auto">
          <a:xfrm>
            <a:off x="5263384" y="2254478"/>
            <a:ext cx="1198302" cy="4697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noProof="0">
                <a:solidFill>
                  <a:schemeClr val="bg1"/>
                </a:solidFill>
                <a:ea typeface="Segoe UI" pitchFamily="34" charset="0"/>
                <a:cs typeface="Segoe Sans Text" pitchFamily="2" charset="0"/>
              </a:rPr>
              <a:t>Index Usage &amp; Querying</a:t>
            </a:r>
          </a:p>
        </p:txBody>
      </p:sp>
      <p:sp>
        <p:nvSpPr>
          <p:cNvPr id="26" name="Rectangle 25">
            <a:extLst>
              <a:ext uri="{FF2B5EF4-FFF2-40B4-BE49-F238E27FC236}">
                <a16:creationId xmlns:a16="http://schemas.microsoft.com/office/drawing/2014/main" id="{9EBE5565-441F-B006-922E-3DB8CE1CC910}"/>
              </a:ext>
              <a:ext uri="{C183D7F6-B498-43B3-948B-1728B52AA6E4}">
                <adec:decorative xmlns:adec="http://schemas.microsoft.com/office/drawing/2017/decorative" val="1"/>
              </a:ext>
            </a:extLst>
          </p:cNvPr>
          <p:cNvSpPr/>
          <p:nvPr/>
        </p:nvSpPr>
        <p:spPr bwMode="auto">
          <a:xfrm>
            <a:off x="7221355" y="2249660"/>
            <a:ext cx="1198302" cy="4697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noProof="0">
                <a:solidFill>
                  <a:schemeClr val="bg1"/>
                </a:solidFill>
                <a:ea typeface="Segoe UI" pitchFamily="34" charset="0"/>
                <a:cs typeface="Segoe Sans Text" pitchFamily="2" charset="0"/>
              </a:rPr>
              <a:t>Data Indexing</a:t>
            </a:r>
          </a:p>
        </p:txBody>
      </p:sp>
      <p:cxnSp>
        <p:nvCxnSpPr>
          <p:cNvPr id="28" name="Straight Arrow Connector 27">
            <a:extLst>
              <a:ext uri="{FF2B5EF4-FFF2-40B4-BE49-F238E27FC236}">
                <a16:creationId xmlns:a16="http://schemas.microsoft.com/office/drawing/2014/main" id="{6A0F90EF-554E-2469-1D94-6BB98FA5461D}"/>
              </a:ext>
              <a:ext uri="{C183D7F6-B498-43B3-948B-1728B52AA6E4}">
                <adec:decorative xmlns:adec="http://schemas.microsoft.com/office/drawing/2017/decorative" val="1"/>
              </a:ext>
            </a:extLst>
          </p:cNvPr>
          <p:cNvCxnSpPr>
            <a:cxnSpLocks/>
          </p:cNvCxnSpPr>
          <p:nvPr/>
        </p:nvCxnSpPr>
        <p:spPr>
          <a:xfrm>
            <a:off x="4392734" y="2588085"/>
            <a:ext cx="1642912" cy="1144813"/>
          </a:xfrm>
          <a:prstGeom prst="bentConnector3">
            <a:avLst>
              <a:gd name="adj1" fmla="val 50000"/>
            </a:avLst>
          </a:prstGeom>
          <a:ln w="19050" cap="rnd">
            <a:solidFill>
              <a:schemeClr val="accent1"/>
            </a:solidFill>
            <a:prstDash val="sysDash"/>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F3FCAF-B64A-01E9-2C06-CF78AFAC077F}"/>
              </a:ext>
              <a:ext uri="{C183D7F6-B498-43B3-948B-1728B52AA6E4}">
                <adec:decorative xmlns:adec="http://schemas.microsoft.com/office/drawing/2017/decorative" val="1"/>
              </a:ext>
            </a:extLst>
          </p:cNvPr>
          <p:cNvCxnSpPr>
            <a:cxnSpLocks/>
            <a:stCxn id="26" idx="2"/>
          </p:cNvCxnSpPr>
          <p:nvPr/>
        </p:nvCxnSpPr>
        <p:spPr>
          <a:xfrm rot="5400000">
            <a:off x="6741168" y="2651586"/>
            <a:ext cx="1011492" cy="1147184"/>
          </a:xfrm>
          <a:prstGeom prst="bentConnector2">
            <a:avLst/>
          </a:prstGeom>
          <a:ln w="19050" cap="rnd">
            <a:solidFill>
              <a:schemeClr val="accent1"/>
            </a:solidFill>
            <a:prstDash val="sysDash"/>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F88DD7-8277-8CBF-13B4-5D60D7D92945}"/>
              </a:ext>
              <a:ext uri="{C183D7F6-B498-43B3-948B-1728B52AA6E4}">
                <adec:decorative xmlns:adec="http://schemas.microsoft.com/office/drawing/2017/decorative" val="1"/>
              </a:ext>
            </a:extLst>
          </p:cNvPr>
          <p:cNvCxnSpPr>
            <a:cxnSpLocks/>
            <a:stCxn id="25" idx="2"/>
          </p:cNvCxnSpPr>
          <p:nvPr/>
        </p:nvCxnSpPr>
        <p:spPr>
          <a:xfrm rot="16200000" flipH="1">
            <a:off x="5726563" y="2860221"/>
            <a:ext cx="712375" cy="440431"/>
          </a:xfrm>
          <a:prstGeom prst="bentConnector3">
            <a:avLst>
              <a:gd name="adj1" fmla="val 50000"/>
            </a:avLst>
          </a:prstGeom>
          <a:ln w="19050" cap="rnd">
            <a:solidFill>
              <a:schemeClr val="accent1"/>
            </a:solidFill>
            <a:prstDash val="sysDash"/>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6EF4AEC-5AA4-A151-C7BE-79A6C26996D0}"/>
              </a:ext>
              <a:ext uri="{C183D7F6-B498-43B3-948B-1728B52AA6E4}">
                <adec:decorative xmlns:adec="http://schemas.microsoft.com/office/drawing/2017/decorative" val="1"/>
              </a:ext>
            </a:extLst>
          </p:cNvPr>
          <p:cNvCxnSpPr>
            <a:cxnSpLocks/>
          </p:cNvCxnSpPr>
          <p:nvPr/>
        </p:nvCxnSpPr>
        <p:spPr>
          <a:xfrm>
            <a:off x="6040196" y="4198086"/>
            <a:ext cx="664937" cy="0"/>
          </a:xfrm>
          <a:prstGeom prst="straightConnector1">
            <a:avLst/>
          </a:prstGeom>
          <a:ln w="12700">
            <a:solidFill>
              <a:schemeClr val="bg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EF9E4B-EE3A-6CD7-FB1D-A173DE9A8AD7}"/>
              </a:ext>
              <a:ext uri="{C183D7F6-B498-43B3-948B-1728B52AA6E4}">
                <adec:decorative xmlns:adec="http://schemas.microsoft.com/office/drawing/2017/decorative" val="1"/>
              </a:ext>
            </a:extLst>
          </p:cNvPr>
          <p:cNvSpPr txBox="1"/>
          <p:nvPr/>
        </p:nvSpPr>
        <p:spPr>
          <a:xfrm>
            <a:off x="5806313" y="3882914"/>
            <a:ext cx="1188522" cy="307777"/>
          </a:xfrm>
          <a:prstGeom prst="rect">
            <a:avLst/>
          </a:prstGeom>
          <a:noFill/>
        </p:spPr>
        <p:txBody>
          <a:bodyPr wrap="square" lIns="0" tIns="0" rIns="0" bIns="0" rtlCol="0">
            <a:spAutoFit/>
          </a:bodyPr>
          <a:lstStyle/>
          <a:p>
            <a:pPr algn="ctr"/>
            <a:r>
              <a:rPr lang="en-US" sz="1000" b="0" i="0" noProof="0">
                <a:effectLst/>
                <a:latin typeface="Segoe Sans Text" pitchFamily="2" charset="0"/>
              </a:rPr>
              <a:t>Logs contains m</a:t>
            </a:r>
            <a:r>
              <a:rPr lang="en-US" sz="1000" noProof="0"/>
              <a:t>etadata, OII</a:t>
            </a:r>
            <a:endParaRPr lang="en-US" sz="1200" noProof="0"/>
          </a:p>
        </p:txBody>
      </p:sp>
      <p:sp>
        <p:nvSpPr>
          <p:cNvPr id="48" name="Cylinder 47">
            <a:extLst>
              <a:ext uri="{FF2B5EF4-FFF2-40B4-BE49-F238E27FC236}">
                <a16:creationId xmlns:a16="http://schemas.microsoft.com/office/drawing/2014/main" id="{524EEB7B-8AC3-F00F-817B-E9F9E15B7AF8}"/>
              </a:ext>
              <a:ext uri="{C183D7F6-B498-43B3-948B-1728B52AA6E4}">
                <adec:decorative xmlns:adec="http://schemas.microsoft.com/office/drawing/2017/decorative" val="1"/>
              </a:ext>
            </a:extLst>
          </p:cNvPr>
          <p:cNvSpPr/>
          <p:nvPr/>
        </p:nvSpPr>
        <p:spPr bwMode="auto">
          <a:xfrm>
            <a:off x="8747899" y="3083455"/>
            <a:ext cx="810787" cy="46977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noProof="0">
                <a:solidFill>
                  <a:schemeClr val="bg1"/>
                </a:solidFill>
                <a:ea typeface="Segoe UI" pitchFamily="34" charset="0"/>
                <a:cs typeface="Segoe Sans Text" pitchFamily="2" charset="0"/>
              </a:rPr>
              <a:t>Customer owned storage</a:t>
            </a:r>
          </a:p>
        </p:txBody>
      </p:sp>
      <p:sp>
        <p:nvSpPr>
          <p:cNvPr id="54" name="TextBox 53">
            <a:extLst>
              <a:ext uri="{FF2B5EF4-FFF2-40B4-BE49-F238E27FC236}">
                <a16:creationId xmlns:a16="http://schemas.microsoft.com/office/drawing/2014/main" id="{B7D6E9B8-2E50-B4B9-6B2E-2A353DC8C468}"/>
              </a:ext>
              <a:ext uri="{C183D7F6-B498-43B3-948B-1728B52AA6E4}">
                <adec:decorative xmlns:adec="http://schemas.microsoft.com/office/drawing/2017/decorative" val="1"/>
              </a:ext>
            </a:extLst>
          </p:cNvPr>
          <p:cNvSpPr txBox="1"/>
          <p:nvPr/>
        </p:nvSpPr>
        <p:spPr>
          <a:xfrm>
            <a:off x="8763192" y="3553227"/>
            <a:ext cx="810787" cy="415498"/>
          </a:xfrm>
          <a:prstGeom prst="rect">
            <a:avLst/>
          </a:prstGeom>
          <a:noFill/>
        </p:spPr>
        <p:txBody>
          <a:bodyPr wrap="square" lIns="0" tIns="0" rIns="0" bIns="0" rtlCol="0">
            <a:spAutoFit/>
          </a:bodyPr>
          <a:lstStyle/>
          <a:p>
            <a:pPr algn="ctr"/>
            <a:r>
              <a:rPr lang="en-US" sz="900" noProof="0"/>
              <a:t>Data remains in the selected region</a:t>
            </a:r>
          </a:p>
        </p:txBody>
      </p:sp>
      <p:cxnSp>
        <p:nvCxnSpPr>
          <p:cNvPr id="17" name="Straight Arrow Connector 16">
            <a:extLst>
              <a:ext uri="{FF2B5EF4-FFF2-40B4-BE49-F238E27FC236}">
                <a16:creationId xmlns:a16="http://schemas.microsoft.com/office/drawing/2014/main" id="{06687DF8-8DBD-8C2F-D75A-6E7D1C28A46E}"/>
              </a:ext>
              <a:ext uri="{C183D7F6-B498-43B3-948B-1728B52AA6E4}">
                <adec:decorative xmlns:adec="http://schemas.microsoft.com/office/drawing/2017/decorative" val="1"/>
              </a:ext>
            </a:extLst>
          </p:cNvPr>
          <p:cNvCxnSpPr>
            <a:cxnSpLocks/>
            <a:endCxn id="25" idx="0"/>
          </p:cNvCxnSpPr>
          <p:nvPr/>
        </p:nvCxnSpPr>
        <p:spPr>
          <a:xfrm rot="10800000" flipV="1">
            <a:off x="5862536" y="1803922"/>
            <a:ext cx="818103" cy="450555"/>
          </a:xfrm>
          <a:prstGeom prst="bentConnector2">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B21023D-A292-CA7C-B24A-10B05BF79BC6}"/>
              </a:ext>
              <a:ext uri="{C183D7F6-B498-43B3-948B-1728B52AA6E4}">
                <adec:decorative xmlns:adec="http://schemas.microsoft.com/office/drawing/2017/decorative" val="1"/>
              </a:ext>
            </a:extLst>
          </p:cNvPr>
          <p:cNvCxnSpPr>
            <a:cxnSpLocks/>
          </p:cNvCxnSpPr>
          <p:nvPr/>
        </p:nvCxnSpPr>
        <p:spPr>
          <a:xfrm flipV="1">
            <a:off x="4129957" y="2786387"/>
            <a:ext cx="0" cy="428851"/>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67" name="Content Placeholder 3">
            <a:extLst>
              <a:ext uri="{FF2B5EF4-FFF2-40B4-BE49-F238E27FC236}">
                <a16:creationId xmlns:a16="http://schemas.microsoft.com/office/drawing/2014/main" id="{1A37D90B-C389-DCC6-DC70-E90245D3891D}"/>
              </a:ext>
              <a:ext uri="{C183D7F6-B498-43B3-948B-1728B52AA6E4}">
                <adec:decorative xmlns:adec="http://schemas.microsoft.com/office/drawing/2017/decorative" val="1"/>
              </a:ext>
            </a:extLst>
          </p:cNvPr>
          <p:cNvPicPr>
            <a:picLocks noChangeAspect="1"/>
          </p:cNvPicPr>
          <p:nvPr/>
        </p:nvPicPr>
        <p:blipFill rotWithShape="1">
          <a:blip r:embed="rId2"/>
          <a:srcRect l="53965" t="19717" r="34358" b="65256"/>
          <a:stretch/>
        </p:blipFill>
        <p:spPr>
          <a:xfrm>
            <a:off x="3915714" y="2316487"/>
            <a:ext cx="401280" cy="285160"/>
          </a:xfrm>
          <a:prstGeom prst="rect">
            <a:avLst/>
          </a:prstGeom>
        </p:spPr>
      </p:pic>
      <p:sp>
        <p:nvSpPr>
          <p:cNvPr id="69" name="TextBox 68">
            <a:extLst>
              <a:ext uri="{FF2B5EF4-FFF2-40B4-BE49-F238E27FC236}">
                <a16:creationId xmlns:a16="http://schemas.microsoft.com/office/drawing/2014/main" id="{8A8C06AF-0271-A98F-754F-244CB4501714}"/>
              </a:ext>
              <a:ext uri="{C183D7F6-B498-43B3-948B-1728B52AA6E4}">
                <adec:decorative xmlns:adec="http://schemas.microsoft.com/office/drawing/2017/decorative" val="1"/>
              </a:ext>
            </a:extLst>
          </p:cNvPr>
          <p:cNvSpPr txBox="1"/>
          <p:nvPr/>
        </p:nvSpPr>
        <p:spPr>
          <a:xfrm>
            <a:off x="3451274" y="2540166"/>
            <a:ext cx="1178993" cy="246221"/>
          </a:xfrm>
          <a:prstGeom prst="rect">
            <a:avLst/>
          </a:prstGeom>
          <a:noFill/>
        </p:spPr>
        <p:txBody>
          <a:bodyPr wrap="square">
            <a:spAutoFit/>
          </a:bodyPr>
          <a:lstStyle/>
          <a:p>
            <a:pPr algn="ctr" defTabSz="932472" fontAlgn="base">
              <a:spcBef>
                <a:spcPct val="0"/>
              </a:spcBef>
              <a:spcAft>
                <a:spcPct val="0"/>
              </a:spcAft>
            </a:pPr>
            <a:r>
              <a:rPr lang="en-US" sz="1000" noProof="0">
                <a:ea typeface="Segoe UI" pitchFamily="34" charset="0"/>
                <a:cs typeface="Segoe Sans Text" pitchFamily="2" charset="0"/>
              </a:rPr>
              <a:t>Search Service</a:t>
            </a:r>
          </a:p>
        </p:txBody>
      </p:sp>
      <p:sp>
        <p:nvSpPr>
          <p:cNvPr id="70" name="Graphic 89">
            <a:extLst>
              <a:ext uri="{FF2B5EF4-FFF2-40B4-BE49-F238E27FC236}">
                <a16:creationId xmlns:a16="http://schemas.microsoft.com/office/drawing/2014/main" id="{C1E35759-EEAD-5AB7-DBF9-44AEB78069F1}"/>
              </a:ext>
              <a:ext uri="{C183D7F6-B498-43B3-948B-1728B52AA6E4}">
                <adec:decorative xmlns:adec="http://schemas.microsoft.com/office/drawing/2017/decorative" val="1"/>
              </a:ext>
            </a:extLst>
          </p:cNvPr>
          <p:cNvSpPr/>
          <p:nvPr/>
        </p:nvSpPr>
        <p:spPr>
          <a:xfrm>
            <a:off x="1602896" y="2280547"/>
            <a:ext cx="445308" cy="358743"/>
          </a:xfrm>
          <a:custGeom>
            <a:avLst/>
            <a:gdLst>
              <a:gd name="connsiteX0" fmla="*/ 59569 w 190497"/>
              <a:gd name="connsiteY0" fmla="*/ 28604 h 152428"/>
              <a:gd name="connsiteX1" fmla="*/ 76238 w 190497"/>
              <a:gd name="connsiteY1" fmla="*/ 45272 h 152428"/>
              <a:gd name="connsiteX2" fmla="*/ 76238 w 190497"/>
              <a:gd name="connsiteY2" fmla="*/ 135760 h 152428"/>
              <a:gd name="connsiteX3" fmla="*/ 59569 w 190497"/>
              <a:gd name="connsiteY3" fmla="*/ 152429 h 152428"/>
              <a:gd name="connsiteX4" fmla="*/ 16669 w 190497"/>
              <a:gd name="connsiteY4" fmla="*/ 152429 h 152428"/>
              <a:gd name="connsiteX5" fmla="*/ 0 w 190497"/>
              <a:gd name="connsiteY5" fmla="*/ 135760 h 152428"/>
              <a:gd name="connsiteX6" fmla="*/ 0 w 190497"/>
              <a:gd name="connsiteY6" fmla="*/ 45272 h 152428"/>
              <a:gd name="connsiteX7" fmla="*/ 16669 w 190497"/>
              <a:gd name="connsiteY7" fmla="*/ 28604 h 152428"/>
              <a:gd name="connsiteX8" fmla="*/ 59569 w 190497"/>
              <a:gd name="connsiteY8" fmla="*/ 28604 h 152428"/>
              <a:gd name="connsiteX9" fmla="*/ 40500 w 190497"/>
              <a:gd name="connsiteY9" fmla="*/ 119043 h 152428"/>
              <a:gd name="connsiteX10" fmla="*/ 35738 w 190497"/>
              <a:gd name="connsiteY10" fmla="*/ 119043 h 152428"/>
              <a:gd name="connsiteX11" fmla="*/ 28594 w 190497"/>
              <a:gd name="connsiteY11" fmla="*/ 126187 h 152428"/>
              <a:gd name="connsiteX12" fmla="*/ 35738 w 190497"/>
              <a:gd name="connsiteY12" fmla="*/ 133331 h 152428"/>
              <a:gd name="connsiteX13" fmla="*/ 40500 w 190497"/>
              <a:gd name="connsiteY13" fmla="*/ 133331 h 152428"/>
              <a:gd name="connsiteX14" fmla="*/ 47644 w 190497"/>
              <a:gd name="connsiteY14" fmla="*/ 126187 h 152428"/>
              <a:gd name="connsiteX15" fmla="*/ 40500 w 190497"/>
              <a:gd name="connsiteY15" fmla="*/ 119043 h 152428"/>
              <a:gd name="connsiteX16" fmla="*/ 183356 w 190497"/>
              <a:gd name="connsiteY16" fmla="*/ 109538 h 152428"/>
              <a:gd name="connsiteX17" fmla="*/ 190498 w 190497"/>
              <a:gd name="connsiteY17" fmla="*/ 116683 h 152428"/>
              <a:gd name="connsiteX18" fmla="*/ 184328 w 190497"/>
              <a:gd name="connsiteY18" fmla="*/ 123758 h 152428"/>
              <a:gd name="connsiteX19" fmla="*/ 183356 w 190497"/>
              <a:gd name="connsiteY19" fmla="*/ 123825 h 152428"/>
              <a:gd name="connsiteX20" fmla="*/ 85725 w 190497"/>
              <a:gd name="connsiteY20" fmla="*/ 123825 h 152428"/>
              <a:gd name="connsiteX21" fmla="*/ 85725 w 190497"/>
              <a:gd name="connsiteY21" fmla="*/ 109538 h 152428"/>
              <a:gd name="connsiteX22" fmla="*/ 183356 w 190497"/>
              <a:gd name="connsiteY22" fmla="*/ 109538 h 152428"/>
              <a:gd name="connsiteX23" fmla="*/ 154781 w 190497"/>
              <a:gd name="connsiteY23" fmla="*/ 0 h 152428"/>
              <a:gd name="connsiteX24" fmla="*/ 171450 w 190497"/>
              <a:gd name="connsiteY24" fmla="*/ 16669 h 152428"/>
              <a:gd name="connsiteX25" fmla="*/ 171450 w 190497"/>
              <a:gd name="connsiteY25" fmla="*/ 88106 h 152428"/>
              <a:gd name="connsiteX26" fmla="*/ 154781 w 190497"/>
              <a:gd name="connsiteY26" fmla="*/ 104775 h 152428"/>
              <a:gd name="connsiteX27" fmla="*/ 85725 w 190497"/>
              <a:gd name="connsiteY27" fmla="*/ 104775 h 152428"/>
              <a:gd name="connsiteX28" fmla="*/ 85725 w 190497"/>
              <a:gd name="connsiteY28" fmla="*/ 38100 h 152428"/>
              <a:gd name="connsiteX29" fmla="*/ 68104 w 190497"/>
              <a:gd name="connsiteY29" fmla="*/ 19107 h 152428"/>
              <a:gd name="connsiteX30" fmla="*/ 66675 w 190497"/>
              <a:gd name="connsiteY30" fmla="*/ 19050 h 152428"/>
              <a:gd name="connsiteX31" fmla="*/ 19050 w 190497"/>
              <a:gd name="connsiteY31" fmla="*/ 19050 h 152428"/>
              <a:gd name="connsiteX32" fmla="*/ 19050 w 190497"/>
              <a:gd name="connsiteY32" fmla="*/ 16669 h 152428"/>
              <a:gd name="connsiteX33" fmla="*/ 35719 w 190497"/>
              <a:gd name="connsiteY33" fmla="*/ 0 h 152428"/>
              <a:gd name="connsiteX34" fmla="*/ 154781 w 190497"/>
              <a:gd name="connsiteY34" fmla="*/ 0 h 15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497" h="152428">
                <a:moveTo>
                  <a:pt x="59569" y="28604"/>
                </a:moveTo>
                <a:cubicBezTo>
                  <a:pt x="68780" y="28604"/>
                  <a:pt x="76238" y="36071"/>
                  <a:pt x="76238" y="45272"/>
                </a:cubicBezTo>
                <a:lnTo>
                  <a:pt x="76238" y="135760"/>
                </a:lnTo>
                <a:cubicBezTo>
                  <a:pt x="76238" y="144966"/>
                  <a:pt x="68775" y="152429"/>
                  <a:pt x="59569" y="152429"/>
                </a:cubicBezTo>
                <a:lnTo>
                  <a:pt x="16669" y="152429"/>
                </a:lnTo>
                <a:cubicBezTo>
                  <a:pt x="7463" y="152429"/>
                  <a:pt x="0" y="144966"/>
                  <a:pt x="0" y="135760"/>
                </a:cubicBezTo>
                <a:lnTo>
                  <a:pt x="0" y="45272"/>
                </a:lnTo>
                <a:cubicBezTo>
                  <a:pt x="0" y="36071"/>
                  <a:pt x="7468" y="28604"/>
                  <a:pt x="16669" y="28604"/>
                </a:cubicBezTo>
                <a:lnTo>
                  <a:pt x="59569" y="28604"/>
                </a:lnTo>
                <a:close/>
                <a:moveTo>
                  <a:pt x="40500" y="119043"/>
                </a:moveTo>
                <a:lnTo>
                  <a:pt x="35738" y="119043"/>
                </a:lnTo>
                <a:cubicBezTo>
                  <a:pt x="31792" y="119043"/>
                  <a:pt x="28594" y="122242"/>
                  <a:pt x="28594" y="126187"/>
                </a:cubicBezTo>
                <a:cubicBezTo>
                  <a:pt x="28594" y="130133"/>
                  <a:pt x="31792" y="133331"/>
                  <a:pt x="35738" y="133331"/>
                </a:cubicBezTo>
                <a:lnTo>
                  <a:pt x="40500" y="133331"/>
                </a:lnTo>
                <a:cubicBezTo>
                  <a:pt x="44446" y="133331"/>
                  <a:pt x="47644" y="130133"/>
                  <a:pt x="47644" y="126187"/>
                </a:cubicBezTo>
                <a:cubicBezTo>
                  <a:pt x="47644" y="122242"/>
                  <a:pt x="44446" y="119043"/>
                  <a:pt x="40500" y="119043"/>
                </a:cubicBezTo>
                <a:close/>
                <a:moveTo>
                  <a:pt x="183356" y="109538"/>
                </a:moveTo>
                <a:cubicBezTo>
                  <a:pt x="187302" y="109539"/>
                  <a:pt x="190499" y="112738"/>
                  <a:pt x="190498" y="116683"/>
                </a:cubicBezTo>
                <a:cubicBezTo>
                  <a:pt x="190497" y="120252"/>
                  <a:pt x="187863" y="123272"/>
                  <a:pt x="184328" y="123758"/>
                </a:cubicBezTo>
                <a:lnTo>
                  <a:pt x="183356" y="123825"/>
                </a:lnTo>
                <a:lnTo>
                  <a:pt x="85725" y="123825"/>
                </a:lnTo>
                <a:lnTo>
                  <a:pt x="85725" y="109538"/>
                </a:lnTo>
                <a:lnTo>
                  <a:pt x="183356" y="109538"/>
                </a:lnTo>
                <a:close/>
                <a:moveTo>
                  <a:pt x="154781" y="0"/>
                </a:moveTo>
                <a:cubicBezTo>
                  <a:pt x="163982" y="0"/>
                  <a:pt x="171450" y="7468"/>
                  <a:pt x="171450" y="16669"/>
                </a:cubicBezTo>
                <a:lnTo>
                  <a:pt x="171450" y="88106"/>
                </a:lnTo>
                <a:cubicBezTo>
                  <a:pt x="171450" y="97312"/>
                  <a:pt x="163987" y="104775"/>
                  <a:pt x="154781" y="104775"/>
                </a:cubicBezTo>
                <a:lnTo>
                  <a:pt x="85725" y="104775"/>
                </a:lnTo>
                <a:lnTo>
                  <a:pt x="85725" y="38100"/>
                </a:lnTo>
                <a:cubicBezTo>
                  <a:pt x="85723" y="28135"/>
                  <a:pt x="78041" y="19855"/>
                  <a:pt x="68104" y="19107"/>
                </a:cubicBezTo>
                <a:lnTo>
                  <a:pt x="66675" y="19050"/>
                </a:lnTo>
                <a:lnTo>
                  <a:pt x="19050" y="19050"/>
                </a:lnTo>
                <a:lnTo>
                  <a:pt x="19050" y="16669"/>
                </a:lnTo>
                <a:cubicBezTo>
                  <a:pt x="19050" y="7468"/>
                  <a:pt x="26518" y="0"/>
                  <a:pt x="35719" y="0"/>
                </a:cubicBezTo>
                <a:lnTo>
                  <a:pt x="154781" y="0"/>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71" name="TextBox 70">
            <a:extLst>
              <a:ext uri="{FF2B5EF4-FFF2-40B4-BE49-F238E27FC236}">
                <a16:creationId xmlns:a16="http://schemas.microsoft.com/office/drawing/2014/main" id="{82E535D2-EC07-802A-8817-C76FDFC90163}"/>
              </a:ext>
              <a:ext uri="{C183D7F6-B498-43B3-948B-1728B52AA6E4}">
                <adec:decorative xmlns:adec="http://schemas.microsoft.com/office/drawing/2017/decorative" val="1"/>
              </a:ext>
            </a:extLst>
          </p:cNvPr>
          <p:cNvSpPr txBox="1"/>
          <p:nvPr/>
        </p:nvSpPr>
        <p:spPr>
          <a:xfrm>
            <a:off x="1207932" y="2625383"/>
            <a:ext cx="1027752"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200" kern="0" noProof="0">
                <a:latin typeface="+mj-lt"/>
                <a:cs typeface="Segoe Sans Text" pitchFamily="2" charset="0"/>
              </a:rPr>
              <a:t>End-user</a:t>
            </a:r>
            <a:endParaRPr kumimoji="0" lang="en-US" sz="1200" b="0" i="0" u="none" strike="noStrike" kern="0" cap="none" spc="0" normalizeH="0" baseline="0" noProof="0">
              <a:ln>
                <a:noFill/>
              </a:ln>
              <a:effectLst/>
              <a:uLnTx/>
              <a:uFillTx/>
              <a:latin typeface="+mj-lt"/>
              <a:cs typeface="Segoe Sans Text" pitchFamily="2" charset="0"/>
            </a:endParaRPr>
          </a:p>
        </p:txBody>
      </p:sp>
      <p:sp>
        <p:nvSpPr>
          <p:cNvPr id="77" name="Graphic 19">
            <a:extLst>
              <a:ext uri="{FF2B5EF4-FFF2-40B4-BE49-F238E27FC236}">
                <a16:creationId xmlns:a16="http://schemas.microsoft.com/office/drawing/2014/main" id="{F07AB600-5848-A2E8-BC7C-4281ACA5E62B}"/>
              </a:ext>
              <a:ext uri="{C183D7F6-B498-43B3-948B-1728B52AA6E4}">
                <adec:decorative xmlns:adec="http://schemas.microsoft.com/office/drawing/2017/decorative" val="1"/>
              </a:ext>
            </a:extLst>
          </p:cNvPr>
          <p:cNvSpPr/>
          <p:nvPr/>
        </p:nvSpPr>
        <p:spPr>
          <a:xfrm>
            <a:off x="6126862" y="3464410"/>
            <a:ext cx="477478" cy="418504"/>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pic>
        <p:nvPicPr>
          <p:cNvPr id="83" name="Content Placeholder 3">
            <a:extLst>
              <a:ext uri="{FF2B5EF4-FFF2-40B4-BE49-F238E27FC236}">
                <a16:creationId xmlns:a16="http://schemas.microsoft.com/office/drawing/2014/main" id="{57ABA1DF-C482-2C5A-84EF-BEE8358A1078}"/>
              </a:ext>
              <a:ext uri="{C183D7F6-B498-43B3-948B-1728B52AA6E4}">
                <adec:decorative xmlns:adec="http://schemas.microsoft.com/office/drawing/2017/decorative" val="1"/>
              </a:ext>
            </a:extLst>
          </p:cNvPr>
          <p:cNvPicPr>
            <a:picLocks noChangeAspect="1"/>
          </p:cNvPicPr>
          <p:nvPr/>
        </p:nvPicPr>
        <p:blipFill rotWithShape="1">
          <a:blip r:embed="rId2"/>
          <a:srcRect l="35591" t="57404" r="52732" b="30294"/>
          <a:stretch/>
        </p:blipFill>
        <p:spPr>
          <a:xfrm>
            <a:off x="6827850" y="1335882"/>
            <a:ext cx="572910" cy="333292"/>
          </a:xfrm>
          <a:prstGeom prst="rect">
            <a:avLst/>
          </a:prstGeom>
        </p:spPr>
      </p:pic>
      <p:sp>
        <p:nvSpPr>
          <p:cNvPr id="85" name="TextBox 84">
            <a:extLst>
              <a:ext uri="{FF2B5EF4-FFF2-40B4-BE49-F238E27FC236}">
                <a16:creationId xmlns:a16="http://schemas.microsoft.com/office/drawing/2014/main" id="{BEF2DF54-E160-93F7-3B5C-155A9B6FEEE8}"/>
              </a:ext>
              <a:ext uri="{C183D7F6-B498-43B3-948B-1728B52AA6E4}">
                <adec:decorative xmlns:adec="http://schemas.microsoft.com/office/drawing/2017/decorative" val="1"/>
              </a:ext>
            </a:extLst>
          </p:cNvPr>
          <p:cNvSpPr txBox="1"/>
          <p:nvPr/>
        </p:nvSpPr>
        <p:spPr>
          <a:xfrm>
            <a:off x="6472123" y="1586841"/>
            <a:ext cx="1253648" cy="244682"/>
          </a:xfrm>
          <a:prstGeom prst="rect">
            <a:avLst/>
          </a:prstGeom>
          <a:noFill/>
        </p:spPr>
        <p:txBody>
          <a:bodyPr wrap="square">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100" i="0" u="none" strike="noStrike" kern="0" cap="none" spc="0" normalizeH="0" baseline="0" noProof="0">
                <a:ln>
                  <a:noFill/>
                </a:ln>
                <a:effectLst/>
                <a:uLnTx/>
                <a:uFillTx/>
                <a:latin typeface="Calibri" panose="020F0502020204030204" pitchFamily="34" charset="0"/>
                <a:ea typeface="Calibri" panose="020F0502020204030204" pitchFamily="34" charset="0"/>
                <a:cs typeface="Calibri" panose="020F0502020204030204" pitchFamily="34" charset="0"/>
              </a:rPr>
              <a:t>Azure OpenAI</a:t>
            </a:r>
          </a:p>
        </p:txBody>
      </p:sp>
      <p:cxnSp>
        <p:nvCxnSpPr>
          <p:cNvPr id="91" name="Straight Arrow Connector 90">
            <a:extLst>
              <a:ext uri="{FF2B5EF4-FFF2-40B4-BE49-F238E27FC236}">
                <a16:creationId xmlns:a16="http://schemas.microsoft.com/office/drawing/2014/main" id="{7FB40339-B935-2755-A1CF-950A16B62D96}"/>
              </a:ext>
              <a:ext uri="{C183D7F6-B498-43B3-948B-1728B52AA6E4}">
                <adec:decorative xmlns:adec="http://schemas.microsoft.com/office/drawing/2017/decorative" val="1"/>
              </a:ext>
            </a:extLst>
          </p:cNvPr>
          <p:cNvCxnSpPr>
            <a:cxnSpLocks/>
          </p:cNvCxnSpPr>
          <p:nvPr/>
        </p:nvCxnSpPr>
        <p:spPr>
          <a:xfrm rot="16200000" flipH="1">
            <a:off x="7411328" y="1858822"/>
            <a:ext cx="393879" cy="314614"/>
          </a:xfrm>
          <a:prstGeom prst="bentConnector3">
            <a:avLst>
              <a:gd name="adj1" fmla="val 49296"/>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0" name="Straight Arrow Connector 16">
            <a:extLst>
              <a:ext uri="{FF2B5EF4-FFF2-40B4-BE49-F238E27FC236}">
                <a16:creationId xmlns:a16="http://schemas.microsoft.com/office/drawing/2014/main" id="{BE38E20C-8358-63B9-DB10-673DD281A52B}"/>
              </a:ext>
              <a:ext uri="{C183D7F6-B498-43B3-948B-1728B52AA6E4}">
                <adec:decorative xmlns:adec="http://schemas.microsoft.com/office/drawing/2017/decorative" val="1"/>
              </a:ext>
            </a:extLst>
          </p:cNvPr>
          <p:cNvCxnSpPr>
            <a:cxnSpLocks/>
            <a:stCxn id="48" idx="2"/>
            <a:endCxn id="26" idx="3"/>
          </p:cNvCxnSpPr>
          <p:nvPr/>
        </p:nvCxnSpPr>
        <p:spPr>
          <a:xfrm rot="10800000">
            <a:off x="8419657" y="2484547"/>
            <a:ext cx="328242" cy="833795"/>
          </a:xfrm>
          <a:prstGeom prst="bentConnector3">
            <a:avLst>
              <a:gd name="adj1" fmla="val 50000"/>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F5E80469-D65F-C1BD-AF4D-B4477E429F5E}"/>
              </a:ext>
              <a:ext uri="{C183D7F6-B498-43B3-948B-1728B52AA6E4}">
                <adec:decorative xmlns:adec="http://schemas.microsoft.com/office/drawing/2017/decorative" val="1"/>
              </a:ext>
            </a:extLst>
          </p:cNvPr>
          <p:cNvSpPr txBox="1"/>
          <p:nvPr/>
        </p:nvSpPr>
        <p:spPr>
          <a:xfrm>
            <a:off x="8050936" y="1654008"/>
            <a:ext cx="1027752" cy="24468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100" b="0" i="0" u="none" strike="noStrike" kern="0" cap="none" spc="0" normalizeH="0" baseline="0" noProof="0">
                <a:ln>
                  <a:noFill/>
                </a:ln>
                <a:effectLst/>
                <a:uLnTx/>
                <a:uFillTx/>
                <a:latin typeface="Calibri" panose="020F0502020204030204" pitchFamily="34" charset="0"/>
                <a:ea typeface="Calibri" panose="020F0502020204030204" pitchFamily="34" charset="0"/>
                <a:cs typeface="Calibri" panose="020F0502020204030204" pitchFamily="34" charset="0"/>
              </a:rPr>
              <a:t>AI enrichment</a:t>
            </a:r>
          </a:p>
        </p:txBody>
      </p:sp>
      <p:pic>
        <p:nvPicPr>
          <p:cNvPr id="104" name="Content Placeholder 3">
            <a:extLst>
              <a:ext uri="{FF2B5EF4-FFF2-40B4-BE49-F238E27FC236}">
                <a16:creationId xmlns:a16="http://schemas.microsoft.com/office/drawing/2014/main" id="{97B32232-140C-14CD-4A34-97554140D55F}"/>
              </a:ext>
              <a:ext uri="{C183D7F6-B498-43B3-948B-1728B52AA6E4}">
                <adec:decorative xmlns:adec="http://schemas.microsoft.com/office/drawing/2017/decorative" val="1"/>
              </a:ext>
            </a:extLst>
          </p:cNvPr>
          <p:cNvPicPr>
            <a:picLocks noChangeAspect="1"/>
          </p:cNvPicPr>
          <p:nvPr/>
        </p:nvPicPr>
        <p:blipFill rotWithShape="1">
          <a:blip r:embed="rId2"/>
          <a:srcRect l="35591" t="57404" r="52732" b="30294"/>
          <a:stretch/>
        </p:blipFill>
        <p:spPr>
          <a:xfrm>
            <a:off x="8249445" y="1355343"/>
            <a:ext cx="572910" cy="333292"/>
          </a:xfrm>
          <a:prstGeom prst="rect">
            <a:avLst/>
          </a:prstGeom>
        </p:spPr>
      </p:pic>
      <p:cxnSp>
        <p:nvCxnSpPr>
          <p:cNvPr id="105" name="Straight Arrow Connector 90">
            <a:extLst>
              <a:ext uri="{FF2B5EF4-FFF2-40B4-BE49-F238E27FC236}">
                <a16:creationId xmlns:a16="http://schemas.microsoft.com/office/drawing/2014/main" id="{0F5CEC6B-0ADE-0B29-F554-3E4BFAA0FCDE}"/>
              </a:ext>
              <a:ext uri="{C183D7F6-B498-43B3-948B-1728B52AA6E4}">
                <adec:decorative xmlns:adec="http://schemas.microsoft.com/office/drawing/2017/decorative" val="1"/>
              </a:ext>
            </a:extLst>
          </p:cNvPr>
          <p:cNvCxnSpPr>
            <a:cxnSpLocks/>
            <a:stCxn id="103" idx="2"/>
          </p:cNvCxnSpPr>
          <p:nvPr/>
        </p:nvCxnSpPr>
        <p:spPr>
          <a:xfrm rot="5400000">
            <a:off x="8243703" y="1935335"/>
            <a:ext cx="357755" cy="284465"/>
          </a:xfrm>
          <a:prstGeom prst="bentConnector3">
            <a:avLst>
              <a:gd name="adj1" fmla="val 50000"/>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4" name="Straight Arrow Connector 7">
            <a:extLst>
              <a:ext uri="{FF2B5EF4-FFF2-40B4-BE49-F238E27FC236}">
                <a16:creationId xmlns:a16="http://schemas.microsoft.com/office/drawing/2014/main" id="{4F5768D3-3CF0-1F06-3E45-0A6885CB8451}"/>
              </a:ext>
              <a:ext uri="{C183D7F6-B498-43B3-948B-1728B52AA6E4}">
                <adec:decorative xmlns:adec="http://schemas.microsoft.com/office/drawing/2017/decorative" val="1"/>
              </a:ext>
            </a:extLst>
          </p:cNvPr>
          <p:cNvCxnSpPr>
            <a:cxnSpLocks/>
            <a:endCxn id="25" idx="1"/>
          </p:cNvCxnSpPr>
          <p:nvPr/>
        </p:nvCxnSpPr>
        <p:spPr>
          <a:xfrm>
            <a:off x="4316994" y="2489364"/>
            <a:ext cx="946390" cy="0"/>
          </a:xfrm>
          <a:prstGeom prst="straightConnector1">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0" name="Straight Arrow Connector 7">
            <a:extLst>
              <a:ext uri="{FF2B5EF4-FFF2-40B4-BE49-F238E27FC236}">
                <a16:creationId xmlns:a16="http://schemas.microsoft.com/office/drawing/2014/main" id="{1C0208CF-0DC7-B1D3-B92E-5B6E880D8F09}"/>
              </a:ext>
              <a:ext uri="{C183D7F6-B498-43B3-948B-1728B52AA6E4}">
                <adec:decorative xmlns:adec="http://schemas.microsoft.com/office/drawing/2017/decorative" val="1"/>
              </a:ext>
            </a:extLst>
          </p:cNvPr>
          <p:cNvCxnSpPr>
            <a:cxnSpLocks/>
          </p:cNvCxnSpPr>
          <p:nvPr/>
        </p:nvCxnSpPr>
        <p:spPr>
          <a:xfrm flipV="1">
            <a:off x="6442851" y="2478567"/>
            <a:ext cx="778504" cy="0"/>
          </a:xfrm>
          <a:prstGeom prst="straightConnector1">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8923327-0D99-CDA7-CD15-BA2F46199087}"/>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noProof="0"/>
              <a:t>Data residency &amp; privacy</a:t>
            </a:r>
          </a:p>
        </p:txBody>
      </p:sp>
      <p:sp>
        <p:nvSpPr>
          <p:cNvPr id="128" name="Rectangle: Rounded Corners 127">
            <a:extLst>
              <a:ext uri="{FF2B5EF4-FFF2-40B4-BE49-F238E27FC236}">
                <a16:creationId xmlns:a16="http://schemas.microsoft.com/office/drawing/2014/main" id="{7A5792BB-B424-273B-B21F-48FA2B8179EC}"/>
              </a:ext>
            </a:extLst>
          </p:cNvPr>
          <p:cNvSpPr/>
          <p:nvPr/>
        </p:nvSpPr>
        <p:spPr bwMode="auto">
          <a:xfrm>
            <a:off x="1030014" y="4929656"/>
            <a:ext cx="4921523" cy="1339379"/>
          </a:xfrm>
          <a:prstGeom prst="roundRect">
            <a:avLst>
              <a:gd name="adj" fmla="val 16667"/>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a:r>
              <a:rPr lang="en-US" sz="1600" noProof="0">
                <a:solidFill>
                  <a:schemeClr val="tx1"/>
                </a:solidFill>
              </a:rPr>
              <a:t>All communications across internal clusters are sent over HTTPS. Communication within clusters (e.g., within stamp controller clusters or within search clusters) use Azure network isolation</a:t>
            </a:r>
          </a:p>
        </p:txBody>
      </p:sp>
      <p:sp>
        <p:nvSpPr>
          <p:cNvPr id="129" name="Rectangle: Rounded Corners 128">
            <a:extLst>
              <a:ext uri="{FF2B5EF4-FFF2-40B4-BE49-F238E27FC236}">
                <a16:creationId xmlns:a16="http://schemas.microsoft.com/office/drawing/2014/main" id="{DF3A6EB7-0FD8-FFE9-F198-9845DEFD9797}"/>
              </a:ext>
            </a:extLst>
          </p:cNvPr>
          <p:cNvSpPr/>
          <p:nvPr/>
        </p:nvSpPr>
        <p:spPr bwMode="auto">
          <a:xfrm>
            <a:off x="6284713" y="4929656"/>
            <a:ext cx="4669038" cy="1339381"/>
          </a:xfrm>
          <a:prstGeom prst="roundRect">
            <a:avLst>
              <a:gd name="adj" fmla="val 882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a:r>
              <a:rPr lang="en-US" sz="1600" noProof="0">
                <a:solidFill>
                  <a:schemeClr val="tx1"/>
                </a:solidFill>
              </a:rPr>
              <a:t>Azure AI Search does not storage any customer data, therefore, any data under AI Search is used to train models</a:t>
            </a:r>
          </a:p>
        </p:txBody>
      </p:sp>
    </p:spTree>
    <p:extLst>
      <p:ext uri="{BB962C8B-B14F-4D97-AF65-F5344CB8AC3E}">
        <p14:creationId xmlns:p14="http://schemas.microsoft.com/office/powerpoint/2010/main" val="286779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02E95166-F49F-7C6C-356D-0AF0E62A6F92}"/>
              </a:ext>
            </a:extLst>
          </p:cNvPr>
          <p:cNvSpPr>
            <a:spLocks noGrp="1"/>
          </p:cNvSpPr>
          <p:nvPr>
            <p:ph type="title"/>
          </p:nvPr>
        </p:nvSpPr>
        <p:spPr>
          <a:xfrm>
            <a:off x="588263" y="457200"/>
            <a:ext cx="11018520" cy="553998"/>
          </a:xfrm>
        </p:spPr>
        <p:txBody>
          <a:bodyPr>
            <a:normAutofit/>
          </a:bodyPr>
          <a:lstStyle/>
          <a:p>
            <a:r>
              <a:rPr lang="en-US" noProof="0"/>
              <a:t>Compliance</a:t>
            </a:r>
          </a:p>
        </p:txBody>
      </p:sp>
      <p:sp>
        <p:nvSpPr>
          <p:cNvPr id="39" name="Text Placeholder 2">
            <a:extLst>
              <a:ext uri="{FF2B5EF4-FFF2-40B4-BE49-F238E27FC236}">
                <a16:creationId xmlns:a16="http://schemas.microsoft.com/office/drawing/2014/main" id="{6AFEB093-31A5-6946-8E97-420781A0D736}"/>
              </a:ext>
            </a:extLst>
          </p:cNvPr>
          <p:cNvSpPr txBox="1">
            <a:spLocks/>
          </p:cNvSpPr>
          <p:nvPr/>
        </p:nvSpPr>
        <p:spPr>
          <a:xfrm>
            <a:off x="589661" y="1881139"/>
            <a:ext cx="2532063" cy="830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200" noProof="0">
                <a:solidFill>
                  <a:schemeClr val="accent2"/>
                </a:solidFill>
                <a:latin typeface="+mj-lt"/>
                <a:cs typeface="Segoe Sans Text" pitchFamily="2" charset="0"/>
              </a:rPr>
              <a:t>ISO 27001</a:t>
            </a:r>
            <a:r>
              <a:rPr lang="en-US" sz="2200" noProof="0">
                <a:cs typeface="Segoe Sans Text" pitchFamily="2" charset="0"/>
              </a:rPr>
              <a:t> </a:t>
            </a:r>
            <a:br>
              <a:rPr lang="en-US" sz="2200" noProof="0">
                <a:cs typeface="Segoe Sans Text" pitchFamily="2" charset="0"/>
              </a:rPr>
            </a:br>
            <a:endParaRPr lang="en-US" noProof="0">
              <a:cs typeface="Segoe Sans Text" pitchFamily="2" charset="0"/>
            </a:endParaRPr>
          </a:p>
        </p:txBody>
      </p:sp>
      <p:sp>
        <p:nvSpPr>
          <p:cNvPr id="40" name="Text Placeholder 3">
            <a:extLst>
              <a:ext uri="{FF2B5EF4-FFF2-40B4-BE49-F238E27FC236}">
                <a16:creationId xmlns:a16="http://schemas.microsoft.com/office/drawing/2014/main" id="{E9B81672-B8C6-5847-07DE-CF3135422212}"/>
              </a:ext>
            </a:extLst>
          </p:cNvPr>
          <p:cNvSpPr txBox="1">
            <a:spLocks/>
          </p:cNvSpPr>
          <p:nvPr/>
        </p:nvSpPr>
        <p:spPr>
          <a:xfrm>
            <a:off x="595764" y="2758127"/>
            <a:ext cx="1811198" cy="171782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1600" noProof="0">
                <a:solidFill>
                  <a:srgbClr val="212529"/>
                </a:solidFill>
                <a:latin typeface="Segoe Sans Text" pitchFamily="2" charset="0"/>
                <a:cs typeface="Segoe Sans Text" pitchFamily="2" charset="0"/>
              </a:rPr>
              <a:t>P</a:t>
            </a:r>
            <a:r>
              <a:rPr lang="en-US" sz="1600" b="0" i="0" noProof="0">
                <a:solidFill>
                  <a:srgbClr val="212529"/>
                </a:solidFill>
                <a:effectLst/>
                <a:latin typeface="Segoe Sans Text" pitchFamily="2" charset="0"/>
                <a:cs typeface="Segoe Sans Text" pitchFamily="2" charset="0"/>
              </a:rPr>
              <a:t>rovides a framework for policies and procedures that include all legal, physical, and technical controls </a:t>
            </a:r>
            <a:endParaRPr lang="en-US" sz="2400" noProof="0">
              <a:cs typeface="Segoe Sans Text" pitchFamily="2" charset="0"/>
            </a:endParaRPr>
          </a:p>
        </p:txBody>
      </p:sp>
      <p:sp>
        <p:nvSpPr>
          <p:cNvPr id="41" name="Text Placeholder 4">
            <a:extLst>
              <a:ext uri="{FF2B5EF4-FFF2-40B4-BE49-F238E27FC236}">
                <a16:creationId xmlns:a16="http://schemas.microsoft.com/office/drawing/2014/main" id="{2CFF3CD5-D5AD-47C6-63C3-482B3D5CBBDE}"/>
              </a:ext>
            </a:extLst>
          </p:cNvPr>
          <p:cNvSpPr txBox="1">
            <a:spLocks/>
          </p:cNvSpPr>
          <p:nvPr/>
        </p:nvSpPr>
        <p:spPr>
          <a:xfrm>
            <a:off x="2470666" y="1881139"/>
            <a:ext cx="2533650" cy="5847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200" noProof="0">
                <a:solidFill>
                  <a:schemeClr val="accent2"/>
                </a:solidFill>
                <a:latin typeface="+mj-lt"/>
                <a:cs typeface="Segoe Sans Text" pitchFamily="2" charset="0"/>
              </a:rPr>
              <a:t>FedRAMP </a:t>
            </a:r>
            <a:br>
              <a:rPr lang="en-US" sz="2200" noProof="0">
                <a:solidFill>
                  <a:schemeClr val="accent2"/>
                </a:solidFill>
                <a:latin typeface="+mj-lt"/>
                <a:cs typeface="Segoe Sans Text" pitchFamily="2" charset="0"/>
              </a:rPr>
            </a:br>
            <a:r>
              <a:rPr lang="en-US" sz="1600" noProof="0">
                <a:cs typeface="Segoe Sans Text" pitchFamily="2" charset="0"/>
              </a:rPr>
              <a:t>(High/moderate)</a:t>
            </a:r>
            <a:endParaRPr lang="en-US" noProof="0">
              <a:cs typeface="Segoe Sans Text" pitchFamily="2" charset="0"/>
            </a:endParaRPr>
          </a:p>
        </p:txBody>
      </p:sp>
      <p:sp>
        <p:nvSpPr>
          <p:cNvPr id="42" name="Text Placeholder 5">
            <a:extLst>
              <a:ext uri="{FF2B5EF4-FFF2-40B4-BE49-F238E27FC236}">
                <a16:creationId xmlns:a16="http://schemas.microsoft.com/office/drawing/2014/main" id="{C45114F2-52CA-01B9-624A-91E8DBE5CAA0}"/>
              </a:ext>
            </a:extLst>
          </p:cNvPr>
          <p:cNvSpPr txBox="1">
            <a:spLocks/>
          </p:cNvSpPr>
          <p:nvPr/>
        </p:nvSpPr>
        <p:spPr>
          <a:xfrm>
            <a:off x="2480880" y="2751788"/>
            <a:ext cx="2031395" cy="14773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1600" noProof="0">
                <a:solidFill>
                  <a:srgbClr val="212529"/>
                </a:solidFill>
                <a:latin typeface="Segoe Sans Text" pitchFamily="2" charset="0"/>
                <a:cs typeface="Segoe Sans Text" pitchFamily="2" charset="0"/>
              </a:rPr>
              <a:t>P</a:t>
            </a:r>
            <a:r>
              <a:rPr lang="en-US" sz="1600" b="0" i="0" noProof="0">
                <a:solidFill>
                  <a:srgbClr val="212529"/>
                </a:solidFill>
                <a:effectLst/>
                <a:latin typeface="Segoe Sans Text" pitchFamily="2" charset="0"/>
                <a:cs typeface="Segoe Sans Text" pitchFamily="2" charset="0"/>
              </a:rPr>
              <a:t>rovides a standardized approach for assessing, monitoring, and authorizing cloud service providers</a:t>
            </a:r>
            <a:endParaRPr lang="en-US" sz="2400" noProof="0">
              <a:cs typeface="Segoe Sans Text" pitchFamily="2" charset="0"/>
            </a:endParaRPr>
          </a:p>
        </p:txBody>
      </p:sp>
      <p:sp>
        <p:nvSpPr>
          <p:cNvPr id="43" name="Text Placeholder 6">
            <a:extLst>
              <a:ext uri="{FF2B5EF4-FFF2-40B4-BE49-F238E27FC236}">
                <a16:creationId xmlns:a16="http://schemas.microsoft.com/office/drawing/2014/main" id="{E3AEE8EE-D900-ACE8-6200-05214B4EE214}"/>
              </a:ext>
            </a:extLst>
          </p:cNvPr>
          <p:cNvSpPr txBox="1">
            <a:spLocks/>
          </p:cNvSpPr>
          <p:nvPr/>
        </p:nvSpPr>
        <p:spPr>
          <a:xfrm>
            <a:off x="4562235" y="1881139"/>
            <a:ext cx="2335974" cy="830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200" noProof="0">
                <a:solidFill>
                  <a:schemeClr val="accent2"/>
                </a:solidFill>
                <a:latin typeface="+mj-lt"/>
                <a:cs typeface="Segoe Sans Text" pitchFamily="2" charset="0"/>
              </a:rPr>
              <a:t>HIIPAA HITRUST</a:t>
            </a:r>
            <a:br>
              <a:rPr lang="en-US" sz="2200" noProof="0">
                <a:solidFill>
                  <a:schemeClr val="accent2"/>
                </a:solidFill>
                <a:latin typeface="+mj-lt"/>
                <a:cs typeface="Segoe Sans Text" pitchFamily="2" charset="0"/>
              </a:rPr>
            </a:br>
            <a:r>
              <a:rPr lang="en-US" sz="1600" noProof="0">
                <a:cs typeface="Segoe Sans Text" pitchFamily="2" charset="0"/>
              </a:rPr>
              <a:t>(9.2)</a:t>
            </a:r>
            <a:br>
              <a:rPr lang="en-US" sz="2200" noProof="0">
                <a:solidFill>
                  <a:schemeClr val="accent2"/>
                </a:solidFill>
                <a:latin typeface="+mj-lt"/>
                <a:cs typeface="Segoe Sans Text" pitchFamily="2" charset="0"/>
              </a:rPr>
            </a:br>
            <a:endParaRPr lang="en-US" noProof="0">
              <a:cs typeface="Segoe Sans Text" pitchFamily="2" charset="0"/>
            </a:endParaRPr>
          </a:p>
        </p:txBody>
      </p:sp>
      <p:sp>
        <p:nvSpPr>
          <p:cNvPr id="44" name="Text Placeholder 7">
            <a:extLst>
              <a:ext uri="{FF2B5EF4-FFF2-40B4-BE49-F238E27FC236}">
                <a16:creationId xmlns:a16="http://schemas.microsoft.com/office/drawing/2014/main" id="{51461AB9-0FCA-954C-EEE6-E5F76619839E}"/>
              </a:ext>
            </a:extLst>
          </p:cNvPr>
          <p:cNvSpPr txBox="1">
            <a:spLocks/>
          </p:cNvSpPr>
          <p:nvPr/>
        </p:nvSpPr>
        <p:spPr>
          <a:xfrm>
            <a:off x="4659752" y="2740263"/>
            <a:ext cx="2054673" cy="98488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1600" b="0" i="0" noProof="0">
                <a:solidFill>
                  <a:srgbClr val="212529"/>
                </a:solidFill>
                <a:effectLst/>
                <a:latin typeface="Segoe Sans Text" pitchFamily="2" charset="0"/>
                <a:cs typeface="Segoe Sans Text" pitchFamily="2" charset="0"/>
              </a:rPr>
              <a:t>An organization governed by representatives from the healthcare industry</a:t>
            </a:r>
            <a:endParaRPr lang="en-US" sz="2400" noProof="0">
              <a:cs typeface="Segoe Sans Text" pitchFamily="2" charset="0"/>
            </a:endParaRPr>
          </a:p>
        </p:txBody>
      </p:sp>
      <p:sp>
        <p:nvSpPr>
          <p:cNvPr id="45" name="Text Placeholder 8">
            <a:extLst>
              <a:ext uri="{FF2B5EF4-FFF2-40B4-BE49-F238E27FC236}">
                <a16:creationId xmlns:a16="http://schemas.microsoft.com/office/drawing/2014/main" id="{3D10FC31-578C-6F70-973C-0A56DA182D70}"/>
              </a:ext>
            </a:extLst>
          </p:cNvPr>
          <p:cNvSpPr txBox="1">
            <a:spLocks/>
          </p:cNvSpPr>
          <p:nvPr/>
        </p:nvSpPr>
        <p:spPr>
          <a:xfrm>
            <a:off x="6922345" y="1881139"/>
            <a:ext cx="1994484" cy="5847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200" noProof="0">
                <a:solidFill>
                  <a:schemeClr val="accent2"/>
                </a:solidFill>
                <a:latin typeface="+mj-lt"/>
                <a:cs typeface="Segoe Sans Text" pitchFamily="2" charset="0"/>
              </a:rPr>
              <a:t>SOC 2</a:t>
            </a:r>
            <a:br>
              <a:rPr lang="en-US" sz="2200" noProof="0">
                <a:solidFill>
                  <a:schemeClr val="accent2"/>
                </a:solidFill>
                <a:latin typeface="+mj-lt"/>
                <a:cs typeface="Segoe Sans Text" pitchFamily="2" charset="0"/>
              </a:rPr>
            </a:br>
            <a:r>
              <a:rPr lang="en-US" sz="1400" noProof="0">
                <a:cs typeface="Segoe Sans Text" pitchFamily="2" charset="0"/>
              </a:rPr>
              <a:t>(Type 2)</a:t>
            </a:r>
            <a:endParaRPr lang="en-US" noProof="0">
              <a:cs typeface="Segoe Sans Text" pitchFamily="2" charset="0"/>
            </a:endParaRPr>
          </a:p>
        </p:txBody>
      </p:sp>
      <p:cxnSp>
        <p:nvCxnSpPr>
          <p:cNvPr id="47" name="Straight Arrow Connector 46">
            <a:extLst>
              <a:ext uri="{FF2B5EF4-FFF2-40B4-BE49-F238E27FC236}">
                <a16:creationId xmlns:a16="http://schemas.microsoft.com/office/drawing/2014/main" id="{708BAD38-157F-8853-5A45-75EE4BFE4C5D}"/>
              </a:ext>
              <a:ext uri="{C183D7F6-B498-43B3-948B-1728B52AA6E4}">
                <adec:decorative xmlns:adec="http://schemas.microsoft.com/office/drawing/2017/decorative" val="1"/>
              </a:ext>
            </a:extLst>
          </p:cNvPr>
          <p:cNvCxnSpPr>
            <a:cxnSpLocks/>
          </p:cNvCxnSpPr>
          <p:nvPr/>
        </p:nvCxnSpPr>
        <p:spPr>
          <a:xfrm>
            <a:off x="2410537" y="1789458"/>
            <a:ext cx="0" cy="2756319"/>
          </a:xfrm>
          <a:prstGeom prst="straightConnector1">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64E9EB7-CB46-92DD-48E9-4E2BD54F7EA0}"/>
              </a:ext>
              <a:ext uri="{C183D7F6-B498-43B3-948B-1728B52AA6E4}">
                <adec:decorative xmlns:adec="http://schemas.microsoft.com/office/drawing/2017/decorative" val="1"/>
              </a:ext>
            </a:extLst>
          </p:cNvPr>
          <p:cNvCxnSpPr>
            <a:cxnSpLocks/>
          </p:cNvCxnSpPr>
          <p:nvPr/>
        </p:nvCxnSpPr>
        <p:spPr>
          <a:xfrm>
            <a:off x="4569570" y="1730410"/>
            <a:ext cx="0" cy="2752344"/>
          </a:xfrm>
          <a:prstGeom prst="straightConnector1">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31B0D1C-ECD9-C343-8074-47299C9854DE}"/>
              </a:ext>
              <a:ext uri="{C183D7F6-B498-43B3-948B-1728B52AA6E4}">
                <adec:decorative xmlns:adec="http://schemas.microsoft.com/office/drawing/2017/decorative" val="1"/>
              </a:ext>
            </a:extLst>
          </p:cNvPr>
          <p:cNvCxnSpPr>
            <a:cxnSpLocks/>
          </p:cNvCxnSpPr>
          <p:nvPr/>
        </p:nvCxnSpPr>
        <p:spPr>
          <a:xfrm>
            <a:off x="6787974" y="1787521"/>
            <a:ext cx="0" cy="2752344"/>
          </a:xfrm>
          <a:prstGeom prst="straightConnector1">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BDF958-2948-E6E8-3578-DDBD30D930C4}"/>
              </a:ext>
              <a:ext uri="{C183D7F6-B498-43B3-948B-1728B52AA6E4}">
                <adec:decorative xmlns:adec="http://schemas.microsoft.com/office/drawing/2017/decorative" val="1"/>
              </a:ext>
            </a:extLst>
          </p:cNvPr>
          <p:cNvCxnSpPr>
            <a:cxnSpLocks/>
          </p:cNvCxnSpPr>
          <p:nvPr/>
        </p:nvCxnSpPr>
        <p:spPr>
          <a:xfrm flipV="1">
            <a:off x="589661" y="2694903"/>
            <a:ext cx="11027664" cy="0"/>
          </a:xfrm>
          <a:prstGeom prst="straightConnector1">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7018A33-2EB2-362C-C650-94139AB339C4}"/>
              </a:ext>
              <a:ext uri="{C183D7F6-B498-43B3-948B-1728B52AA6E4}">
                <adec:decorative xmlns:adec="http://schemas.microsoft.com/office/drawing/2017/decorative" val="1"/>
              </a:ext>
            </a:extLst>
          </p:cNvPr>
          <p:cNvCxnSpPr>
            <a:cxnSpLocks/>
          </p:cNvCxnSpPr>
          <p:nvPr/>
        </p:nvCxnSpPr>
        <p:spPr>
          <a:xfrm>
            <a:off x="9324880" y="1860053"/>
            <a:ext cx="0" cy="2752344"/>
          </a:xfrm>
          <a:prstGeom prst="straightConnector1">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152D11C-11CD-16CE-DC86-6FB75B87E675}"/>
              </a:ext>
            </a:extLst>
          </p:cNvPr>
          <p:cNvSpPr txBox="1"/>
          <p:nvPr/>
        </p:nvSpPr>
        <p:spPr>
          <a:xfrm>
            <a:off x="6789351" y="2634673"/>
            <a:ext cx="2481433" cy="1846659"/>
          </a:xfrm>
          <a:prstGeom prst="rect">
            <a:avLst/>
          </a:prstGeom>
          <a:noFill/>
        </p:spPr>
        <p:txBody>
          <a:bodyPr wrap="square">
            <a:spAutoFit/>
          </a:bodyPr>
          <a:lstStyle/>
          <a:p>
            <a:r>
              <a:rPr lang="en-US" sz="1600" noProof="0">
                <a:solidFill>
                  <a:srgbClr val="212529"/>
                </a:solidFill>
                <a:latin typeface="Segoe Sans Text" pitchFamily="2" charset="0"/>
              </a:rPr>
              <a:t>I</a:t>
            </a:r>
            <a:r>
              <a:rPr lang="en-US" sz="1600" b="0" i="0" noProof="0">
                <a:solidFill>
                  <a:srgbClr val="212529"/>
                </a:solidFill>
                <a:effectLst/>
                <a:latin typeface="Segoe Sans Text" pitchFamily="2" charset="0"/>
              </a:rPr>
              <a:t>s a restricted use report intended to report on controls relevant to Security, Availability, Confidentiality, Processing Integrity, and Privacy system attributes</a:t>
            </a:r>
            <a:endParaRPr lang="en-US" sz="1800" noProof="0"/>
          </a:p>
        </p:txBody>
      </p:sp>
      <p:sp>
        <p:nvSpPr>
          <p:cNvPr id="56" name="Text Placeholder 8">
            <a:extLst>
              <a:ext uri="{FF2B5EF4-FFF2-40B4-BE49-F238E27FC236}">
                <a16:creationId xmlns:a16="http://schemas.microsoft.com/office/drawing/2014/main" id="{DA3F0BF4-EC48-31C1-D1AE-AB4C955A8C5F}"/>
              </a:ext>
            </a:extLst>
          </p:cNvPr>
          <p:cNvSpPr txBox="1">
            <a:spLocks/>
          </p:cNvSpPr>
          <p:nvPr/>
        </p:nvSpPr>
        <p:spPr>
          <a:xfrm>
            <a:off x="9459155" y="1881139"/>
            <a:ext cx="1994484" cy="5847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200" noProof="0">
                <a:solidFill>
                  <a:schemeClr val="accent2"/>
                </a:solidFill>
                <a:latin typeface="+mj-lt"/>
                <a:cs typeface="Segoe Sans Text" pitchFamily="2" charset="0"/>
              </a:rPr>
              <a:t>PCI DSS</a:t>
            </a:r>
            <a:br>
              <a:rPr lang="en-US" sz="2200" noProof="0">
                <a:solidFill>
                  <a:schemeClr val="accent2"/>
                </a:solidFill>
                <a:latin typeface="+mj-lt"/>
                <a:cs typeface="Segoe Sans Text" pitchFamily="2" charset="0"/>
              </a:rPr>
            </a:br>
            <a:r>
              <a:rPr lang="en-US" sz="1400" noProof="0">
                <a:cs typeface="Segoe Sans Text" pitchFamily="2" charset="0"/>
              </a:rPr>
              <a:t>Level 1</a:t>
            </a:r>
            <a:endParaRPr lang="en-US" noProof="0">
              <a:cs typeface="Segoe Sans Text" pitchFamily="2" charset="0"/>
            </a:endParaRPr>
          </a:p>
        </p:txBody>
      </p:sp>
      <p:sp>
        <p:nvSpPr>
          <p:cNvPr id="58" name="TextBox 57">
            <a:extLst>
              <a:ext uri="{FF2B5EF4-FFF2-40B4-BE49-F238E27FC236}">
                <a16:creationId xmlns:a16="http://schemas.microsoft.com/office/drawing/2014/main" id="{B465FC4B-74FB-847F-D2F3-3B6AD7ECC8AA}"/>
              </a:ext>
            </a:extLst>
          </p:cNvPr>
          <p:cNvSpPr txBox="1"/>
          <p:nvPr/>
        </p:nvSpPr>
        <p:spPr>
          <a:xfrm>
            <a:off x="9379656" y="2695105"/>
            <a:ext cx="2153025" cy="1323439"/>
          </a:xfrm>
          <a:prstGeom prst="rect">
            <a:avLst/>
          </a:prstGeom>
          <a:noFill/>
        </p:spPr>
        <p:txBody>
          <a:bodyPr wrap="square">
            <a:spAutoFit/>
          </a:bodyPr>
          <a:lstStyle/>
          <a:p>
            <a:r>
              <a:rPr lang="en-US" sz="1600" noProof="0">
                <a:solidFill>
                  <a:srgbClr val="212529"/>
                </a:solidFill>
                <a:latin typeface="Segoe Sans Text" pitchFamily="2" charset="0"/>
              </a:rPr>
              <a:t>Is</a:t>
            </a:r>
            <a:r>
              <a:rPr lang="en-US" sz="1600" b="0" i="0" noProof="0">
                <a:solidFill>
                  <a:srgbClr val="212529"/>
                </a:solidFill>
                <a:effectLst/>
                <a:latin typeface="Segoe Sans Text" pitchFamily="2" charset="0"/>
              </a:rPr>
              <a:t> required for any organization that stores, processes, or transmits payment and cardholder data</a:t>
            </a:r>
            <a:endParaRPr lang="en-US" sz="1600" noProof="0"/>
          </a:p>
        </p:txBody>
      </p:sp>
    </p:spTree>
    <p:extLst>
      <p:ext uri="{BB962C8B-B14F-4D97-AF65-F5344CB8AC3E}">
        <p14:creationId xmlns:p14="http://schemas.microsoft.com/office/powerpoint/2010/main" val="285435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CA6C5AF4-FE70-3479-1FE5-4FEFF86D52B7}"/>
              </a:ext>
              <a:ext uri="{C183D7F6-B498-43B3-948B-1728B52AA6E4}">
                <adec:decorative xmlns:adec="http://schemas.microsoft.com/office/drawing/2017/decorative" val="1"/>
              </a:ext>
            </a:extLst>
          </p:cNvPr>
          <p:cNvSpPr/>
          <p:nvPr/>
        </p:nvSpPr>
        <p:spPr>
          <a:xfrm>
            <a:off x="2453085" y="2126091"/>
            <a:ext cx="252016" cy="1037597"/>
          </a:xfrm>
          <a:prstGeom prst="leftBrace">
            <a:avLst>
              <a:gd name="adj1" fmla="val 35000"/>
              <a:gd name="adj2" fmla="val 50000"/>
            </a:avLst>
          </a:prstGeom>
          <a:ln w="15875">
            <a:solidFill>
              <a:schemeClr val="tx2"/>
            </a:solidFill>
          </a:ln>
        </p:spPr>
        <p:style>
          <a:lnRef idx="2">
            <a:schemeClr val="accent2">
              <a:shade val="60000"/>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noProof="0"/>
          </a:p>
        </p:txBody>
      </p:sp>
      <p:sp>
        <p:nvSpPr>
          <p:cNvPr id="12" name="Left Brace 11">
            <a:extLst>
              <a:ext uri="{FF2B5EF4-FFF2-40B4-BE49-F238E27FC236}">
                <a16:creationId xmlns:a16="http://schemas.microsoft.com/office/drawing/2014/main" id="{6F344138-8F80-1D2E-CBB7-CD6A6F65B422}"/>
              </a:ext>
              <a:ext uri="{C183D7F6-B498-43B3-948B-1728B52AA6E4}">
                <adec:decorative xmlns:adec="http://schemas.microsoft.com/office/drawing/2017/decorative" val="1"/>
              </a:ext>
            </a:extLst>
          </p:cNvPr>
          <p:cNvSpPr/>
          <p:nvPr/>
        </p:nvSpPr>
        <p:spPr>
          <a:xfrm>
            <a:off x="2453085" y="3352343"/>
            <a:ext cx="252016" cy="1037597"/>
          </a:xfrm>
          <a:prstGeom prst="leftBrace">
            <a:avLst>
              <a:gd name="adj1" fmla="val 35000"/>
              <a:gd name="adj2" fmla="val 50000"/>
            </a:avLst>
          </a:prstGeom>
          <a:ln w="15875">
            <a:solidFill>
              <a:schemeClr val="tx2"/>
            </a:solidFill>
          </a:ln>
        </p:spPr>
        <p:style>
          <a:lnRef idx="2">
            <a:schemeClr val="accent2">
              <a:shade val="60000"/>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noProof="0"/>
          </a:p>
        </p:txBody>
      </p:sp>
      <p:sp>
        <p:nvSpPr>
          <p:cNvPr id="15" name="Left Brace 14">
            <a:extLst>
              <a:ext uri="{FF2B5EF4-FFF2-40B4-BE49-F238E27FC236}">
                <a16:creationId xmlns:a16="http://schemas.microsoft.com/office/drawing/2014/main" id="{EB6A9BC8-5ABB-CB39-4741-D1459BC17245}"/>
              </a:ext>
              <a:ext uri="{C183D7F6-B498-43B3-948B-1728B52AA6E4}">
                <adec:decorative xmlns:adec="http://schemas.microsoft.com/office/drawing/2017/decorative" val="1"/>
              </a:ext>
            </a:extLst>
          </p:cNvPr>
          <p:cNvSpPr/>
          <p:nvPr/>
        </p:nvSpPr>
        <p:spPr>
          <a:xfrm>
            <a:off x="2453085" y="4578594"/>
            <a:ext cx="252016" cy="1037597"/>
          </a:xfrm>
          <a:prstGeom prst="leftBrace">
            <a:avLst>
              <a:gd name="adj1" fmla="val 35000"/>
              <a:gd name="adj2" fmla="val 50000"/>
            </a:avLst>
          </a:prstGeom>
          <a:ln w="15875">
            <a:solidFill>
              <a:schemeClr val="tx2"/>
            </a:solidFill>
          </a:ln>
        </p:spPr>
        <p:style>
          <a:lnRef idx="2">
            <a:schemeClr val="accent2">
              <a:shade val="60000"/>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US" noProof="0"/>
          </a:p>
        </p:txBody>
      </p:sp>
      <p:sp>
        <p:nvSpPr>
          <p:cNvPr id="2" name="Title 1">
            <a:extLst>
              <a:ext uri="{FF2B5EF4-FFF2-40B4-BE49-F238E27FC236}">
                <a16:creationId xmlns:a16="http://schemas.microsoft.com/office/drawing/2014/main" id="{C375A3B8-1DC4-9EA6-3B1B-84B95E8D3520}"/>
              </a:ext>
            </a:extLst>
          </p:cNvPr>
          <p:cNvSpPr>
            <a:spLocks noGrp="1"/>
          </p:cNvSpPr>
          <p:nvPr>
            <p:ph type="title"/>
          </p:nvPr>
        </p:nvSpPr>
        <p:spPr>
          <a:xfrm>
            <a:off x="588263" y="457200"/>
            <a:ext cx="11018520" cy="553998"/>
          </a:xfrm>
        </p:spPr>
        <p:txBody>
          <a:bodyPr>
            <a:normAutofit/>
          </a:bodyPr>
          <a:lstStyle/>
          <a:p>
            <a:r>
              <a:rPr lang="en-US" noProof="0"/>
              <a:t>Responsible AI</a:t>
            </a:r>
          </a:p>
        </p:txBody>
      </p:sp>
      <p:sp>
        <p:nvSpPr>
          <p:cNvPr id="3" name="Content Placeholder 2">
            <a:extLst>
              <a:ext uri="{FF2B5EF4-FFF2-40B4-BE49-F238E27FC236}">
                <a16:creationId xmlns:a16="http://schemas.microsoft.com/office/drawing/2014/main" id="{01CBA031-E2F0-5811-0794-90521FFBAC15}"/>
              </a:ext>
            </a:extLst>
          </p:cNvPr>
          <p:cNvSpPr>
            <a:spLocks noGrp="1"/>
          </p:cNvSpPr>
          <p:nvPr>
            <p:ph sz="quarter" idx="10"/>
          </p:nvPr>
        </p:nvSpPr>
        <p:spPr>
          <a:xfrm>
            <a:off x="584200" y="1168006"/>
            <a:ext cx="11018838" cy="686431"/>
          </a:xfrm>
        </p:spPr>
        <p:txBody>
          <a:bodyPr>
            <a:normAutofit lnSpcReduction="10000"/>
          </a:bodyPr>
          <a:lstStyle/>
          <a:p>
            <a:pPr marL="0" indent="0">
              <a:buNone/>
            </a:pPr>
            <a:r>
              <a:rPr lang="en-US" sz="1600" noProof="0"/>
              <a:t>Azure AI Search publishes a Responsible AI Transparency Note intended to help you understand how our AI technology works, the choices system owners can make that influence system performance and behavior, and the importance of thinking about the whole system, including the technology, the people, and the environment. </a:t>
            </a:r>
          </a:p>
        </p:txBody>
      </p:sp>
      <p:sp>
        <p:nvSpPr>
          <p:cNvPr id="7" name="Freeform: Shape 6">
            <a:extLst>
              <a:ext uri="{FF2B5EF4-FFF2-40B4-BE49-F238E27FC236}">
                <a16:creationId xmlns:a16="http://schemas.microsoft.com/office/drawing/2014/main" id="{24081618-D140-42ED-3AF6-FC83CDC18A61}"/>
              </a:ext>
            </a:extLst>
          </p:cNvPr>
          <p:cNvSpPr/>
          <p:nvPr/>
        </p:nvSpPr>
        <p:spPr>
          <a:xfrm>
            <a:off x="304936" y="2126091"/>
            <a:ext cx="2148148" cy="1037597"/>
          </a:xfrm>
          <a:custGeom>
            <a:avLst/>
            <a:gdLst>
              <a:gd name="connsiteX0" fmla="*/ 0 w 2932121"/>
              <a:gd name="connsiteY0" fmla="*/ 0 h 1148400"/>
              <a:gd name="connsiteX1" fmla="*/ 2932121 w 2932121"/>
              <a:gd name="connsiteY1" fmla="*/ 0 h 1148400"/>
              <a:gd name="connsiteX2" fmla="*/ 2932121 w 2932121"/>
              <a:gd name="connsiteY2" fmla="*/ 1148400 h 1148400"/>
              <a:gd name="connsiteX3" fmla="*/ 0 w 2932121"/>
              <a:gd name="connsiteY3" fmla="*/ 1148400 h 1148400"/>
              <a:gd name="connsiteX4" fmla="*/ 0 w 2932121"/>
              <a:gd name="connsiteY4" fmla="*/ 0 h 11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121" h="1148400">
                <a:moveTo>
                  <a:pt x="0" y="0"/>
                </a:moveTo>
                <a:lnTo>
                  <a:pt x="2932121" y="0"/>
                </a:lnTo>
                <a:lnTo>
                  <a:pt x="2932121" y="1148400"/>
                </a:lnTo>
                <a:lnTo>
                  <a:pt x="0" y="114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noProof="0">
                <a:solidFill>
                  <a:schemeClr val="tx2"/>
                </a:solidFill>
                <a:latin typeface="+mj-lt"/>
              </a:rPr>
              <a:t>Intro </a:t>
            </a:r>
            <a:br>
              <a:rPr lang="en-US" sz="2400" kern="1200" noProof="0">
                <a:solidFill>
                  <a:schemeClr val="tx2"/>
                </a:solidFill>
                <a:latin typeface="+mj-lt"/>
              </a:rPr>
            </a:br>
            <a:r>
              <a:rPr lang="en-US" sz="2400" kern="1200" noProof="0">
                <a:solidFill>
                  <a:schemeClr val="tx2"/>
                </a:solidFill>
                <a:latin typeface="+mj-lt"/>
              </a:rPr>
              <a:t>and basics</a:t>
            </a:r>
          </a:p>
        </p:txBody>
      </p:sp>
      <p:sp>
        <p:nvSpPr>
          <p:cNvPr id="9" name="Rectangle: Rounded Corners 8">
            <a:extLst>
              <a:ext uri="{FF2B5EF4-FFF2-40B4-BE49-F238E27FC236}">
                <a16:creationId xmlns:a16="http://schemas.microsoft.com/office/drawing/2014/main" id="{ACD81AAE-CE7D-9609-8871-B2F6083A4565}"/>
              </a:ext>
            </a:extLst>
          </p:cNvPr>
          <p:cNvSpPr/>
          <p:nvPr/>
        </p:nvSpPr>
        <p:spPr>
          <a:xfrm>
            <a:off x="2849880" y="2122788"/>
            <a:ext cx="8753158" cy="1037597"/>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a:lnSpc>
                <a:spcPct val="90000"/>
              </a:lnSpc>
            </a:pPr>
            <a:r>
              <a:rPr lang="en-US" noProof="0">
                <a:solidFill>
                  <a:schemeClr val="tx1"/>
                </a:solidFill>
              </a:rPr>
              <a:t>The general overview of the purpose and high-level scenarios that the AI system addresses within the host product.</a:t>
            </a:r>
          </a:p>
        </p:txBody>
      </p:sp>
      <p:sp>
        <p:nvSpPr>
          <p:cNvPr id="11" name="Freeform: Shape 10">
            <a:extLst>
              <a:ext uri="{FF2B5EF4-FFF2-40B4-BE49-F238E27FC236}">
                <a16:creationId xmlns:a16="http://schemas.microsoft.com/office/drawing/2014/main" id="{B683DCC3-87E8-4B8D-A9B1-13BBAA7B76D9}"/>
              </a:ext>
            </a:extLst>
          </p:cNvPr>
          <p:cNvSpPr/>
          <p:nvPr/>
        </p:nvSpPr>
        <p:spPr>
          <a:xfrm>
            <a:off x="304936" y="3352343"/>
            <a:ext cx="2148148" cy="1037597"/>
          </a:xfrm>
          <a:custGeom>
            <a:avLst/>
            <a:gdLst>
              <a:gd name="connsiteX0" fmla="*/ 0 w 2932121"/>
              <a:gd name="connsiteY0" fmla="*/ 0 h 1148400"/>
              <a:gd name="connsiteX1" fmla="*/ 2932121 w 2932121"/>
              <a:gd name="connsiteY1" fmla="*/ 0 h 1148400"/>
              <a:gd name="connsiteX2" fmla="*/ 2932121 w 2932121"/>
              <a:gd name="connsiteY2" fmla="*/ 1148400 h 1148400"/>
              <a:gd name="connsiteX3" fmla="*/ 0 w 2932121"/>
              <a:gd name="connsiteY3" fmla="*/ 1148400 h 1148400"/>
              <a:gd name="connsiteX4" fmla="*/ 0 w 2932121"/>
              <a:gd name="connsiteY4" fmla="*/ 0 h 11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121" h="1148400">
                <a:moveTo>
                  <a:pt x="0" y="0"/>
                </a:moveTo>
                <a:lnTo>
                  <a:pt x="2932121" y="0"/>
                </a:lnTo>
                <a:lnTo>
                  <a:pt x="2932121" y="1148400"/>
                </a:lnTo>
                <a:lnTo>
                  <a:pt x="0" y="114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noProof="0">
                <a:solidFill>
                  <a:schemeClr val="tx2"/>
                </a:solidFill>
                <a:latin typeface="+mj-lt"/>
              </a:rPr>
              <a:t>Capabilities</a:t>
            </a:r>
            <a:endParaRPr lang="en-US" sz="3600" kern="1200" noProof="0">
              <a:solidFill>
                <a:schemeClr val="tx2"/>
              </a:solidFill>
              <a:latin typeface="+mj-lt"/>
            </a:endParaRPr>
          </a:p>
        </p:txBody>
      </p:sp>
      <p:sp>
        <p:nvSpPr>
          <p:cNvPr id="13" name="Rectangle: Rounded Corners 12">
            <a:extLst>
              <a:ext uri="{FF2B5EF4-FFF2-40B4-BE49-F238E27FC236}">
                <a16:creationId xmlns:a16="http://schemas.microsoft.com/office/drawing/2014/main" id="{A161B2C9-6264-F139-F1D5-175A4F12FAAE}"/>
              </a:ext>
            </a:extLst>
          </p:cNvPr>
          <p:cNvSpPr/>
          <p:nvPr/>
        </p:nvSpPr>
        <p:spPr>
          <a:xfrm>
            <a:off x="2849880" y="3352343"/>
            <a:ext cx="8753158" cy="1037597"/>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a:lnSpc>
                <a:spcPct val="90000"/>
              </a:lnSpc>
            </a:pPr>
            <a:r>
              <a:rPr lang="en-US" noProof="0">
                <a:solidFill>
                  <a:schemeClr val="tx1"/>
                </a:solidFill>
              </a:rPr>
              <a:t>Any explanation of the system behavior and available choices system owners can make that influence system performance and behavior within the context of more specific use case examples.</a:t>
            </a:r>
          </a:p>
        </p:txBody>
      </p:sp>
      <p:sp>
        <p:nvSpPr>
          <p:cNvPr id="14" name="Freeform: Shape 13">
            <a:extLst>
              <a:ext uri="{FF2B5EF4-FFF2-40B4-BE49-F238E27FC236}">
                <a16:creationId xmlns:a16="http://schemas.microsoft.com/office/drawing/2014/main" id="{4D7DBA3E-C5EF-4FB1-2134-268E788AA3BB}"/>
              </a:ext>
            </a:extLst>
          </p:cNvPr>
          <p:cNvSpPr/>
          <p:nvPr/>
        </p:nvSpPr>
        <p:spPr>
          <a:xfrm>
            <a:off x="304936" y="4578594"/>
            <a:ext cx="2148148" cy="1037597"/>
          </a:xfrm>
          <a:custGeom>
            <a:avLst/>
            <a:gdLst>
              <a:gd name="connsiteX0" fmla="*/ 0 w 2932121"/>
              <a:gd name="connsiteY0" fmla="*/ 0 h 1148400"/>
              <a:gd name="connsiteX1" fmla="*/ 2932121 w 2932121"/>
              <a:gd name="connsiteY1" fmla="*/ 0 h 1148400"/>
              <a:gd name="connsiteX2" fmla="*/ 2932121 w 2932121"/>
              <a:gd name="connsiteY2" fmla="*/ 1148400 h 1148400"/>
              <a:gd name="connsiteX3" fmla="*/ 0 w 2932121"/>
              <a:gd name="connsiteY3" fmla="*/ 1148400 h 1148400"/>
              <a:gd name="connsiteX4" fmla="*/ 0 w 2932121"/>
              <a:gd name="connsiteY4" fmla="*/ 0 h 11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121" h="1148400">
                <a:moveTo>
                  <a:pt x="0" y="0"/>
                </a:moveTo>
                <a:lnTo>
                  <a:pt x="2932121" y="0"/>
                </a:lnTo>
                <a:lnTo>
                  <a:pt x="2932121" y="1148400"/>
                </a:lnTo>
                <a:lnTo>
                  <a:pt x="0" y="1148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noProof="0">
                <a:solidFill>
                  <a:schemeClr val="tx2"/>
                </a:solidFill>
                <a:latin typeface="+mj-lt"/>
              </a:rPr>
              <a:t>Limitations</a:t>
            </a:r>
          </a:p>
        </p:txBody>
      </p:sp>
      <p:sp>
        <p:nvSpPr>
          <p:cNvPr id="16" name="Rectangle: Rounded Corners 15">
            <a:extLst>
              <a:ext uri="{FF2B5EF4-FFF2-40B4-BE49-F238E27FC236}">
                <a16:creationId xmlns:a16="http://schemas.microsoft.com/office/drawing/2014/main" id="{0BBE730B-7AF0-4979-1527-A2EA02D32015}"/>
              </a:ext>
            </a:extLst>
          </p:cNvPr>
          <p:cNvSpPr/>
          <p:nvPr/>
        </p:nvSpPr>
        <p:spPr>
          <a:xfrm>
            <a:off x="2849880" y="4578594"/>
            <a:ext cx="8753158" cy="1037597"/>
          </a:xfrm>
          <a:prstGeom prst="roundRect">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a:lnSpc>
                <a:spcPct val="90000"/>
              </a:lnSpc>
            </a:pPr>
            <a:r>
              <a:rPr lang="en-US" noProof="0">
                <a:solidFill>
                  <a:schemeClr val="tx1"/>
                </a:solidFill>
              </a:rPr>
              <a:t>A view of the technical limitations, operational factors, and ranges of choices to </a:t>
            </a:r>
            <a:br>
              <a:rPr lang="en-US" noProof="0">
                <a:solidFill>
                  <a:schemeClr val="tx1"/>
                </a:solidFill>
              </a:rPr>
            </a:br>
            <a:r>
              <a:rPr lang="en-US" noProof="0">
                <a:solidFill>
                  <a:schemeClr val="tx1"/>
                </a:solidFill>
              </a:rPr>
              <a:t>aid in thinking about the whole system, including the technology, the people, </a:t>
            </a:r>
            <a:br>
              <a:rPr lang="en-US" noProof="0">
                <a:solidFill>
                  <a:schemeClr val="tx1"/>
                </a:solidFill>
              </a:rPr>
            </a:br>
            <a:r>
              <a:rPr lang="en-US" noProof="0">
                <a:solidFill>
                  <a:schemeClr val="tx1"/>
                </a:solidFill>
              </a:rPr>
              <a:t>and the environment. </a:t>
            </a:r>
          </a:p>
        </p:txBody>
      </p:sp>
      <p:sp>
        <p:nvSpPr>
          <p:cNvPr id="5" name="Content Placeholder 2">
            <a:extLst>
              <a:ext uri="{FF2B5EF4-FFF2-40B4-BE49-F238E27FC236}">
                <a16:creationId xmlns:a16="http://schemas.microsoft.com/office/drawing/2014/main" id="{FBB5BFC4-B1C6-2EF3-8F34-3E0C600F5392}"/>
              </a:ext>
            </a:extLst>
          </p:cNvPr>
          <p:cNvSpPr txBox="1">
            <a:spLocks/>
          </p:cNvSpPr>
          <p:nvPr/>
        </p:nvSpPr>
        <p:spPr>
          <a:xfrm>
            <a:off x="571500" y="5923161"/>
            <a:ext cx="11018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Wingdings" panose="05000000000000000000" pitchFamily="2" charset="2"/>
              <a:buNone/>
            </a:pPr>
            <a:r>
              <a:rPr lang="en-US" sz="2000" noProof="0">
                <a:cs typeface="Segoe Sans Text" pitchFamily="2" charset="0"/>
              </a:rPr>
              <a:t>RAI Note Link: </a:t>
            </a:r>
            <a:r>
              <a:rPr lang="en-US" sz="2000" noProof="0">
                <a:cs typeface="Segoe Sans Text" pitchFamily="2" charset="0"/>
                <a:hlinkClick r:id="rId2"/>
              </a:rPr>
              <a:t>https://learn.microsoft.com/en-us/legal/search/transparency-note</a:t>
            </a:r>
            <a:endParaRPr lang="en-US" sz="2000" noProof="0">
              <a:cs typeface="Segoe Sans Text" pitchFamily="2" charset="0"/>
            </a:endParaRPr>
          </a:p>
        </p:txBody>
      </p:sp>
    </p:spTree>
    <p:extLst>
      <p:ext uri="{BB962C8B-B14F-4D97-AF65-F5344CB8AC3E}">
        <p14:creationId xmlns:p14="http://schemas.microsoft.com/office/powerpoint/2010/main" val="98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8BF0D-BCA8-0931-5D75-621E875072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E733C-DBD9-6A07-DDCC-8973EE308EE6}"/>
              </a:ext>
            </a:extLst>
          </p:cNvPr>
          <p:cNvSpPr>
            <a:spLocks noGrp="1"/>
          </p:cNvSpPr>
          <p:nvPr>
            <p:ph type="title"/>
          </p:nvPr>
        </p:nvSpPr>
        <p:spPr/>
        <p:txBody>
          <a:bodyPr>
            <a:normAutofit/>
          </a:bodyPr>
          <a:lstStyle/>
          <a:p>
            <a:r>
              <a:rPr lang="en-US" spc="-50" noProof="0">
                <a:ln w="3175">
                  <a:noFill/>
                </a:ln>
                <a:solidFill>
                  <a:srgbClr val="0070C0"/>
                </a:solidFill>
                <a:ea typeface="+mn-ea"/>
                <a:cs typeface="Segoe Sans Text" pitchFamily="2" charset="0"/>
              </a:rPr>
              <a:t>L400</a:t>
            </a:r>
          </a:p>
        </p:txBody>
      </p:sp>
      <p:sp>
        <p:nvSpPr>
          <p:cNvPr id="3" name="Subtitle 2">
            <a:extLst>
              <a:ext uri="{FF2B5EF4-FFF2-40B4-BE49-F238E27FC236}">
                <a16:creationId xmlns:a16="http://schemas.microsoft.com/office/drawing/2014/main" id="{40CBC990-06F4-7347-AB0E-B1C0CED8B9A8}"/>
              </a:ext>
            </a:extLst>
          </p:cNvPr>
          <p:cNvSpPr>
            <a:spLocks noGrp="1"/>
          </p:cNvSpPr>
          <p:nvPr>
            <p:ph type="subTitle" idx="4294967295"/>
          </p:nvPr>
        </p:nvSpPr>
        <p:spPr>
          <a:xfrm>
            <a:off x="649904" y="3614259"/>
            <a:ext cx="9144000" cy="1655762"/>
          </a:xfrm>
        </p:spPr>
        <p:txBody>
          <a:bodyPr>
            <a:normAutofit/>
          </a:bodyPr>
          <a:lstStyle/>
          <a:p>
            <a:r>
              <a:rPr lang="en-US" noProof="0"/>
              <a:t>Security Updates</a:t>
            </a:r>
          </a:p>
          <a:p>
            <a:endParaRPr lang="en-US" noProof="0"/>
          </a:p>
        </p:txBody>
      </p:sp>
      <p:sp>
        <p:nvSpPr>
          <p:cNvPr id="5" name="TextBox 4">
            <a:extLst>
              <a:ext uri="{FF2B5EF4-FFF2-40B4-BE49-F238E27FC236}">
                <a16:creationId xmlns:a16="http://schemas.microsoft.com/office/drawing/2014/main" id="{8F54D5FC-3710-740A-33E1-9343D39C56C7}"/>
              </a:ext>
            </a:extLst>
          </p:cNvPr>
          <p:cNvSpPr txBox="1"/>
          <p:nvPr/>
        </p:nvSpPr>
        <p:spPr>
          <a:xfrm>
            <a:off x="497883" y="5349875"/>
            <a:ext cx="6094708" cy="923330"/>
          </a:xfrm>
          <a:prstGeom prst="rect">
            <a:avLst/>
          </a:prstGeom>
          <a:noFill/>
        </p:spPr>
        <p:txBody>
          <a:bodyPr wrap="square">
            <a:spAutoFit/>
          </a:bodyPr>
          <a:lstStyle/>
          <a:p>
            <a:r>
              <a:rPr lang="en-US" i="1" noProof="0">
                <a:highlight>
                  <a:srgbClr val="FFFF00"/>
                </a:highlight>
              </a:rPr>
              <a:t>From Gia for Build update – </a:t>
            </a:r>
          </a:p>
          <a:p>
            <a:r>
              <a:rPr lang="en-US" i="1" noProof="0">
                <a:highlight>
                  <a:srgbClr val="FFFF00"/>
                </a:highlight>
              </a:rPr>
              <a:t>Remove this slide after added to the right part of the WIP L400 deck, before publishing.</a:t>
            </a:r>
          </a:p>
        </p:txBody>
      </p:sp>
    </p:spTree>
    <p:extLst>
      <p:ext uri="{BB962C8B-B14F-4D97-AF65-F5344CB8AC3E}">
        <p14:creationId xmlns:p14="http://schemas.microsoft.com/office/powerpoint/2010/main" val="146811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97BAE-30FC-DB9B-FF94-31D4E0ACD1B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D8AF375-F37A-D8C1-03A4-0CF554572604}"/>
              </a:ext>
              <a:ext uri="{C183D7F6-B498-43B3-948B-1728B52AA6E4}">
                <adec:decorative xmlns:adec="http://schemas.microsoft.com/office/drawing/2017/decorative" val="1"/>
              </a:ext>
            </a:extLst>
          </p:cNvPr>
          <p:cNvGrpSpPr>
            <a:grpSpLocks noGrp="1" noUngrp="1" noRot="1" noMove="1" noResize="1"/>
          </p:cNvGrpSpPr>
          <p:nvPr/>
        </p:nvGrpSpPr>
        <p:grpSpPr>
          <a:xfrm>
            <a:off x="6727371" y="1309495"/>
            <a:ext cx="7530999" cy="8045450"/>
            <a:chOff x="6727371" y="1309495"/>
            <a:chExt cx="7530999" cy="8045450"/>
          </a:xfrm>
        </p:grpSpPr>
        <p:sp>
          <p:nvSpPr>
            <p:cNvPr id="3" name="Oval 2">
              <a:extLst>
                <a:ext uri="{FF2B5EF4-FFF2-40B4-BE49-F238E27FC236}">
                  <a16:creationId xmlns:a16="http://schemas.microsoft.com/office/drawing/2014/main" id="{F2041B97-6160-1B50-5FE1-971ECDC33B87}"/>
                </a:ext>
              </a:extLst>
            </p:cNvPr>
            <p:cNvSpPr>
              <a:spLocks noGrp="1" noRot="1" noMove="1" noResize="1" noEditPoints="1" noAdjustHandles="1" noChangeArrowheads="1" noChangeShapeType="1"/>
            </p:cNvSpPr>
            <p:nvPr/>
          </p:nvSpPr>
          <p:spPr bwMode="auto">
            <a:xfrm>
              <a:off x="6727371" y="287430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4BCCF0FC-76D6-1850-E995-B2A326AEB7A7}"/>
                </a:ext>
              </a:extLst>
            </p:cNvPr>
            <p:cNvSpPr>
              <a:spLocks noGrp="1" noRot="1" noMove="1" noResize="1" noEditPoints="1" noAdjustHandles="1" noChangeArrowheads="1" noChangeShapeType="1"/>
            </p:cNvSpPr>
            <p:nvPr/>
          </p:nvSpPr>
          <p:spPr bwMode="auto">
            <a:xfrm>
              <a:off x="8614528" y="1309495"/>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47764CD-6E24-0E1B-56FB-1FF8F35654D1}"/>
              </a:ext>
            </a:extLst>
          </p:cNvPr>
          <p:cNvSpPr>
            <a:spLocks noGrp="1"/>
          </p:cNvSpPr>
          <p:nvPr>
            <p:ph type="title"/>
          </p:nvPr>
        </p:nvSpPr>
        <p:spPr>
          <a:xfrm>
            <a:off x="588263" y="457200"/>
            <a:ext cx="11018520" cy="830997"/>
          </a:xfrm>
        </p:spPr>
        <p:txBody>
          <a:bodyPr/>
          <a:lstStyle/>
          <a:p>
            <a:r>
              <a:rPr lang="en-US" noProof="0"/>
              <a:t>Azure AI Foundry</a:t>
            </a:r>
            <a:br>
              <a:rPr lang="en-US" noProof="0"/>
            </a:br>
            <a:r>
              <a:rPr lang="en-US" sz="1800" noProof="0"/>
              <a:t>Build and consume AI Search indexes</a:t>
            </a:r>
          </a:p>
        </p:txBody>
      </p:sp>
      <p:sp>
        <p:nvSpPr>
          <p:cNvPr id="18" name="TextBox 17">
            <a:extLst>
              <a:ext uri="{FF2B5EF4-FFF2-40B4-BE49-F238E27FC236}">
                <a16:creationId xmlns:a16="http://schemas.microsoft.com/office/drawing/2014/main" id="{D0E300DD-953E-680F-4544-013DB80481BC}"/>
              </a:ext>
            </a:extLst>
          </p:cNvPr>
          <p:cNvSpPr txBox="1"/>
          <p:nvPr/>
        </p:nvSpPr>
        <p:spPr>
          <a:xfrm>
            <a:off x="579510" y="1783081"/>
            <a:ext cx="4822484" cy="3323987"/>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285750" lvl="0" indent="-285750" defTabSz="914400">
              <a:buFont typeface="Arial" panose="020B0604020202020204" pitchFamily="34" charset="0"/>
              <a:buChar char="•"/>
              <a:defRPr/>
            </a:pPr>
            <a:r>
              <a:rPr lang="en-US" sz="2400" spc="-50" noProof="0">
                <a:ln w="3175">
                  <a:noFill/>
                </a:ln>
                <a:cs typeface="Segoe UI" pitchFamily="34" charset="0"/>
              </a:rPr>
              <a:t>Explore cutting-edge APIs and models </a:t>
            </a:r>
          </a:p>
          <a:p>
            <a:pPr marL="285750" lvl="0" indent="-285750" defTabSz="914400">
              <a:buFont typeface="Arial" panose="020B0604020202020204" pitchFamily="34" charset="0"/>
              <a:buChar char="•"/>
              <a:defRPr/>
            </a:pPr>
            <a:endParaRPr kumimoji="0" lang="en-US" sz="2400" b="0" i="0" u="none" strike="noStrike" kern="1200" cap="none" spc="-50" normalizeH="0" baseline="0" noProof="0">
              <a:ln w="3175">
                <a:noFill/>
              </a:ln>
              <a:effectLst/>
              <a:uLnTx/>
              <a:uFillTx/>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Build and test solutions with collaborative and responsible AI tools, safeguard, and best practices</a:t>
            </a:r>
          </a:p>
          <a:p>
            <a:pPr lvl="0" defTabSz="914400">
              <a:defRPr/>
            </a:pPr>
            <a:endParaRPr lang="en-US" sz="2400" spc="-50" noProof="0">
              <a:ln w="3175">
                <a:noFill/>
              </a:ln>
              <a:cs typeface="Segoe UI" pitchFamily="34" charset="0"/>
            </a:endParaRPr>
          </a:p>
          <a:p>
            <a:pPr marL="285750" lvl="0" indent="-285750" defTabSz="914400">
              <a:buFont typeface="Arial" panose="020B0604020202020204" pitchFamily="34" charset="0"/>
              <a:buChar char="•"/>
              <a:defRPr/>
            </a:pPr>
            <a:r>
              <a:rPr lang="en-US" sz="2400" spc="-50" noProof="0">
                <a:ln w="3175">
                  <a:noFill/>
                </a:ln>
                <a:cs typeface="Segoe UI" pitchFamily="34" charset="0"/>
              </a:rPr>
              <a:t>Build and consume AI Search indexes in Azure AI Foundry</a:t>
            </a:r>
          </a:p>
        </p:txBody>
      </p:sp>
      <p:pic>
        <p:nvPicPr>
          <p:cNvPr id="9" name="Graphic 10">
            <a:extLst>
              <a:ext uri="{FF2B5EF4-FFF2-40B4-BE49-F238E27FC236}">
                <a16:creationId xmlns:a16="http://schemas.microsoft.com/office/drawing/2014/main" id="{2230484C-7CC4-5D81-5FEA-4749652659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21778" y="106972"/>
            <a:ext cx="814065" cy="700456"/>
          </a:xfrm>
          <a:prstGeom prst="rect">
            <a:avLst/>
          </a:prstGeom>
        </p:spPr>
      </p:pic>
      <p:pic>
        <p:nvPicPr>
          <p:cNvPr id="6" name="Picture 5">
            <a:extLst>
              <a:ext uri="{FF2B5EF4-FFF2-40B4-BE49-F238E27FC236}">
                <a16:creationId xmlns:a16="http://schemas.microsoft.com/office/drawing/2014/main" id="{836FCF9E-98B6-6C47-502C-F40C002687FC}"/>
              </a:ext>
            </a:extLst>
          </p:cNvPr>
          <p:cNvPicPr>
            <a:picLocks noChangeAspect="1"/>
          </p:cNvPicPr>
          <p:nvPr/>
        </p:nvPicPr>
        <p:blipFill>
          <a:blip r:embed="rId5"/>
          <a:stretch>
            <a:fillRect/>
          </a:stretch>
        </p:blipFill>
        <p:spPr>
          <a:xfrm>
            <a:off x="6519043" y="1671783"/>
            <a:ext cx="4357943" cy="4072525"/>
          </a:xfrm>
          <a:prstGeom prst="rect">
            <a:avLst/>
          </a:prstGeom>
        </p:spPr>
      </p:pic>
    </p:spTree>
    <p:extLst>
      <p:ext uri="{BB962C8B-B14F-4D97-AF65-F5344CB8AC3E}">
        <p14:creationId xmlns:p14="http://schemas.microsoft.com/office/powerpoint/2010/main" val="31812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22222E-6 L 0 0.03541 " pathEditMode="relative" rAng="0" ptsTypes="AA">
                                      <p:cBhvr>
                                        <p:cTn id="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968F-ABBA-04FF-EEEC-373BF2669FF4}"/>
              </a:ext>
            </a:extLst>
          </p:cNvPr>
          <p:cNvSpPr>
            <a:spLocks noGrp="1"/>
          </p:cNvSpPr>
          <p:nvPr>
            <p:ph type="title"/>
          </p:nvPr>
        </p:nvSpPr>
        <p:spPr>
          <a:xfrm>
            <a:off x="420637" y="242734"/>
            <a:ext cx="11623173" cy="861774"/>
          </a:xfrm>
        </p:spPr>
        <p:txBody>
          <a:bodyPr/>
          <a:lstStyle/>
          <a:p>
            <a:r>
              <a:rPr lang="en-US" sz="3200" noProof="0"/>
              <a:t>Document-Level Security</a:t>
            </a:r>
            <a:br>
              <a:rPr lang="en-US" sz="2800" noProof="0"/>
            </a:br>
            <a:r>
              <a:rPr lang="en-US" sz="2400" noProof="0"/>
              <a:t>Support for Entra ID POSIX-style ACLs and RBAC</a:t>
            </a:r>
          </a:p>
        </p:txBody>
      </p:sp>
      <p:sp>
        <p:nvSpPr>
          <p:cNvPr id="3" name="TextBox 2">
            <a:extLst>
              <a:ext uri="{FF2B5EF4-FFF2-40B4-BE49-F238E27FC236}">
                <a16:creationId xmlns:a16="http://schemas.microsoft.com/office/drawing/2014/main" id="{8806C5C6-DAF6-293B-F900-E3CB7CB44BFD}"/>
              </a:ext>
            </a:extLst>
          </p:cNvPr>
          <p:cNvSpPr txBox="1"/>
          <p:nvPr/>
        </p:nvSpPr>
        <p:spPr>
          <a:xfrm>
            <a:off x="420637" y="1306169"/>
            <a:ext cx="11623173" cy="5775427"/>
          </a:xfrm>
          <a:prstGeom prst="rect">
            <a:avLst/>
          </a:prstGeom>
          <a:noFill/>
        </p:spPr>
        <p:txBody>
          <a:bodyPr wrap="square" lIns="0" tIns="0" rIns="0" bIns="0" rtlCol="0">
            <a:spAutoFit/>
          </a:bodyPr>
          <a:lstStyle/>
          <a:p>
            <a:r>
              <a:rPr lang="en-US" sz="2000" b="1" noProof="0"/>
              <a:t>Schema:  </a:t>
            </a:r>
          </a:p>
          <a:p>
            <a:r>
              <a:rPr lang="en-US" noProof="0">
                <a:latin typeface="Consolas" panose="020B0609020204030204" pitchFamily="49" charset="0"/>
              </a:rPr>
              <a:t>permissionFilter</a:t>
            </a:r>
            <a:r>
              <a:rPr lang="en-US" noProof="0"/>
              <a:t> fields with values  </a:t>
            </a:r>
            <a:r>
              <a:rPr lang="en-US" noProof="0">
                <a:latin typeface="Consolas" panose="020B0609020204030204" pitchFamily="49" charset="0"/>
              </a:rPr>
              <a:t>userIds, groupIds, rbacScope  </a:t>
            </a:r>
            <a:r>
              <a:rPr lang="en-US" noProof="0"/>
              <a:t>+  </a:t>
            </a:r>
            <a:r>
              <a:rPr lang="en-US" noProof="0">
                <a:latin typeface="Consolas" panose="020B0609020204030204" pitchFamily="49" charset="0"/>
              </a:rPr>
              <a:t>permissionFilterOption="enabled"</a:t>
            </a:r>
          </a:p>
          <a:p>
            <a:endParaRPr lang="en-US" sz="2000" noProof="0">
              <a:latin typeface="Consolas" panose="020B0609020204030204" pitchFamily="49" charset="0"/>
            </a:endParaRPr>
          </a:p>
          <a:p>
            <a:r>
              <a:rPr lang="en-US" sz="2000" b="1" noProof="0"/>
              <a:t>Indexing methods (REST API 2025-05-01-preview +):</a:t>
            </a:r>
          </a:p>
          <a:p>
            <a:pPr marL="342900" indent="-342900">
              <a:buFont typeface="Arial" panose="020B0604020202020204" pitchFamily="34" charset="0"/>
              <a:buChar char="•"/>
            </a:pPr>
            <a:r>
              <a:rPr lang="en-US" sz="2000" noProof="0"/>
              <a:t>Push API → upload docs with ACL / RBAC container values in those fields</a:t>
            </a:r>
          </a:p>
          <a:p>
            <a:pPr marL="342900" indent="-342900">
              <a:buFont typeface="Arial" panose="020B0604020202020204" pitchFamily="34" charset="0"/>
              <a:buChar char="•"/>
            </a:pPr>
            <a:endParaRPr lang="en-US" sz="2000" noProof="0"/>
          </a:p>
          <a:p>
            <a:pPr marL="342900" indent="-342900">
              <a:buFont typeface="Arial" panose="020B0604020202020204" pitchFamily="34" charset="0"/>
              <a:buChar char="•"/>
            </a:pPr>
            <a:r>
              <a:rPr lang="en-US" sz="2000" noProof="0"/>
              <a:t>ADLS Gen2 indexer → auto-extracts POSIX ACLs + container RBAC into same fields</a:t>
            </a:r>
          </a:p>
          <a:p>
            <a:pPr lvl="1"/>
            <a:r>
              <a:rPr lang="en-US" sz="2000" noProof="0"/>
              <a:t>Refresh changed permissions:</a:t>
            </a:r>
          </a:p>
          <a:p>
            <a:pPr lvl="1"/>
            <a:r>
              <a:rPr lang="en-US" sz="2000" noProof="0"/>
              <a:t>    – 1-5 blobs ➜ touch file(s) (update </a:t>
            </a:r>
            <a:r>
              <a:rPr lang="en-US" sz="2000" noProof="0">
                <a:latin typeface="Consolas" panose="020B0609020204030204" pitchFamily="49" charset="0"/>
              </a:rPr>
              <a:t>Last-Modified</a:t>
            </a:r>
            <a:r>
              <a:rPr lang="en-US" sz="2000" noProof="0"/>
              <a:t>)</a:t>
            </a:r>
          </a:p>
          <a:p>
            <a:pPr lvl="1"/>
            <a:r>
              <a:rPr lang="en-US" sz="2000" noProof="0"/>
              <a:t>    – Hundreds ➜ </a:t>
            </a:r>
            <a:r>
              <a:rPr lang="en-US" sz="2000" noProof="0">
                <a:latin typeface="Consolas" panose="020B0609020204030204" pitchFamily="49" charset="0"/>
              </a:rPr>
              <a:t>POST /indexers/{name}/resetdocs  </a:t>
            </a:r>
            <a:r>
              <a:rPr lang="en-US" sz="2000" noProof="0"/>
              <a:t>(preview)</a:t>
            </a:r>
          </a:p>
          <a:p>
            <a:pPr lvl="1"/>
            <a:r>
              <a:rPr lang="en-US" sz="2000" noProof="0"/>
              <a:t>    – Container-wide ➜ </a:t>
            </a:r>
            <a:r>
              <a:rPr lang="en-US" sz="2000" noProof="0">
                <a:latin typeface="Consolas" panose="020B0609020204030204" pitchFamily="49" charset="0"/>
              </a:rPr>
              <a:t>POST /indexers/{name}/resync  { "options": ["permissions"] </a:t>
            </a:r>
            <a:r>
              <a:rPr lang="en-US" sz="2000" noProof="0"/>
              <a:t>}</a:t>
            </a:r>
          </a:p>
          <a:p>
            <a:endParaRPr lang="en-US" sz="2000" noProof="0"/>
          </a:p>
          <a:p>
            <a:r>
              <a:rPr lang="en-US" sz="2000" b="1" noProof="0"/>
              <a:t>Query enforcement:</a:t>
            </a:r>
          </a:p>
          <a:p>
            <a:r>
              <a:rPr lang="en-US" sz="2000" noProof="0"/>
              <a:t>    – Client token (x-ms-query-source-authorization)</a:t>
            </a:r>
          </a:p>
          <a:p>
            <a:r>
              <a:rPr lang="en-US" sz="2000" noProof="0"/>
              <a:t>    – Service adds security filter → returns only authorized docs</a:t>
            </a:r>
          </a:p>
          <a:p>
            <a:endParaRPr lang="en-US" sz="2000" noProof="0"/>
          </a:p>
          <a:p>
            <a:r>
              <a:rPr lang="en-US" sz="2000" b="1" noProof="0"/>
              <a:t>Limits:  </a:t>
            </a:r>
            <a:r>
              <a:rPr lang="en-US" sz="2000" noProof="0"/>
              <a:t>32 IDs per ACL field   •   ≤ 5 distinct</a:t>
            </a:r>
            <a:r>
              <a:rPr lang="en-US" noProof="0">
                <a:latin typeface="Consolas" panose="020B0609020204030204" pitchFamily="49" charset="0"/>
              </a:rPr>
              <a:t> rbacScope </a:t>
            </a:r>
            <a:r>
              <a:rPr lang="en-US" sz="2000" noProof="0"/>
              <a:t>values / index</a:t>
            </a:r>
          </a:p>
          <a:p>
            <a:pPr algn="l"/>
            <a:endParaRPr lang="en-US" sz="2000" noProof="0"/>
          </a:p>
        </p:txBody>
      </p:sp>
      <p:sp>
        <p:nvSpPr>
          <p:cNvPr id="4" name="Rounded Rectangle 16">
            <a:extLst>
              <a:ext uri="{FF2B5EF4-FFF2-40B4-BE49-F238E27FC236}">
                <a16:creationId xmlns:a16="http://schemas.microsoft.com/office/drawing/2014/main" id="{A30EA180-AE23-35B8-F9B4-964E9DFBBDB7}"/>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spTree>
    <p:extLst>
      <p:ext uri="{BB962C8B-B14F-4D97-AF65-F5344CB8AC3E}">
        <p14:creationId xmlns:p14="http://schemas.microsoft.com/office/powerpoint/2010/main" val="236420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6">
            <a:extLst>
              <a:ext uri="{FF2B5EF4-FFF2-40B4-BE49-F238E27FC236}">
                <a16:creationId xmlns:a16="http://schemas.microsoft.com/office/drawing/2014/main" id="{E7B43017-69CD-FD5C-05CA-1C0F1D5D9446}"/>
              </a:ext>
              <a:ext uri="{C183D7F6-B498-43B3-948B-1728B52AA6E4}">
                <adec:decorative xmlns:adec="http://schemas.microsoft.com/office/drawing/2017/decorative" val="1"/>
              </a:ext>
            </a:extLst>
          </p:cNvPr>
          <p:cNvSpPr/>
          <p:nvPr/>
        </p:nvSpPr>
        <p:spPr bwMode="auto">
          <a:xfrm rot="10800000">
            <a:off x="584708" y="5183083"/>
            <a:ext cx="11018518" cy="886427"/>
          </a:xfrm>
          <a:prstGeom prst="round2SameRect">
            <a:avLst>
              <a:gd name="adj1" fmla="val 12849"/>
              <a:gd name="adj2" fmla="val 0"/>
            </a:avLst>
          </a:prstGeom>
          <a:solidFill>
            <a:srgbClr val="EEE5E1">
              <a:alpha val="50000"/>
            </a:srgbClr>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109" tIns="29391" rIns="55109" bIns="36739" numCol="1" spcCol="0" rtlCol="0" fromWordArt="0" anchor="ctr" anchorCtr="0" forceAA="0" compatLnSpc="1">
            <a:prstTxWarp prst="textNoShape">
              <a:avLst/>
            </a:prstTxWarp>
            <a:noAutofit/>
          </a:bodyPr>
          <a:lstStyle/>
          <a:p>
            <a:pPr marL="0" marR="0" lvl="0" indent="0" algn="l" defTabSz="932486" rtl="0" eaLnBrk="1" fontAlgn="auto" latinLnBrk="0" hangingPunct="1">
              <a:lnSpc>
                <a:spcPct val="100000"/>
              </a:lnSpc>
              <a:spcBef>
                <a:spcPts val="600"/>
              </a:spcBef>
              <a:spcAft>
                <a:spcPts val="0"/>
              </a:spcAft>
              <a:buClrTx/>
              <a:buSzTx/>
              <a:buFontTx/>
              <a:buNone/>
              <a:tabLst/>
              <a:defRPr/>
            </a:pPr>
            <a:endParaRPr kumimoji="0" lang="en-US" sz="800" b="1" i="0" u="none" strike="noStrike" kern="1200" cap="none" spc="0" normalizeH="0" baseline="0" noProof="0">
              <a:ln>
                <a:noFill/>
              </a:ln>
              <a:gradFill>
                <a:gsLst>
                  <a:gs pos="85321">
                    <a:srgbClr val="000000"/>
                  </a:gs>
                  <a:gs pos="70629">
                    <a:srgbClr val="000000"/>
                  </a:gs>
                </a:gsLst>
                <a:path path="circle">
                  <a:fillToRect l="100000" t="100000"/>
                </a:path>
              </a:gra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E8923327-0D99-CDA7-CD15-BA2F46199087}"/>
              </a:ext>
            </a:extLst>
          </p:cNvPr>
          <p:cNvSpPr>
            <a:spLocks noGrp="1"/>
          </p:cNvSpPr>
          <p:nvPr>
            <p:ph type="title"/>
          </p:nvPr>
        </p:nvSpPr>
        <p:spPr>
          <a:xfrm>
            <a:off x="555619" y="91111"/>
            <a:ext cx="11745733" cy="646331"/>
          </a:xfrm>
        </p:spPr>
        <p:txBody>
          <a:bodyPr vert="horz" wrap="square" lIns="0" tIns="0" rIns="0" bIns="0" rtlCol="0" anchor="t">
            <a:spAutoFit/>
          </a:bodyPr>
          <a:lstStyle/>
          <a:p>
            <a:r>
              <a:rPr lang="en-US" sz="2400" noProof="0"/>
              <a:t>Document-level Security: </a:t>
            </a:r>
            <a:br>
              <a:rPr lang="en-US" sz="2400" noProof="0"/>
            </a:br>
            <a:r>
              <a:rPr lang="en-US" sz="1800" noProof="0"/>
              <a:t>Support for Entra ID POSIX-style ACLs and RBAC (High-Level Diagram)</a:t>
            </a:r>
            <a:endParaRPr lang="en-US" sz="2400" noProof="0"/>
          </a:p>
        </p:txBody>
      </p:sp>
      <p:sp>
        <p:nvSpPr>
          <p:cNvPr id="129" name="Rectangle: Rounded Corners 128">
            <a:extLst>
              <a:ext uri="{FF2B5EF4-FFF2-40B4-BE49-F238E27FC236}">
                <a16:creationId xmlns:a16="http://schemas.microsoft.com/office/drawing/2014/main" id="{DF3A6EB7-0FD8-FFE9-F198-9845DEFD9797}"/>
              </a:ext>
            </a:extLst>
          </p:cNvPr>
          <p:cNvSpPr/>
          <p:nvPr/>
        </p:nvSpPr>
        <p:spPr bwMode="auto">
          <a:xfrm>
            <a:off x="7490951" y="6203252"/>
            <a:ext cx="4112275" cy="527400"/>
          </a:xfrm>
          <a:prstGeom prst="roundRect">
            <a:avLst>
              <a:gd name="adj" fmla="val 882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1" indent="0" algn="l" defTabSz="914367" rtl="0" eaLnBrk="1" fontAlgn="auto" latinLnBrk="0" hangingPunct="1">
              <a:lnSpc>
                <a:spcPct val="100000"/>
              </a:lnSpc>
              <a:spcBef>
                <a:spcPts val="0"/>
              </a:spcBef>
              <a:spcAft>
                <a:spcPts val="0"/>
              </a:spcAft>
              <a:buClrTx/>
              <a:buSzTx/>
              <a:buFontTx/>
              <a:buNone/>
              <a:tabLst/>
              <a:defRPr/>
            </a:pPr>
            <a:r>
              <a:rPr lang="en-US" sz="1200" noProof="0">
                <a:solidFill>
                  <a:srgbClr val="000000"/>
                </a:solidFill>
                <a:latin typeface="Segoe Sans Text"/>
              </a:rPr>
              <a:t>Other data source security systems can be preserved via security trimming filters.</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Rounded Rectangle 16">
            <a:extLst>
              <a:ext uri="{FF2B5EF4-FFF2-40B4-BE49-F238E27FC236}">
                <a16:creationId xmlns:a16="http://schemas.microsoft.com/office/drawing/2014/main" id="{248668B7-1EB5-DA87-2042-00ED97E7728B}"/>
              </a:ext>
              <a:ext uri="{C183D7F6-B498-43B3-948B-1728B52AA6E4}">
                <adec:decorative xmlns:adec="http://schemas.microsoft.com/office/drawing/2017/decorative" val="0"/>
              </a:ext>
            </a:extLst>
          </p:cNvPr>
          <p:cNvSpPr>
            <a:spLocks/>
          </p:cNvSpPr>
          <p:nvPr/>
        </p:nvSpPr>
        <p:spPr bwMode="auto">
          <a:xfrm>
            <a:off x="10099653" y="21542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sp>
        <p:nvSpPr>
          <p:cNvPr id="3" name="Rectangle: Rounded Corners 15">
            <a:extLst>
              <a:ext uri="{FF2B5EF4-FFF2-40B4-BE49-F238E27FC236}">
                <a16:creationId xmlns:a16="http://schemas.microsoft.com/office/drawing/2014/main" id="{917842D7-F7CB-4ECB-6B65-699B55BE4C36}"/>
              </a:ext>
            </a:extLst>
          </p:cNvPr>
          <p:cNvSpPr/>
          <p:nvPr/>
        </p:nvSpPr>
        <p:spPr>
          <a:xfrm>
            <a:off x="3291668" y="3621857"/>
            <a:ext cx="4289092" cy="1399266"/>
          </a:xfrm>
          <a:prstGeom prst="roundRect">
            <a:avLst>
              <a:gd name="adj" fmla="val 7346"/>
            </a:avLst>
          </a:prstGeom>
          <a:solidFill>
            <a:srgbClr val="EEE5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4" name="Straight Connector 3" descr="Arrow leading to the right to">
            <a:extLst>
              <a:ext uri="{FF2B5EF4-FFF2-40B4-BE49-F238E27FC236}">
                <a16:creationId xmlns:a16="http://schemas.microsoft.com/office/drawing/2014/main" id="{D8EE897E-10E6-5943-5CB3-91944B78317D}"/>
              </a:ext>
            </a:extLst>
          </p:cNvPr>
          <p:cNvCxnSpPr>
            <a:cxnSpLocks/>
          </p:cNvCxnSpPr>
          <p:nvPr/>
        </p:nvCxnSpPr>
        <p:spPr>
          <a:xfrm flipH="1">
            <a:off x="5319181" y="4397454"/>
            <a:ext cx="759690" cy="0"/>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4C64BB42-CEB6-E35C-DD8F-DF3F44E660F8}"/>
              </a:ext>
              <a:ext uri="{C183D7F6-B498-43B3-948B-1728B52AA6E4}">
                <adec:decorative xmlns:adec="http://schemas.microsoft.com/office/drawing/2017/decorative" val="1"/>
              </a:ext>
            </a:extLst>
          </p:cNvPr>
          <p:cNvSpPr txBox="1">
            <a:spLocks/>
          </p:cNvSpPr>
          <p:nvPr/>
        </p:nvSpPr>
        <p:spPr>
          <a:xfrm>
            <a:off x="584708" y="846008"/>
            <a:ext cx="11022583" cy="5228384"/>
          </a:xfrm>
          <a:prstGeom prst="roundRect">
            <a:avLst>
              <a:gd name="adj" fmla="val 316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0B249462-D6BA-8A5F-B61F-AB57F0CDB7F3}"/>
              </a:ext>
            </a:extLst>
          </p:cNvPr>
          <p:cNvSpPr txBox="1"/>
          <p:nvPr/>
        </p:nvSpPr>
        <p:spPr>
          <a:xfrm>
            <a:off x="1001914" y="5566561"/>
            <a:ext cx="1836154"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6040A1"/>
                </a:solidFill>
                <a:effectLst/>
                <a:uLnTx/>
                <a:uFillTx/>
                <a:latin typeface="Segoe UI Semibold"/>
                <a:ea typeface="+mn-ea"/>
                <a:cs typeface="+mn-cs"/>
              </a:rPr>
              <a:t>User 1 </a:t>
            </a:r>
            <a:r>
              <a:rPr kumimoji="0" lang="en-US" sz="1100" b="0" i="0" u="none" strike="noStrike" kern="0" cap="none" spc="0" normalizeH="0" baseline="0" noProof="0">
                <a:ln>
                  <a:noFill/>
                </a:ln>
                <a:solidFill>
                  <a:prstClr val="black"/>
                </a:solidFill>
                <a:effectLst/>
                <a:uLnTx/>
                <a:uFillTx/>
                <a:latin typeface="Segoe UI"/>
                <a:ea typeface="+mn-ea"/>
                <a:cs typeface="+mn-cs"/>
              </a:rPr>
              <a:t>has read access over </a:t>
            </a:r>
            <a:r>
              <a:rPr kumimoji="0" lang="en-US" sz="1100" b="1" i="0" u="none" strike="noStrike" kern="0" cap="none" spc="0" normalizeH="0" baseline="0" noProof="0">
                <a:ln>
                  <a:noFill/>
                </a:ln>
                <a:solidFill>
                  <a:prstClr val="black"/>
                </a:solidFill>
                <a:effectLst/>
                <a:uLnTx/>
                <a:uFillTx/>
                <a:latin typeface="Segoe UI Semibold"/>
                <a:ea typeface="+mn-ea"/>
                <a:cs typeface="+mn-cs"/>
              </a:rPr>
              <a:t>doc1, doc2, doc3 (ACLs</a:t>
            </a:r>
            <a:r>
              <a:rPr kumimoji="0" lang="en-US" sz="1100" b="1" i="0" u="none" strike="noStrike" kern="0" cap="none" spc="0" normalizeH="0" baseline="0" noProof="0">
                <a:ln>
                  <a:noFill/>
                </a:ln>
                <a:solidFill>
                  <a:prstClr val="black"/>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B1871200-E734-F994-D5B6-C0AC67DB17D7}"/>
              </a:ext>
            </a:extLst>
          </p:cNvPr>
          <p:cNvSpPr txBox="1"/>
          <p:nvPr/>
        </p:nvSpPr>
        <p:spPr>
          <a:xfrm>
            <a:off x="3587793" y="5566561"/>
            <a:ext cx="1836154" cy="50783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6040A1"/>
                </a:solidFill>
                <a:effectLst/>
                <a:uLnTx/>
                <a:uFillTx/>
                <a:latin typeface="Segoe UI Semibold"/>
                <a:ea typeface="+mn-ea"/>
                <a:cs typeface="+mn-cs"/>
              </a:rPr>
              <a:t>User 2 </a:t>
            </a:r>
            <a:r>
              <a:rPr kumimoji="0" lang="en-US" sz="1100" b="0" i="0" u="none" strike="noStrike" kern="0" cap="none" spc="0" normalizeH="0" baseline="0" noProof="0">
                <a:ln>
                  <a:noFill/>
                </a:ln>
                <a:solidFill>
                  <a:prstClr val="black"/>
                </a:solidFill>
                <a:effectLst/>
                <a:uLnTx/>
                <a:uFillTx/>
                <a:latin typeface="Segoe UI"/>
                <a:ea typeface="+mn-ea"/>
                <a:cs typeface="+mn-cs"/>
              </a:rPr>
              <a:t>has read access over </a:t>
            </a:r>
            <a:r>
              <a:rPr kumimoji="0" lang="en-US" sz="1100" b="1" i="0" u="none" strike="noStrike" kern="0" cap="none" spc="0" normalizeH="0" baseline="0" noProof="0">
                <a:ln>
                  <a:noFill/>
                </a:ln>
                <a:solidFill>
                  <a:prstClr val="black"/>
                </a:solidFill>
                <a:effectLst/>
                <a:uLnTx/>
                <a:uFillTx/>
                <a:latin typeface="Segoe UI Semibold"/>
                <a:ea typeface="+mn-ea"/>
                <a:cs typeface="+mn-cs"/>
              </a:rPr>
              <a:t>doc2, doc4 (ACLs)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9DEC0DD-072C-B557-9439-5624D28351FD}"/>
              </a:ext>
            </a:extLst>
          </p:cNvPr>
          <p:cNvSpPr txBox="1"/>
          <p:nvPr/>
        </p:nvSpPr>
        <p:spPr>
          <a:xfrm>
            <a:off x="6173672" y="5566561"/>
            <a:ext cx="1836154"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6040A1"/>
                </a:solidFill>
                <a:effectLst/>
                <a:uLnTx/>
                <a:uFillTx/>
                <a:latin typeface="Segoe UI Semibold"/>
                <a:ea typeface="+mn-ea"/>
                <a:cs typeface="+mn-cs"/>
              </a:rPr>
              <a:t>User 3 </a:t>
            </a:r>
            <a:r>
              <a:rPr kumimoji="0" lang="en-US" sz="1100" b="0" i="0" u="none" strike="noStrike" kern="0" cap="none" spc="0" normalizeH="0" baseline="0" noProof="0">
                <a:ln>
                  <a:noFill/>
                </a:ln>
                <a:solidFill>
                  <a:prstClr val="black"/>
                </a:solidFill>
                <a:effectLst/>
                <a:uLnTx/>
                <a:uFillTx/>
                <a:latin typeface="Segoe UI"/>
                <a:ea typeface="+mn-ea"/>
                <a:cs typeface="+mn-cs"/>
              </a:rPr>
              <a:t>has read access over </a:t>
            </a:r>
            <a:r>
              <a:rPr kumimoji="0" lang="en-US" sz="1100" b="1" i="0" u="none" strike="noStrike" kern="0" cap="none" spc="0" normalizeH="0" baseline="0" noProof="0">
                <a:ln>
                  <a:noFill/>
                </a:ln>
                <a:solidFill>
                  <a:prstClr val="black"/>
                </a:solidFill>
                <a:effectLst/>
                <a:uLnTx/>
                <a:uFillTx/>
                <a:latin typeface="Segoe UI Semibold"/>
                <a:ea typeface="+mn-ea"/>
                <a:cs typeface="+mn-cs"/>
              </a:rPr>
              <a:t>container (RBAC role)</a:t>
            </a:r>
          </a:p>
        </p:txBody>
      </p:sp>
      <p:sp>
        <p:nvSpPr>
          <p:cNvPr id="10" name="TextBox 9">
            <a:extLst>
              <a:ext uri="{FF2B5EF4-FFF2-40B4-BE49-F238E27FC236}">
                <a16:creationId xmlns:a16="http://schemas.microsoft.com/office/drawing/2014/main" id="{E51D9C04-E87B-E960-7B9D-C285731797C2}"/>
              </a:ext>
            </a:extLst>
          </p:cNvPr>
          <p:cNvSpPr txBox="1"/>
          <p:nvPr/>
        </p:nvSpPr>
        <p:spPr>
          <a:xfrm>
            <a:off x="8872066" y="5566561"/>
            <a:ext cx="2430536"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All </a:t>
            </a:r>
            <a:r>
              <a:rPr kumimoji="0" lang="en-US" sz="1100" b="1" i="0" u="none" strike="noStrike" kern="0" cap="none" spc="0" normalizeH="0" baseline="0" noProof="0">
                <a:ln>
                  <a:noFill/>
                </a:ln>
                <a:solidFill>
                  <a:prstClr val="black"/>
                </a:solidFill>
                <a:effectLst/>
                <a:uLnTx/>
                <a:uFillTx/>
                <a:latin typeface="Segoe UI Semibold"/>
                <a:ea typeface="+mn-ea"/>
                <a:cs typeface="+mn-cs"/>
              </a:rPr>
              <a:t>doc1, doc2, doc3, doc4, doc5 </a:t>
            </a:r>
            <a:br>
              <a:rPr kumimoji="0" lang="en-US" sz="1100" b="1" i="0" u="none" strike="noStrike" kern="0" cap="none" spc="0" normalizeH="0" baseline="0" noProof="0">
                <a:ln>
                  <a:noFill/>
                </a:ln>
                <a:solidFill>
                  <a:prstClr val="black"/>
                </a:solidFill>
                <a:effectLst/>
                <a:uLnTx/>
                <a:uFillTx/>
                <a:latin typeface="Segoe UI Semibold"/>
                <a:ea typeface="+mn-ea"/>
                <a:cs typeface="+mn-cs"/>
              </a:rPr>
            </a:br>
            <a:r>
              <a:rPr kumimoji="0" lang="en-US" sz="1100" b="0" i="0" u="none" strike="noStrike" kern="0" cap="none" spc="0" normalizeH="0" baseline="0" noProof="0">
                <a:ln>
                  <a:noFill/>
                </a:ln>
                <a:solidFill>
                  <a:prstClr val="black"/>
                </a:solidFill>
                <a:effectLst/>
                <a:uLnTx/>
                <a:uFillTx/>
                <a:latin typeface="Segoe UI"/>
                <a:ea typeface="+mn-ea"/>
                <a:cs typeface="+mn-cs"/>
              </a:rPr>
              <a:t>are in ADLS Gen2 container and have the context </a:t>
            </a:r>
            <a:r>
              <a:rPr kumimoji="0" lang="en-US" sz="1100" b="1" i="0" u="none" strike="noStrike" kern="0" cap="none" spc="0" normalizeH="0" baseline="0" noProof="0">
                <a:ln>
                  <a:noFill/>
                </a:ln>
                <a:solidFill>
                  <a:prstClr val="black"/>
                </a:solidFill>
                <a:effectLst/>
                <a:uLnTx/>
                <a:uFillTx/>
                <a:latin typeface="Segoe UI Semibold"/>
                <a:ea typeface="+mn-ea"/>
                <a:cs typeface="+mn-cs"/>
              </a:rPr>
              <a:t>for company policies.</a:t>
            </a:r>
          </a:p>
        </p:txBody>
      </p:sp>
      <p:pic>
        <p:nvPicPr>
          <p:cNvPr id="11" name="Picture 10">
            <a:extLst>
              <a:ext uri="{FF2B5EF4-FFF2-40B4-BE49-F238E27FC236}">
                <a16:creationId xmlns:a16="http://schemas.microsoft.com/office/drawing/2014/main" id="{024A84CF-9B9E-6440-81E3-761CC6546794}"/>
              </a:ext>
            </a:extLst>
          </p:cNvPr>
          <p:cNvPicPr>
            <a:picLocks noChangeAspect="1"/>
          </p:cNvPicPr>
          <p:nvPr/>
        </p:nvPicPr>
        <p:blipFill>
          <a:blip r:embed="rId3"/>
          <a:srcRect b="43338"/>
          <a:stretch>
            <a:fillRect/>
          </a:stretch>
        </p:blipFill>
        <p:spPr>
          <a:xfrm>
            <a:off x="6097755" y="4039602"/>
            <a:ext cx="988378" cy="467029"/>
          </a:xfrm>
          <a:prstGeom prst="rect">
            <a:avLst/>
          </a:prstGeom>
        </p:spPr>
      </p:pic>
      <p:sp>
        <p:nvSpPr>
          <p:cNvPr id="12" name="TextBox 11">
            <a:extLst>
              <a:ext uri="{FF2B5EF4-FFF2-40B4-BE49-F238E27FC236}">
                <a16:creationId xmlns:a16="http://schemas.microsoft.com/office/drawing/2014/main" id="{29ECABC0-433A-D466-FD7A-FE11CE2573D5}"/>
              </a:ext>
            </a:extLst>
          </p:cNvPr>
          <p:cNvSpPr txBox="1"/>
          <p:nvPr/>
        </p:nvSpPr>
        <p:spPr>
          <a:xfrm>
            <a:off x="3335077" y="3685638"/>
            <a:ext cx="3859262"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 AI Search indexing and AI enrichment pipeline</a:t>
            </a:r>
          </a:p>
        </p:txBody>
      </p:sp>
      <p:sp>
        <p:nvSpPr>
          <p:cNvPr id="13" name="TextBox 12">
            <a:extLst>
              <a:ext uri="{FF2B5EF4-FFF2-40B4-BE49-F238E27FC236}">
                <a16:creationId xmlns:a16="http://schemas.microsoft.com/office/drawing/2014/main" id="{2277DB0D-8496-B57E-6214-3A1B86511C5F}"/>
              </a:ext>
            </a:extLst>
          </p:cNvPr>
          <p:cNvSpPr txBox="1"/>
          <p:nvPr/>
        </p:nvSpPr>
        <p:spPr>
          <a:xfrm>
            <a:off x="3283990" y="2768684"/>
            <a:ext cx="2526399" cy="43088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Queries for company policies </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and gets contents of doc1,doc2, doc3</a:t>
            </a:r>
          </a:p>
        </p:txBody>
      </p:sp>
      <p:sp>
        <p:nvSpPr>
          <p:cNvPr id="14" name="TextBox 13">
            <a:extLst>
              <a:ext uri="{FF2B5EF4-FFF2-40B4-BE49-F238E27FC236}">
                <a16:creationId xmlns:a16="http://schemas.microsoft.com/office/drawing/2014/main" id="{8379A3ED-7E55-83AD-D8BA-A66A421F3BDB}"/>
              </a:ext>
            </a:extLst>
          </p:cNvPr>
          <p:cNvSpPr txBox="1"/>
          <p:nvPr/>
        </p:nvSpPr>
        <p:spPr>
          <a:xfrm>
            <a:off x="6145260" y="2497844"/>
            <a:ext cx="2404598" cy="43088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Queries for company policies </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and gets contents of doc2, doc4</a:t>
            </a:r>
          </a:p>
        </p:txBody>
      </p:sp>
      <p:pic>
        <p:nvPicPr>
          <p:cNvPr id="15" name="Picture 14">
            <a:extLst>
              <a:ext uri="{FF2B5EF4-FFF2-40B4-BE49-F238E27FC236}">
                <a16:creationId xmlns:a16="http://schemas.microsoft.com/office/drawing/2014/main" id="{EED7978F-A233-F5D1-621C-56CE1CFA0F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274928" y="4040874"/>
            <a:ext cx="484622" cy="484622"/>
          </a:xfrm>
          <a:prstGeom prst="rect">
            <a:avLst/>
          </a:prstGeom>
        </p:spPr>
      </p:pic>
      <p:sp>
        <p:nvSpPr>
          <p:cNvPr id="16" name="Rectangle: Rounded Corners 10">
            <a:extLst>
              <a:ext uri="{FF2B5EF4-FFF2-40B4-BE49-F238E27FC236}">
                <a16:creationId xmlns:a16="http://schemas.microsoft.com/office/drawing/2014/main" id="{9C630332-B07B-87CF-48F8-A59CB2B935EC}"/>
              </a:ext>
            </a:extLst>
          </p:cNvPr>
          <p:cNvSpPr/>
          <p:nvPr/>
        </p:nvSpPr>
        <p:spPr>
          <a:xfrm>
            <a:off x="1001914" y="4075267"/>
            <a:ext cx="1877375" cy="644375"/>
          </a:xfrm>
          <a:prstGeom prst="roundRect">
            <a:avLst/>
          </a:prstGeom>
          <a:solidFill>
            <a:srgbClr val="6040A1"/>
          </a:solidFill>
          <a:ln w="2540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300" b="0" i="0" u="none" strike="noStrike" kern="1200" cap="none" spc="0" normalizeH="0" baseline="0" noProof="0">
                <a:ln w="3175">
                  <a:noFill/>
                </a:ln>
                <a:solidFill>
                  <a:srgbClr val="FFFFFF"/>
                </a:solidFill>
                <a:effectLst/>
                <a:uLnTx/>
                <a:uFillTx/>
                <a:latin typeface="Segoe UI"/>
                <a:ea typeface="+mn-ea"/>
                <a:cs typeface="Segoe UI" pitchFamily="34" charset="0"/>
              </a:rPr>
              <a:t>ADLS Gen2 Container</a:t>
            </a:r>
          </a:p>
        </p:txBody>
      </p:sp>
      <p:sp>
        <p:nvSpPr>
          <p:cNvPr id="17" name="Rectangle: Rounded Corners 10">
            <a:extLst>
              <a:ext uri="{FF2B5EF4-FFF2-40B4-BE49-F238E27FC236}">
                <a16:creationId xmlns:a16="http://schemas.microsoft.com/office/drawing/2014/main" id="{5F83155B-1459-9D18-4017-29D234A4E489}"/>
              </a:ext>
            </a:extLst>
          </p:cNvPr>
          <p:cNvSpPr/>
          <p:nvPr/>
        </p:nvSpPr>
        <p:spPr>
          <a:xfrm>
            <a:off x="3592714" y="4075267"/>
            <a:ext cx="1838459" cy="644375"/>
          </a:xfrm>
          <a:prstGeom prst="roundRect">
            <a:avLst/>
          </a:prstGeom>
          <a:solidFill>
            <a:srgbClr val="6040A1"/>
          </a:solidFill>
          <a:ln w="2540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300" b="0" i="0" u="none" strike="noStrike" kern="1200" cap="none" spc="0" normalizeH="0" baseline="0" noProof="0">
                <a:ln w="3175">
                  <a:noFill/>
                </a:ln>
                <a:solidFill>
                  <a:srgbClr val="FFFFFF"/>
                </a:solidFill>
                <a:effectLst/>
                <a:uLnTx/>
                <a:uFillTx/>
                <a:latin typeface="Segoe UI"/>
                <a:ea typeface="+mn-ea"/>
                <a:cs typeface="Segoe UI" pitchFamily="34" charset="0"/>
              </a:rPr>
              <a:t>ADLS Gen2 Indexer </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300" b="0" i="0" u="none" strike="noStrike" kern="1200" cap="none" spc="0" normalizeH="0" baseline="0" noProof="0">
                <a:ln w="3175">
                  <a:noFill/>
                </a:ln>
                <a:solidFill>
                  <a:srgbClr val="FFFFFF"/>
                </a:solidFill>
                <a:effectLst/>
                <a:uLnTx/>
                <a:uFillTx/>
                <a:latin typeface="Segoe UI"/>
                <a:ea typeface="+mn-ea"/>
                <a:cs typeface="Segoe UI" pitchFamily="34" charset="0"/>
              </a:rPr>
              <a:t>(pull mechanism)</a:t>
            </a:r>
          </a:p>
        </p:txBody>
      </p:sp>
      <p:sp>
        <p:nvSpPr>
          <p:cNvPr id="18" name="Rectangle: Rounded Corners 10">
            <a:extLst>
              <a:ext uri="{FF2B5EF4-FFF2-40B4-BE49-F238E27FC236}">
                <a16:creationId xmlns:a16="http://schemas.microsoft.com/office/drawing/2014/main" id="{FEBAD134-FB66-3B29-0E53-90E3B39B081E}"/>
              </a:ext>
            </a:extLst>
          </p:cNvPr>
          <p:cNvSpPr/>
          <p:nvPr/>
        </p:nvSpPr>
        <p:spPr>
          <a:xfrm>
            <a:off x="9665097" y="4075267"/>
            <a:ext cx="1529815" cy="644375"/>
          </a:xfrm>
          <a:prstGeom prst="roundRect">
            <a:avLst/>
          </a:prstGeom>
          <a:solidFill>
            <a:srgbClr val="6040A1"/>
          </a:solidFill>
          <a:ln w="2540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300" b="0" i="0" u="none" strike="noStrike" kern="1200" cap="none" spc="0" normalizeH="0" baseline="0" noProof="0">
                <a:ln w="3175">
                  <a:noFill/>
                </a:ln>
                <a:solidFill>
                  <a:srgbClr val="FFFFFF"/>
                </a:solidFill>
                <a:effectLst/>
                <a:uLnTx/>
                <a:uFillTx/>
                <a:latin typeface="Segoe UI"/>
                <a:ea typeface="+mn-ea"/>
                <a:cs typeface="Segoe UI" pitchFamily="34" charset="0"/>
              </a:rPr>
              <a:t>Chat bot UX</a:t>
            </a:r>
          </a:p>
        </p:txBody>
      </p:sp>
      <p:cxnSp>
        <p:nvCxnSpPr>
          <p:cNvPr id="19" name="Straight Connector 18" descr="Arrow leading to the right to">
            <a:extLst>
              <a:ext uri="{FF2B5EF4-FFF2-40B4-BE49-F238E27FC236}">
                <a16:creationId xmlns:a16="http://schemas.microsoft.com/office/drawing/2014/main" id="{00406672-FE75-EAF5-C04A-2404E2E84846}"/>
              </a:ext>
            </a:extLst>
          </p:cNvPr>
          <p:cNvCxnSpPr>
            <a:cxnSpLocks/>
            <a:stCxn id="16" idx="3"/>
            <a:endCxn id="17" idx="1"/>
          </p:cNvCxnSpPr>
          <p:nvPr/>
        </p:nvCxnSpPr>
        <p:spPr>
          <a:xfrm>
            <a:off x="2879289" y="4397455"/>
            <a:ext cx="713425" cy="0"/>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20" name="Rectangle: Rounded Corners 45">
            <a:extLst>
              <a:ext uri="{FF2B5EF4-FFF2-40B4-BE49-F238E27FC236}">
                <a16:creationId xmlns:a16="http://schemas.microsoft.com/office/drawing/2014/main" id="{29B0F592-B44B-32E0-249E-1ADCA1FE7EF9}"/>
              </a:ext>
            </a:extLst>
          </p:cNvPr>
          <p:cNvSpPr>
            <a:spLocks/>
          </p:cNvSpPr>
          <p:nvPr/>
        </p:nvSpPr>
        <p:spPr>
          <a:xfrm>
            <a:off x="2838068" y="931397"/>
            <a:ext cx="755703" cy="758260"/>
          </a:xfrm>
          <a:prstGeom prst="ellipse">
            <a:avLst/>
          </a:pr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 name="Graphic 90">
            <a:extLst>
              <a:ext uri="{FF2B5EF4-FFF2-40B4-BE49-F238E27FC236}">
                <a16:creationId xmlns:a16="http://schemas.microsoft.com/office/drawing/2014/main" id="{56C178EA-BB62-1137-66F8-6F73E161B908}"/>
              </a:ext>
              <a:ext uri="{C183D7F6-B498-43B3-948B-1728B52AA6E4}">
                <adec:decorative xmlns:adec="http://schemas.microsoft.com/office/drawing/2017/decorative" val="1"/>
              </a:ext>
            </a:extLst>
          </p:cNvPr>
          <p:cNvSpPr/>
          <p:nvPr/>
        </p:nvSpPr>
        <p:spPr>
          <a:xfrm>
            <a:off x="3074909" y="1134310"/>
            <a:ext cx="282021" cy="352434"/>
          </a:xfrm>
          <a:custGeom>
            <a:avLst/>
            <a:gdLst>
              <a:gd name="connsiteX0" fmla="*/ 254563 w 296215"/>
              <a:gd name="connsiteY0" fmla="*/ 222074 h 370172"/>
              <a:gd name="connsiteX1" fmla="*/ 296216 w 296215"/>
              <a:gd name="connsiteY1" fmla="*/ 263690 h 370172"/>
              <a:gd name="connsiteX2" fmla="*/ 296216 w 296215"/>
              <a:gd name="connsiteY2" fmla="*/ 263708 h 370172"/>
              <a:gd name="connsiteX3" fmla="*/ 296216 w 296215"/>
              <a:gd name="connsiteY3" fmla="*/ 280703 h 370172"/>
              <a:gd name="connsiteX4" fmla="*/ 286719 w 296215"/>
              <a:gd name="connsiteY4" fmla="*/ 310304 h 370172"/>
              <a:gd name="connsiteX5" fmla="*/ 148043 w 296215"/>
              <a:gd name="connsiteY5" fmla="*/ 370173 h 370172"/>
              <a:gd name="connsiteX6" fmla="*/ 9441 w 296215"/>
              <a:gd name="connsiteY6" fmla="*/ 310248 h 370172"/>
              <a:gd name="connsiteX7" fmla="*/ 0 w 296215"/>
              <a:gd name="connsiteY7" fmla="*/ 280721 h 370172"/>
              <a:gd name="connsiteX8" fmla="*/ 0 w 296215"/>
              <a:gd name="connsiteY8" fmla="*/ 263690 h 370172"/>
              <a:gd name="connsiteX9" fmla="*/ 41616 w 296215"/>
              <a:gd name="connsiteY9" fmla="*/ 222037 h 370172"/>
              <a:gd name="connsiteX10" fmla="*/ 41634 w 296215"/>
              <a:gd name="connsiteY10" fmla="*/ 222037 h 370172"/>
              <a:gd name="connsiteX11" fmla="*/ 254545 w 296215"/>
              <a:gd name="connsiteY11" fmla="*/ 222037 h 370172"/>
              <a:gd name="connsiteX12" fmla="*/ 148043 w 296215"/>
              <a:gd name="connsiteY12" fmla="*/ 0 h 370172"/>
              <a:gd name="connsiteX13" fmla="*/ 240605 w 296215"/>
              <a:gd name="connsiteY13" fmla="*/ 92562 h 370172"/>
              <a:gd name="connsiteX14" fmla="*/ 148043 w 296215"/>
              <a:gd name="connsiteY14" fmla="*/ 185123 h 370172"/>
              <a:gd name="connsiteX15" fmla="*/ 55481 w 296215"/>
              <a:gd name="connsiteY15" fmla="*/ 92562 h 370172"/>
              <a:gd name="connsiteX16" fmla="*/ 148043 w 296215"/>
              <a:gd name="connsiteY16" fmla="*/ 0 h 37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215" h="370172">
                <a:moveTo>
                  <a:pt x="254563" y="222074"/>
                </a:moveTo>
                <a:cubicBezTo>
                  <a:pt x="277557" y="222063"/>
                  <a:pt x="296205" y="240696"/>
                  <a:pt x="296216" y="263690"/>
                </a:cubicBezTo>
                <a:cubicBezTo>
                  <a:pt x="296216" y="263695"/>
                  <a:pt x="296216" y="263703"/>
                  <a:pt x="296216" y="263708"/>
                </a:cubicBezTo>
                <a:lnTo>
                  <a:pt x="296216" y="280703"/>
                </a:lnTo>
                <a:cubicBezTo>
                  <a:pt x="296214" y="291318"/>
                  <a:pt x="292893" y="301668"/>
                  <a:pt x="286719" y="310304"/>
                </a:cubicBezTo>
                <a:cubicBezTo>
                  <a:pt x="258099" y="350346"/>
                  <a:pt x="211355" y="370173"/>
                  <a:pt x="148043" y="370173"/>
                </a:cubicBezTo>
                <a:cubicBezTo>
                  <a:pt x="84694" y="370173"/>
                  <a:pt x="37987" y="350327"/>
                  <a:pt x="9441" y="310248"/>
                </a:cubicBezTo>
                <a:cubicBezTo>
                  <a:pt x="3301" y="301627"/>
                  <a:pt x="1" y="291306"/>
                  <a:pt x="0" y="280721"/>
                </a:cubicBezTo>
                <a:lnTo>
                  <a:pt x="0" y="263690"/>
                </a:lnTo>
                <a:cubicBezTo>
                  <a:pt x="-10" y="240696"/>
                  <a:pt x="18622" y="222048"/>
                  <a:pt x="41616" y="222037"/>
                </a:cubicBezTo>
                <a:cubicBezTo>
                  <a:pt x="41622" y="222037"/>
                  <a:pt x="41628" y="222037"/>
                  <a:pt x="41634" y="222037"/>
                </a:cubicBezTo>
                <a:lnTo>
                  <a:pt x="254545" y="222037"/>
                </a:lnTo>
                <a:close/>
                <a:moveTo>
                  <a:pt x="148043" y="0"/>
                </a:moveTo>
                <a:cubicBezTo>
                  <a:pt x="199163" y="0"/>
                  <a:pt x="240605" y="41441"/>
                  <a:pt x="240605" y="92562"/>
                </a:cubicBezTo>
                <a:cubicBezTo>
                  <a:pt x="240605" y="143682"/>
                  <a:pt x="199163" y="185123"/>
                  <a:pt x="148043" y="185123"/>
                </a:cubicBezTo>
                <a:cubicBezTo>
                  <a:pt x="96923" y="185123"/>
                  <a:pt x="55481" y="143682"/>
                  <a:pt x="55481" y="92562"/>
                </a:cubicBezTo>
                <a:cubicBezTo>
                  <a:pt x="55481" y="41441"/>
                  <a:pt x="96923" y="0"/>
                  <a:pt x="148043"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2" name="Rectangle: Rounded Corners 45">
            <a:extLst>
              <a:ext uri="{FF2B5EF4-FFF2-40B4-BE49-F238E27FC236}">
                <a16:creationId xmlns:a16="http://schemas.microsoft.com/office/drawing/2014/main" id="{979980E2-FED7-7B3C-5776-B586489F112D}"/>
              </a:ext>
            </a:extLst>
          </p:cNvPr>
          <p:cNvSpPr>
            <a:spLocks/>
          </p:cNvSpPr>
          <p:nvPr/>
        </p:nvSpPr>
        <p:spPr>
          <a:xfrm>
            <a:off x="5701020" y="931397"/>
            <a:ext cx="755703" cy="758260"/>
          </a:xfrm>
          <a:prstGeom prst="ellipse">
            <a:avLst/>
          </a:pr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 name="Graphic 90">
            <a:extLst>
              <a:ext uri="{FF2B5EF4-FFF2-40B4-BE49-F238E27FC236}">
                <a16:creationId xmlns:a16="http://schemas.microsoft.com/office/drawing/2014/main" id="{7682600E-160C-E5EE-75FE-A80035880BD5}"/>
              </a:ext>
              <a:ext uri="{C183D7F6-B498-43B3-948B-1728B52AA6E4}">
                <adec:decorative xmlns:adec="http://schemas.microsoft.com/office/drawing/2017/decorative" val="1"/>
              </a:ext>
            </a:extLst>
          </p:cNvPr>
          <p:cNvSpPr/>
          <p:nvPr/>
        </p:nvSpPr>
        <p:spPr>
          <a:xfrm>
            <a:off x="5937861" y="1134310"/>
            <a:ext cx="282021" cy="352434"/>
          </a:xfrm>
          <a:custGeom>
            <a:avLst/>
            <a:gdLst>
              <a:gd name="connsiteX0" fmla="*/ 254563 w 296215"/>
              <a:gd name="connsiteY0" fmla="*/ 222074 h 370172"/>
              <a:gd name="connsiteX1" fmla="*/ 296216 w 296215"/>
              <a:gd name="connsiteY1" fmla="*/ 263690 h 370172"/>
              <a:gd name="connsiteX2" fmla="*/ 296216 w 296215"/>
              <a:gd name="connsiteY2" fmla="*/ 263708 h 370172"/>
              <a:gd name="connsiteX3" fmla="*/ 296216 w 296215"/>
              <a:gd name="connsiteY3" fmla="*/ 280703 h 370172"/>
              <a:gd name="connsiteX4" fmla="*/ 286719 w 296215"/>
              <a:gd name="connsiteY4" fmla="*/ 310304 h 370172"/>
              <a:gd name="connsiteX5" fmla="*/ 148043 w 296215"/>
              <a:gd name="connsiteY5" fmla="*/ 370173 h 370172"/>
              <a:gd name="connsiteX6" fmla="*/ 9441 w 296215"/>
              <a:gd name="connsiteY6" fmla="*/ 310248 h 370172"/>
              <a:gd name="connsiteX7" fmla="*/ 0 w 296215"/>
              <a:gd name="connsiteY7" fmla="*/ 280721 h 370172"/>
              <a:gd name="connsiteX8" fmla="*/ 0 w 296215"/>
              <a:gd name="connsiteY8" fmla="*/ 263690 h 370172"/>
              <a:gd name="connsiteX9" fmla="*/ 41616 w 296215"/>
              <a:gd name="connsiteY9" fmla="*/ 222037 h 370172"/>
              <a:gd name="connsiteX10" fmla="*/ 41634 w 296215"/>
              <a:gd name="connsiteY10" fmla="*/ 222037 h 370172"/>
              <a:gd name="connsiteX11" fmla="*/ 254545 w 296215"/>
              <a:gd name="connsiteY11" fmla="*/ 222037 h 370172"/>
              <a:gd name="connsiteX12" fmla="*/ 148043 w 296215"/>
              <a:gd name="connsiteY12" fmla="*/ 0 h 370172"/>
              <a:gd name="connsiteX13" fmla="*/ 240605 w 296215"/>
              <a:gd name="connsiteY13" fmla="*/ 92562 h 370172"/>
              <a:gd name="connsiteX14" fmla="*/ 148043 w 296215"/>
              <a:gd name="connsiteY14" fmla="*/ 185123 h 370172"/>
              <a:gd name="connsiteX15" fmla="*/ 55481 w 296215"/>
              <a:gd name="connsiteY15" fmla="*/ 92562 h 370172"/>
              <a:gd name="connsiteX16" fmla="*/ 148043 w 296215"/>
              <a:gd name="connsiteY16" fmla="*/ 0 h 37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215" h="370172">
                <a:moveTo>
                  <a:pt x="254563" y="222074"/>
                </a:moveTo>
                <a:cubicBezTo>
                  <a:pt x="277557" y="222063"/>
                  <a:pt x="296205" y="240696"/>
                  <a:pt x="296216" y="263690"/>
                </a:cubicBezTo>
                <a:cubicBezTo>
                  <a:pt x="296216" y="263695"/>
                  <a:pt x="296216" y="263703"/>
                  <a:pt x="296216" y="263708"/>
                </a:cubicBezTo>
                <a:lnTo>
                  <a:pt x="296216" y="280703"/>
                </a:lnTo>
                <a:cubicBezTo>
                  <a:pt x="296214" y="291318"/>
                  <a:pt x="292893" y="301668"/>
                  <a:pt x="286719" y="310304"/>
                </a:cubicBezTo>
                <a:cubicBezTo>
                  <a:pt x="258099" y="350346"/>
                  <a:pt x="211355" y="370173"/>
                  <a:pt x="148043" y="370173"/>
                </a:cubicBezTo>
                <a:cubicBezTo>
                  <a:pt x="84694" y="370173"/>
                  <a:pt x="37987" y="350327"/>
                  <a:pt x="9441" y="310248"/>
                </a:cubicBezTo>
                <a:cubicBezTo>
                  <a:pt x="3301" y="301627"/>
                  <a:pt x="1" y="291306"/>
                  <a:pt x="0" y="280721"/>
                </a:cubicBezTo>
                <a:lnTo>
                  <a:pt x="0" y="263690"/>
                </a:lnTo>
                <a:cubicBezTo>
                  <a:pt x="-10" y="240696"/>
                  <a:pt x="18622" y="222048"/>
                  <a:pt x="41616" y="222037"/>
                </a:cubicBezTo>
                <a:cubicBezTo>
                  <a:pt x="41622" y="222037"/>
                  <a:pt x="41628" y="222037"/>
                  <a:pt x="41634" y="222037"/>
                </a:cubicBezTo>
                <a:lnTo>
                  <a:pt x="254545" y="222037"/>
                </a:lnTo>
                <a:close/>
                <a:moveTo>
                  <a:pt x="148043" y="0"/>
                </a:moveTo>
                <a:cubicBezTo>
                  <a:pt x="199163" y="0"/>
                  <a:pt x="240605" y="41441"/>
                  <a:pt x="240605" y="92562"/>
                </a:cubicBezTo>
                <a:cubicBezTo>
                  <a:pt x="240605" y="143682"/>
                  <a:pt x="199163" y="185123"/>
                  <a:pt x="148043" y="185123"/>
                </a:cubicBezTo>
                <a:cubicBezTo>
                  <a:pt x="96923" y="185123"/>
                  <a:pt x="55481" y="143682"/>
                  <a:pt x="55481" y="92562"/>
                </a:cubicBezTo>
                <a:cubicBezTo>
                  <a:pt x="55481" y="41441"/>
                  <a:pt x="96923" y="0"/>
                  <a:pt x="148043"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4" name="Rectangle: Rounded Corners 45">
            <a:extLst>
              <a:ext uri="{FF2B5EF4-FFF2-40B4-BE49-F238E27FC236}">
                <a16:creationId xmlns:a16="http://schemas.microsoft.com/office/drawing/2014/main" id="{A84E9F4D-C709-CE62-3876-FAE90BA917B6}"/>
              </a:ext>
            </a:extLst>
          </p:cNvPr>
          <p:cNvSpPr>
            <a:spLocks/>
          </p:cNvSpPr>
          <p:nvPr/>
        </p:nvSpPr>
        <p:spPr>
          <a:xfrm>
            <a:off x="8338293" y="931397"/>
            <a:ext cx="755703" cy="758260"/>
          </a:xfrm>
          <a:prstGeom prst="ellipse">
            <a:avLst/>
          </a:pr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 name="Graphic 90">
            <a:extLst>
              <a:ext uri="{FF2B5EF4-FFF2-40B4-BE49-F238E27FC236}">
                <a16:creationId xmlns:a16="http://schemas.microsoft.com/office/drawing/2014/main" id="{13880A57-59DE-C8D4-6222-53C33BC9A6E6}"/>
              </a:ext>
              <a:ext uri="{C183D7F6-B498-43B3-948B-1728B52AA6E4}">
                <adec:decorative xmlns:adec="http://schemas.microsoft.com/office/drawing/2017/decorative" val="1"/>
              </a:ext>
            </a:extLst>
          </p:cNvPr>
          <p:cNvSpPr/>
          <p:nvPr/>
        </p:nvSpPr>
        <p:spPr>
          <a:xfrm>
            <a:off x="8575134" y="1134310"/>
            <a:ext cx="282021" cy="352434"/>
          </a:xfrm>
          <a:custGeom>
            <a:avLst/>
            <a:gdLst>
              <a:gd name="connsiteX0" fmla="*/ 254563 w 296215"/>
              <a:gd name="connsiteY0" fmla="*/ 222074 h 370172"/>
              <a:gd name="connsiteX1" fmla="*/ 296216 w 296215"/>
              <a:gd name="connsiteY1" fmla="*/ 263690 h 370172"/>
              <a:gd name="connsiteX2" fmla="*/ 296216 w 296215"/>
              <a:gd name="connsiteY2" fmla="*/ 263708 h 370172"/>
              <a:gd name="connsiteX3" fmla="*/ 296216 w 296215"/>
              <a:gd name="connsiteY3" fmla="*/ 280703 h 370172"/>
              <a:gd name="connsiteX4" fmla="*/ 286719 w 296215"/>
              <a:gd name="connsiteY4" fmla="*/ 310304 h 370172"/>
              <a:gd name="connsiteX5" fmla="*/ 148043 w 296215"/>
              <a:gd name="connsiteY5" fmla="*/ 370173 h 370172"/>
              <a:gd name="connsiteX6" fmla="*/ 9441 w 296215"/>
              <a:gd name="connsiteY6" fmla="*/ 310248 h 370172"/>
              <a:gd name="connsiteX7" fmla="*/ 0 w 296215"/>
              <a:gd name="connsiteY7" fmla="*/ 280721 h 370172"/>
              <a:gd name="connsiteX8" fmla="*/ 0 w 296215"/>
              <a:gd name="connsiteY8" fmla="*/ 263690 h 370172"/>
              <a:gd name="connsiteX9" fmla="*/ 41616 w 296215"/>
              <a:gd name="connsiteY9" fmla="*/ 222037 h 370172"/>
              <a:gd name="connsiteX10" fmla="*/ 41634 w 296215"/>
              <a:gd name="connsiteY10" fmla="*/ 222037 h 370172"/>
              <a:gd name="connsiteX11" fmla="*/ 254545 w 296215"/>
              <a:gd name="connsiteY11" fmla="*/ 222037 h 370172"/>
              <a:gd name="connsiteX12" fmla="*/ 148043 w 296215"/>
              <a:gd name="connsiteY12" fmla="*/ 0 h 370172"/>
              <a:gd name="connsiteX13" fmla="*/ 240605 w 296215"/>
              <a:gd name="connsiteY13" fmla="*/ 92562 h 370172"/>
              <a:gd name="connsiteX14" fmla="*/ 148043 w 296215"/>
              <a:gd name="connsiteY14" fmla="*/ 185123 h 370172"/>
              <a:gd name="connsiteX15" fmla="*/ 55481 w 296215"/>
              <a:gd name="connsiteY15" fmla="*/ 92562 h 370172"/>
              <a:gd name="connsiteX16" fmla="*/ 148043 w 296215"/>
              <a:gd name="connsiteY16" fmla="*/ 0 h 37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215" h="370172">
                <a:moveTo>
                  <a:pt x="254563" y="222074"/>
                </a:moveTo>
                <a:cubicBezTo>
                  <a:pt x="277557" y="222063"/>
                  <a:pt x="296205" y="240696"/>
                  <a:pt x="296216" y="263690"/>
                </a:cubicBezTo>
                <a:cubicBezTo>
                  <a:pt x="296216" y="263695"/>
                  <a:pt x="296216" y="263703"/>
                  <a:pt x="296216" y="263708"/>
                </a:cubicBezTo>
                <a:lnTo>
                  <a:pt x="296216" y="280703"/>
                </a:lnTo>
                <a:cubicBezTo>
                  <a:pt x="296214" y="291318"/>
                  <a:pt x="292893" y="301668"/>
                  <a:pt x="286719" y="310304"/>
                </a:cubicBezTo>
                <a:cubicBezTo>
                  <a:pt x="258099" y="350346"/>
                  <a:pt x="211355" y="370173"/>
                  <a:pt x="148043" y="370173"/>
                </a:cubicBezTo>
                <a:cubicBezTo>
                  <a:pt x="84694" y="370173"/>
                  <a:pt x="37987" y="350327"/>
                  <a:pt x="9441" y="310248"/>
                </a:cubicBezTo>
                <a:cubicBezTo>
                  <a:pt x="3301" y="301627"/>
                  <a:pt x="1" y="291306"/>
                  <a:pt x="0" y="280721"/>
                </a:cubicBezTo>
                <a:lnTo>
                  <a:pt x="0" y="263690"/>
                </a:lnTo>
                <a:cubicBezTo>
                  <a:pt x="-10" y="240696"/>
                  <a:pt x="18622" y="222048"/>
                  <a:pt x="41616" y="222037"/>
                </a:cubicBezTo>
                <a:cubicBezTo>
                  <a:pt x="41622" y="222037"/>
                  <a:pt x="41628" y="222037"/>
                  <a:pt x="41634" y="222037"/>
                </a:cubicBezTo>
                <a:lnTo>
                  <a:pt x="254545" y="222037"/>
                </a:lnTo>
                <a:close/>
                <a:moveTo>
                  <a:pt x="148043" y="0"/>
                </a:moveTo>
                <a:cubicBezTo>
                  <a:pt x="199163" y="0"/>
                  <a:pt x="240605" y="41441"/>
                  <a:pt x="240605" y="92562"/>
                </a:cubicBezTo>
                <a:cubicBezTo>
                  <a:pt x="240605" y="143682"/>
                  <a:pt x="199163" y="185123"/>
                  <a:pt x="148043" y="185123"/>
                </a:cubicBezTo>
                <a:cubicBezTo>
                  <a:pt x="96923" y="185123"/>
                  <a:pt x="55481" y="143682"/>
                  <a:pt x="55481" y="92562"/>
                </a:cubicBezTo>
                <a:cubicBezTo>
                  <a:pt x="55481" y="41441"/>
                  <a:pt x="96923" y="0"/>
                  <a:pt x="148043"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6" name="TextBox 25">
            <a:extLst>
              <a:ext uri="{FF2B5EF4-FFF2-40B4-BE49-F238E27FC236}">
                <a16:creationId xmlns:a16="http://schemas.microsoft.com/office/drawing/2014/main" id="{7A003E86-B194-048D-487A-7486109A2E9A}"/>
              </a:ext>
            </a:extLst>
          </p:cNvPr>
          <p:cNvSpPr txBox="1"/>
          <p:nvPr/>
        </p:nvSpPr>
        <p:spPr>
          <a:xfrm>
            <a:off x="8775444" y="2168563"/>
            <a:ext cx="2144452" cy="6001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Queries for company policies and gets contents of doc1, doc2, doc3, doc4, doc5</a:t>
            </a:r>
          </a:p>
        </p:txBody>
      </p:sp>
      <p:cxnSp>
        <p:nvCxnSpPr>
          <p:cNvPr id="27" name="Connector: Elbow 31">
            <a:extLst>
              <a:ext uri="{FF2B5EF4-FFF2-40B4-BE49-F238E27FC236}">
                <a16:creationId xmlns:a16="http://schemas.microsoft.com/office/drawing/2014/main" id="{C5F8308F-A148-9F2D-D7E0-A44D9F36A68D}"/>
              </a:ext>
            </a:extLst>
          </p:cNvPr>
          <p:cNvCxnSpPr>
            <a:cxnSpLocks/>
            <a:stCxn id="18" idx="0"/>
            <a:endCxn id="22" idx="4"/>
          </p:cNvCxnSpPr>
          <p:nvPr/>
        </p:nvCxnSpPr>
        <p:spPr>
          <a:xfrm rot="16200000" flipV="1">
            <a:off x="7061634" y="706895"/>
            <a:ext cx="2385610" cy="4351133"/>
          </a:xfrm>
          <a:prstGeom prst="bentConnector3">
            <a:avLst>
              <a:gd name="adj1" fmla="val 44133"/>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9DCD3BE-BE71-BA2A-A7CD-33A229912B5B}"/>
              </a:ext>
            </a:extLst>
          </p:cNvPr>
          <p:cNvGrpSpPr/>
          <p:nvPr/>
        </p:nvGrpSpPr>
        <p:grpSpPr>
          <a:xfrm>
            <a:off x="8710855" y="1727570"/>
            <a:ext cx="2256366" cy="2347697"/>
            <a:chOff x="8521074" y="1851062"/>
            <a:chExt cx="2256366" cy="2347697"/>
          </a:xfrm>
        </p:grpSpPr>
        <p:cxnSp>
          <p:nvCxnSpPr>
            <p:cNvPr id="29" name="Straight Connector 28">
              <a:extLst>
                <a:ext uri="{FF2B5EF4-FFF2-40B4-BE49-F238E27FC236}">
                  <a16:creationId xmlns:a16="http://schemas.microsoft.com/office/drawing/2014/main" id="{F87E4396-DEE9-AD48-C093-4370E075EA5E}"/>
                </a:ext>
                <a:ext uri="{C183D7F6-B498-43B3-948B-1728B52AA6E4}">
                  <adec:decorative xmlns:adec="http://schemas.microsoft.com/office/drawing/2017/decorative" val="1"/>
                </a:ext>
              </a:extLst>
            </p:cNvPr>
            <p:cNvCxnSpPr/>
            <p:nvPr/>
          </p:nvCxnSpPr>
          <p:spPr>
            <a:xfrm flipH="1">
              <a:off x="8523719" y="1851062"/>
              <a:ext cx="2645" cy="1090705"/>
            </a:xfrm>
            <a:prstGeom prst="line">
              <a:avLst/>
            </a:prstGeom>
            <a:ln w="12700" cap="rnd">
              <a:solidFill>
                <a:schemeClr val="tx1"/>
              </a:solidFill>
              <a:headEnd type="none"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9F65D82-8F06-85AC-EB09-F7CF9CA81092}"/>
                </a:ext>
                <a:ext uri="{C183D7F6-B498-43B3-948B-1728B52AA6E4}">
                  <adec:decorative xmlns:adec="http://schemas.microsoft.com/office/drawing/2017/decorative" val="1"/>
                </a:ext>
              </a:extLst>
            </p:cNvPr>
            <p:cNvCxnSpPr>
              <a:cxnSpLocks/>
            </p:cNvCxnSpPr>
            <p:nvPr/>
          </p:nvCxnSpPr>
          <p:spPr>
            <a:xfrm>
              <a:off x="8521074" y="2941767"/>
              <a:ext cx="2256366" cy="0"/>
            </a:xfrm>
            <a:prstGeom prst="line">
              <a:avLst/>
            </a:prstGeom>
            <a:ln w="12700" cap="rnd">
              <a:solidFill>
                <a:schemeClr val="tx1"/>
              </a:solidFill>
              <a:headEnd type="none"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55D9896-9D5E-FEFF-1AEB-2EF63CFFDB4C}"/>
                </a:ext>
                <a:ext uri="{C183D7F6-B498-43B3-948B-1728B52AA6E4}">
                  <adec:decorative xmlns:adec="http://schemas.microsoft.com/office/drawing/2017/decorative" val="1"/>
                </a:ext>
              </a:extLst>
            </p:cNvPr>
            <p:cNvCxnSpPr>
              <a:cxnSpLocks/>
            </p:cNvCxnSpPr>
            <p:nvPr/>
          </p:nvCxnSpPr>
          <p:spPr>
            <a:xfrm flipV="1">
              <a:off x="10777440" y="2941767"/>
              <a:ext cx="0" cy="1256992"/>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B077756-4927-1DB6-2DF8-0E888A40AFB9}"/>
              </a:ext>
            </a:extLst>
          </p:cNvPr>
          <p:cNvGrpSpPr/>
          <p:nvPr/>
        </p:nvGrpSpPr>
        <p:grpSpPr>
          <a:xfrm>
            <a:off x="3206526" y="1727570"/>
            <a:ext cx="6651611" cy="2347697"/>
            <a:chOff x="8521074" y="1851062"/>
            <a:chExt cx="6651611" cy="2347697"/>
          </a:xfrm>
        </p:grpSpPr>
        <p:cxnSp>
          <p:nvCxnSpPr>
            <p:cNvPr id="33" name="Straight Connector 32">
              <a:extLst>
                <a:ext uri="{FF2B5EF4-FFF2-40B4-BE49-F238E27FC236}">
                  <a16:creationId xmlns:a16="http://schemas.microsoft.com/office/drawing/2014/main" id="{28AD176D-1A7E-4B05-A6CF-2AD51115743B}"/>
                </a:ext>
                <a:ext uri="{C183D7F6-B498-43B3-948B-1728B52AA6E4}">
                  <adec:decorative xmlns:adec="http://schemas.microsoft.com/office/drawing/2017/decorative" val="1"/>
                </a:ext>
              </a:extLst>
            </p:cNvPr>
            <p:cNvCxnSpPr>
              <a:cxnSpLocks/>
            </p:cNvCxnSpPr>
            <p:nvPr/>
          </p:nvCxnSpPr>
          <p:spPr>
            <a:xfrm>
              <a:off x="8526364" y="1851062"/>
              <a:ext cx="0" cy="1522073"/>
            </a:xfrm>
            <a:prstGeom prst="line">
              <a:avLst/>
            </a:prstGeom>
            <a:ln w="12700" cap="rnd">
              <a:solidFill>
                <a:schemeClr val="tx1"/>
              </a:solidFill>
              <a:headEnd type="none"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1D032B-B158-847C-41A8-506B4F1FE0BC}"/>
                </a:ext>
                <a:ext uri="{C183D7F6-B498-43B3-948B-1728B52AA6E4}">
                  <adec:decorative xmlns:adec="http://schemas.microsoft.com/office/drawing/2017/decorative" val="1"/>
                </a:ext>
              </a:extLst>
            </p:cNvPr>
            <p:cNvCxnSpPr>
              <a:cxnSpLocks/>
            </p:cNvCxnSpPr>
            <p:nvPr/>
          </p:nvCxnSpPr>
          <p:spPr>
            <a:xfrm>
              <a:off x="8521074" y="3373136"/>
              <a:ext cx="6651611" cy="0"/>
            </a:xfrm>
            <a:prstGeom prst="line">
              <a:avLst/>
            </a:prstGeom>
            <a:ln w="12700" cap="rnd">
              <a:solidFill>
                <a:schemeClr val="tx1"/>
              </a:solidFill>
              <a:headEnd type="none"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370B9D-7DD6-47EC-D8C1-689FC93D1C15}"/>
                </a:ext>
                <a:ext uri="{C183D7F6-B498-43B3-948B-1728B52AA6E4}">
                  <adec:decorative xmlns:adec="http://schemas.microsoft.com/office/drawing/2017/decorative" val="1"/>
                </a:ext>
              </a:extLst>
            </p:cNvPr>
            <p:cNvCxnSpPr>
              <a:cxnSpLocks/>
            </p:cNvCxnSpPr>
            <p:nvPr/>
          </p:nvCxnSpPr>
          <p:spPr>
            <a:xfrm flipV="1">
              <a:off x="15172685" y="3373136"/>
              <a:ext cx="0" cy="825623"/>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grpSp>
      <p:sp useBgFill="1">
        <p:nvSpPr>
          <p:cNvPr id="36" name="TextBox 35">
            <a:extLst>
              <a:ext uri="{FF2B5EF4-FFF2-40B4-BE49-F238E27FC236}">
                <a16:creationId xmlns:a16="http://schemas.microsoft.com/office/drawing/2014/main" id="{5BD8A3D7-5019-4322-BA0C-5E7A3E8E2148}"/>
              </a:ext>
            </a:extLst>
          </p:cNvPr>
          <p:cNvSpPr txBox="1"/>
          <p:nvPr/>
        </p:nvSpPr>
        <p:spPr>
          <a:xfrm>
            <a:off x="2900090" y="1823127"/>
            <a:ext cx="679801" cy="307777"/>
          </a:xfrm>
          <a:prstGeom prst="rect">
            <a:avLst/>
          </a:prstGeom>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User 1</a:t>
            </a:r>
          </a:p>
        </p:txBody>
      </p:sp>
      <p:sp useBgFill="1">
        <p:nvSpPr>
          <p:cNvPr id="37" name="TextBox 36">
            <a:extLst>
              <a:ext uri="{FF2B5EF4-FFF2-40B4-BE49-F238E27FC236}">
                <a16:creationId xmlns:a16="http://schemas.microsoft.com/office/drawing/2014/main" id="{3940DD81-7870-BC3A-C35E-4B0E4E17BEC7}"/>
              </a:ext>
            </a:extLst>
          </p:cNvPr>
          <p:cNvSpPr txBox="1"/>
          <p:nvPr/>
        </p:nvSpPr>
        <p:spPr>
          <a:xfrm>
            <a:off x="5729256" y="1823127"/>
            <a:ext cx="699230" cy="307777"/>
          </a:xfrm>
          <a:prstGeom prst="rect">
            <a:avLst/>
          </a:prstGeom>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User 2</a:t>
            </a:r>
          </a:p>
        </p:txBody>
      </p:sp>
      <p:sp useBgFill="1">
        <p:nvSpPr>
          <p:cNvPr id="38" name="TextBox 37">
            <a:extLst>
              <a:ext uri="{FF2B5EF4-FFF2-40B4-BE49-F238E27FC236}">
                <a16:creationId xmlns:a16="http://schemas.microsoft.com/office/drawing/2014/main" id="{918B95FC-1792-5332-BA40-8D879D13DEE8}"/>
              </a:ext>
            </a:extLst>
          </p:cNvPr>
          <p:cNvSpPr txBox="1"/>
          <p:nvPr/>
        </p:nvSpPr>
        <p:spPr>
          <a:xfrm>
            <a:off x="8363885" y="1823127"/>
            <a:ext cx="699230" cy="307777"/>
          </a:xfrm>
          <a:prstGeom prst="rect">
            <a:avLst/>
          </a:prstGeom>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User 3</a:t>
            </a:r>
          </a:p>
        </p:txBody>
      </p:sp>
      <p:cxnSp>
        <p:nvCxnSpPr>
          <p:cNvPr id="39" name="Straight Connector 38" descr="Arrow leading to the right to">
            <a:extLst>
              <a:ext uri="{FF2B5EF4-FFF2-40B4-BE49-F238E27FC236}">
                <a16:creationId xmlns:a16="http://schemas.microsoft.com/office/drawing/2014/main" id="{8C3253E9-4D02-0AD5-4E26-4C417099D911}"/>
              </a:ext>
            </a:extLst>
          </p:cNvPr>
          <p:cNvCxnSpPr>
            <a:cxnSpLocks/>
          </p:cNvCxnSpPr>
          <p:nvPr/>
        </p:nvCxnSpPr>
        <p:spPr>
          <a:xfrm>
            <a:off x="7086387" y="4397454"/>
            <a:ext cx="1028194" cy="0"/>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0" name="Straight Connector 39" descr="Arrow leading to the right to">
            <a:extLst>
              <a:ext uri="{FF2B5EF4-FFF2-40B4-BE49-F238E27FC236}">
                <a16:creationId xmlns:a16="http://schemas.microsoft.com/office/drawing/2014/main" id="{C10EA478-EEED-A76B-A283-3D5E2E7FCA2C}"/>
              </a:ext>
            </a:extLst>
          </p:cNvPr>
          <p:cNvCxnSpPr>
            <a:cxnSpLocks/>
            <a:endCxn id="18" idx="1"/>
          </p:cNvCxnSpPr>
          <p:nvPr/>
        </p:nvCxnSpPr>
        <p:spPr>
          <a:xfrm>
            <a:off x="8800158" y="4397454"/>
            <a:ext cx="864939" cy="1"/>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C93F75B-EA52-8896-0F05-1F2000836706}"/>
              </a:ext>
            </a:extLst>
          </p:cNvPr>
          <p:cNvSpPr txBox="1"/>
          <p:nvPr/>
        </p:nvSpPr>
        <p:spPr>
          <a:xfrm>
            <a:off x="5849713" y="4510352"/>
            <a:ext cx="1497846" cy="25391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Azure AI Search Index</a:t>
            </a:r>
          </a:p>
        </p:txBody>
      </p:sp>
      <p:sp>
        <p:nvSpPr>
          <p:cNvPr id="45" name="TextBox 44">
            <a:extLst>
              <a:ext uri="{FF2B5EF4-FFF2-40B4-BE49-F238E27FC236}">
                <a16:creationId xmlns:a16="http://schemas.microsoft.com/office/drawing/2014/main" id="{DFD42D32-42C6-D152-68DF-387756480697}"/>
              </a:ext>
            </a:extLst>
          </p:cNvPr>
          <p:cNvSpPr txBox="1"/>
          <p:nvPr/>
        </p:nvSpPr>
        <p:spPr>
          <a:xfrm>
            <a:off x="7691221" y="4510352"/>
            <a:ext cx="1647631" cy="41549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RAG orchestrator/agent</a:t>
            </a:r>
          </a:p>
        </p:txBody>
      </p:sp>
      <p:sp>
        <p:nvSpPr>
          <p:cNvPr id="128" name="Rectangle: Rounded Corners 127">
            <a:extLst>
              <a:ext uri="{FF2B5EF4-FFF2-40B4-BE49-F238E27FC236}">
                <a16:creationId xmlns:a16="http://schemas.microsoft.com/office/drawing/2014/main" id="{7A5792BB-B424-273B-B21F-48FA2B8179EC}"/>
              </a:ext>
            </a:extLst>
          </p:cNvPr>
          <p:cNvSpPr/>
          <p:nvPr/>
        </p:nvSpPr>
        <p:spPr bwMode="auto">
          <a:xfrm>
            <a:off x="584708" y="6251557"/>
            <a:ext cx="6192511" cy="508405"/>
          </a:xfrm>
          <a:prstGeom prst="roundRect">
            <a:avLst>
              <a:gd name="adj" fmla="val 16667"/>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914367"/>
            <a:r>
              <a:rPr kumimoji="0" lang="en-US" sz="1200" b="0" i="0" u="none" strike="noStrike" kern="1200" cap="none" spc="0" normalizeH="0" baseline="0" noProof="0">
                <a:ln>
                  <a:noFill/>
                </a:ln>
                <a:solidFill>
                  <a:srgbClr val="000000"/>
                </a:solidFill>
                <a:effectLst/>
                <a:uLnTx/>
                <a:uFillTx/>
                <a:latin typeface="Segoe Sans Text"/>
                <a:ea typeface="+mn-ea"/>
                <a:cs typeface="+mn-cs"/>
              </a:rPr>
              <a:t>Push REST API support for Entra ID POSIX-style </a:t>
            </a:r>
            <a:r>
              <a:rPr lang="en-US" sz="1200" noProof="0">
                <a:solidFill>
                  <a:srgbClr val="000000"/>
                </a:solidFill>
              </a:rPr>
              <a:t>ACLs, and permissions metadata copy (ACLs and RBAC container) using pull mechanism (indexer) for ADLS Gen2 data source.</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7406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250"/>
                                        <p:tgtEl>
                                          <p:spTgt spid="8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8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F8D9-1CF3-C643-DFF5-0E26A89F9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6ABF8-3355-FEFD-05AB-95B2E929CA53}"/>
              </a:ext>
            </a:extLst>
          </p:cNvPr>
          <p:cNvSpPr>
            <a:spLocks noGrp="1"/>
          </p:cNvSpPr>
          <p:nvPr>
            <p:ph type="title"/>
          </p:nvPr>
        </p:nvSpPr>
        <p:spPr>
          <a:xfrm>
            <a:off x="716765" y="108648"/>
            <a:ext cx="9236361" cy="923330"/>
          </a:xfrm>
        </p:spPr>
        <p:txBody>
          <a:bodyPr vert="horz" wrap="square" lIns="0" tIns="0" rIns="0" bIns="0" rtlCol="0" anchor="t">
            <a:spAutoFit/>
          </a:bodyPr>
          <a:lstStyle/>
          <a:p>
            <a:r>
              <a:rPr lang="en-US" sz="2400" noProof="0"/>
              <a:t>Document-level Security: </a:t>
            </a:r>
            <a:br>
              <a:rPr lang="en-US" sz="2800" noProof="0"/>
            </a:br>
            <a:r>
              <a:rPr lang="en-US" sz="1800" noProof="0"/>
              <a:t>Support for Entra ID POSIX-style ACLs and RBAC (Low-Level Diagram) - Workflow with ADLS Gen2 indexer</a:t>
            </a:r>
            <a:endParaRPr lang="en-US" sz="2000" noProof="0"/>
          </a:p>
        </p:txBody>
      </p:sp>
      <p:sp>
        <p:nvSpPr>
          <p:cNvPr id="128" name="Rectangle: Rounded Corners 127">
            <a:extLst>
              <a:ext uri="{FF2B5EF4-FFF2-40B4-BE49-F238E27FC236}">
                <a16:creationId xmlns:a16="http://schemas.microsoft.com/office/drawing/2014/main" id="{50F7B90D-ADED-89A5-92CC-CD4CF707652C}"/>
              </a:ext>
            </a:extLst>
          </p:cNvPr>
          <p:cNvSpPr/>
          <p:nvPr/>
        </p:nvSpPr>
        <p:spPr bwMode="auto">
          <a:xfrm>
            <a:off x="716765" y="6067935"/>
            <a:ext cx="6084557" cy="681417"/>
          </a:xfrm>
          <a:prstGeom prst="roundRect">
            <a:avLst>
              <a:gd name="adj" fmla="val 16667"/>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914367"/>
            <a:r>
              <a:rPr kumimoji="0" lang="en-US" sz="1100" b="0" i="0" u="none" strike="noStrike" kern="1200" cap="none" spc="0" normalizeH="0" baseline="0" noProof="0">
                <a:ln>
                  <a:noFill/>
                </a:ln>
                <a:solidFill>
                  <a:srgbClr val="000000"/>
                </a:solidFill>
                <a:effectLst/>
                <a:uLnTx/>
                <a:uFillTx/>
                <a:latin typeface="Segoe Sans Text"/>
                <a:ea typeface="+mn-ea"/>
                <a:cs typeface="+mn-cs"/>
              </a:rPr>
              <a:t>Low-level diagram for what the workflow looks like for document-level permissions. This showcases the pull mechanism (ADLS Gen2 indexer)</a:t>
            </a:r>
            <a:r>
              <a:rPr lang="en-US" sz="1100" noProof="0">
                <a:solidFill>
                  <a:srgbClr val="000000"/>
                </a:solidFill>
                <a:latin typeface="Segoe Sans Text"/>
              </a:rPr>
              <a:t>. C</a:t>
            </a:r>
            <a:r>
              <a:rPr kumimoji="0" lang="en-US" sz="1100" b="0" i="0" u="none" strike="noStrike" kern="1200" cap="none" spc="0" normalizeH="0" baseline="0" noProof="0">
                <a:ln>
                  <a:noFill/>
                </a:ln>
                <a:solidFill>
                  <a:srgbClr val="000000"/>
                </a:solidFill>
                <a:effectLst/>
                <a:uLnTx/>
                <a:uFillTx/>
                <a:latin typeface="Segoe Sans Text"/>
                <a:ea typeface="+mn-ea"/>
                <a:cs typeface="+mn-cs"/>
              </a:rPr>
              <a:t>ustomers can also push their system POSIX-style ACL system permissions metadata, if Entra ID is the authorization system</a:t>
            </a:r>
          </a:p>
        </p:txBody>
      </p:sp>
      <p:sp>
        <p:nvSpPr>
          <p:cNvPr id="4" name="Rectangle: Rounded Corners 3">
            <a:extLst>
              <a:ext uri="{FF2B5EF4-FFF2-40B4-BE49-F238E27FC236}">
                <a16:creationId xmlns:a16="http://schemas.microsoft.com/office/drawing/2014/main" id="{2394E64A-8E0F-2777-FCB4-36699521918E}"/>
              </a:ext>
            </a:extLst>
          </p:cNvPr>
          <p:cNvSpPr/>
          <p:nvPr/>
        </p:nvSpPr>
        <p:spPr bwMode="auto">
          <a:xfrm>
            <a:off x="6894118" y="6073676"/>
            <a:ext cx="5297882" cy="675159"/>
          </a:xfrm>
          <a:prstGeom prst="roundRect">
            <a:avLst>
              <a:gd name="adj" fmla="val 16667"/>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914367"/>
            <a:r>
              <a:rPr kumimoji="0" lang="en-US" sz="1100" b="0" i="0" u="none" strike="noStrike" kern="1200" cap="none" spc="0" normalizeH="0" baseline="0" noProof="0">
                <a:ln>
                  <a:noFill/>
                </a:ln>
                <a:solidFill>
                  <a:srgbClr val="000000"/>
                </a:solidFill>
                <a:effectLst/>
                <a:uLnTx/>
                <a:uFillTx/>
                <a:latin typeface="Segoe Sans Text"/>
                <a:ea typeface="+mn-ea"/>
                <a:cs typeface="+mn-cs"/>
              </a:rPr>
              <a:t> Keep permissions fresh with the same mechanism: update a single document lastModifiedStamp, call /resetdocs for a small set of blobs or /resync (options: permissions) to refresh ACL/RBAC across the entire container—no content re-crawl needed.</a:t>
            </a:r>
          </a:p>
        </p:txBody>
      </p:sp>
      <p:sp>
        <p:nvSpPr>
          <p:cNvPr id="5" name="Rounded Rectangle 16">
            <a:extLst>
              <a:ext uri="{FF2B5EF4-FFF2-40B4-BE49-F238E27FC236}">
                <a16:creationId xmlns:a16="http://schemas.microsoft.com/office/drawing/2014/main" id="{58D39F7B-5DD7-7B99-E957-4B5F56814CB1}"/>
              </a:ext>
              <a:ext uri="{C183D7F6-B498-43B3-948B-1728B52AA6E4}">
                <adec:decorative xmlns:adec="http://schemas.microsoft.com/office/drawing/2017/decorative" val="0"/>
              </a:ext>
            </a:extLst>
          </p:cNvPr>
          <p:cNvSpPr>
            <a:spLocks/>
          </p:cNvSpPr>
          <p:nvPr/>
        </p:nvSpPr>
        <p:spPr bwMode="auto">
          <a:xfrm>
            <a:off x="9953126" y="24196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cxnSp>
        <p:nvCxnSpPr>
          <p:cNvPr id="55" name="Straight Arrow Connector 54">
            <a:extLst>
              <a:ext uri="{FF2B5EF4-FFF2-40B4-BE49-F238E27FC236}">
                <a16:creationId xmlns:a16="http://schemas.microsoft.com/office/drawing/2014/main" id="{FD494DEF-254F-1A5C-A642-A68239721F37}"/>
              </a:ext>
            </a:extLst>
          </p:cNvPr>
          <p:cNvCxnSpPr>
            <a:cxnSpLocks/>
          </p:cNvCxnSpPr>
          <p:nvPr/>
        </p:nvCxnSpPr>
        <p:spPr>
          <a:xfrm flipV="1">
            <a:off x="7935192" y="4274160"/>
            <a:ext cx="0" cy="54422"/>
          </a:xfrm>
          <a:prstGeom prst="straightConnector1">
            <a:avLst/>
          </a:prstGeom>
          <a:ln w="12700" cap="rnd">
            <a:gradFill flip="none" rotWithShape="1">
              <a:gsLst>
                <a:gs pos="0">
                  <a:srgbClr val="0A6BBA"/>
                </a:gs>
                <a:gs pos="79000">
                  <a:srgbClr val="318581"/>
                </a:gs>
              </a:gsLst>
              <a:path path="circle">
                <a:fillToRect l="100000" t="100000"/>
              </a:path>
              <a:tileRect r="-100000" b="-100000"/>
            </a:gra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0A5E00C-518E-89C5-F192-CDC95F6E95FF}"/>
              </a:ext>
            </a:extLst>
          </p:cNvPr>
          <p:cNvCxnSpPr>
            <a:cxnSpLocks/>
          </p:cNvCxnSpPr>
          <p:nvPr/>
        </p:nvCxnSpPr>
        <p:spPr>
          <a:xfrm>
            <a:off x="8113283" y="3306041"/>
            <a:ext cx="0" cy="976145"/>
          </a:xfrm>
          <a:prstGeom prst="straightConnector1">
            <a:avLst/>
          </a:prstGeom>
          <a:ln w="12700" cap="rnd">
            <a:solidFill>
              <a:srgbClr val="6040A1"/>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7" name="Text Placeholder 2">
            <a:extLst>
              <a:ext uri="{FF2B5EF4-FFF2-40B4-BE49-F238E27FC236}">
                <a16:creationId xmlns:a16="http://schemas.microsoft.com/office/drawing/2014/main" id="{30819EAC-0770-8A49-38C3-6AC588065DD2}"/>
              </a:ext>
              <a:ext uri="{C183D7F6-B498-43B3-948B-1728B52AA6E4}">
                <adec:decorative xmlns:adec="http://schemas.microsoft.com/office/drawing/2017/decorative" val="1"/>
              </a:ext>
            </a:extLst>
          </p:cNvPr>
          <p:cNvSpPr txBox="1">
            <a:spLocks/>
          </p:cNvSpPr>
          <p:nvPr/>
        </p:nvSpPr>
        <p:spPr>
          <a:xfrm>
            <a:off x="777998" y="995600"/>
            <a:ext cx="10829293" cy="4950525"/>
          </a:xfrm>
          <a:prstGeom prst="roundRect">
            <a:avLst>
              <a:gd name="adj" fmla="val 316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58" name="Group 57">
            <a:extLst>
              <a:ext uri="{FF2B5EF4-FFF2-40B4-BE49-F238E27FC236}">
                <a16:creationId xmlns:a16="http://schemas.microsoft.com/office/drawing/2014/main" id="{7FA27EF1-7762-D1A4-7610-7FC5A917F0E5}"/>
              </a:ext>
            </a:extLst>
          </p:cNvPr>
          <p:cNvGrpSpPr/>
          <p:nvPr/>
        </p:nvGrpSpPr>
        <p:grpSpPr>
          <a:xfrm>
            <a:off x="1023841" y="2916121"/>
            <a:ext cx="3519843" cy="2327319"/>
            <a:chOff x="1002582" y="3319993"/>
            <a:chExt cx="3582668" cy="2458148"/>
          </a:xfrm>
          <a:solidFill>
            <a:srgbClr val="C5B4E3"/>
          </a:solidFill>
        </p:grpSpPr>
        <p:sp>
          <p:nvSpPr>
            <p:cNvPr id="59" name="Text Placeholder 2">
              <a:extLst>
                <a:ext uri="{FF2B5EF4-FFF2-40B4-BE49-F238E27FC236}">
                  <a16:creationId xmlns:a16="http://schemas.microsoft.com/office/drawing/2014/main" id="{B414341A-C004-1E52-1841-A82D40BC920F}"/>
                </a:ext>
                <a:ext uri="{C183D7F6-B498-43B3-948B-1728B52AA6E4}">
                  <adec:decorative xmlns:adec="http://schemas.microsoft.com/office/drawing/2017/decorative" val="1"/>
                </a:ext>
              </a:extLst>
            </p:cNvPr>
            <p:cNvSpPr txBox="1">
              <a:spLocks/>
            </p:cNvSpPr>
            <p:nvPr/>
          </p:nvSpPr>
          <p:spPr>
            <a:xfrm>
              <a:off x="1002582" y="3319993"/>
              <a:ext cx="3582668" cy="2458148"/>
            </a:xfrm>
            <a:prstGeom prst="roundRect">
              <a:avLst>
                <a:gd name="adj" fmla="val 487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a:solidFill>
                    <a:srgbClr val="000000"/>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60" name="Graphic 59">
              <a:extLst>
                <a:ext uri="{FF2B5EF4-FFF2-40B4-BE49-F238E27FC236}">
                  <a16:creationId xmlns:a16="http://schemas.microsoft.com/office/drawing/2014/main" id="{11591433-C834-9EBA-D959-E5565FEC5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4557" y="4225242"/>
              <a:ext cx="412068" cy="412068"/>
            </a:xfrm>
            <a:prstGeom prst="rect">
              <a:avLst/>
            </a:prstGeom>
          </p:spPr>
        </p:pic>
        <p:sp>
          <p:nvSpPr>
            <p:cNvPr id="61" name="Text Placeholder 2">
              <a:extLst>
                <a:ext uri="{FF2B5EF4-FFF2-40B4-BE49-F238E27FC236}">
                  <a16:creationId xmlns:a16="http://schemas.microsoft.com/office/drawing/2014/main" id="{C7470D7A-F076-4D20-0260-2A8F2710B5D4}"/>
                </a:ext>
                <a:ext uri="{C183D7F6-B498-43B3-948B-1728B52AA6E4}">
                  <adec:decorative xmlns:adec="http://schemas.microsoft.com/office/drawing/2017/decorative" val="0"/>
                </a:ext>
              </a:extLst>
            </p:cNvPr>
            <p:cNvSpPr txBox="1">
              <a:spLocks/>
            </p:cNvSpPr>
            <p:nvPr/>
          </p:nvSpPr>
          <p:spPr>
            <a:xfrm>
              <a:off x="1091163" y="4627985"/>
              <a:ext cx="1145508" cy="344128"/>
            </a:xfrm>
            <a:prstGeom prst="rect">
              <a:avLst/>
            </a:prstGeom>
            <a:grpFill/>
          </p:spPr>
          <p:txBody>
            <a:bodyPr vert="horz" wrap="squar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Data Lake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Storage Gen2</a:t>
              </a:r>
            </a:p>
          </p:txBody>
        </p:sp>
        <p:sp>
          <p:nvSpPr>
            <p:cNvPr id="62" name="Text Placeholder 2">
              <a:extLst>
                <a:ext uri="{FF2B5EF4-FFF2-40B4-BE49-F238E27FC236}">
                  <a16:creationId xmlns:a16="http://schemas.microsoft.com/office/drawing/2014/main" id="{048F8973-F500-04EC-88FD-2CF723BAA0D3}"/>
                </a:ext>
                <a:ext uri="{C183D7F6-B498-43B3-948B-1728B52AA6E4}">
                  <adec:decorative xmlns:adec="http://schemas.microsoft.com/office/drawing/2017/decorative" val="0"/>
                </a:ext>
              </a:extLst>
            </p:cNvPr>
            <p:cNvSpPr txBox="1">
              <a:spLocks/>
            </p:cNvSpPr>
            <p:nvPr/>
          </p:nvSpPr>
          <p:spPr>
            <a:xfrm>
              <a:off x="1119296" y="3457875"/>
              <a:ext cx="1953530" cy="205629"/>
            </a:xfrm>
            <a:prstGeom prst="rect">
              <a:avLst/>
            </a:prstGeom>
            <a:grpFill/>
          </p:spPr>
          <p:txBody>
            <a:bodyPr vert="horz" wrap="square" lIns="9144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Built-in Indexing pipeline</a:t>
              </a:r>
            </a:p>
          </p:txBody>
        </p:sp>
      </p:grpSp>
      <p:sp>
        <p:nvSpPr>
          <p:cNvPr id="63" name="Text Placeholder 2">
            <a:extLst>
              <a:ext uri="{FF2B5EF4-FFF2-40B4-BE49-F238E27FC236}">
                <a16:creationId xmlns:a16="http://schemas.microsoft.com/office/drawing/2014/main" id="{A4D95B8B-C587-B496-4620-2D336417C744}"/>
              </a:ext>
              <a:ext uri="{C183D7F6-B498-43B3-948B-1728B52AA6E4}">
                <adec:decorative xmlns:adec="http://schemas.microsoft.com/office/drawing/2017/decorative" val="1"/>
              </a:ext>
            </a:extLst>
          </p:cNvPr>
          <p:cNvSpPr txBox="1">
            <a:spLocks/>
          </p:cNvSpPr>
          <p:nvPr/>
        </p:nvSpPr>
        <p:spPr>
          <a:xfrm>
            <a:off x="2945477" y="2516016"/>
            <a:ext cx="5645801" cy="3257762"/>
          </a:xfrm>
          <a:prstGeom prst="roundRect">
            <a:avLst>
              <a:gd name="adj" fmla="val 5557"/>
            </a:avLst>
          </a:prstGeom>
          <a:noFill/>
          <a:ln w="12700">
            <a:solidFill>
              <a:schemeClr val="tx1"/>
            </a:solidFill>
            <a:prstDash val="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a:solidFill>
                  <a:srgbClr val="000000"/>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useBgFill="1">
        <p:nvSpPr>
          <p:cNvPr id="129" name="TextBox 128">
            <a:extLst>
              <a:ext uri="{FF2B5EF4-FFF2-40B4-BE49-F238E27FC236}">
                <a16:creationId xmlns:a16="http://schemas.microsoft.com/office/drawing/2014/main" id="{788FE96F-0EFE-1759-6A3B-46CC631FD21D}"/>
              </a:ext>
            </a:extLst>
          </p:cNvPr>
          <p:cNvSpPr txBox="1"/>
          <p:nvPr/>
        </p:nvSpPr>
        <p:spPr>
          <a:xfrm>
            <a:off x="3551954" y="1777537"/>
            <a:ext cx="1724426" cy="646331"/>
          </a:xfrm>
          <a:prstGeom prst="rect">
            <a:avLst/>
          </a:prstGeom>
        </p:spPr>
        <p:txBody>
          <a:bodyPr wrap="square" lIns="0" tIns="45720" rIns="91440" bIns="45720" rtlCol="0"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1</a:t>
            </a:r>
            <a:r>
              <a:rPr kumimoji="0" lang="en-US" sz="900" b="0" i="0" u="none" strike="noStrike" kern="1200" cap="none" spc="0" normalizeH="0" baseline="30000" noProof="0">
                <a:ln>
                  <a:noFill/>
                </a:ln>
                <a:solidFill>
                  <a:srgbClr val="000000"/>
                </a:solidFill>
                <a:effectLst/>
                <a:uLnTx/>
                <a:uFillTx/>
                <a:latin typeface="Segoe UI Semibold"/>
                <a:ea typeface="+mn-ea"/>
                <a:cs typeface="+mn-cs"/>
              </a:rPr>
              <a:t>st</a:t>
            </a:r>
            <a:r>
              <a:rPr kumimoji="0" lang="en-US" sz="900" b="0" i="0" u="none" strike="noStrike" kern="1200" cap="none" spc="0" normalizeH="0" baseline="0" noProof="0">
                <a:ln>
                  <a:noFill/>
                </a:ln>
                <a:solidFill>
                  <a:srgbClr val="000000"/>
                </a:solidFill>
                <a:effectLst/>
                <a:uLnTx/>
                <a:uFillTx/>
                <a:latin typeface="Segoe UI Semibold"/>
                <a:ea typeface="+mn-ea"/>
                <a:cs typeface="+mn-cs"/>
              </a:rPr>
              <a:t> Party Preauth between </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Graph – Azure Search</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User context via OBO token</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Invoke/TransitiveMemberOf</a:t>
            </a:r>
          </a:p>
        </p:txBody>
      </p:sp>
      <p:sp>
        <p:nvSpPr>
          <p:cNvPr id="130" name="TextBox 129">
            <a:extLst>
              <a:ext uri="{FF2B5EF4-FFF2-40B4-BE49-F238E27FC236}">
                <a16:creationId xmlns:a16="http://schemas.microsoft.com/office/drawing/2014/main" id="{83917F82-D5F6-940E-CC6C-F96B99109F26}"/>
              </a:ext>
            </a:extLst>
          </p:cNvPr>
          <p:cNvSpPr txBox="1"/>
          <p:nvPr/>
        </p:nvSpPr>
        <p:spPr>
          <a:xfrm>
            <a:off x="1723617" y="3649805"/>
            <a:ext cx="2310808" cy="369332"/>
          </a:xfrm>
          <a:prstGeom prst="rect">
            <a:avLst/>
          </a:prstGeom>
          <a:solidFill>
            <a:srgbClr val="C5B4E3"/>
          </a:solidFill>
        </p:spPr>
        <p:txBody>
          <a:bodyPr wrap="square" lIns="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ADLS Gen2 Indexer: Gets ACLS: UserId/GroupId gets Container RBAC roles</a:t>
            </a:r>
          </a:p>
        </p:txBody>
      </p:sp>
      <p:sp>
        <p:nvSpPr>
          <p:cNvPr id="131" name="TextBox 130">
            <a:extLst>
              <a:ext uri="{FF2B5EF4-FFF2-40B4-BE49-F238E27FC236}">
                <a16:creationId xmlns:a16="http://schemas.microsoft.com/office/drawing/2014/main" id="{9EC91178-B8CF-EF95-8BAF-CB882E62A813}"/>
              </a:ext>
            </a:extLst>
          </p:cNvPr>
          <p:cNvSpPr txBox="1"/>
          <p:nvPr/>
        </p:nvSpPr>
        <p:spPr>
          <a:xfrm>
            <a:off x="3085269" y="5601367"/>
            <a:ext cx="3025885" cy="230832"/>
          </a:xfrm>
          <a:prstGeom prst="rect">
            <a:avLst/>
          </a:prstGeom>
          <a:noFill/>
        </p:spPr>
        <p:txBody>
          <a:bodyPr wrap="square" lIns="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Container info in Index</a:t>
            </a:r>
          </a:p>
        </p:txBody>
      </p:sp>
      <p:sp>
        <p:nvSpPr>
          <p:cNvPr id="132" name="Rectangle: Rounded Corners 10">
            <a:extLst>
              <a:ext uri="{FF2B5EF4-FFF2-40B4-BE49-F238E27FC236}">
                <a16:creationId xmlns:a16="http://schemas.microsoft.com/office/drawing/2014/main" id="{22F58F09-1C7C-BE15-566F-2FD83A2F2E1E}"/>
              </a:ext>
            </a:extLst>
          </p:cNvPr>
          <p:cNvSpPr/>
          <p:nvPr/>
        </p:nvSpPr>
        <p:spPr>
          <a:xfrm>
            <a:off x="3030547" y="4330709"/>
            <a:ext cx="1372668" cy="893217"/>
          </a:xfrm>
          <a:prstGeom prst="roundRect">
            <a:avLst>
              <a:gd name="adj" fmla="val 12853"/>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Document Index </a:t>
            </a:r>
            <a:b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Azure Search </a:t>
            </a:r>
            <a:b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access </a:t>
            </a:r>
            <a:b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control information</a:t>
            </a:r>
          </a:p>
        </p:txBody>
      </p:sp>
      <p:sp>
        <p:nvSpPr>
          <p:cNvPr id="133" name="Rectangle: Rounded Corners 10">
            <a:extLst>
              <a:ext uri="{FF2B5EF4-FFF2-40B4-BE49-F238E27FC236}">
                <a16:creationId xmlns:a16="http://schemas.microsoft.com/office/drawing/2014/main" id="{0C3D944E-365D-94C3-AF9E-357BF9052563}"/>
              </a:ext>
            </a:extLst>
          </p:cNvPr>
          <p:cNvSpPr/>
          <p:nvPr/>
        </p:nvSpPr>
        <p:spPr>
          <a:xfrm>
            <a:off x="4653203" y="4536154"/>
            <a:ext cx="1524342" cy="504198"/>
          </a:xfrm>
          <a:prstGeom prst="round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Search Backend Search Engine</a:t>
            </a:r>
          </a:p>
        </p:txBody>
      </p:sp>
      <p:sp>
        <p:nvSpPr>
          <p:cNvPr id="134" name="Rectangle: Rounded Corners 10">
            <a:extLst>
              <a:ext uri="{FF2B5EF4-FFF2-40B4-BE49-F238E27FC236}">
                <a16:creationId xmlns:a16="http://schemas.microsoft.com/office/drawing/2014/main" id="{8D1445C7-BA10-048D-E2A7-9071D6D9CF5A}"/>
              </a:ext>
            </a:extLst>
          </p:cNvPr>
          <p:cNvSpPr/>
          <p:nvPr/>
        </p:nvSpPr>
        <p:spPr>
          <a:xfrm>
            <a:off x="7186089" y="4330709"/>
            <a:ext cx="1232372" cy="893216"/>
          </a:xfrm>
          <a:prstGeom prst="roundRect">
            <a:avLst>
              <a:gd name="adj" fmla="val 13107"/>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Search </a:t>
            </a:r>
            <a:b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API Frontend</a:t>
            </a:r>
          </a:p>
        </p:txBody>
      </p:sp>
      <p:sp>
        <p:nvSpPr>
          <p:cNvPr id="135" name="Rectangle: Rounded Corners 10">
            <a:extLst>
              <a:ext uri="{FF2B5EF4-FFF2-40B4-BE49-F238E27FC236}">
                <a16:creationId xmlns:a16="http://schemas.microsoft.com/office/drawing/2014/main" id="{3806F380-9A68-D53E-B4F8-9BF3D489DEF2}"/>
              </a:ext>
            </a:extLst>
          </p:cNvPr>
          <p:cNvSpPr/>
          <p:nvPr/>
        </p:nvSpPr>
        <p:spPr>
          <a:xfrm>
            <a:off x="4917908" y="2919178"/>
            <a:ext cx="3500551" cy="366273"/>
          </a:xfrm>
          <a:prstGeom prst="round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User Permission Service</a:t>
            </a:r>
          </a:p>
        </p:txBody>
      </p:sp>
      <p:sp>
        <p:nvSpPr>
          <p:cNvPr id="136" name="Rectangle: Rounded Corners 10">
            <a:extLst>
              <a:ext uri="{FF2B5EF4-FFF2-40B4-BE49-F238E27FC236}">
                <a16:creationId xmlns:a16="http://schemas.microsoft.com/office/drawing/2014/main" id="{647C3C21-852D-9F63-8D58-7426AC2499F9}"/>
              </a:ext>
            </a:extLst>
          </p:cNvPr>
          <p:cNvSpPr/>
          <p:nvPr/>
        </p:nvSpPr>
        <p:spPr>
          <a:xfrm>
            <a:off x="4882636" y="1105406"/>
            <a:ext cx="1524342" cy="504198"/>
          </a:xfrm>
          <a:prstGeom prst="round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User Permission Store Microsoft Graph</a:t>
            </a:r>
          </a:p>
        </p:txBody>
      </p:sp>
      <p:sp>
        <p:nvSpPr>
          <p:cNvPr id="137" name="Rectangle: Rounded Corners 10">
            <a:extLst>
              <a:ext uri="{FF2B5EF4-FFF2-40B4-BE49-F238E27FC236}">
                <a16:creationId xmlns:a16="http://schemas.microsoft.com/office/drawing/2014/main" id="{F3B415AD-23C6-4062-C034-0F4D4AE59528}"/>
              </a:ext>
            </a:extLst>
          </p:cNvPr>
          <p:cNvSpPr/>
          <p:nvPr/>
        </p:nvSpPr>
        <p:spPr>
          <a:xfrm>
            <a:off x="6894118" y="1105406"/>
            <a:ext cx="1524342" cy="504198"/>
          </a:xfrm>
          <a:prstGeom prst="round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List of Container RBAC Roles Assigned to User</a:t>
            </a:r>
          </a:p>
        </p:txBody>
      </p:sp>
      <p:sp>
        <p:nvSpPr>
          <p:cNvPr id="138" name="TextBox 137">
            <a:extLst>
              <a:ext uri="{FF2B5EF4-FFF2-40B4-BE49-F238E27FC236}">
                <a16:creationId xmlns:a16="http://schemas.microsoft.com/office/drawing/2014/main" id="{45EBB75E-A496-6050-F7DD-86FD61FC01A5}"/>
              </a:ext>
              <a:ext uri="{C183D7F6-B498-43B3-948B-1728B52AA6E4}">
                <adec:decorative xmlns:adec="http://schemas.microsoft.com/office/drawing/2017/decorative" val="1"/>
              </a:ext>
            </a:extLst>
          </p:cNvPr>
          <p:cNvSpPr txBox="1"/>
          <p:nvPr/>
        </p:nvSpPr>
        <p:spPr>
          <a:xfrm>
            <a:off x="8952936" y="4239025"/>
            <a:ext cx="758624" cy="353943"/>
          </a:xfrm>
          <a:prstGeom prst="rect">
            <a:avLst/>
          </a:prstGeom>
          <a:no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RAG </a:t>
            </a:r>
            <a:b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b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APP</a:t>
            </a:r>
          </a:p>
        </p:txBody>
      </p:sp>
      <p:pic>
        <p:nvPicPr>
          <p:cNvPr id="139" name="Picture 138">
            <a:extLst>
              <a:ext uri="{FF2B5EF4-FFF2-40B4-BE49-F238E27FC236}">
                <a16:creationId xmlns:a16="http://schemas.microsoft.com/office/drawing/2014/main" id="{8F29E18F-3693-72B0-A23C-706B8C409AC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150876" y="3821350"/>
            <a:ext cx="393491" cy="393491"/>
          </a:xfrm>
          <a:prstGeom prst="rect">
            <a:avLst/>
          </a:prstGeom>
        </p:spPr>
      </p:pic>
      <p:pic>
        <p:nvPicPr>
          <p:cNvPr id="140" name="Picture 139">
            <a:extLst>
              <a:ext uri="{FF2B5EF4-FFF2-40B4-BE49-F238E27FC236}">
                <a16:creationId xmlns:a16="http://schemas.microsoft.com/office/drawing/2014/main" id="{B7A1D299-C913-590B-3846-96629342FA48}"/>
              </a:ext>
            </a:extLst>
          </p:cNvPr>
          <p:cNvPicPr>
            <a:picLocks noChangeAspect="1"/>
          </p:cNvPicPr>
          <p:nvPr/>
        </p:nvPicPr>
        <p:blipFill>
          <a:blip r:embed="rId6"/>
          <a:srcRect l="1417" r="60395" b="73629"/>
          <a:stretch/>
        </p:blipFill>
        <p:spPr>
          <a:xfrm>
            <a:off x="10636187" y="3809778"/>
            <a:ext cx="403825" cy="416232"/>
          </a:xfrm>
          <a:prstGeom prst="rect">
            <a:avLst/>
          </a:prstGeom>
        </p:spPr>
      </p:pic>
      <p:cxnSp>
        <p:nvCxnSpPr>
          <p:cNvPr id="141" name="Connector: Elbow 78">
            <a:extLst>
              <a:ext uri="{FF2B5EF4-FFF2-40B4-BE49-F238E27FC236}">
                <a16:creationId xmlns:a16="http://schemas.microsoft.com/office/drawing/2014/main" id="{43A66C81-C308-989B-373F-04B0FDD963E0}"/>
              </a:ext>
            </a:extLst>
          </p:cNvPr>
          <p:cNvCxnSpPr>
            <a:cxnSpLocks/>
            <a:stCxn id="140" idx="3"/>
            <a:endCxn id="148" idx="3"/>
          </p:cNvCxnSpPr>
          <p:nvPr/>
        </p:nvCxnSpPr>
        <p:spPr>
          <a:xfrm flipH="1">
            <a:off x="10374830" y="4017894"/>
            <a:ext cx="665182" cy="1583454"/>
          </a:xfrm>
          <a:prstGeom prst="bentConnector3">
            <a:avLst>
              <a:gd name="adj1" fmla="val -34367"/>
            </a:avLst>
          </a:prstGeom>
          <a:ln w="12700" cap="flat">
            <a:solidFill>
              <a:srgbClr val="6040A1"/>
            </a:solidFill>
            <a:prstDash val="solid"/>
            <a:beve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useBgFill="1">
        <p:nvSpPr>
          <p:cNvPr id="142" name="TextBox 141">
            <a:extLst>
              <a:ext uri="{FF2B5EF4-FFF2-40B4-BE49-F238E27FC236}">
                <a16:creationId xmlns:a16="http://schemas.microsoft.com/office/drawing/2014/main" id="{8E0E730E-3252-03D2-EEDE-72A0DCE820FD}"/>
              </a:ext>
            </a:extLst>
          </p:cNvPr>
          <p:cNvSpPr txBox="1"/>
          <p:nvPr/>
        </p:nvSpPr>
        <p:spPr>
          <a:xfrm>
            <a:off x="11107594" y="5140885"/>
            <a:ext cx="339330" cy="301467"/>
          </a:xfrm>
          <a:prstGeom prst="rect">
            <a:avLst/>
          </a:prstGeom>
        </p:spPr>
        <p:txBody>
          <a:bodyPr vert="horz" wrap="square" lIns="0" tIns="18000" rIns="0" bIns="18000" rtlCol="0" anchor="b" anchorCtr="0">
            <a:no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0" marR="0" lvl="1"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User </a:t>
            </a:r>
            <a:b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query</a:t>
            </a:r>
          </a:p>
        </p:txBody>
      </p:sp>
      <p:sp>
        <p:nvSpPr>
          <p:cNvPr id="143" name="TextBox 142">
            <a:extLst>
              <a:ext uri="{FF2B5EF4-FFF2-40B4-BE49-F238E27FC236}">
                <a16:creationId xmlns:a16="http://schemas.microsoft.com/office/drawing/2014/main" id="{C4B472B3-8CB3-0E51-E317-E4B368B169BD}"/>
              </a:ext>
              <a:ext uri="{C183D7F6-B498-43B3-948B-1728B52AA6E4}">
                <adec:decorative xmlns:adec="http://schemas.microsoft.com/office/drawing/2017/decorative" val="1"/>
              </a:ext>
            </a:extLst>
          </p:cNvPr>
          <p:cNvSpPr txBox="1"/>
          <p:nvPr/>
        </p:nvSpPr>
        <p:spPr>
          <a:xfrm>
            <a:off x="10577330" y="4239025"/>
            <a:ext cx="518151" cy="223138"/>
          </a:xfrm>
          <a:prstGeom prst="rect">
            <a:avLst/>
          </a:prstGeom>
          <a:no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UX</a:t>
            </a:r>
          </a:p>
        </p:txBody>
      </p:sp>
      <p:cxnSp>
        <p:nvCxnSpPr>
          <p:cNvPr id="144" name="Straight Arrow Connector 143">
            <a:extLst>
              <a:ext uri="{FF2B5EF4-FFF2-40B4-BE49-F238E27FC236}">
                <a16:creationId xmlns:a16="http://schemas.microsoft.com/office/drawing/2014/main" id="{54D0C733-B856-8DCF-6357-25F33FAE971E}"/>
              </a:ext>
              <a:ext uri="{C183D7F6-B498-43B3-948B-1728B52AA6E4}">
                <adec:decorative xmlns:adec="http://schemas.microsoft.com/office/drawing/2017/decorative" val="1"/>
              </a:ext>
            </a:extLst>
          </p:cNvPr>
          <p:cNvCxnSpPr>
            <a:cxnSpLocks/>
            <a:stCxn id="140" idx="1"/>
            <a:endCxn id="139" idx="3"/>
          </p:cNvCxnSpPr>
          <p:nvPr/>
        </p:nvCxnSpPr>
        <p:spPr>
          <a:xfrm flipH="1">
            <a:off x="9544367" y="4017894"/>
            <a:ext cx="1091820" cy="202"/>
          </a:xfrm>
          <a:prstGeom prst="straightConnector1">
            <a:avLst/>
          </a:prstGeom>
          <a:ln w="12700" cap="flat">
            <a:solidFill>
              <a:srgbClr val="6040A1"/>
            </a:solidFill>
            <a:prstDash val="solid"/>
            <a:beve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useBgFill="1">
        <p:nvSpPr>
          <p:cNvPr id="145" name="TextBox 144">
            <a:extLst>
              <a:ext uri="{FF2B5EF4-FFF2-40B4-BE49-F238E27FC236}">
                <a16:creationId xmlns:a16="http://schemas.microsoft.com/office/drawing/2014/main" id="{ED50E823-3F15-47DF-38D3-859BB54BD329}"/>
              </a:ext>
            </a:extLst>
          </p:cNvPr>
          <p:cNvSpPr txBox="1"/>
          <p:nvPr/>
        </p:nvSpPr>
        <p:spPr>
          <a:xfrm>
            <a:off x="9758867" y="3934294"/>
            <a:ext cx="669791" cy="159462"/>
          </a:xfrm>
          <a:prstGeom prst="rect">
            <a:avLst/>
          </a:prstGeom>
        </p:spPr>
        <p:txBody>
          <a:bodyPr vert="horz" wrap="square" lIns="0" tIns="18000" rIns="0" bIns="18000" rtlCol="0" anchor="ctr" anchorCtr="0">
            <a:sp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User query</a:t>
            </a:r>
          </a:p>
        </p:txBody>
      </p:sp>
      <p:sp>
        <p:nvSpPr>
          <p:cNvPr id="146" name="Graphic 90">
            <a:extLst>
              <a:ext uri="{FF2B5EF4-FFF2-40B4-BE49-F238E27FC236}">
                <a16:creationId xmlns:a16="http://schemas.microsoft.com/office/drawing/2014/main" id="{C74F7805-199A-759A-3509-13CE2D318802}"/>
              </a:ext>
              <a:ext uri="{C183D7F6-B498-43B3-948B-1728B52AA6E4}">
                <adec:decorative xmlns:adec="http://schemas.microsoft.com/office/drawing/2017/decorative" val="1"/>
              </a:ext>
            </a:extLst>
          </p:cNvPr>
          <p:cNvSpPr/>
          <p:nvPr/>
        </p:nvSpPr>
        <p:spPr>
          <a:xfrm>
            <a:off x="9929307" y="5158517"/>
            <a:ext cx="251887" cy="303343"/>
          </a:xfrm>
          <a:custGeom>
            <a:avLst/>
            <a:gdLst>
              <a:gd name="connsiteX0" fmla="*/ 254563 w 296215"/>
              <a:gd name="connsiteY0" fmla="*/ 222074 h 370172"/>
              <a:gd name="connsiteX1" fmla="*/ 296216 w 296215"/>
              <a:gd name="connsiteY1" fmla="*/ 263690 h 370172"/>
              <a:gd name="connsiteX2" fmla="*/ 296216 w 296215"/>
              <a:gd name="connsiteY2" fmla="*/ 263708 h 370172"/>
              <a:gd name="connsiteX3" fmla="*/ 296216 w 296215"/>
              <a:gd name="connsiteY3" fmla="*/ 280703 h 370172"/>
              <a:gd name="connsiteX4" fmla="*/ 286719 w 296215"/>
              <a:gd name="connsiteY4" fmla="*/ 310304 h 370172"/>
              <a:gd name="connsiteX5" fmla="*/ 148043 w 296215"/>
              <a:gd name="connsiteY5" fmla="*/ 370173 h 370172"/>
              <a:gd name="connsiteX6" fmla="*/ 9441 w 296215"/>
              <a:gd name="connsiteY6" fmla="*/ 310248 h 370172"/>
              <a:gd name="connsiteX7" fmla="*/ 0 w 296215"/>
              <a:gd name="connsiteY7" fmla="*/ 280721 h 370172"/>
              <a:gd name="connsiteX8" fmla="*/ 0 w 296215"/>
              <a:gd name="connsiteY8" fmla="*/ 263690 h 370172"/>
              <a:gd name="connsiteX9" fmla="*/ 41616 w 296215"/>
              <a:gd name="connsiteY9" fmla="*/ 222037 h 370172"/>
              <a:gd name="connsiteX10" fmla="*/ 41634 w 296215"/>
              <a:gd name="connsiteY10" fmla="*/ 222037 h 370172"/>
              <a:gd name="connsiteX11" fmla="*/ 254545 w 296215"/>
              <a:gd name="connsiteY11" fmla="*/ 222037 h 370172"/>
              <a:gd name="connsiteX12" fmla="*/ 148043 w 296215"/>
              <a:gd name="connsiteY12" fmla="*/ 0 h 370172"/>
              <a:gd name="connsiteX13" fmla="*/ 240605 w 296215"/>
              <a:gd name="connsiteY13" fmla="*/ 92562 h 370172"/>
              <a:gd name="connsiteX14" fmla="*/ 148043 w 296215"/>
              <a:gd name="connsiteY14" fmla="*/ 185123 h 370172"/>
              <a:gd name="connsiteX15" fmla="*/ 55481 w 296215"/>
              <a:gd name="connsiteY15" fmla="*/ 92562 h 370172"/>
              <a:gd name="connsiteX16" fmla="*/ 148043 w 296215"/>
              <a:gd name="connsiteY16" fmla="*/ 0 h 37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215" h="370172">
                <a:moveTo>
                  <a:pt x="254563" y="222074"/>
                </a:moveTo>
                <a:cubicBezTo>
                  <a:pt x="277557" y="222063"/>
                  <a:pt x="296205" y="240696"/>
                  <a:pt x="296216" y="263690"/>
                </a:cubicBezTo>
                <a:cubicBezTo>
                  <a:pt x="296216" y="263695"/>
                  <a:pt x="296216" y="263703"/>
                  <a:pt x="296216" y="263708"/>
                </a:cubicBezTo>
                <a:lnTo>
                  <a:pt x="296216" y="280703"/>
                </a:lnTo>
                <a:cubicBezTo>
                  <a:pt x="296214" y="291318"/>
                  <a:pt x="292893" y="301668"/>
                  <a:pt x="286719" y="310304"/>
                </a:cubicBezTo>
                <a:cubicBezTo>
                  <a:pt x="258099" y="350346"/>
                  <a:pt x="211355" y="370173"/>
                  <a:pt x="148043" y="370173"/>
                </a:cubicBezTo>
                <a:cubicBezTo>
                  <a:pt x="84694" y="370173"/>
                  <a:pt x="37987" y="350327"/>
                  <a:pt x="9441" y="310248"/>
                </a:cubicBezTo>
                <a:cubicBezTo>
                  <a:pt x="3301" y="301627"/>
                  <a:pt x="1" y="291306"/>
                  <a:pt x="0" y="280721"/>
                </a:cubicBezTo>
                <a:lnTo>
                  <a:pt x="0" y="263690"/>
                </a:lnTo>
                <a:cubicBezTo>
                  <a:pt x="-10" y="240696"/>
                  <a:pt x="18622" y="222048"/>
                  <a:pt x="41616" y="222037"/>
                </a:cubicBezTo>
                <a:cubicBezTo>
                  <a:pt x="41622" y="222037"/>
                  <a:pt x="41628" y="222037"/>
                  <a:pt x="41634" y="222037"/>
                </a:cubicBezTo>
                <a:lnTo>
                  <a:pt x="254545" y="222037"/>
                </a:lnTo>
                <a:close/>
                <a:moveTo>
                  <a:pt x="148043" y="0"/>
                </a:moveTo>
                <a:cubicBezTo>
                  <a:pt x="199163" y="0"/>
                  <a:pt x="240605" y="41441"/>
                  <a:pt x="240605" y="92562"/>
                </a:cubicBezTo>
                <a:cubicBezTo>
                  <a:pt x="240605" y="143682"/>
                  <a:pt x="199163" y="185123"/>
                  <a:pt x="148043" y="185123"/>
                </a:cubicBezTo>
                <a:cubicBezTo>
                  <a:pt x="96923" y="185123"/>
                  <a:pt x="55481" y="143682"/>
                  <a:pt x="55481" y="92562"/>
                </a:cubicBezTo>
                <a:cubicBezTo>
                  <a:pt x="55481" y="41441"/>
                  <a:pt x="96923" y="0"/>
                  <a:pt x="148043" y="0"/>
                </a:cubicBezTo>
                <a:close/>
              </a:path>
            </a:pathLst>
          </a:cu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pic>
        <p:nvPicPr>
          <p:cNvPr id="147" name="Graphic 146">
            <a:extLst>
              <a:ext uri="{FF2B5EF4-FFF2-40B4-BE49-F238E27FC236}">
                <a16:creationId xmlns:a16="http://schemas.microsoft.com/office/drawing/2014/main" id="{209C9A35-FD9F-A811-0410-93D567B086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2926" y="2516015"/>
            <a:ext cx="393089" cy="393089"/>
          </a:xfrm>
          <a:prstGeom prst="rect">
            <a:avLst/>
          </a:prstGeom>
        </p:spPr>
      </p:pic>
      <p:sp>
        <p:nvSpPr>
          <p:cNvPr id="148" name="TextBox 147">
            <a:extLst>
              <a:ext uri="{FF2B5EF4-FFF2-40B4-BE49-F238E27FC236}">
                <a16:creationId xmlns:a16="http://schemas.microsoft.com/office/drawing/2014/main" id="{81317487-DA78-8B33-3E74-4676F4EE2BF6}"/>
              </a:ext>
              <a:ext uri="{C183D7F6-B498-43B3-948B-1728B52AA6E4}">
                <adec:decorative xmlns:adec="http://schemas.microsoft.com/office/drawing/2017/decorative" val="1"/>
              </a:ext>
            </a:extLst>
          </p:cNvPr>
          <p:cNvSpPr txBox="1"/>
          <p:nvPr/>
        </p:nvSpPr>
        <p:spPr>
          <a:xfrm>
            <a:off x="9747868" y="5489779"/>
            <a:ext cx="626962" cy="223138"/>
          </a:xfrm>
          <a:prstGeom prst="rect">
            <a:avLst/>
          </a:prstGeom>
          <a:no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End User</a:t>
            </a:r>
          </a:p>
        </p:txBody>
      </p:sp>
      <p:sp>
        <p:nvSpPr>
          <p:cNvPr id="149" name="TextBox 148">
            <a:extLst>
              <a:ext uri="{FF2B5EF4-FFF2-40B4-BE49-F238E27FC236}">
                <a16:creationId xmlns:a16="http://schemas.microsoft.com/office/drawing/2014/main" id="{9B7FC646-74CA-089D-CA17-8F3D8DCDCE75}"/>
              </a:ext>
              <a:ext uri="{C183D7F6-B498-43B3-948B-1728B52AA6E4}">
                <adec:decorative xmlns:adec="http://schemas.microsoft.com/office/drawing/2017/decorative" val="1"/>
              </a:ext>
            </a:extLst>
          </p:cNvPr>
          <p:cNvSpPr txBox="1"/>
          <p:nvPr/>
        </p:nvSpPr>
        <p:spPr>
          <a:xfrm>
            <a:off x="9063421" y="2921961"/>
            <a:ext cx="758624" cy="223138"/>
          </a:xfrm>
          <a:prstGeom prst="rect">
            <a:avLst/>
          </a:prstGeom>
          <a:no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Entra ID</a:t>
            </a:r>
          </a:p>
        </p:txBody>
      </p:sp>
      <p:sp useBgFill="1">
        <p:nvSpPr>
          <p:cNvPr id="150" name="TextBox 149">
            <a:extLst>
              <a:ext uri="{FF2B5EF4-FFF2-40B4-BE49-F238E27FC236}">
                <a16:creationId xmlns:a16="http://schemas.microsoft.com/office/drawing/2014/main" id="{F27432DB-EF3E-91D3-D9CC-34995D0B4E4F}"/>
              </a:ext>
            </a:extLst>
          </p:cNvPr>
          <p:cNvSpPr txBox="1"/>
          <p:nvPr/>
        </p:nvSpPr>
        <p:spPr>
          <a:xfrm>
            <a:off x="3551954" y="1777537"/>
            <a:ext cx="1724426" cy="646331"/>
          </a:xfrm>
          <a:prstGeom prst="rect">
            <a:avLst/>
          </a:prstGeom>
        </p:spPr>
        <p:txBody>
          <a:bodyPr wrap="square" lIns="0" tIns="45720" rIns="91440" bIns="45720" rtlCol="0"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1</a:t>
            </a:r>
            <a:r>
              <a:rPr kumimoji="0" lang="en-US" sz="900" b="0" i="0" u="none" strike="noStrike" kern="1200" cap="none" spc="0" normalizeH="0" baseline="30000" noProof="0">
                <a:ln>
                  <a:noFill/>
                </a:ln>
                <a:solidFill>
                  <a:srgbClr val="000000"/>
                </a:solidFill>
                <a:effectLst/>
                <a:uLnTx/>
                <a:uFillTx/>
                <a:latin typeface="Segoe UI Semibold"/>
                <a:ea typeface="+mn-ea"/>
                <a:cs typeface="+mn-cs"/>
              </a:rPr>
              <a:t>st</a:t>
            </a:r>
            <a:r>
              <a:rPr kumimoji="0" lang="en-US" sz="900" b="0" i="0" u="none" strike="noStrike" kern="1200" cap="none" spc="0" normalizeH="0" baseline="0" noProof="0">
                <a:ln>
                  <a:noFill/>
                </a:ln>
                <a:solidFill>
                  <a:srgbClr val="000000"/>
                </a:solidFill>
                <a:effectLst/>
                <a:uLnTx/>
                <a:uFillTx/>
                <a:latin typeface="Segoe UI Semibold"/>
                <a:ea typeface="+mn-ea"/>
                <a:cs typeface="+mn-cs"/>
              </a:rPr>
              <a:t> Party Preauth between </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Graph – Azure Search</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User context via OBO token</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Invoke/TransitiveMemberOf</a:t>
            </a:r>
          </a:p>
        </p:txBody>
      </p:sp>
      <p:cxnSp>
        <p:nvCxnSpPr>
          <p:cNvPr id="151" name="Straight Arrow Connector 150">
            <a:extLst>
              <a:ext uri="{FF2B5EF4-FFF2-40B4-BE49-F238E27FC236}">
                <a16:creationId xmlns:a16="http://schemas.microsoft.com/office/drawing/2014/main" id="{7525FA1B-AFAF-2550-23DF-2ED9086CDD96}"/>
              </a:ext>
            </a:extLst>
          </p:cNvPr>
          <p:cNvCxnSpPr>
            <a:cxnSpLocks/>
          </p:cNvCxnSpPr>
          <p:nvPr/>
        </p:nvCxnSpPr>
        <p:spPr>
          <a:xfrm>
            <a:off x="7344798" y="1637945"/>
            <a:ext cx="0" cy="1213042"/>
          </a:xfrm>
          <a:prstGeom prst="straightConnector1">
            <a:avLst/>
          </a:prstGeom>
          <a:ln w="12700" cap="rnd">
            <a:solidFill>
              <a:srgbClr val="6040A1"/>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76CD5846-765A-14AB-7F14-B2C8735B930C}"/>
              </a:ext>
            </a:extLst>
          </p:cNvPr>
          <p:cNvCxnSpPr>
            <a:cxnSpLocks/>
          </p:cNvCxnSpPr>
          <p:nvPr/>
        </p:nvCxnSpPr>
        <p:spPr>
          <a:xfrm>
            <a:off x="5311619" y="1637945"/>
            <a:ext cx="0" cy="1213042"/>
          </a:xfrm>
          <a:prstGeom prst="straightConnector1">
            <a:avLst/>
          </a:prstGeom>
          <a:ln w="12700" cap="rnd">
            <a:solidFill>
              <a:srgbClr val="6040A1"/>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B10B5D9E-79C3-D7E8-7DC8-089205643A80}"/>
              </a:ext>
            </a:extLst>
          </p:cNvPr>
          <p:cNvCxnSpPr>
            <a:cxnSpLocks/>
          </p:cNvCxnSpPr>
          <p:nvPr/>
        </p:nvCxnSpPr>
        <p:spPr>
          <a:xfrm flipV="1">
            <a:off x="5932466" y="2850987"/>
            <a:ext cx="0" cy="68191"/>
          </a:xfrm>
          <a:prstGeom prst="straightConnector1">
            <a:avLst/>
          </a:prstGeom>
          <a:ln w="12700" cap="rnd">
            <a:gradFill flip="none" rotWithShape="1">
              <a:gsLst>
                <a:gs pos="0">
                  <a:srgbClr val="0A6BBA"/>
                </a:gs>
                <a:gs pos="79000">
                  <a:srgbClr val="318581"/>
                </a:gs>
              </a:gsLst>
              <a:path path="circle">
                <a:fillToRect l="100000" t="100000"/>
              </a:path>
              <a:tileRect r="-100000" b="-100000"/>
            </a:gra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79DCAFE-7BDA-47D7-1D61-239CF39BA143}"/>
              </a:ext>
            </a:extLst>
          </p:cNvPr>
          <p:cNvCxnSpPr>
            <a:cxnSpLocks/>
          </p:cNvCxnSpPr>
          <p:nvPr/>
        </p:nvCxnSpPr>
        <p:spPr>
          <a:xfrm flipV="1">
            <a:off x="7935192" y="2850987"/>
            <a:ext cx="0" cy="68191"/>
          </a:xfrm>
          <a:prstGeom prst="straightConnector1">
            <a:avLst/>
          </a:prstGeom>
          <a:ln w="12700" cap="rnd">
            <a:gradFill flip="none" rotWithShape="1">
              <a:gsLst>
                <a:gs pos="0">
                  <a:srgbClr val="0A6BBA"/>
                </a:gs>
                <a:gs pos="79000">
                  <a:srgbClr val="318581"/>
                </a:gs>
              </a:gsLst>
              <a:path path="circle">
                <a:fillToRect l="100000" t="100000"/>
              </a:path>
              <a:tileRect r="-100000" b="-100000"/>
            </a:gra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useBgFill="1">
        <p:nvSpPr>
          <p:cNvPr id="155" name="TextBox 154">
            <a:extLst>
              <a:ext uri="{FF2B5EF4-FFF2-40B4-BE49-F238E27FC236}">
                <a16:creationId xmlns:a16="http://schemas.microsoft.com/office/drawing/2014/main" id="{0ED4E38B-B2D6-D59B-3631-0689E449B4A8}"/>
              </a:ext>
            </a:extLst>
          </p:cNvPr>
          <p:cNvSpPr txBox="1"/>
          <p:nvPr/>
        </p:nvSpPr>
        <p:spPr>
          <a:xfrm>
            <a:off x="6130143" y="1985286"/>
            <a:ext cx="1063847" cy="230832"/>
          </a:xfrm>
          <a:prstGeom prst="rect">
            <a:avLst/>
          </a:prstGeom>
        </p:spPr>
        <p:txBody>
          <a:bodyPr wrap="square" lIns="0" tIns="45720" rIns="91440" bIns="45720" rtlCol="0"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List of GroupIDs</a:t>
            </a:r>
          </a:p>
        </p:txBody>
      </p:sp>
      <p:sp useBgFill="1">
        <p:nvSpPr>
          <p:cNvPr id="156" name="TextBox 155">
            <a:extLst>
              <a:ext uri="{FF2B5EF4-FFF2-40B4-BE49-F238E27FC236}">
                <a16:creationId xmlns:a16="http://schemas.microsoft.com/office/drawing/2014/main" id="{D7CDCFEA-4FCF-7000-9082-8B80B358472C}"/>
              </a:ext>
            </a:extLst>
          </p:cNvPr>
          <p:cNvSpPr txBox="1"/>
          <p:nvPr/>
        </p:nvSpPr>
        <p:spPr>
          <a:xfrm>
            <a:off x="8075673" y="1985286"/>
            <a:ext cx="1063847" cy="230832"/>
          </a:xfrm>
          <a:prstGeom prst="rect">
            <a:avLst/>
          </a:prstGeom>
        </p:spPr>
        <p:txBody>
          <a:bodyPr wrap="square" lIns="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CheckAccess</a:t>
            </a:r>
          </a:p>
        </p:txBody>
      </p:sp>
      <p:cxnSp>
        <p:nvCxnSpPr>
          <p:cNvPr id="157" name="Straight Arrow Connector 156">
            <a:extLst>
              <a:ext uri="{FF2B5EF4-FFF2-40B4-BE49-F238E27FC236}">
                <a16:creationId xmlns:a16="http://schemas.microsoft.com/office/drawing/2014/main" id="{74A0448A-C157-9D54-8FE9-52BB525B4516}"/>
              </a:ext>
            </a:extLst>
          </p:cNvPr>
          <p:cNvCxnSpPr>
            <a:cxnSpLocks/>
            <a:stCxn id="149" idx="2"/>
          </p:cNvCxnSpPr>
          <p:nvPr/>
        </p:nvCxnSpPr>
        <p:spPr>
          <a:xfrm flipH="1">
            <a:off x="9435963" y="3145099"/>
            <a:ext cx="6770" cy="638054"/>
          </a:xfrm>
          <a:prstGeom prst="straightConnector1">
            <a:avLst/>
          </a:prstGeom>
          <a:ln w="12700" cap="rnd">
            <a:solidFill>
              <a:srgbClr val="6040A1"/>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ACA7D95-1D92-1174-5DD5-62BF8E813C51}"/>
              </a:ext>
            </a:extLst>
          </p:cNvPr>
          <p:cNvCxnSpPr>
            <a:cxnSpLocks/>
            <a:stCxn id="132" idx="3"/>
            <a:endCxn id="133" idx="1"/>
          </p:cNvCxnSpPr>
          <p:nvPr/>
        </p:nvCxnSpPr>
        <p:spPr>
          <a:xfrm>
            <a:off x="4403215" y="4777318"/>
            <a:ext cx="249988" cy="10935"/>
          </a:xfrm>
          <a:prstGeom prst="straightConnector1">
            <a:avLst/>
          </a:prstGeom>
          <a:ln w="12700" cap="rnd">
            <a:solidFill>
              <a:schemeClr val="tx1"/>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3B5596E-D909-E269-1E47-380C95102DE3}"/>
              </a:ext>
            </a:extLst>
          </p:cNvPr>
          <p:cNvCxnSpPr>
            <a:cxnSpLocks/>
            <a:stCxn id="133" idx="3"/>
            <a:endCxn id="134" idx="1"/>
          </p:cNvCxnSpPr>
          <p:nvPr/>
        </p:nvCxnSpPr>
        <p:spPr>
          <a:xfrm flipV="1">
            <a:off x="6177545" y="4777317"/>
            <a:ext cx="1008544" cy="10936"/>
          </a:xfrm>
          <a:prstGeom prst="straightConnector1">
            <a:avLst/>
          </a:prstGeom>
          <a:ln w="12700" cap="rnd">
            <a:solidFill>
              <a:schemeClr val="tx1"/>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60" name="Connector: Elbow 78">
            <a:extLst>
              <a:ext uri="{FF2B5EF4-FFF2-40B4-BE49-F238E27FC236}">
                <a16:creationId xmlns:a16="http://schemas.microsoft.com/office/drawing/2014/main" id="{4D0BC750-1B9C-EB03-CB6F-CFF92B6D1AC0}"/>
              </a:ext>
            </a:extLst>
          </p:cNvPr>
          <p:cNvCxnSpPr>
            <a:cxnSpLocks/>
            <a:stCxn id="134" idx="3"/>
            <a:endCxn id="139" idx="1"/>
          </p:cNvCxnSpPr>
          <p:nvPr/>
        </p:nvCxnSpPr>
        <p:spPr>
          <a:xfrm flipV="1">
            <a:off x="8418461" y="4018096"/>
            <a:ext cx="732415" cy="759221"/>
          </a:xfrm>
          <a:prstGeom prst="bentConnector3">
            <a:avLst>
              <a:gd name="adj1" fmla="val 50000"/>
            </a:avLst>
          </a:prstGeom>
          <a:ln w="12700" cap="rnd">
            <a:solidFill>
              <a:srgbClr val="6040A1"/>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D14D9698-08BF-3704-F6C9-907A786146A0}"/>
              </a:ext>
            </a:extLst>
          </p:cNvPr>
          <p:cNvSpPr txBox="1"/>
          <p:nvPr/>
        </p:nvSpPr>
        <p:spPr>
          <a:xfrm>
            <a:off x="8477227" y="4837276"/>
            <a:ext cx="1143187" cy="338554"/>
          </a:xfrm>
          <a:prstGeom prst="rect">
            <a:avLst/>
          </a:prstGeom>
          <a:noFill/>
        </p:spPr>
        <p:txBody>
          <a:bodyPr wrap="square" lIns="0" tIns="45720" rIns="91440" bIns="45720" rtlCol="0" anchor="t">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User query + User </a:t>
            </a:r>
            <a:b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OBO token</a:t>
            </a:r>
          </a:p>
        </p:txBody>
      </p:sp>
      <p:sp useBgFill="1">
        <p:nvSpPr>
          <p:cNvPr id="162" name="TextBox 161">
            <a:extLst>
              <a:ext uri="{FF2B5EF4-FFF2-40B4-BE49-F238E27FC236}">
                <a16:creationId xmlns:a16="http://schemas.microsoft.com/office/drawing/2014/main" id="{586FF950-FD24-9233-33A5-B1CE839D95CE}"/>
              </a:ext>
            </a:extLst>
          </p:cNvPr>
          <p:cNvSpPr txBox="1"/>
          <p:nvPr/>
        </p:nvSpPr>
        <p:spPr>
          <a:xfrm>
            <a:off x="8837906" y="3278234"/>
            <a:ext cx="1217848" cy="215444"/>
          </a:xfrm>
          <a:prstGeom prst="rect">
            <a:avLst/>
          </a:prstGeom>
        </p:spPr>
        <p:txBody>
          <a:bodyPr wrap="square" lIns="91440" tIns="45720" rIns="91440" bIns="45720" rtlCol="0" anchor="t">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Gets User OBO token</a:t>
            </a:r>
          </a:p>
        </p:txBody>
      </p:sp>
      <p:cxnSp>
        <p:nvCxnSpPr>
          <p:cNvPr id="163" name="Connector: Elbow 78">
            <a:extLst>
              <a:ext uri="{FF2B5EF4-FFF2-40B4-BE49-F238E27FC236}">
                <a16:creationId xmlns:a16="http://schemas.microsoft.com/office/drawing/2014/main" id="{35154AD8-0672-CBB8-565F-CCA3583651AE}"/>
              </a:ext>
            </a:extLst>
          </p:cNvPr>
          <p:cNvCxnSpPr>
            <a:cxnSpLocks/>
            <a:stCxn id="132" idx="2"/>
            <a:endCxn id="134" idx="2"/>
          </p:cNvCxnSpPr>
          <p:nvPr/>
        </p:nvCxnSpPr>
        <p:spPr>
          <a:xfrm rot="5400000" flipH="1" flipV="1">
            <a:off x="5759577" y="3181229"/>
            <a:ext cx="1" cy="4085394"/>
          </a:xfrm>
          <a:prstGeom prst="bentConnector3">
            <a:avLst>
              <a:gd name="adj1" fmla="val -22860000000"/>
            </a:avLst>
          </a:prstGeom>
          <a:ln w="12700" cap="flat">
            <a:solidFill>
              <a:srgbClr val="6040A1"/>
            </a:solidFill>
            <a:prstDash val="solid"/>
            <a:beve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64" name="Connector: Elbow 78">
            <a:extLst>
              <a:ext uri="{FF2B5EF4-FFF2-40B4-BE49-F238E27FC236}">
                <a16:creationId xmlns:a16="http://schemas.microsoft.com/office/drawing/2014/main" id="{D4951E32-9E8C-5F6C-DDE8-278D779B2AED}"/>
              </a:ext>
            </a:extLst>
          </p:cNvPr>
          <p:cNvCxnSpPr>
            <a:cxnSpLocks/>
            <a:stCxn id="132" idx="0"/>
            <a:endCxn id="134" idx="0"/>
          </p:cNvCxnSpPr>
          <p:nvPr/>
        </p:nvCxnSpPr>
        <p:spPr>
          <a:xfrm rot="5400000" flipH="1" flipV="1">
            <a:off x="5759578" y="2288012"/>
            <a:ext cx="12700" cy="4085394"/>
          </a:xfrm>
          <a:prstGeom prst="bentConnector3">
            <a:avLst>
              <a:gd name="adj1" fmla="val 1800000"/>
            </a:avLst>
          </a:prstGeom>
          <a:ln w="12700" cap="rnd">
            <a:gradFill flip="none" rotWithShape="1">
              <a:gsLst>
                <a:gs pos="0">
                  <a:srgbClr val="0A6BBA"/>
                </a:gs>
                <a:gs pos="79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useBgFill="1">
        <p:nvSpPr>
          <p:cNvPr id="165" name="TextBox 164">
            <a:extLst>
              <a:ext uri="{FF2B5EF4-FFF2-40B4-BE49-F238E27FC236}">
                <a16:creationId xmlns:a16="http://schemas.microsoft.com/office/drawing/2014/main" id="{237AE1DA-DD58-18DB-AB71-5029B470C0BE}"/>
              </a:ext>
            </a:extLst>
          </p:cNvPr>
          <p:cNvSpPr txBox="1"/>
          <p:nvPr/>
        </p:nvSpPr>
        <p:spPr>
          <a:xfrm>
            <a:off x="4703005" y="5412719"/>
            <a:ext cx="1989516" cy="145918"/>
          </a:xfrm>
          <a:prstGeom prst="rect">
            <a:avLst/>
          </a:prstGeom>
        </p:spPr>
        <p:txBody>
          <a:bodyPr vert="horz" wrap="square" lIns="0" tIns="18000" rIns="0" bIns="18000" rtlCol="0" anchor="b" anchorCtr="0">
            <a:no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0" marR="0" lvl="1"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Get list of unique container RBAC scope</a:t>
            </a:r>
          </a:p>
        </p:txBody>
      </p:sp>
      <p:sp>
        <p:nvSpPr>
          <p:cNvPr id="166" name="TextBox 165">
            <a:extLst>
              <a:ext uri="{FF2B5EF4-FFF2-40B4-BE49-F238E27FC236}">
                <a16:creationId xmlns:a16="http://schemas.microsoft.com/office/drawing/2014/main" id="{F9CAF172-898E-670A-416E-BC5D35D6147B}"/>
              </a:ext>
            </a:extLst>
          </p:cNvPr>
          <p:cNvSpPr txBox="1"/>
          <p:nvPr/>
        </p:nvSpPr>
        <p:spPr>
          <a:xfrm>
            <a:off x="6314739" y="4498389"/>
            <a:ext cx="767044" cy="258503"/>
          </a:xfrm>
          <a:prstGeom prst="rect">
            <a:avLst/>
          </a:prstGeom>
          <a:noFill/>
        </p:spPr>
        <p:txBody>
          <a:bodyPr vert="horz" wrap="square" lIns="0" tIns="18000" rIns="0" bIns="18000" rtlCol="0" anchor="b" anchorCtr="0">
            <a:no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0" marR="0" lvl="1"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User Query + Security Filter</a:t>
            </a:r>
          </a:p>
        </p:txBody>
      </p:sp>
      <p:sp>
        <p:nvSpPr>
          <p:cNvPr id="167" name="TextBox 166">
            <a:extLst>
              <a:ext uri="{FF2B5EF4-FFF2-40B4-BE49-F238E27FC236}">
                <a16:creationId xmlns:a16="http://schemas.microsoft.com/office/drawing/2014/main" id="{FF62FE78-9B6F-2F36-25BD-7EF5FE0227F4}"/>
              </a:ext>
            </a:extLst>
          </p:cNvPr>
          <p:cNvSpPr txBox="1"/>
          <p:nvPr/>
        </p:nvSpPr>
        <p:spPr>
          <a:xfrm>
            <a:off x="1172899" y="4602121"/>
            <a:ext cx="1323692" cy="583904"/>
          </a:xfrm>
          <a:prstGeom prst="rect">
            <a:avLst/>
          </a:prstGeom>
          <a:noFill/>
        </p:spPr>
        <p:txBody>
          <a:bodyPr vert="horz" wrap="square" lIns="0" tIns="18000" rIns="0" bIns="18000" rtlCol="0" anchor="b" anchorCtr="0">
            <a:no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0" marR="0" lvl="1"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source configuration for ACLS and/or container RBAC/roles.</a:t>
            </a:r>
          </a:p>
          <a:p>
            <a:pPr marL="0" marR="0" lvl="1"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/resync</a:t>
            </a:r>
          </a:p>
          <a:p>
            <a:pPr marL="0" marR="0" lvl="1"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/resetdocs</a:t>
            </a:r>
          </a:p>
        </p:txBody>
      </p:sp>
      <p:cxnSp>
        <p:nvCxnSpPr>
          <p:cNvPr id="168" name="Connector: Elbow 78">
            <a:extLst>
              <a:ext uri="{FF2B5EF4-FFF2-40B4-BE49-F238E27FC236}">
                <a16:creationId xmlns:a16="http://schemas.microsoft.com/office/drawing/2014/main" id="{B3021484-242D-5291-69C1-D3FDD59BCE03}"/>
              </a:ext>
            </a:extLst>
          </p:cNvPr>
          <p:cNvCxnSpPr>
            <a:cxnSpLocks/>
            <a:stCxn id="60" idx="3"/>
            <a:endCxn id="132" idx="1"/>
          </p:cNvCxnSpPr>
          <p:nvPr/>
        </p:nvCxnSpPr>
        <p:spPr>
          <a:xfrm>
            <a:off x="1617292" y="3968259"/>
            <a:ext cx="1413255" cy="809059"/>
          </a:xfrm>
          <a:prstGeom prst="bentConnector3">
            <a:avLst>
              <a:gd name="adj1" fmla="val 50000"/>
            </a:avLst>
          </a:prstGeom>
          <a:ln w="12700" cap="rnd">
            <a:solidFill>
              <a:schemeClr val="tx1"/>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0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1A0E-33D1-DCC5-CF6A-44E8355309BC}"/>
              </a:ext>
            </a:extLst>
          </p:cNvPr>
          <p:cNvSpPr>
            <a:spLocks noGrp="1"/>
          </p:cNvSpPr>
          <p:nvPr>
            <p:ph type="title"/>
          </p:nvPr>
        </p:nvSpPr>
        <p:spPr>
          <a:xfrm>
            <a:off x="584708" y="250355"/>
            <a:ext cx="11018520" cy="861774"/>
          </a:xfrm>
        </p:spPr>
        <p:txBody>
          <a:bodyPr/>
          <a:lstStyle/>
          <a:p>
            <a:r>
              <a:rPr lang="en-US" noProof="0"/>
              <a:t>Document-level Security: </a:t>
            </a:r>
            <a:br>
              <a:rPr lang="en-US" sz="2800" noProof="0"/>
            </a:br>
            <a:r>
              <a:rPr lang="en-US" sz="1800" noProof="0"/>
              <a:t>Support for Entra ID POSIX-style ACLs and RBAC permissions workflow</a:t>
            </a:r>
            <a:endParaRPr lang="en-US" sz="2800" noProof="0"/>
          </a:p>
        </p:txBody>
      </p:sp>
      <p:sp>
        <p:nvSpPr>
          <p:cNvPr id="3" name="Text Placeholder 2">
            <a:extLst>
              <a:ext uri="{FF2B5EF4-FFF2-40B4-BE49-F238E27FC236}">
                <a16:creationId xmlns:a16="http://schemas.microsoft.com/office/drawing/2014/main" id="{869D79D6-7D03-4AFF-527A-85E42053AB1F}"/>
              </a:ext>
              <a:ext uri="{C183D7F6-B498-43B3-948B-1728B52AA6E4}">
                <adec:decorative xmlns:adec="http://schemas.microsoft.com/office/drawing/2017/decorative" val="1"/>
              </a:ext>
            </a:extLst>
          </p:cNvPr>
          <p:cNvSpPr txBox="1">
            <a:spLocks/>
          </p:cNvSpPr>
          <p:nvPr/>
        </p:nvSpPr>
        <p:spPr>
          <a:xfrm>
            <a:off x="584708" y="1138352"/>
            <a:ext cx="4681559" cy="5622310"/>
          </a:xfrm>
          <a:prstGeom prst="roundRect">
            <a:avLst>
              <a:gd name="adj" fmla="val 540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a:solidFill>
                  <a:srgbClr val="000000"/>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 name="Diamond 4">
            <a:extLst>
              <a:ext uri="{FF2B5EF4-FFF2-40B4-BE49-F238E27FC236}">
                <a16:creationId xmlns:a16="http://schemas.microsoft.com/office/drawing/2014/main" id="{B3F9B152-330D-213C-8D1D-F90CA795C8EF}"/>
              </a:ext>
            </a:extLst>
          </p:cNvPr>
          <p:cNvSpPr/>
          <p:nvPr/>
        </p:nvSpPr>
        <p:spPr>
          <a:xfrm>
            <a:off x="1988823" y="5544513"/>
            <a:ext cx="1871297" cy="960271"/>
          </a:xfrm>
          <a:prstGeom prst="diamond">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ACLs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Does the principal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have the required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permissions?</a:t>
            </a:r>
          </a:p>
        </p:txBody>
      </p:sp>
      <p:sp>
        <p:nvSpPr>
          <p:cNvPr id="6" name="Text Placeholder 2">
            <a:extLst>
              <a:ext uri="{FF2B5EF4-FFF2-40B4-BE49-F238E27FC236}">
                <a16:creationId xmlns:a16="http://schemas.microsoft.com/office/drawing/2014/main" id="{9CE74AF3-25E6-BAD0-EECC-D87A605118AE}"/>
              </a:ext>
              <a:ext uri="{C183D7F6-B498-43B3-948B-1728B52AA6E4}">
                <adec:decorative xmlns:adec="http://schemas.microsoft.com/office/drawing/2017/decorative" val="1"/>
              </a:ext>
            </a:extLst>
          </p:cNvPr>
          <p:cNvSpPr txBox="1">
            <a:spLocks/>
          </p:cNvSpPr>
          <p:nvPr/>
        </p:nvSpPr>
        <p:spPr>
          <a:xfrm>
            <a:off x="5485874" y="1973604"/>
            <a:ext cx="6126443" cy="4299172"/>
          </a:xfrm>
          <a:prstGeom prst="roundRect">
            <a:avLst>
              <a:gd name="adj" fmla="val 555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marR="0" lvl="0" indent="0" algn="ctr" defTabSz="811670" fontAlgn="auto">
              <a:lnSpc>
                <a:spcPct val="100000"/>
              </a:lnSpc>
              <a:spcBef>
                <a:spcPts val="174"/>
              </a:spcBef>
              <a:spcAft>
                <a:spcPts val="0"/>
              </a:spcAft>
              <a:buClrTx/>
              <a:buSzTx/>
              <a:buFontTx/>
              <a:buNone/>
              <a:tabLst/>
              <a:defRPr kumimoji="0" sz="2400" b="0" i="0" u="none" cap="none" spc="0" normalizeH="0" baseline="0">
                <a:ln>
                  <a:noFill/>
                </a:ln>
                <a:gradFill>
                  <a:gsLst>
                    <a:gs pos="41958">
                      <a:srgbClr val="FFFFFF"/>
                    </a:gs>
                    <a:gs pos="63000">
                      <a:srgbClr val="FFFFFF"/>
                    </a:gs>
                  </a:gsLst>
                  <a:lin ang="0" scaled="0"/>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 name="Rectangle: Rounded Corners 19">
            <a:extLst>
              <a:ext uri="{FF2B5EF4-FFF2-40B4-BE49-F238E27FC236}">
                <a16:creationId xmlns:a16="http://schemas.microsoft.com/office/drawing/2014/main" id="{D3BEF423-1490-A0D5-EA02-3938FA5E43EC}"/>
              </a:ext>
            </a:extLst>
          </p:cNvPr>
          <p:cNvSpPr/>
          <p:nvPr/>
        </p:nvSpPr>
        <p:spPr>
          <a:xfrm>
            <a:off x="2110950" y="1440499"/>
            <a:ext cx="1629075" cy="302281"/>
          </a:xfrm>
          <a:prstGeom prst="roundRect">
            <a:avLst>
              <a:gd name="adj" fmla="val 5000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Request</a:t>
            </a:r>
          </a:p>
        </p:txBody>
      </p:sp>
      <p:sp>
        <p:nvSpPr>
          <p:cNvPr id="8" name="Diamond 7">
            <a:extLst>
              <a:ext uri="{FF2B5EF4-FFF2-40B4-BE49-F238E27FC236}">
                <a16:creationId xmlns:a16="http://schemas.microsoft.com/office/drawing/2014/main" id="{0D3F8DD9-B4C8-E53A-EF64-0CE33B4E5BE3}"/>
              </a:ext>
            </a:extLst>
          </p:cNvPr>
          <p:cNvSpPr/>
          <p:nvPr/>
        </p:nvSpPr>
        <p:spPr>
          <a:xfrm>
            <a:off x="1989839" y="1953207"/>
            <a:ext cx="1871297" cy="960271"/>
          </a:xfrm>
          <a:prstGeom prst="diamond">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RBAC</a:t>
            </a: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Is the required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role assigned?</a:t>
            </a:r>
          </a:p>
        </p:txBody>
      </p:sp>
      <p:sp>
        <p:nvSpPr>
          <p:cNvPr id="9" name="Rectangle: Rounded Corners 19">
            <a:extLst>
              <a:ext uri="{FF2B5EF4-FFF2-40B4-BE49-F238E27FC236}">
                <a16:creationId xmlns:a16="http://schemas.microsoft.com/office/drawing/2014/main" id="{FDBE7732-234E-04EB-B8BE-B1A00EFBA178}"/>
              </a:ext>
            </a:extLst>
          </p:cNvPr>
          <p:cNvSpPr/>
          <p:nvPr/>
        </p:nvSpPr>
        <p:spPr>
          <a:xfrm>
            <a:off x="869608" y="5700665"/>
            <a:ext cx="759975" cy="647967"/>
          </a:xfrm>
          <a:prstGeom prst="roundRect">
            <a:avLst>
              <a:gd name="adj" fmla="val 17612"/>
            </a:avLst>
          </a:prstGeom>
          <a:gradFill flip="none" rotWithShape="1">
            <a:gsLst>
              <a:gs pos="80000">
                <a:srgbClr val="0A6BBA"/>
              </a:gs>
              <a:gs pos="0">
                <a:srgbClr val="318581"/>
              </a:gs>
            </a:gsLst>
            <a:path path="circle">
              <a:fillToRect l="100000" t="100000"/>
            </a:path>
            <a:tileRect r="-100000" b="-100000"/>
          </a:gradFill>
        </p:spPr>
        <p:txBody>
          <a:bodyPr wrap="none" lIns="146957" tIns="18288" rIns="146957" bIns="45720"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rPr>
              <a:t>Access </a:t>
            </a:r>
            <a:b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rPr>
            </a:b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rPr>
              <a:t>granted</a:t>
            </a:r>
          </a:p>
        </p:txBody>
      </p:sp>
      <p:sp>
        <p:nvSpPr>
          <p:cNvPr id="10" name="Rectangle: Rounded Corners 19">
            <a:extLst>
              <a:ext uri="{FF2B5EF4-FFF2-40B4-BE49-F238E27FC236}">
                <a16:creationId xmlns:a16="http://schemas.microsoft.com/office/drawing/2014/main" id="{FCCE6F63-168C-6262-2230-4B0A11FE51C9}"/>
              </a:ext>
            </a:extLst>
          </p:cNvPr>
          <p:cNvSpPr/>
          <p:nvPr/>
        </p:nvSpPr>
        <p:spPr>
          <a:xfrm>
            <a:off x="4218714" y="5700665"/>
            <a:ext cx="759975" cy="647967"/>
          </a:xfrm>
          <a:prstGeom prst="roundRect">
            <a:avLst>
              <a:gd name="adj" fmla="val 19926"/>
            </a:avLst>
          </a:prstGeom>
          <a:gradFill flip="none" rotWithShape="1">
            <a:gsLst>
              <a:gs pos="0">
                <a:srgbClr val="F2536B"/>
              </a:gs>
              <a:gs pos="100000">
                <a:srgbClr val="B238A9"/>
              </a:gs>
            </a:gsLst>
            <a:path path="circle">
              <a:fillToRect l="100000" t="100000"/>
            </a:path>
            <a:tileRect r="-100000" b="-100000"/>
          </a:gradFill>
          <a:effectLst/>
        </p:spPr>
        <p:txBody>
          <a:bodyPr wrap="square" lIns="0" tIns="18288" rIns="0" bIns="45720"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1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Access denied</a:t>
            </a:r>
          </a:p>
        </p:txBody>
      </p:sp>
      <p:sp>
        <p:nvSpPr>
          <p:cNvPr id="11" name="Rounded Rectangle 44">
            <a:extLst>
              <a:ext uri="{FF2B5EF4-FFF2-40B4-BE49-F238E27FC236}">
                <a16:creationId xmlns:a16="http://schemas.microsoft.com/office/drawing/2014/main" id="{21BB6D15-1DD9-C614-DF06-00692DB70293}"/>
              </a:ext>
            </a:extLst>
          </p:cNvPr>
          <p:cNvSpPr/>
          <p:nvPr/>
        </p:nvSpPr>
        <p:spPr>
          <a:xfrm>
            <a:off x="5972956" y="5756135"/>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2" name="Rounded Rectangle 10">
            <a:extLst>
              <a:ext uri="{FF2B5EF4-FFF2-40B4-BE49-F238E27FC236}">
                <a16:creationId xmlns:a16="http://schemas.microsoft.com/office/drawing/2014/main" id="{EFFDDF3C-1E07-D731-AA4D-890530EFB6F2}"/>
              </a:ext>
            </a:extLst>
          </p:cNvPr>
          <p:cNvSpPr/>
          <p:nvPr/>
        </p:nvSpPr>
        <p:spPr>
          <a:xfrm>
            <a:off x="5972956" y="2677655"/>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13" name="Rounded Rectangle 20">
            <a:extLst>
              <a:ext uri="{FF2B5EF4-FFF2-40B4-BE49-F238E27FC236}">
                <a16:creationId xmlns:a16="http://schemas.microsoft.com/office/drawing/2014/main" id="{590F977B-4B54-0AC5-96CD-B66F7717FAC1}"/>
              </a:ext>
            </a:extLst>
          </p:cNvPr>
          <p:cNvSpPr/>
          <p:nvPr/>
        </p:nvSpPr>
        <p:spPr>
          <a:xfrm>
            <a:off x="5972956" y="3117438"/>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14" name="Rounded Rectangle 24">
            <a:extLst>
              <a:ext uri="{FF2B5EF4-FFF2-40B4-BE49-F238E27FC236}">
                <a16:creationId xmlns:a16="http://schemas.microsoft.com/office/drawing/2014/main" id="{99C8A262-A49F-8612-F898-4CE3CA3925C6}"/>
              </a:ext>
            </a:extLst>
          </p:cNvPr>
          <p:cNvSpPr/>
          <p:nvPr/>
        </p:nvSpPr>
        <p:spPr>
          <a:xfrm>
            <a:off x="5972956" y="3557221"/>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15" name="Rounded Rectangle 28">
            <a:extLst>
              <a:ext uri="{FF2B5EF4-FFF2-40B4-BE49-F238E27FC236}">
                <a16:creationId xmlns:a16="http://schemas.microsoft.com/office/drawing/2014/main" id="{9D56C373-10C6-F26F-5055-14659C923659}"/>
              </a:ext>
            </a:extLst>
          </p:cNvPr>
          <p:cNvSpPr/>
          <p:nvPr/>
        </p:nvSpPr>
        <p:spPr>
          <a:xfrm>
            <a:off x="5972956" y="3997004"/>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16" name="Rounded Rectangle 32">
            <a:extLst>
              <a:ext uri="{FF2B5EF4-FFF2-40B4-BE49-F238E27FC236}">
                <a16:creationId xmlns:a16="http://schemas.microsoft.com/office/drawing/2014/main" id="{7BC2AC83-6B2C-1F38-EA5F-71E8D5FD61E4}"/>
              </a:ext>
            </a:extLst>
          </p:cNvPr>
          <p:cNvSpPr/>
          <p:nvPr/>
        </p:nvSpPr>
        <p:spPr>
          <a:xfrm>
            <a:off x="5972956" y="4436787"/>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7" name="Rounded Rectangle 36">
            <a:extLst>
              <a:ext uri="{FF2B5EF4-FFF2-40B4-BE49-F238E27FC236}">
                <a16:creationId xmlns:a16="http://schemas.microsoft.com/office/drawing/2014/main" id="{A255B28F-C0AC-2D5E-91E3-49A597842AEA}"/>
              </a:ext>
            </a:extLst>
          </p:cNvPr>
          <p:cNvSpPr/>
          <p:nvPr/>
        </p:nvSpPr>
        <p:spPr>
          <a:xfrm>
            <a:off x="5972956" y="4876570"/>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8" name="Rounded Rectangle 40">
            <a:extLst>
              <a:ext uri="{FF2B5EF4-FFF2-40B4-BE49-F238E27FC236}">
                <a16:creationId xmlns:a16="http://schemas.microsoft.com/office/drawing/2014/main" id="{3801CB73-C601-89FE-BBEB-292DC1AD2394}"/>
              </a:ext>
            </a:extLst>
          </p:cNvPr>
          <p:cNvSpPr/>
          <p:nvPr/>
        </p:nvSpPr>
        <p:spPr>
          <a:xfrm>
            <a:off x="5972956" y="5316353"/>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9" name="Rounded Rectangle 45">
            <a:extLst>
              <a:ext uri="{FF2B5EF4-FFF2-40B4-BE49-F238E27FC236}">
                <a16:creationId xmlns:a16="http://schemas.microsoft.com/office/drawing/2014/main" id="{FC6FB5A4-7F3A-9871-D8FE-69D338CA015A}"/>
              </a:ext>
            </a:extLst>
          </p:cNvPr>
          <p:cNvSpPr/>
          <p:nvPr/>
        </p:nvSpPr>
        <p:spPr>
          <a:xfrm>
            <a:off x="7495879" y="5756135"/>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0" name="Rounded Rectangle 11">
            <a:extLst>
              <a:ext uri="{FF2B5EF4-FFF2-40B4-BE49-F238E27FC236}">
                <a16:creationId xmlns:a16="http://schemas.microsoft.com/office/drawing/2014/main" id="{A768439D-7A21-1539-E646-CBDA725020A5}"/>
              </a:ext>
            </a:extLst>
          </p:cNvPr>
          <p:cNvSpPr/>
          <p:nvPr/>
        </p:nvSpPr>
        <p:spPr>
          <a:xfrm>
            <a:off x="7495879" y="2677655"/>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21" name="Rounded Rectangle 21">
            <a:extLst>
              <a:ext uri="{FF2B5EF4-FFF2-40B4-BE49-F238E27FC236}">
                <a16:creationId xmlns:a16="http://schemas.microsoft.com/office/drawing/2014/main" id="{3CAFAA43-BB3C-C87C-262E-4733936637EC}"/>
              </a:ext>
            </a:extLst>
          </p:cNvPr>
          <p:cNvSpPr/>
          <p:nvPr/>
        </p:nvSpPr>
        <p:spPr>
          <a:xfrm>
            <a:off x="7495879" y="3117438"/>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22" name="Rounded Rectangle 25">
            <a:extLst>
              <a:ext uri="{FF2B5EF4-FFF2-40B4-BE49-F238E27FC236}">
                <a16:creationId xmlns:a16="http://schemas.microsoft.com/office/drawing/2014/main" id="{D333AADE-1930-616D-8B8D-FBDB2B3DBD88}"/>
              </a:ext>
            </a:extLst>
          </p:cNvPr>
          <p:cNvSpPr/>
          <p:nvPr/>
        </p:nvSpPr>
        <p:spPr>
          <a:xfrm>
            <a:off x="7495879" y="3557221"/>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Rounded Rectangle 29">
            <a:extLst>
              <a:ext uri="{FF2B5EF4-FFF2-40B4-BE49-F238E27FC236}">
                <a16:creationId xmlns:a16="http://schemas.microsoft.com/office/drawing/2014/main" id="{1FA2E2E3-372E-355B-2FFF-432A22C0A4B9}"/>
              </a:ext>
            </a:extLst>
          </p:cNvPr>
          <p:cNvSpPr/>
          <p:nvPr/>
        </p:nvSpPr>
        <p:spPr>
          <a:xfrm>
            <a:off x="7495879" y="3997004"/>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4" name="Rounded Rectangle 33">
            <a:extLst>
              <a:ext uri="{FF2B5EF4-FFF2-40B4-BE49-F238E27FC236}">
                <a16:creationId xmlns:a16="http://schemas.microsoft.com/office/drawing/2014/main" id="{DAA903EF-1668-530C-3939-0893EED2DCBB}"/>
              </a:ext>
            </a:extLst>
          </p:cNvPr>
          <p:cNvSpPr/>
          <p:nvPr/>
        </p:nvSpPr>
        <p:spPr>
          <a:xfrm>
            <a:off x="7495879" y="4436787"/>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25" name="Rounded Rectangle 37">
            <a:extLst>
              <a:ext uri="{FF2B5EF4-FFF2-40B4-BE49-F238E27FC236}">
                <a16:creationId xmlns:a16="http://schemas.microsoft.com/office/drawing/2014/main" id="{CD2001B9-6353-6B5C-DF23-8D3FE57588C5}"/>
              </a:ext>
            </a:extLst>
          </p:cNvPr>
          <p:cNvSpPr/>
          <p:nvPr/>
        </p:nvSpPr>
        <p:spPr>
          <a:xfrm>
            <a:off x="7495879" y="4876570"/>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26" name="Rounded Rectangle 41">
            <a:extLst>
              <a:ext uri="{FF2B5EF4-FFF2-40B4-BE49-F238E27FC236}">
                <a16:creationId xmlns:a16="http://schemas.microsoft.com/office/drawing/2014/main" id="{92D9063B-0BFD-5C5A-6B3A-17D9C78A911E}"/>
              </a:ext>
            </a:extLst>
          </p:cNvPr>
          <p:cNvSpPr/>
          <p:nvPr/>
        </p:nvSpPr>
        <p:spPr>
          <a:xfrm>
            <a:off x="7495879" y="5316353"/>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7" name="Rounded Rectangle 46">
            <a:extLst>
              <a:ext uri="{FF2B5EF4-FFF2-40B4-BE49-F238E27FC236}">
                <a16:creationId xmlns:a16="http://schemas.microsoft.com/office/drawing/2014/main" id="{17CDF88A-C9C1-F65A-AB7F-F639C9BCC1B8}"/>
              </a:ext>
            </a:extLst>
          </p:cNvPr>
          <p:cNvSpPr/>
          <p:nvPr/>
        </p:nvSpPr>
        <p:spPr>
          <a:xfrm>
            <a:off x="9018802" y="5756135"/>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8" name="Rounded Rectangle 12">
            <a:extLst>
              <a:ext uri="{FF2B5EF4-FFF2-40B4-BE49-F238E27FC236}">
                <a16:creationId xmlns:a16="http://schemas.microsoft.com/office/drawing/2014/main" id="{42E87428-47B2-8D70-EABF-AB168FA2EEF9}"/>
              </a:ext>
            </a:extLst>
          </p:cNvPr>
          <p:cNvSpPr/>
          <p:nvPr/>
        </p:nvSpPr>
        <p:spPr>
          <a:xfrm>
            <a:off x="9018802" y="2677655"/>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29" name="Rounded Rectangle 22">
            <a:extLst>
              <a:ext uri="{FF2B5EF4-FFF2-40B4-BE49-F238E27FC236}">
                <a16:creationId xmlns:a16="http://schemas.microsoft.com/office/drawing/2014/main" id="{37B9EFA5-15D3-6ED7-806E-213DF61FB59C}"/>
              </a:ext>
            </a:extLst>
          </p:cNvPr>
          <p:cNvSpPr/>
          <p:nvPr/>
        </p:nvSpPr>
        <p:spPr>
          <a:xfrm>
            <a:off x="9018802" y="3117438"/>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30" name="Rounded Rectangle 26">
            <a:extLst>
              <a:ext uri="{FF2B5EF4-FFF2-40B4-BE49-F238E27FC236}">
                <a16:creationId xmlns:a16="http://schemas.microsoft.com/office/drawing/2014/main" id="{F3AD7515-C439-BA3A-5486-9F749215175E}"/>
              </a:ext>
            </a:extLst>
          </p:cNvPr>
          <p:cNvSpPr/>
          <p:nvPr/>
        </p:nvSpPr>
        <p:spPr>
          <a:xfrm>
            <a:off x="9018802" y="3557221"/>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1" name="Rounded Rectangle 30">
            <a:extLst>
              <a:ext uri="{FF2B5EF4-FFF2-40B4-BE49-F238E27FC236}">
                <a16:creationId xmlns:a16="http://schemas.microsoft.com/office/drawing/2014/main" id="{1F1309E6-0554-CBB7-6B47-2B44178EE3DC}"/>
              </a:ext>
            </a:extLst>
          </p:cNvPr>
          <p:cNvSpPr/>
          <p:nvPr/>
        </p:nvSpPr>
        <p:spPr>
          <a:xfrm>
            <a:off x="9018802" y="3997004"/>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32" name="Rounded Rectangle 34">
            <a:extLst>
              <a:ext uri="{FF2B5EF4-FFF2-40B4-BE49-F238E27FC236}">
                <a16:creationId xmlns:a16="http://schemas.microsoft.com/office/drawing/2014/main" id="{8C476482-53F7-10FE-8EDB-693AAA386BF1}"/>
              </a:ext>
            </a:extLst>
          </p:cNvPr>
          <p:cNvSpPr/>
          <p:nvPr/>
        </p:nvSpPr>
        <p:spPr>
          <a:xfrm>
            <a:off x="9018802" y="4436787"/>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3" name="Rounded Rectangle 38">
            <a:extLst>
              <a:ext uri="{FF2B5EF4-FFF2-40B4-BE49-F238E27FC236}">
                <a16:creationId xmlns:a16="http://schemas.microsoft.com/office/drawing/2014/main" id="{34B4B50F-F06F-8032-D67A-A6AB5493D09B}"/>
              </a:ext>
            </a:extLst>
          </p:cNvPr>
          <p:cNvSpPr/>
          <p:nvPr/>
        </p:nvSpPr>
        <p:spPr>
          <a:xfrm>
            <a:off x="9018802" y="4876570"/>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34" name="Rounded Rectangle 42">
            <a:extLst>
              <a:ext uri="{FF2B5EF4-FFF2-40B4-BE49-F238E27FC236}">
                <a16:creationId xmlns:a16="http://schemas.microsoft.com/office/drawing/2014/main" id="{1CEF9D6B-E3DE-6DA1-63E7-305E674024F7}"/>
              </a:ext>
            </a:extLst>
          </p:cNvPr>
          <p:cNvSpPr/>
          <p:nvPr/>
        </p:nvSpPr>
        <p:spPr>
          <a:xfrm>
            <a:off x="9018802" y="5316353"/>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5" name="Rounded Rectangle 47">
            <a:extLst>
              <a:ext uri="{FF2B5EF4-FFF2-40B4-BE49-F238E27FC236}">
                <a16:creationId xmlns:a16="http://schemas.microsoft.com/office/drawing/2014/main" id="{9915B572-6B90-72D8-8AE7-376A3588DD20}"/>
              </a:ext>
            </a:extLst>
          </p:cNvPr>
          <p:cNvSpPr/>
          <p:nvPr/>
        </p:nvSpPr>
        <p:spPr>
          <a:xfrm>
            <a:off x="10541724" y="5756135"/>
            <a:ext cx="587169" cy="268514"/>
          </a:xfrm>
          <a:prstGeom prst="roundRect">
            <a:avLst/>
          </a:prstGeom>
          <a:gradFill flip="none" rotWithShape="1">
            <a:gsLst>
              <a:gs pos="0">
                <a:srgbClr val="F2536B"/>
              </a:gs>
              <a:gs pos="100000">
                <a:srgbClr val="B238A9"/>
              </a:gs>
            </a:gsLst>
            <a:path path="circle">
              <a:fillToRect l="100000" t="100000"/>
            </a:path>
            <a:tileRect r="-100000" b="-100000"/>
          </a:gradFill>
          <a:effectLst/>
        </p:spPr>
        <p:txBody>
          <a:bodyPr wrap="squar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2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36" name="Rounded Rectangle 13">
            <a:extLst>
              <a:ext uri="{FF2B5EF4-FFF2-40B4-BE49-F238E27FC236}">
                <a16:creationId xmlns:a16="http://schemas.microsoft.com/office/drawing/2014/main" id="{B27B677D-135D-BF54-C1C7-E04880157661}"/>
              </a:ext>
            </a:extLst>
          </p:cNvPr>
          <p:cNvSpPr/>
          <p:nvPr/>
        </p:nvSpPr>
        <p:spPr>
          <a:xfrm>
            <a:off x="10541724" y="2677655"/>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7" name="Rounded Rectangle 23">
            <a:extLst>
              <a:ext uri="{FF2B5EF4-FFF2-40B4-BE49-F238E27FC236}">
                <a16:creationId xmlns:a16="http://schemas.microsoft.com/office/drawing/2014/main" id="{CAE47B94-0998-3E8F-AE96-B124A2B17676}"/>
              </a:ext>
            </a:extLst>
          </p:cNvPr>
          <p:cNvSpPr/>
          <p:nvPr/>
        </p:nvSpPr>
        <p:spPr>
          <a:xfrm>
            <a:off x="10541724" y="3117438"/>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8" name="Rounded Rectangle 27">
            <a:extLst>
              <a:ext uri="{FF2B5EF4-FFF2-40B4-BE49-F238E27FC236}">
                <a16:creationId xmlns:a16="http://schemas.microsoft.com/office/drawing/2014/main" id="{8A7B14B2-492A-C19E-F5A8-0FBACA875918}"/>
              </a:ext>
            </a:extLst>
          </p:cNvPr>
          <p:cNvSpPr/>
          <p:nvPr/>
        </p:nvSpPr>
        <p:spPr>
          <a:xfrm>
            <a:off x="10541724" y="3557221"/>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9" name="Rounded Rectangle 31">
            <a:extLst>
              <a:ext uri="{FF2B5EF4-FFF2-40B4-BE49-F238E27FC236}">
                <a16:creationId xmlns:a16="http://schemas.microsoft.com/office/drawing/2014/main" id="{80EBB387-70B3-3180-FF6A-D643E0A4DB45}"/>
              </a:ext>
            </a:extLst>
          </p:cNvPr>
          <p:cNvSpPr/>
          <p:nvPr/>
        </p:nvSpPr>
        <p:spPr>
          <a:xfrm>
            <a:off x="10541724" y="3997004"/>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40" name="Rounded Rectangle 35">
            <a:extLst>
              <a:ext uri="{FF2B5EF4-FFF2-40B4-BE49-F238E27FC236}">
                <a16:creationId xmlns:a16="http://schemas.microsoft.com/office/drawing/2014/main" id="{D6D39CED-3F01-7E36-5029-4556FBAAE4BB}"/>
              </a:ext>
            </a:extLst>
          </p:cNvPr>
          <p:cNvSpPr/>
          <p:nvPr/>
        </p:nvSpPr>
        <p:spPr>
          <a:xfrm>
            <a:off x="10541724" y="4436787"/>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41" name="Rounded Rectangle 39">
            <a:extLst>
              <a:ext uri="{FF2B5EF4-FFF2-40B4-BE49-F238E27FC236}">
                <a16:creationId xmlns:a16="http://schemas.microsoft.com/office/drawing/2014/main" id="{D0BED746-55E6-01C4-6C83-4DE67FADBC59}"/>
              </a:ext>
            </a:extLst>
          </p:cNvPr>
          <p:cNvSpPr/>
          <p:nvPr/>
        </p:nvSpPr>
        <p:spPr>
          <a:xfrm>
            <a:off x="10541724" y="4876570"/>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42" name="Rounded Rectangle 43">
            <a:extLst>
              <a:ext uri="{FF2B5EF4-FFF2-40B4-BE49-F238E27FC236}">
                <a16:creationId xmlns:a16="http://schemas.microsoft.com/office/drawing/2014/main" id="{D26FF5A8-FF4D-185D-F7F4-5F998B1B21F2}"/>
              </a:ext>
            </a:extLst>
          </p:cNvPr>
          <p:cNvSpPr/>
          <p:nvPr/>
        </p:nvSpPr>
        <p:spPr>
          <a:xfrm>
            <a:off x="10541724" y="5316353"/>
            <a:ext cx="587169" cy="268514"/>
          </a:xfrm>
          <a:prstGeom prst="roundRect">
            <a:avLst/>
          </a:prstGeom>
          <a:gradFill flip="none" rotWithShape="1">
            <a:gsLst>
              <a:gs pos="80000">
                <a:srgbClr val="0A6BBA"/>
              </a:gs>
              <a:gs pos="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ea typeface="+mn-ea"/>
              <a:cs typeface="Segoe UI" pitchFamily="34" charset="0"/>
            </a:endParaRPr>
          </a:p>
        </p:txBody>
      </p:sp>
      <p:graphicFrame>
        <p:nvGraphicFramePr>
          <p:cNvPr id="43" name="Table 42">
            <a:extLst>
              <a:ext uri="{FF2B5EF4-FFF2-40B4-BE49-F238E27FC236}">
                <a16:creationId xmlns:a16="http://schemas.microsoft.com/office/drawing/2014/main" id="{AD7DDE5D-F133-A63C-DD0E-708B16A3C73B}"/>
              </a:ext>
            </a:extLst>
          </p:cNvPr>
          <p:cNvGraphicFramePr>
            <a:graphicFrameLocks noGrp="1"/>
          </p:cNvGraphicFramePr>
          <p:nvPr>
            <p:extLst>
              <p:ext uri="{D42A27DB-BD31-4B8C-83A1-F6EECF244321}">
                <p14:modId xmlns:p14="http://schemas.microsoft.com/office/powerpoint/2010/main" val="3490565693"/>
              </p:ext>
            </p:extLst>
          </p:nvPr>
        </p:nvGraphicFramePr>
        <p:xfrm>
          <a:off x="5497286" y="2026050"/>
          <a:ext cx="6106884" cy="4084975"/>
        </p:xfrm>
        <a:graphic>
          <a:graphicData uri="http://schemas.openxmlformats.org/drawingml/2006/table">
            <a:tbl>
              <a:tblPr/>
              <a:tblGrid>
                <a:gridCol w="1526721">
                  <a:extLst>
                    <a:ext uri="{9D8B030D-6E8A-4147-A177-3AD203B41FA5}">
                      <a16:colId xmlns:a16="http://schemas.microsoft.com/office/drawing/2014/main" val="3860993008"/>
                    </a:ext>
                  </a:extLst>
                </a:gridCol>
                <a:gridCol w="1526721">
                  <a:extLst>
                    <a:ext uri="{9D8B030D-6E8A-4147-A177-3AD203B41FA5}">
                      <a16:colId xmlns:a16="http://schemas.microsoft.com/office/drawing/2014/main" val="681946679"/>
                    </a:ext>
                  </a:extLst>
                </a:gridCol>
                <a:gridCol w="1526721">
                  <a:extLst>
                    <a:ext uri="{9D8B030D-6E8A-4147-A177-3AD203B41FA5}">
                      <a16:colId xmlns:a16="http://schemas.microsoft.com/office/drawing/2014/main" val="3777210127"/>
                    </a:ext>
                  </a:extLst>
                </a:gridCol>
                <a:gridCol w="1526721">
                  <a:extLst>
                    <a:ext uri="{9D8B030D-6E8A-4147-A177-3AD203B41FA5}">
                      <a16:colId xmlns:a16="http://schemas.microsoft.com/office/drawing/2014/main" val="2368478915"/>
                    </a:ext>
                  </a:extLst>
                </a:gridCol>
              </a:tblGrid>
              <a:tr h="559903">
                <a:tc>
                  <a:txBody>
                    <a:bodyPr/>
                    <a:lstStyle/>
                    <a:p>
                      <a:pPr algn="ctr" fontAlgn="ctr"/>
                      <a:r>
                        <a:rPr lang="en-US" sz="1200" b="1" i="0" u="none" strike="noStrike" noProof="0">
                          <a:solidFill>
                            <a:srgbClr val="000000"/>
                          </a:solidFill>
                          <a:effectLst/>
                          <a:latin typeface="+mj-lt"/>
                        </a:rPr>
                        <a:t>Container RBAC</a:t>
                      </a:r>
                      <a:br>
                        <a:rPr lang="en-US" sz="1200" b="1" i="0" u="none" strike="noStrike" noProof="0">
                          <a:solidFill>
                            <a:srgbClr val="000000"/>
                          </a:solidFill>
                          <a:effectLst/>
                          <a:latin typeface="+mj-lt"/>
                        </a:rPr>
                      </a:br>
                      <a:r>
                        <a:rPr lang="en-US" sz="1200" b="1" i="0" u="none" strike="noStrike" noProof="0">
                          <a:solidFill>
                            <a:srgbClr val="000000"/>
                          </a:solidFill>
                          <a:effectLst/>
                          <a:latin typeface="+mj-lt"/>
                        </a:rPr>
                        <a:t>Role/Scope</a:t>
                      </a:r>
                    </a:p>
                  </a:txBody>
                  <a:tcPr marL="3175" marR="3175" marT="3175"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i="0" u="none" strike="noStrike" noProof="0">
                          <a:solidFill>
                            <a:srgbClr val="000000"/>
                          </a:solidFill>
                          <a:effectLst/>
                          <a:latin typeface="+mj-lt"/>
                        </a:rPr>
                        <a:t>ACL </a:t>
                      </a:r>
                      <a:br>
                        <a:rPr lang="en-US" sz="1200" b="1" i="0" u="none" strike="noStrike" noProof="0">
                          <a:solidFill>
                            <a:srgbClr val="000000"/>
                          </a:solidFill>
                          <a:effectLst/>
                          <a:latin typeface="+mj-lt"/>
                        </a:rPr>
                      </a:br>
                      <a:r>
                        <a:rPr lang="en-US" sz="1200" b="1" i="0" u="none" strike="noStrike" noProof="0">
                          <a:solidFill>
                            <a:srgbClr val="000000"/>
                          </a:solidFill>
                          <a:effectLst/>
                          <a:latin typeface="+mj-lt"/>
                        </a:rPr>
                        <a:t>GroupID</a:t>
                      </a:r>
                    </a:p>
                  </a:txBody>
                  <a:tcPr marL="3175" marR="3175" marT="3175"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i="0" u="none" strike="noStrike" noProof="0">
                          <a:solidFill>
                            <a:srgbClr val="000000"/>
                          </a:solidFill>
                          <a:effectLst/>
                          <a:latin typeface="+mj-lt"/>
                        </a:rPr>
                        <a:t>ACL </a:t>
                      </a:r>
                      <a:br>
                        <a:rPr lang="en-US" sz="1200" b="1" i="0" u="none" strike="noStrike" noProof="0">
                          <a:solidFill>
                            <a:srgbClr val="000000"/>
                          </a:solidFill>
                          <a:effectLst/>
                          <a:latin typeface="+mj-lt"/>
                        </a:rPr>
                      </a:br>
                      <a:r>
                        <a:rPr lang="en-US" sz="1200" b="1" i="0" u="none" strike="noStrike" noProof="0">
                          <a:solidFill>
                            <a:srgbClr val="000000"/>
                          </a:solidFill>
                          <a:effectLst/>
                          <a:latin typeface="+mj-lt"/>
                        </a:rPr>
                        <a:t>UserID</a:t>
                      </a:r>
                    </a:p>
                  </a:txBody>
                  <a:tcPr marL="3175" marR="3175" marT="3175"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b="1" i="0" u="none" strike="noStrike" noProof="0">
                          <a:solidFill>
                            <a:srgbClr val="000000"/>
                          </a:solidFill>
                          <a:effectLst/>
                          <a:latin typeface="+mj-lt"/>
                        </a:rPr>
                        <a:t>Permission </a:t>
                      </a:r>
                      <a:br>
                        <a:rPr lang="en-US" sz="1200" b="1" i="0" u="none" strike="noStrike" noProof="0">
                          <a:solidFill>
                            <a:srgbClr val="000000"/>
                          </a:solidFill>
                          <a:effectLst/>
                          <a:latin typeface="+mj-lt"/>
                        </a:rPr>
                      </a:br>
                      <a:r>
                        <a:rPr lang="en-US" sz="1200" b="1" i="0" u="none" strike="noStrike" noProof="0">
                          <a:solidFill>
                            <a:srgbClr val="000000"/>
                          </a:solidFill>
                          <a:effectLst/>
                          <a:latin typeface="+mj-lt"/>
                        </a:rPr>
                        <a:t>Resolution</a:t>
                      </a:r>
                    </a:p>
                  </a:txBody>
                  <a:tcPr marL="3175" marR="3175" marT="3175"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4756771"/>
                  </a:ext>
                </a:extLst>
              </a:tr>
              <a:tr h="440634">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2155022"/>
                  </a:ext>
                </a:extLst>
              </a:tr>
              <a:tr h="440634">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3186972"/>
                  </a:ext>
                </a:extLst>
              </a:tr>
              <a:tr h="440634">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5721317"/>
                  </a:ext>
                </a:extLst>
              </a:tr>
              <a:tr h="440634">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2572716"/>
                  </a:ext>
                </a:extLst>
              </a:tr>
              <a:tr h="440634">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9839169"/>
                  </a:ext>
                </a:extLst>
              </a:tr>
              <a:tr h="440634">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365422"/>
                  </a:ext>
                </a:extLst>
              </a:tr>
              <a:tr h="440634">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Yes</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12700" cap="flat" cmpd="sng" algn="ctr">
                      <a:solidFill>
                        <a:srgbClr val="D8CDC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259548"/>
                  </a:ext>
                </a:extLst>
              </a:tr>
              <a:tr h="440634">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noProof="0">
                          <a:solidFill>
                            <a:schemeClr val="bg1"/>
                          </a:solidFill>
                          <a:effectLst/>
                          <a:latin typeface="+mj-lt"/>
                        </a:rPr>
                        <a:t>No</a:t>
                      </a:r>
                    </a:p>
                  </a:txBody>
                  <a:tcPr marL="3175" marR="3175" marT="3175"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8CDCD"/>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6910600"/>
                  </a:ext>
                </a:extLst>
              </a:tr>
            </a:tbl>
          </a:graphicData>
        </a:graphic>
      </p:graphicFrame>
      <p:cxnSp>
        <p:nvCxnSpPr>
          <p:cNvPr id="44" name="Connector: Elbow 78">
            <a:extLst>
              <a:ext uri="{FF2B5EF4-FFF2-40B4-BE49-F238E27FC236}">
                <a16:creationId xmlns:a16="http://schemas.microsoft.com/office/drawing/2014/main" id="{602D73C1-AAE1-A338-370C-B18CB65DF187}"/>
              </a:ext>
            </a:extLst>
          </p:cNvPr>
          <p:cNvCxnSpPr>
            <a:cxnSpLocks/>
            <a:stCxn id="8" idx="1"/>
            <a:endCxn id="9" idx="0"/>
          </p:cNvCxnSpPr>
          <p:nvPr/>
        </p:nvCxnSpPr>
        <p:spPr>
          <a:xfrm rot="10800000" flipV="1">
            <a:off x="1249597" y="2433343"/>
            <a:ext cx="740243" cy="3267322"/>
          </a:xfrm>
          <a:prstGeom prst="bentConnector2">
            <a:avLst/>
          </a:prstGeom>
          <a:ln w="12700" cap="rnd">
            <a:gradFill flip="none" rotWithShape="1">
              <a:gsLst>
                <a:gs pos="0">
                  <a:srgbClr val="0A6BBA"/>
                </a:gs>
                <a:gs pos="79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5" name="Elbow Connector 64">
            <a:extLst>
              <a:ext uri="{FF2B5EF4-FFF2-40B4-BE49-F238E27FC236}">
                <a16:creationId xmlns:a16="http://schemas.microsoft.com/office/drawing/2014/main" id="{EC460A7C-1CB7-0283-C40C-C7BAA02D00C5}"/>
              </a:ext>
            </a:extLst>
          </p:cNvPr>
          <p:cNvCxnSpPr>
            <a:cxnSpLocks/>
            <a:stCxn id="8" idx="3"/>
            <a:endCxn id="5" idx="0"/>
          </p:cNvCxnSpPr>
          <p:nvPr/>
        </p:nvCxnSpPr>
        <p:spPr>
          <a:xfrm flipH="1">
            <a:off x="2924472" y="2433343"/>
            <a:ext cx="936664" cy="3111170"/>
          </a:xfrm>
          <a:prstGeom prst="bentConnector4">
            <a:avLst>
              <a:gd name="adj1" fmla="val -81551"/>
              <a:gd name="adj2" fmla="val 91050"/>
            </a:avLst>
          </a:prstGeom>
          <a:ln w="12700" cap="rnd">
            <a:gradFill flip="none" rotWithShape="1">
              <a:gsLst>
                <a:gs pos="0">
                  <a:srgbClr val="F65567"/>
                </a:gs>
                <a:gs pos="80000">
                  <a:srgbClr val="AC35AF"/>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descr="Theme 2 gradient line arrow">
            <a:extLst>
              <a:ext uri="{FF2B5EF4-FFF2-40B4-BE49-F238E27FC236}">
                <a16:creationId xmlns:a16="http://schemas.microsoft.com/office/drawing/2014/main" id="{311AFE99-691F-3B50-F294-3723858811FA}"/>
              </a:ext>
              <a:ext uri="{C183D7F6-B498-43B3-948B-1728B52AA6E4}">
                <adec:decorative xmlns:adec="http://schemas.microsoft.com/office/drawing/2017/decorative" val="0"/>
              </a:ext>
            </a:extLst>
          </p:cNvPr>
          <p:cNvCxnSpPr>
            <a:cxnSpLocks/>
            <a:stCxn id="5" idx="1"/>
            <a:endCxn id="9" idx="3"/>
          </p:cNvCxnSpPr>
          <p:nvPr/>
        </p:nvCxnSpPr>
        <p:spPr>
          <a:xfrm flipH="1">
            <a:off x="1629583" y="6024649"/>
            <a:ext cx="359240" cy="0"/>
          </a:xfrm>
          <a:prstGeom prst="straightConnector1">
            <a:avLst/>
          </a:prstGeom>
          <a:ln w="12700" cap="rnd">
            <a:gradFill flip="none" rotWithShape="1">
              <a:gsLst>
                <a:gs pos="0">
                  <a:srgbClr val="0A6BBA"/>
                </a:gs>
                <a:gs pos="79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descr="Theme 4 gradient line">
            <a:extLst>
              <a:ext uri="{FF2B5EF4-FFF2-40B4-BE49-F238E27FC236}">
                <a16:creationId xmlns:a16="http://schemas.microsoft.com/office/drawing/2014/main" id="{933E64D3-AF60-1DEA-9E20-D77965CF3527}"/>
              </a:ext>
              <a:ext uri="{C183D7F6-B498-43B3-948B-1728B52AA6E4}">
                <adec:decorative xmlns:adec="http://schemas.microsoft.com/office/drawing/2017/decorative" val="0"/>
              </a:ext>
            </a:extLst>
          </p:cNvPr>
          <p:cNvCxnSpPr>
            <a:cxnSpLocks/>
            <a:stCxn id="5" idx="3"/>
            <a:endCxn id="10" idx="1"/>
          </p:cNvCxnSpPr>
          <p:nvPr/>
        </p:nvCxnSpPr>
        <p:spPr>
          <a:xfrm>
            <a:off x="3860120" y="6024649"/>
            <a:ext cx="358594" cy="0"/>
          </a:xfrm>
          <a:prstGeom prst="straightConnector1">
            <a:avLst/>
          </a:prstGeom>
          <a:ln w="12700" cap="rnd">
            <a:gradFill flip="none" rotWithShape="1">
              <a:gsLst>
                <a:gs pos="0">
                  <a:srgbClr val="F65567"/>
                </a:gs>
                <a:gs pos="80000">
                  <a:srgbClr val="AC35AF"/>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F6C1545-3384-8C3E-2C55-96B63B686A1A}"/>
              </a:ext>
              <a:ext uri="{C183D7F6-B498-43B3-948B-1728B52AA6E4}">
                <adec:decorative xmlns:adec="http://schemas.microsoft.com/office/drawing/2017/decorative" val="1"/>
              </a:ext>
            </a:extLst>
          </p:cNvPr>
          <p:cNvCxnSpPr>
            <a:cxnSpLocks/>
            <a:stCxn id="8" idx="0"/>
            <a:endCxn id="7" idx="2"/>
          </p:cNvCxnSpPr>
          <p:nvPr/>
        </p:nvCxnSpPr>
        <p:spPr>
          <a:xfrm flipV="1">
            <a:off x="2925488" y="1742780"/>
            <a:ext cx="0" cy="210427"/>
          </a:xfrm>
          <a:prstGeom prst="straightConnector1">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49" name="Rounded Rectangle 91">
            <a:extLst>
              <a:ext uri="{FF2B5EF4-FFF2-40B4-BE49-F238E27FC236}">
                <a16:creationId xmlns:a16="http://schemas.microsoft.com/office/drawing/2014/main" id="{F0544846-F214-1D98-0B01-29D942E90A3C}"/>
              </a:ext>
            </a:extLst>
          </p:cNvPr>
          <p:cNvSpPr/>
          <p:nvPr/>
        </p:nvSpPr>
        <p:spPr>
          <a:xfrm>
            <a:off x="3870240" y="5817679"/>
            <a:ext cx="301311" cy="166726"/>
          </a:xfrm>
          <a:prstGeom prst="roundRect">
            <a:avLst>
              <a:gd name="adj" fmla="val 50000"/>
            </a:avLst>
          </a:prstGeom>
          <a:noFill/>
          <a:effectLst/>
        </p:spPr>
        <p:txBody>
          <a:bodyPr wrap="square" lIns="0" tIns="25718" rIns="0"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900" b="0" i="0" u="none" strike="noStrike" kern="1200" cap="none" spc="0" normalizeH="0" baseline="0" noProof="0">
                <a:ln w="3175">
                  <a:noFill/>
                </a:ln>
                <a:solidFill>
                  <a:srgbClr val="000000"/>
                </a:solidFill>
                <a:effectLst/>
                <a:uLnTx/>
                <a:uFillTx/>
                <a:latin typeface="Segoe UI Semibold"/>
                <a:ea typeface="+mn-ea"/>
                <a:cs typeface="Segoe UI" pitchFamily="34" charset="0"/>
              </a:rPr>
              <a:t>No</a:t>
            </a:r>
          </a:p>
        </p:txBody>
      </p:sp>
      <p:sp>
        <p:nvSpPr>
          <p:cNvPr id="50" name="Rounded Rectangle 92">
            <a:extLst>
              <a:ext uri="{FF2B5EF4-FFF2-40B4-BE49-F238E27FC236}">
                <a16:creationId xmlns:a16="http://schemas.microsoft.com/office/drawing/2014/main" id="{7C4AD654-3409-CF60-E959-6DBB15BAC496}"/>
              </a:ext>
            </a:extLst>
          </p:cNvPr>
          <p:cNvSpPr/>
          <p:nvPr/>
        </p:nvSpPr>
        <p:spPr>
          <a:xfrm>
            <a:off x="1682663" y="5817679"/>
            <a:ext cx="301311" cy="166726"/>
          </a:xfrm>
          <a:prstGeom prst="roundRect">
            <a:avLst>
              <a:gd name="adj" fmla="val 50000"/>
            </a:avLst>
          </a:prstGeom>
          <a:noFill/>
          <a:effectLst/>
        </p:spPr>
        <p:txBody>
          <a:bodyPr wrap="square" lIns="0" tIns="25718" rIns="0"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900" b="0" i="0" u="none" strike="noStrike" kern="1200" cap="none" spc="0" normalizeH="0" baseline="0" noProof="0">
                <a:ln w="3175">
                  <a:noFill/>
                </a:ln>
                <a:solidFill>
                  <a:srgbClr val="000000"/>
                </a:solidFill>
                <a:effectLst/>
                <a:uLnTx/>
                <a:uFillTx/>
                <a:latin typeface="Segoe UI Semibold"/>
                <a:ea typeface="+mn-ea"/>
                <a:cs typeface="Segoe UI" pitchFamily="34" charset="0"/>
              </a:rPr>
              <a:t>Yes</a:t>
            </a:r>
          </a:p>
        </p:txBody>
      </p:sp>
      <p:sp>
        <p:nvSpPr>
          <p:cNvPr id="51" name="Rounded Rectangle 96">
            <a:extLst>
              <a:ext uri="{FF2B5EF4-FFF2-40B4-BE49-F238E27FC236}">
                <a16:creationId xmlns:a16="http://schemas.microsoft.com/office/drawing/2014/main" id="{EDBC01BD-06FF-BA59-19AB-BE56A4081C8F}"/>
              </a:ext>
            </a:extLst>
          </p:cNvPr>
          <p:cNvSpPr/>
          <p:nvPr/>
        </p:nvSpPr>
        <p:spPr>
          <a:xfrm>
            <a:off x="3870240" y="2238778"/>
            <a:ext cx="301311" cy="166726"/>
          </a:xfrm>
          <a:prstGeom prst="roundRect">
            <a:avLst>
              <a:gd name="adj" fmla="val 50000"/>
            </a:avLst>
          </a:prstGeom>
          <a:noFill/>
          <a:effectLst/>
        </p:spPr>
        <p:txBody>
          <a:bodyPr wrap="square" lIns="0" tIns="25718" rIns="0"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900" b="0" i="0" u="none" strike="noStrike" kern="1200" cap="none" spc="0" normalizeH="0" baseline="0" noProof="0">
                <a:ln w="3175">
                  <a:noFill/>
                </a:ln>
                <a:solidFill>
                  <a:srgbClr val="000000"/>
                </a:solidFill>
                <a:effectLst/>
                <a:uLnTx/>
                <a:uFillTx/>
                <a:latin typeface="Segoe UI Semibold"/>
                <a:ea typeface="+mn-ea"/>
                <a:cs typeface="Segoe UI" pitchFamily="34" charset="0"/>
              </a:rPr>
              <a:t>No</a:t>
            </a:r>
          </a:p>
        </p:txBody>
      </p:sp>
      <p:sp>
        <p:nvSpPr>
          <p:cNvPr id="52" name="Rounded Rectangle 97">
            <a:extLst>
              <a:ext uri="{FF2B5EF4-FFF2-40B4-BE49-F238E27FC236}">
                <a16:creationId xmlns:a16="http://schemas.microsoft.com/office/drawing/2014/main" id="{5CBE8141-5D19-A092-B9EB-5B50C38CF3AD}"/>
              </a:ext>
            </a:extLst>
          </p:cNvPr>
          <p:cNvSpPr/>
          <p:nvPr/>
        </p:nvSpPr>
        <p:spPr>
          <a:xfrm>
            <a:off x="1682663" y="2238778"/>
            <a:ext cx="301311" cy="166726"/>
          </a:xfrm>
          <a:prstGeom prst="roundRect">
            <a:avLst>
              <a:gd name="adj" fmla="val 50000"/>
            </a:avLst>
          </a:prstGeom>
          <a:noFill/>
          <a:effectLst/>
        </p:spPr>
        <p:txBody>
          <a:bodyPr wrap="square" lIns="0" tIns="25718" rIns="0"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900" b="0" i="0" u="none" strike="noStrike" kern="1200" cap="none" spc="0" normalizeH="0" baseline="0" noProof="0">
                <a:ln w="3175">
                  <a:noFill/>
                </a:ln>
                <a:solidFill>
                  <a:srgbClr val="000000"/>
                </a:solidFill>
                <a:effectLst/>
                <a:uLnTx/>
                <a:uFillTx/>
                <a:latin typeface="Segoe UI Semibold"/>
                <a:ea typeface="+mn-ea"/>
                <a:cs typeface="Segoe UI" pitchFamily="34" charset="0"/>
              </a:rPr>
              <a:t>Yes</a:t>
            </a:r>
          </a:p>
        </p:txBody>
      </p:sp>
    </p:spTree>
    <p:extLst>
      <p:ext uri="{BB962C8B-B14F-4D97-AF65-F5344CB8AC3E}">
        <p14:creationId xmlns:p14="http://schemas.microsoft.com/office/powerpoint/2010/main" val="310893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99CD-F07E-A950-E27D-FB7AB5EA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28D832-2650-524E-A6AA-EAA44DF11B5D}"/>
              </a:ext>
            </a:extLst>
          </p:cNvPr>
          <p:cNvSpPr>
            <a:spLocks noGrp="1"/>
          </p:cNvSpPr>
          <p:nvPr>
            <p:ph type="title"/>
          </p:nvPr>
        </p:nvSpPr>
        <p:spPr>
          <a:xfrm>
            <a:off x="588263" y="457200"/>
            <a:ext cx="4040887" cy="778098"/>
          </a:xfrm>
        </p:spPr>
        <p:txBody>
          <a:bodyPr vert="horz" wrap="square" lIns="0" tIns="0" rIns="0" bIns="0" rtlCol="0" anchor="t">
            <a:spAutoFit/>
          </a:bodyPr>
          <a:lstStyle/>
          <a:p>
            <a:r>
              <a:rPr lang="en-US" sz="2800" noProof="0"/>
              <a:t>Indexer ACL/RBAC container metadata copy</a:t>
            </a:r>
          </a:p>
        </p:txBody>
      </p:sp>
      <p:sp>
        <p:nvSpPr>
          <p:cNvPr id="3" name="Text Placeholder 2">
            <a:extLst>
              <a:ext uri="{FF2B5EF4-FFF2-40B4-BE49-F238E27FC236}">
                <a16:creationId xmlns:a16="http://schemas.microsoft.com/office/drawing/2014/main" id="{3D70A83A-8B72-8252-42A0-BE9CEFB1D516}"/>
              </a:ext>
            </a:extLst>
          </p:cNvPr>
          <p:cNvSpPr>
            <a:spLocks noGrp="1"/>
          </p:cNvSpPr>
          <p:nvPr>
            <p:ph type="body" sz="quarter" idx="10"/>
          </p:nvPr>
        </p:nvSpPr>
        <p:spPr>
          <a:xfrm>
            <a:off x="588965" y="1338139"/>
            <a:ext cx="4040185" cy="2400657"/>
          </a:xfrm>
        </p:spPr>
        <p:txBody>
          <a:bodyPr/>
          <a:lstStyle/>
          <a:p>
            <a:r>
              <a:rPr lang="en-US" sz="2000" i="1" noProof="0"/>
              <a:t>I want to copy my documents permissions metadata as I index documents located in ADLS Gen2 or any Entra-based POSIX-Style ACL system</a:t>
            </a:r>
          </a:p>
          <a:p>
            <a:endParaRPr lang="en-US" sz="2000" i="1" noProof="0"/>
          </a:p>
          <a:p>
            <a:r>
              <a:rPr lang="en-US" sz="2000" noProof="0"/>
              <a:t>Index definition</a:t>
            </a:r>
          </a:p>
        </p:txBody>
      </p:sp>
      <p:sp>
        <p:nvSpPr>
          <p:cNvPr id="5" name="Text Placeholder 4">
            <a:extLst>
              <a:ext uri="{FF2B5EF4-FFF2-40B4-BE49-F238E27FC236}">
                <a16:creationId xmlns:a16="http://schemas.microsoft.com/office/drawing/2014/main" id="{E7933D07-059E-B550-B77D-93C66388C371}"/>
              </a:ext>
            </a:extLst>
          </p:cNvPr>
          <p:cNvSpPr>
            <a:spLocks noGrp="1"/>
          </p:cNvSpPr>
          <p:nvPr>
            <p:ph type="body" sz="quarter" idx="11"/>
          </p:nvPr>
        </p:nvSpPr>
        <p:spPr>
          <a:xfrm>
            <a:off x="5492294" y="899148"/>
            <a:ext cx="6258880" cy="5358874"/>
          </a:xfrm>
        </p:spPr>
        <p:txBody>
          <a:bodyPr>
            <a:normAutofit fontScale="92500" lnSpcReduction="10000"/>
          </a:bodyPr>
          <a:lstStyle/>
          <a:p>
            <a:r>
              <a:rPr lang="en-US" sz="1100" noProof="0"/>
              <a:t>{</a:t>
            </a:r>
          </a:p>
          <a:p>
            <a:r>
              <a:rPr lang="en-US" sz="1100" noProof="0"/>
              <a:t>  "name" : "my-adlsgen2-acl-index",</a:t>
            </a:r>
          </a:p>
          <a:p>
            <a:r>
              <a:rPr lang="en-US" sz="1100" noProof="0"/>
              <a:t>  "fields": [</a:t>
            </a:r>
          </a:p>
          <a:p>
            <a:r>
              <a:rPr lang="en-US" sz="1100" noProof="0"/>
              <a:t>    {</a:t>
            </a:r>
          </a:p>
          <a:p>
            <a:r>
              <a:rPr lang="en-US" sz="1100" noProof="0"/>
              <a:t>      "name": "name", "type": "Edm.String",</a:t>
            </a:r>
          </a:p>
          <a:p>
            <a:r>
              <a:rPr lang="en-US" sz="1100" noProof="0"/>
              <a:t>      "searchable": true, "filterable": false, "retrievable": true</a:t>
            </a:r>
          </a:p>
          <a:p>
            <a:r>
              <a:rPr lang="en-US" sz="1100" noProof="0"/>
              <a:t>    },</a:t>
            </a:r>
          </a:p>
          <a:p>
            <a:r>
              <a:rPr lang="en-US" sz="1100" noProof="0"/>
              <a:t>    {</a:t>
            </a:r>
          </a:p>
          <a:p>
            <a:r>
              <a:rPr lang="en-US" sz="1100" noProof="0"/>
              <a:t>      "name": "AzureSearch_DocumentKey", "type": "Edm.String",</a:t>
            </a:r>
          </a:p>
          <a:p>
            <a:r>
              <a:rPr lang="en-US" sz="1100" noProof="0"/>
              <a:t>      "searchable": true, "filterable": false, "retrievable": true</a:t>
            </a:r>
          </a:p>
          <a:p>
            <a:r>
              <a:rPr lang="en-US" sz="1100" noProof="0"/>
              <a:t>      "stored": true,</a:t>
            </a:r>
          </a:p>
          <a:p>
            <a:r>
              <a:rPr lang="en-US" sz="1100" noProof="0"/>
              <a:t>      "key": true</a:t>
            </a:r>
          </a:p>
          <a:p>
            <a:r>
              <a:rPr lang="en-US" sz="1100" noProof="0"/>
              <a:t>    },</a:t>
            </a:r>
          </a:p>
          <a:p>
            <a:r>
              <a:rPr lang="en-US" sz="1100" noProof="0"/>
              <a:t>    { </a:t>
            </a:r>
          </a:p>
          <a:p>
            <a:r>
              <a:rPr lang="en-US" sz="1100" b="1" noProof="0"/>
              <a:t>      "name": "UserIds", "type": "Collection(Edm.String)", </a:t>
            </a:r>
          </a:p>
          <a:p>
            <a:r>
              <a:rPr lang="en-US" sz="1100" b="1" noProof="0"/>
              <a:t>      "permissionFilter": "userIds", </a:t>
            </a:r>
          </a:p>
          <a:p>
            <a:r>
              <a:rPr lang="en-US" sz="1100" b="1" noProof="0"/>
              <a:t>      "searchable": true, "filterable": false, "retrievable": true</a:t>
            </a:r>
          </a:p>
          <a:p>
            <a:r>
              <a:rPr lang="en-US" sz="1100" b="1" noProof="0"/>
              <a:t>    },</a:t>
            </a:r>
          </a:p>
          <a:p>
            <a:r>
              <a:rPr lang="en-US" sz="1100" b="1" noProof="0"/>
              <a:t>    { </a:t>
            </a:r>
          </a:p>
          <a:p>
            <a:r>
              <a:rPr lang="en-US" sz="1100" b="1" noProof="0"/>
              <a:t>      "name": "GroupIds", "type": "Collection(Edm.String)", </a:t>
            </a:r>
          </a:p>
          <a:p>
            <a:r>
              <a:rPr lang="en-US" sz="1100" b="1" noProof="0"/>
              <a:t>      "permissionFilter": "groupIds", </a:t>
            </a:r>
          </a:p>
          <a:p>
            <a:r>
              <a:rPr lang="en-US" sz="1100" b="1" noProof="0"/>
              <a:t>      "searchable": true, "filterable": false, "retrievable": true</a:t>
            </a:r>
          </a:p>
          <a:p>
            <a:r>
              <a:rPr lang="en-US" sz="1100" b="1" noProof="0"/>
              <a:t>    },</a:t>
            </a:r>
          </a:p>
          <a:p>
            <a:r>
              <a:rPr lang="en-US" sz="1100" b="1" noProof="0"/>
              <a:t>    { </a:t>
            </a:r>
          </a:p>
          <a:p>
            <a:r>
              <a:rPr lang="en-US" sz="1100" b="1" noProof="0"/>
              <a:t>      "name": "RbacScope", "type": "Edm.String", </a:t>
            </a:r>
          </a:p>
          <a:p>
            <a:r>
              <a:rPr lang="en-US" sz="1100" b="1" noProof="0"/>
              <a:t>      "permissionFilter": "rbacScope", </a:t>
            </a:r>
          </a:p>
          <a:p>
            <a:r>
              <a:rPr lang="en-US" sz="1100" b="1" noProof="0"/>
              <a:t>      "searchable": true, "filterable": false, "retrievable": true</a:t>
            </a:r>
          </a:p>
          <a:p>
            <a:r>
              <a:rPr lang="en-US" sz="1100" noProof="0"/>
              <a:t>    }</a:t>
            </a:r>
          </a:p>
          <a:p>
            <a:r>
              <a:rPr lang="en-US" sz="1100" noProof="0"/>
              <a:t>  ],</a:t>
            </a:r>
          </a:p>
          <a:p>
            <a:r>
              <a:rPr lang="en-US" sz="1100" noProof="0"/>
              <a:t>  "permissionFilterOption": "enabled"</a:t>
            </a:r>
          </a:p>
          <a:p>
            <a:r>
              <a:rPr lang="en-US" sz="1100" noProof="0"/>
              <a:t>}</a:t>
            </a:r>
          </a:p>
        </p:txBody>
      </p:sp>
      <p:sp>
        <p:nvSpPr>
          <p:cNvPr id="6" name="Rounded Rectangle 16">
            <a:extLst>
              <a:ext uri="{FF2B5EF4-FFF2-40B4-BE49-F238E27FC236}">
                <a16:creationId xmlns:a16="http://schemas.microsoft.com/office/drawing/2014/main" id="{7D6A587F-B95F-0D02-C013-B2D3D48124C5}"/>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Preview</a:t>
            </a:r>
          </a:p>
        </p:txBody>
      </p:sp>
    </p:spTree>
    <p:extLst>
      <p:ext uri="{BB962C8B-B14F-4D97-AF65-F5344CB8AC3E}">
        <p14:creationId xmlns:p14="http://schemas.microsoft.com/office/powerpoint/2010/main" val="78185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9021D-5BDB-A0B7-24B1-005BC7304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4D0B69-9297-2BC9-055A-29ED9F8D7E65}"/>
              </a:ext>
            </a:extLst>
          </p:cNvPr>
          <p:cNvSpPr>
            <a:spLocks noGrp="1"/>
          </p:cNvSpPr>
          <p:nvPr>
            <p:ph type="title"/>
          </p:nvPr>
        </p:nvSpPr>
        <p:spPr>
          <a:xfrm>
            <a:off x="588263" y="457200"/>
            <a:ext cx="4040887" cy="778098"/>
          </a:xfrm>
        </p:spPr>
        <p:txBody>
          <a:bodyPr vert="horz" wrap="square" lIns="0" tIns="0" rIns="0" bIns="0" rtlCol="0" anchor="t">
            <a:spAutoFit/>
          </a:bodyPr>
          <a:lstStyle/>
          <a:p>
            <a:r>
              <a:rPr lang="en-US" sz="2800" noProof="0"/>
              <a:t>Indexer ACL/RBAC container metadata copy</a:t>
            </a:r>
          </a:p>
        </p:txBody>
      </p:sp>
      <p:sp>
        <p:nvSpPr>
          <p:cNvPr id="3" name="Text Placeholder 2">
            <a:extLst>
              <a:ext uri="{FF2B5EF4-FFF2-40B4-BE49-F238E27FC236}">
                <a16:creationId xmlns:a16="http://schemas.microsoft.com/office/drawing/2014/main" id="{88328B19-D721-BA9B-F7CB-0E7EE8EA1792}"/>
              </a:ext>
            </a:extLst>
          </p:cNvPr>
          <p:cNvSpPr>
            <a:spLocks noGrp="1"/>
          </p:cNvSpPr>
          <p:nvPr>
            <p:ph type="body" sz="quarter" idx="10"/>
          </p:nvPr>
        </p:nvSpPr>
        <p:spPr>
          <a:xfrm>
            <a:off x="588965" y="1338139"/>
            <a:ext cx="4040185" cy="2400657"/>
          </a:xfrm>
        </p:spPr>
        <p:txBody>
          <a:bodyPr/>
          <a:lstStyle/>
          <a:p>
            <a:r>
              <a:rPr lang="en-US" sz="2000" i="1" noProof="0"/>
              <a:t>I want to copy my documents permissions metadata as I index documents located in ADLS Gen2 or any Entra-based POSIX-Style ACL system</a:t>
            </a:r>
          </a:p>
          <a:p>
            <a:endParaRPr lang="en-US" sz="2000" i="1" noProof="0"/>
          </a:p>
          <a:p>
            <a:r>
              <a:rPr lang="en-US" sz="2000" noProof="0"/>
              <a:t>Data source definition</a:t>
            </a:r>
          </a:p>
        </p:txBody>
      </p:sp>
      <p:sp>
        <p:nvSpPr>
          <p:cNvPr id="5" name="Text Placeholder 4">
            <a:extLst>
              <a:ext uri="{FF2B5EF4-FFF2-40B4-BE49-F238E27FC236}">
                <a16:creationId xmlns:a16="http://schemas.microsoft.com/office/drawing/2014/main" id="{FA5D2789-F3C5-78E8-B87D-30DC2C7A4A6E}"/>
              </a:ext>
            </a:extLst>
          </p:cNvPr>
          <p:cNvSpPr>
            <a:spLocks noGrp="1"/>
          </p:cNvSpPr>
          <p:nvPr>
            <p:ph type="body" sz="quarter" idx="11"/>
          </p:nvPr>
        </p:nvSpPr>
        <p:spPr>
          <a:xfrm>
            <a:off x="5531784" y="1099899"/>
            <a:ext cx="5801961" cy="5903154"/>
          </a:xfrm>
        </p:spPr>
        <p:txBody>
          <a:bodyPr>
            <a:normAutofit/>
          </a:bodyPr>
          <a:lstStyle/>
          <a:p>
            <a:r>
              <a:rPr lang="en-US" sz="1200" noProof="0"/>
              <a:t>{</a:t>
            </a:r>
          </a:p>
          <a:p>
            <a:r>
              <a:rPr lang="en-US" sz="1200" noProof="0"/>
              <a:t>    "name" : "my-adlsgen2-acl-datasource",</a:t>
            </a:r>
          </a:p>
          <a:p>
            <a:r>
              <a:rPr lang="en-US" sz="1200" noProof="0"/>
              <a:t>    "type": "adlsgen2",</a:t>
            </a:r>
          </a:p>
          <a:p>
            <a:r>
              <a:rPr lang="en-US" sz="1200" b="1" noProof="0"/>
              <a:t>    "indexerPermissionOptions": ["userIds", "groupIds", "rbacScope"],</a:t>
            </a:r>
          </a:p>
          <a:p>
            <a:r>
              <a:rPr lang="en-US" sz="1200" noProof="0"/>
              <a:t>    "credentials": {</a:t>
            </a:r>
          </a:p>
          <a:p>
            <a:r>
              <a:rPr lang="en-US" sz="1200" noProof="0"/>
              <a:t>    "connectionString": "ResourceId=/subscriptions/&lt;your subscription ID&gt;/resourceGroups/&lt;your resource group name&gt;/providers/Microsoft.Storage/storageAccounts/&lt;your storage account name&gt;/;"</a:t>
            </a:r>
          </a:p>
          <a:p>
            <a:r>
              <a:rPr lang="en-US" sz="1200" noProof="0"/>
              <a:t>    },</a:t>
            </a:r>
          </a:p>
          <a:p>
            <a:r>
              <a:rPr lang="en-US" sz="1200" noProof="0"/>
              <a:t>    "container": {</a:t>
            </a:r>
          </a:p>
          <a:p>
            <a:r>
              <a:rPr lang="en-US" sz="1200" noProof="0"/>
              <a:t>    "name": "parks",</a:t>
            </a:r>
          </a:p>
          <a:p>
            <a:r>
              <a:rPr lang="en-US" sz="1200" noProof="0"/>
              <a:t>    "query": null</a:t>
            </a:r>
          </a:p>
          <a:p>
            <a:r>
              <a:rPr lang="en-US" sz="1200" noProof="0"/>
              <a:t>    }</a:t>
            </a:r>
          </a:p>
          <a:p>
            <a:r>
              <a:rPr lang="en-US" sz="1200" noProof="0"/>
              <a:t>}</a:t>
            </a:r>
          </a:p>
        </p:txBody>
      </p:sp>
      <p:sp>
        <p:nvSpPr>
          <p:cNvPr id="6" name="Rounded Rectangle 16">
            <a:extLst>
              <a:ext uri="{FF2B5EF4-FFF2-40B4-BE49-F238E27FC236}">
                <a16:creationId xmlns:a16="http://schemas.microsoft.com/office/drawing/2014/main" id="{1721FCA3-C545-A7BA-06F8-84A6EFBA3292}"/>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Preview</a:t>
            </a:r>
          </a:p>
        </p:txBody>
      </p:sp>
    </p:spTree>
    <p:extLst>
      <p:ext uri="{BB962C8B-B14F-4D97-AF65-F5344CB8AC3E}">
        <p14:creationId xmlns:p14="http://schemas.microsoft.com/office/powerpoint/2010/main" val="260907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E564B-9241-0BF6-EBD8-D0369AC63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1E893-D793-0B9E-E644-E2CE31B226AB}"/>
              </a:ext>
            </a:extLst>
          </p:cNvPr>
          <p:cNvSpPr>
            <a:spLocks noGrp="1"/>
          </p:cNvSpPr>
          <p:nvPr>
            <p:ph type="title"/>
          </p:nvPr>
        </p:nvSpPr>
        <p:spPr>
          <a:xfrm>
            <a:off x="588263" y="457200"/>
            <a:ext cx="4040887" cy="778098"/>
          </a:xfrm>
        </p:spPr>
        <p:txBody>
          <a:bodyPr vert="horz" wrap="square" lIns="0" tIns="0" rIns="0" bIns="0" rtlCol="0" anchor="t">
            <a:spAutoFit/>
          </a:bodyPr>
          <a:lstStyle/>
          <a:p>
            <a:r>
              <a:rPr lang="en-US" sz="2800" noProof="0"/>
              <a:t>Query request preserving ACLs/RBAC roles</a:t>
            </a:r>
          </a:p>
        </p:txBody>
      </p:sp>
      <p:sp>
        <p:nvSpPr>
          <p:cNvPr id="3" name="Text Placeholder 2">
            <a:extLst>
              <a:ext uri="{FF2B5EF4-FFF2-40B4-BE49-F238E27FC236}">
                <a16:creationId xmlns:a16="http://schemas.microsoft.com/office/drawing/2014/main" id="{69E0393F-EF3E-80A1-121D-C3399B7ACDA8}"/>
              </a:ext>
            </a:extLst>
          </p:cNvPr>
          <p:cNvSpPr>
            <a:spLocks noGrp="1"/>
          </p:cNvSpPr>
          <p:nvPr>
            <p:ph type="body" sz="quarter" idx="10"/>
          </p:nvPr>
        </p:nvSpPr>
        <p:spPr>
          <a:xfrm>
            <a:off x="588965" y="1338139"/>
            <a:ext cx="4040185" cy="1400383"/>
          </a:xfrm>
        </p:spPr>
        <p:txBody>
          <a:bodyPr/>
          <a:lstStyle/>
          <a:p>
            <a:r>
              <a:rPr lang="en-US" sz="2000" i="1" noProof="0"/>
              <a:t>I want that my end user can only see the ACL/RBAC permissions as copied in the index.</a:t>
            </a:r>
          </a:p>
          <a:p>
            <a:endParaRPr lang="en-US" sz="2000" i="1" noProof="0"/>
          </a:p>
        </p:txBody>
      </p:sp>
      <p:sp>
        <p:nvSpPr>
          <p:cNvPr id="5" name="Text Placeholder 4">
            <a:extLst>
              <a:ext uri="{FF2B5EF4-FFF2-40B4-BE49-F238E27FC236}">
                <a16:creationId xmlns:a16="http://schemas.microsoft.com/office/drawing/2014/main" id="{96293C94-7FC2-B4BF-EE65-C89F57CE1554}"/>
              </a:ext>
            </a:extLst>
          </p:cNvPr>
          <p:cNvSpPr>
            <a:spLocks noGrp="1"/>
          </p:cNvSpPr>
          <p:nvPr>
            <p:ph type="body" sz="quarter" idx="11"/>
          </p:nvPr>
        </p:nvSpPr>
        <p:spPr>
          <a:xfrm>
            <a:off x="5524228" y="1338139"/>
            <a:ext cx="5150244" cy="3830866"/>
          </a:xfrm>
        </p:spPr>
        <p:txBody>
          <a:bodyPr>
            <a:normAutofit/>
          </a:bodyPr>
          <a:lstStyle/>
          <a:p>
            <a:r>
              <a:rPr lang="en-US" sz="1200" noProof="0"/>
              <a:t>POST  {{endpoint}}/indexes/{{indexName}}/docs/search?api-version={{apiversion}}</a:t>
            </a:r>
          </a:p>
          <a:p>
            <a:r>
              <a:rPr lang="en-US" sz="1200" noProof="0"/>
              <a:t>api-key: {{apikey}}</a:t>
            </a:r>
          </a:p>
          <a:p>
            <a:r>
              <a:rPr lang="en-US" sz="1200" noProof="0"/>
              <a:t>Content-Type: application/json</a:t>
            </a:r>
          </a:p>
          <a:p>
            <a:r>
              <a:rPr lang="en-US" sz="1200" b="1" noProof="0"/>
              <a:t>x-ms-query-source-authorization: &lt;token&gt;</a:t>
            </a:r>
          </a:p>
          <a:p>
            <a:endParaRPr lang="en-US" sz="1200" noProof="0"/>
          </a:p>
          <a:p>
            <a:r>
              <a:rPr lang="en-US" sz="1200" noProof="0"/>
              <a:t>{</a:t>
            </a:r>
          </a:p>
          <a:p>
            <a:r>
              <a:rPr lang="en-US" sz="1200" noProof="0"/>
              <a:t>    "search": "*",</a:t>
            </a:r>
          </a:p>
          <a:p>
            <a:r>
              <a:rPr lang="en-US" sz="1200" noProof="0"/>
              <a:t>    "queryLanguage": "en-us",</a:t>
            </a:r>
          </a:p>
          <a:p>
            <a:r>
              <a:rPr lang="en-US" sz="1200" noProof="0"/>
              <a:t>    "queryType": "simple",</a:t>
            </a:r>
          </a:p>
          <a:p>
            <a:r>
              <a:rPr lang="en-US" sz="1200" noProof="0"/>
              <a:t>    "count": true</a:t>
            </a:r>
          </a:p>
          <a:p>
            <a:r>
              <a:rPr lang="en-US" sz="1200" noProof="0"/>
              <a:t>}</a:t>
            </a:r>
          </a:p>
        </p:txBody>
      </p:sp>
      <p:sp>
        <p:nvSpPr>
          <p:cNvPr id="6" name="Rounded Rectangle 16">
            <a:extLst>
              <a:ext uri="{FF2B5EF4-FFF2-40B4-BE49-F238E27FC236}">
                <a16:creationId xmlns:a16="http://schemas.microsoft.com/office/drawing/2014/main" id="{D5952B57-8B0D-329F-1A67-90AF84645334}"/>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Preview</a:t>
            </a:r>
          </a:p>
        </p:txBody>
      </p:sp>
    </p:spTree>
    <p:extLst>
      <p:ext uri="{BB962C8B-B14F-4D97-AF65-F5344CB8AC3E}">
        <p14:creationId xmlns:p14="http://schemas.microsoft.com/office/powerpoint/2010/main" val="38014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0980-88A2-094C-2FD8-D6F939357F4C}"/>
              </a:ext>
            </a:extLst>
          </p:cNvPr>
          <p:cNvSpPr>
            <a:spLocks noGrp="1"/>
          </p:cNvSpPr>
          <p:nvPr>
            <p:ph type="title"/>
          </p:nvPr>
        </p:nvSpPr>
        <p:spPr>
          <a:xfrm>
            <a:off x="668343" y="3429000"/>
            <a:ext cx="4319294" cy="615553"/>
          </a:xfrm>
        </p:spPr>
        <p:txBody>
          <a:bodyPr/>
          <a:lstStyle/>
          <a:p>
            <a:r>
              <a:rPr lang="en-US" noProof="0">
                <a:solidFill>
                  <a:schemeClr val="tx1"/>
                </a:solidFill>
              </a:rPr>
              <a:t>Performance and monitoring</a:t>
            </a:r>
          </a:p>
        </p:txBody>
      </p:sp>
    </p:spTree>
    <p:extLst>
      <p:ext uri="{BB962C8B-B14F-4D97-AF65-F5344CB8AC3E}">
        <p14:creationId xmlns:p14="http://schemas.microsoft.com/office/powerpoint/2010/main" val="119522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565473-F9BF-B65D-B733-F4E1F66E9A0E}"/>
              </a:ext>
            </a:extLst>
          </p:cNvPr>
          <p:cNvSpPr>
            <a:spLocks noGrp="1"/>
          </p:cNvSpPr>
          <p:nvPr>
            <p:ph type="title"/>
          </p:nvPr>
        </p:nvSpPr>
        <p:spPr/>
        <p:txBody>
          <a:bodyPr/>
          <a:lstStyle/>
          <a:p>
            <a:r>
              <a:rPr lang="en-US" noProof="0"/>
              <a:t>Monitoring with AI Search</a:t>
            </a:r>
          </a:p>
        </p:txBody>
      </p:sp>
      <p:sp>
        <p:nvSpPr>
          <p:cNvPr id="4" name="Content Placeholder 3">
            <a:extLst>
              <a:ext uri="{FF2B5EF4-FFF2-40B4-BE49-F238E27FC236}">
                <a16:creationId xmlns:a16="http://schemas.microsoft.com/office/drawing/2014/main" id="{BFEA9266-F1C0-FBA5-11AB-311C84C1C074}"/>
              </a:ext>
            </a:extLst>
          </p:cNvPr>
          <p:cNvSpPr>
            <a:spLocks noGrp="1"/>
          </p:cNvSpPr>
          <p:nvPr>
            <p:ph sz="quarter" idx="10"/>
          </p:nvPr>
        </p:nvSpPr>
        <p:spPr>
          <a:xfrm>
            <a:off x="588263" y="5625344"/>
            <a:ext cx="10858824" cy="553998"/>
          </a:xfrm>
        </p:spPr>
        <p:txBody>
          <a:bodyPr vert="horz" wrap="square" lIns="0" tIns="0" rIns="0" bIns="0" rtlCol="0" anchor="t">
            <a:spAutoFit/>
          </a:bodyPr>
          <a:lstStyle/>
          <a:p>
            <a:pPr marL="0" indent="0">
              <a:buNone/>
            </a:pPr>
            <a:r>
              <a:rPr lang="en-US" sz="1800" noProof="0"/>
              <a:t>Azure monitor in AI Search is intended to monitor the service health, it does not </a:t>
            </a:r>
            <a:r>
              <a:rPr lang="en-US" sz="1800" b="0" i="0" noProof="0">
                <a:solidFill>
                  <a:srgbClr val="161616"/>
                </a:solidFill>
                <a:effectLst/>
                <a:latin typeface="Segoe Sans Text" pitchFamily="2" charset="0"/>
              </a:rPr>
              <a:t>to monitor individual user access to content on the search service.</a:t>
            </a:r>
            <a:endParaRPr lang="en-US" sz="1800" noProof="0">
              <a:latin typeface="Segoe Sans Text" pitchFamily="2" charset="0"/>
            </a:endParaRPr>
          </a:p>
        </p:txBody>
      </p:sp>
      <p:grpSp>
        <p:nvGrpSpPr>
          <p:cNvPr id="2" name="Group 1">
            <a:extLst>
              <a:ext uri="{FF2B5EF4-FFF2-40B4-BE49-F238E27FC236}">
                <a16:creationId xmlns:a16="http://schemas.microsoft.com/office/drawing/2014/main" id="{747C8BDE-4397-D540-6012-315E120457C4}"/>
              </a:ext>
              <a:ext uri="{C183D7F6-B498-43B3-948B-1728B52AA6E4}">
                <adec:decorative xmlns:adec="http://schemas.microsoft.com/office/drawing/2017/decorative" val="1"/>
              </a:ext>
            </a:extLst>
          </p:cNvPr>
          <p:cNvGrpSpPr/>
          <p:nvPr/>
        </p:nvGrpSpPr>
        <p:grpSpPr>
          <a:xfrm>
            <a:off x="1667278" y="910355"/>
            <a:ext cx="7955696" cy="4518896"/>
            <a:chOff x="2489241" y="1377237"/>
            <a:chExt cx="6311766" cy="3585137"/>
          </a:xfrm>
        </p:grpSpPr>
        <p:sp>
          <p:nvSpPr>
            <p:cNvPr id="5" name="Graphic 89">
              <a:extLst>
                <a:ext uri="{FF2B5EF4-FFF2-40B4-BE49-F238E27FC236}">
                  <a16:creationId xmlns:a16="http://schemas.microsoft.com/office/drawing/2014/main" id="{016958B6-16A1-1B89-0C6A-02931D2B5489}"/>
                </a:ext>
                <a:ext uri="{C183D7F6-B498-43B3-948B-1728B52AA6E4}">
                  <adec:decorative xmlns:adec="http://schemas.microsoft.com/office/drawing/2017/decorative" val="1"/>
                </a:ext>
              </a:extLst>
            </p:cNvPr>
            <p:cNvSpPr/>
            <p:nvPr/>
          </p:nvSpPr>
          <p:spPr>
            <a:xfrm>
              <a:off x="2699442" y="2157029"/>
              <a:ext cx="607349" cy="492906"/>
            </a:xfrm>
            <a:custGeom>
              <a:avLst/>
              <a:gdLst>
                <a:gd name="connsiteX0" fmla="*/ 59569 w 190497"/>
                <a:gd name="connsiteY0" fmla="*/ 28604 h 152428"/>
                <a:gd name="connsiteX1" fmla="*/ 76238 w 190497"/>
                <a:gd name="connsiteY1" fmla="*/ 45272 h 152428"/>
                <a:gd name="connsiteX2" fmla="*/ 76238 w 190497"/>
                <a:gd name="connsiteY2" fmla="*/ 135760 h 152428"/>
                <a:gd name="connsiteX3" fmla="*/ 59569 w 190497"/>
                <a:gd name="connsiteY3" fmla="*/ 152429 h 152428"/>
                <a:gd name="connsiteX4" fmla="*/ 16669 w 190497"/>
                <a:gd name="connsiteY4" fmla="*/ 152429 h 152428"/>
                <a:gd name="connsiteX5" fmla="*/ 0 w 190497"/>
                <a:gd name="connsiteY5" fmla="*/ 135760 h 152428"/>
                <a:gd name="connsiteX6" fmla="*/ 0 w 190497"/>
                <a:gd name="connsiteY6" fmla="*/ 45272 h 152428"/>
                <a:gd name="connsiteX7" fmla="*/ 16669 w 190497"/>
                <a:gd name="connsiteY7" fmla="*/ 28604 h 152428"/>
                <a:gd name="connsiteX8" fmla="*/ 59569 w 190497"/>
                <a:gd name="connsiteY8" fmla="*/ 28604 h 152428"/>
                <a:gd name="connsiteX9" fmla="*/ 40500 w 190497"/>
                <a:gd name="connsiteY9" fmla="*/ 119043 h 152428"/>
                <a:gd name="connsiteX10" fmla="*/ 35738 w 190497"/>
                <a:gd name="connsiteY10" fmla="*/ 119043 h 152428"/>
                <a:gd name="connsiteX11" fmla="*/ 28594 w 190497"/>
                <a:gd name="connsiteY11" fmla="*/ 126187 h 152428"/>
                <a:gd name="connsiteX12" fmla="*/ 35738 w 190497"/>
                <a:gd name="connsiteY12" fmla="*/ 133331 h 152428"/>
                <a:gd name="connsiteX13" fmla="*/ 40500 w 190497"/>
                <a:gd name="connsiteY13" fmla="*/ 133331 h 152428"/>
                <a:gd name="connsiteX14" fmla="*/ 47644 w 190497"/>
                <a:gd name="connsiteY14" fmla="*/ 126187 h 152428"/>
                <a:gd name="connsiteX15" fmla="*/ 40500 w 190497"/>
                <a:gd name="connsiteY15" fmla="*/ 119043 h 152428"/>
                <a:gd name="connsiteX16" fmla="*/ 183356 w 190497"/>
                <a:gd name="connsiteY16" fmla="*/ 109538 h 152428"/>
                <a:gd name="connsiteX17" fmla="*/ 190498 w 190497"/>
                <a:gd name="connsiteY17" fmla="*/ 116683 h 152428"/>
                <a:gd name="connsiteX18" fmla="*/ 184328 w 190497"/>
                <a:gd name="connsiteY18" fmla="*/ 123758 h 152428"/>
                <a:gd name="connsiteX19" fmla="*/ 183356 w 190497"/>
                <a:gd name="connsiteY19" fmla="*/ 123825 h 152428"/>
                <a:gd name="connsiteX20" fmla="*/ 85725 w 190497"/>
                <a:gd name="connsiteY20" fmla="*/ 123825 h 152428"/>
                <a:gd name="connsiteX21" fmla="*/ 85725 w 190497"/>
                <a:gd name="connsiteY21" fmla="*/ 109538 h 152428"/>
                <a:gd name="connsiteX22" fmla="*/ 183356 w 190497"/>
                <a:gd name="connsiteY22" fmla="*/ 109538 h 152428"/>
                <a:gd name="connsiteX23" fmla="*/ 154781 w 190497"/>
                <a:gd name="connsiteY23" fmla="*/ 0 h 152428"/>
                <a:gd name="connsiteX24" fmla="*/ 171450 w 190497"/>
                <a:gd name="connsiteY24" fmla="*/ 16669 h 152428"/>
                <a:gd name="connsiteX25" fmla="*/ 171450 w 190497"/>
                <a:gd name="connsiteY25" fmla="*/ 88106 h 152428"/>
                <a:gd name="connsiteX26" fmla="*/ 154781 w 190497"/>
                <a:gd name="connsiteY26" fmla="*/ 104775 h 152428"/>
                <a:gd name="connsiteX27" fmla="*/ 85725 w 190497"/>
                <a:gd name="connsiteY27" fmla="*/ 104775 h 152428"/>
                <a:gd name="connsiteX28" fmla="*/ 85725 w 190497"/>
                <a:gd name="connsiteY28" fmla="*/ 38100 h 152428"/>
                <a:gd name="connsiteX29" fmla="*/ 68104 w 190497"/>
                <a:gd name="connsiteY29" fmla="*/ 19107 h 152428"/>
                <a:gd name="connsiteX30" fmla="*/ 66675 w 190497"/>
                <a:gd name="connsiteY30" fmla="*/ 19050 h 152428"/>
                <a:gd name="connsiteX31" fmla="*/ 19050 w 190497"/>
                <a:gd name="connsiteY31" fmla="*/ 19050 h 152428"/>
                <a:gd name="connsiteX32" fmla="*/ 19050 w 190497"/>
                <a:gd name="connsiteY32" fmla="*/ 16669 h 152428"/>
                <a:gd name="connsiteX33" fmla="*/ 35719 w 190497"/>
                <a:gd name="connsiteY33" fmla="*/ 0 h 152428"/>
                <a:gd name="connsiteX34" fmla="*/ 154781 w 190497"/>
                <a:gd name="connsiteY34" fmla="*/ 0 h 15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497" h="152428">
                  <a:moveTo>
                    <a:pt x="59569" y="28604"/>
                  </a:moveTo>
                  <a:cubicBezTo>
                    <a:pt x="68780" y="28604"/>
                    <a:pt x="76238" y="36071"/>
                    <a:pt x="76238" y="45272"/>
                  </a:cubicBezTo>
                  <a:lnTo>
                    <a:pt x="76238" y="135760"/>
                  </a:lnTo>
                  <a:cubicBezTo>
                    <a:pt x="76238" y="144966"/>
                    <a:pt x="68775" y="152429"/>
                    <a:pt x="59569" y="152429"/>
                  </a:cubicBezTo>
                  <a:lnTo>
                    <a:pt x="16669" y="152429"/>
                  </a:lnTo>
                  <a:cubicBezTo>
                    <a:pt x="7463" y="152429"/>
                    <a:pt x="0" y="144966"/>
                    <a:pt x="0" y="135760"/>
                  </a:cubicBezTo>
                  <a:lnTo>
                    <a:pt x="0" y="45272"/>
                  </a:lnTo>
                  <a:cubicBezTo>
                    <a:pt x="0" y="36071"/>
                    <a:pt x="7468" y="28604"/>
                    <a:pt x="16669" y="28604"/>
                  </a:cubicBezTo>
                  <a:lnTo>
                    <a:pt x="59569" y="28604"/>
                  </a:lnTo>
                  <a:close/>
                  <a:moveTo>
                    <a:pt x="40500" y="119043"/>
                  </a:moveTo>
                  <a:lnTo>
                    <a:pt x="35738" y="119043"/>
                  </a:lnTo>
                  <a:cubicBezTo>
                    <a:pt x="31792" y="119043"/>
                    <a:pt x="28594" y="122242"/>
                    <a:pt x="28594" y="126187"/>
                  </a:cubicBezTo>
                  <a:cubicBezTo>
                    <a:pt x="28594" y="130133"/>
                    <a:pt x="31792" y="133331"/>
                    <a:pt x="35738" y="133331"/>
                  </a:cubicBezTo>
                  <a:lnTo>
                    <a:pt x="40500" y="133331"/>
                  </a:lnTo>
                  <a:cubicBezTo>
                    <a:pt x="44446" y="133331"/>
                    <a:pt x="47644" y="130133"/>
                    <a:pt x="47644" y="126187"/>
                  </a:cubicBezTo>
                  <a:cubicBezTo>
                    <a:pt x="47644" y="122242"/>
                    <a:pt x="44446" y="119043"/>
                    <a:pt x="40500" y="119043"/>
                  </a:cubicBezTo>
                  <a:close/>
                  <a:moveTo>
                    <a:pt x="183356" y="109538"/>
                  </a:moveTo>
                  <a:cubicBezTo>
                    <a:pt x="187302" y="109539"/>
                    <a:pt x="190499" y="112738"/>
                    <a:pt x="190498" y="116683"/>
                  </a:cubicBezTo>
                  <a:cubicBezTo>
                    <a:pt x="190497" y="120252"/>
                    <a:pt x="187863" y="123272"/>
                    <a:pt x="184328" y="123758"/>
                  </a:cubicBezTo>
                  <a:lnTo>
                    <a:pt x="183356" y="123825"/>
                  </a:lnTo>
                  <a:lnTo>
                    <a:pt x="85725" y="123825"/>
                  </a:lnTo>
                  <a:lnTo>
                    <a:pt x="85725" y="109538"/>
                  </a:lnTo>
                  <a:lnTo>
                    <a:pt x="183356" y="109538"/>
                  </a:lnTo>
                  <a:close/>
                  <a:moveTo>
                    <a:pt x="154781" y="0"/>
                  </a:moveTo>
                  <a:cubicBezTo>
                    <a:pt x="163982" y="0"/>
                    <a:pt x="171450" y="7468"/>
                    <a:pt x="171450" y="16669"/>
                  </a:cubicBezTo>
                  <a:lnTo>
                    <a:pt x="171450" y="88106"/>
                  </a:lnTo>
                  <a:cubicBezTo>
                    <a:pt x="171450" y="97312"/>
                    <a:pt x="163987" y="104775"/>
                    <a:pt x="154781" y="104775"/>
                  </a:cubicBezTo>
                  <a:lnTo>
                    <a:pt x="85725" y="104775"/>
                  </a:lnTo>
                  <a:lnTo>
                    <a:pt x="85725" y="38100"/>
                  </a:lnTo>
                  <a:cubicBezTo>
                    <a:pt x="85723" y="28135"/>
                    <a:pt x="78041" y="19855"/>
                    <a:pt x="68104" y="19107"/>
                  </a:cubicBezTo>
                  <a:lnTo>
                    <a:pt x="66675" y="19050"/>
                  </a:lnTo>
                  <a:lnTo>
                    <a:pt x="19050" y="19050"/>
                  </a:lnTo>
                  <a:lnTo>
                    <a:pt x="19050" y="16669"/>
                  </a:lnTo>
                  <a:cubicBezTo>
                    <a:pt x="19050" y="7468"/>
                    <a:pt x="26518" y="0"/>
                    <a:pt x="35719" y="0"/>
                  </a:cubicBezTo>
                  <a:lnTo>
                    <a:pt x="154781" y="0"/>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6" name="TextBox 5">
              <a:extLst>
                <a:ext uri="{FF2B5EF4-FFF2-40B4-BE49-F238E27FC236}">
                  <a16:creationId xmlns:a16="http://schemas.microsoft.com/office/drawing/2014/main" id="{88C877F1-57A9-2938-94A6-19E2A2DCEA36}"/>
                </a:ext>
              </a:extLst>
            </p:cNvPr>
            <p:cNvSpPr txBox="1"/>
            <p:nvPr/>
          </p:nvSpPr>
          <p:spPr>
            <a:xfrm>
              <a:off x="2489241" y="2683130"/>
              <a:ext cx="1027752" cy="249063"/>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600" kern="0" noProof="0">
                  <a:latin typeface="+mj-lt"/>
                  <a:cs typeface="Segoe Sans Text" pitchFamily="2" charset="0"/>
                </a:rPr>
                <a:t>End-user</a:t>
              </a:r>
              <a:endParaRPr kumimoji="0" lang="en-US" sz="1600" i="0" u="none" strike="noStrike" kern="0" cap="none" spc="0" normalizeH="0" baseline="0" noProof="0">
                <a:ln>
                  <a:noFill/>
                </a:ln>
                <a:effectLst/>
                <a:uLnTx/>
                <a:uFillTx/>
                <a:latin typeface="+mj-lt"/>
                <a:cs typeface="Segoe Sans Text" pitchFamily="2" charset="0"/>
              </a:endParaRPr>
            </a:p>
          </p:txBody>
        </p:sp>
        <p:sp>
          <p:nvSpPr>
            <p:cNvPr id="8" name="TextBox 7">
              <a:extLst>
                <a:ext uri="{FF2B5EF4-FFF2-40B4-BE49-F238E27FC236}">
                  <a16:creationId xmlns:a16="http://schemas.microsoft.com/office/drawing/2014/main" id="{DF49E3E6-AFDA-D3C3-2941-562F7E11199A}"/>
                </a:ext>
              </a:extLst>
            </p:cNvPr>
            <p:cNvSpPr txBox="1"/>
            <p:nvPr/>
          </p:nvSpPr>
          <p:spPr>
            <a:xfrm>
              <a:off x="4154066" y="2683130"/>
              <a:ext cx="1027752" cy="463940"/>
            </a:xfrm>
            <a:prstGeom prst="rect">
              <a:avLst/>
            </a:prstGeom>
            <a:noFill/>
          </p:spPr>
          <p:txBody>
            <a:bodyPr wrap="square">
              <a:spAutoFit/>
            </a:bodyPr>
            <a:lstStyle/>
            <a:p>
              <a:pPr algn="ctr" defTabSz="932472" fontAlgn="base">
                <a:spcBef>
                  <a:spcPct val="0"/>
                </a:spcBef>
                <a:spcAft>
                  <a:spcPct val="0"/>
                </a:spcAft>
              </a:pPr>
              <a:r>
                <a:rPr lang="en-US" sz="1600" noProof="0">
                  <a:latin typeface="+mj-lt"/>
                  <a:ea typeface="Segoe UI" pitchFamily="34" charset="0"/>
                  <a:cs typeface="Segoe Sans Text" pitchFamily="2" charset="0"/>
                </a:rPr>
                <a:t>Search Service</a:t>
              </a:r>
            </a:p>
          </p:txBody>
        </p:sp>
        <p:sp>
          <p:nvSpPr>
            <p:cNvPr id="9" name="Cylinder 8">
              <a:extLst>
                <a:ext uri="{FF2B5EF4-FFF2-40B4-BE49-F238E27FC236}">
                  <a16:creationId xmlns:a16="http://schemas.microsoft.com/office/drawing/2014/main" id="{DFA48020-346B-E1C0-1075-34DCBCFCD9ED}"/>
                </a:ext>
              </a:extLst>
            </p:cNvPr>
            <p:cNvSpPr/>
            <p:nvPr/>
          </p:nvSpPr>
          <p:spPr bwMode="auto">
            <a:xfrm>
              <a:off x="5889087" y="2190116"/>
              <a:ext cx="534533" cy="455737"/>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noProof="0">
                <a:solidFill>
                  <a:srgbClr val="FFFFFF"/>
                </a:solidFill>
                <a:ea typeface="Segoe UI" pitchFamily="34" charset="0"/>
                <a:cs typeface="Segoe Sans Text" pitchFamily="2" charset="0"/>
              </a:endParaRPr>
            </a:p>
          </p:txBody>
        </p:sp>
        <p:pic>
          <p:nvPicPr>
            <p:cNvPr id="10" name="Graphic 9" descr="icon of a graph">
              <a:extLst>
                <a:ext uri="{FF2B5EF4-FFF2-40B4-BE49-F238E27FC236}">
                  <a16:creationId xmlns:a16="http://schemas.microsoft.com/office/drawing/2014/main" id="{48FD16AC-0454-33EA-5CE1-FB937AE3CC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75313" y="2343318"/>
              <a:ext cx="264234" cy="264234"/>
            </a:xfrm>
            <a:prstGeom prst="rect">
              <a:avLst/>
            </a:prstGeom>
          </p:spPr>
        </p:pic>
        <p:sp>
          <p:nvSpPr>
            <p:cNvPr id="11" name="TextBox 10">
              <a:extLst>
                <a:ext uri="{FF2B5EF4-FFF2-40B4-BE49-F238E27FC236}">
                  <a16:creationId xmlns:a16="http://schemas.microsoft.com/office/drawing/2014/main" id="{A9AB4A83-7BEA-A3DE-87B8-4608A948FC05}"/>
                </a:ext>
              </a:extLst>
            </p:cNvPr>
            <p:cNvSpPr txBox="1"/>
            <p:nvPr/>
          </p:nvSpPr>
          <p:spPr>
            <a:xfrm>
              <a:off x="5642478" y="2683130"/>
              <a:ext cx="1027752" cy="463940"/>
            </a:xfrm>
            <a:prstGeom prst="rect">
              <a:avLst/>
            </a:prstGeom>
            <a:noFill/>
          </p:spPr>
          <p:txBody>
            <a:bodyPr wrap="square">
              <a:spAutoFit/>
            </a:bodyPr>
            <a:lstStyle/>
            <a:p>
              <a:pPr algn="ctr" defTabSz="932472" fontAlgn="base">
                <a:spcBef>
                  <a:spcPct val="0"/>
                </a:spcBef>
                <a:spcAft>
                  <a:spcPct val="0"/>
                </a:spcAft>
              </a:pPr>
              <a:r>
                <a:rPr lang="en-US" sz="1600" noProof="0">
                  <a:latin typeface="+mj-lt"/>
                  <a:ea typeface="Segoe UI" pitchFamily="34" charset="0"/>
                  <a:cs typeface="Segoe Sans Text" pitchFamily="2" charset="0"/>
                </a:rPr>
                <a:t>Azure Monitor</a:t>
              </a:r>
            </a:p>
          </p:txBody>
        </p:sp>
        <p:pic>
          <p:nvPicPr>
            <p:cNvPr id="15" name="Picture 14">
              <a:extLst>
                <a:ext uri="{FF2B5EF4-FFF2-40B4-BE49-F238E27FC236}">
                  <a16:creationId xmlns:a16="http://schemas.microsoft.com/office/drawing/2014/main" id="{3969EBE8-B66A-95AA-14A4-26F33247F0FE}"/>
                </a:ext>
              </a:extLst>
            </p:cNvPr>
            <p:cNvPicPr>
              <a:picLocks noChangeAspect="1"/>
            </p:cNvPicPr>
            <p:nvPr/>
          </p:nvPicPr>
          <p:blipFill>
            <a:blip r:embed="rId4"/>
            <a:stretch>
              <a:fillRect/>
            </a:stretch>
          </p:blipFill>
          <p:spPr>
            <a:xfrm>
              <a:off x="7611309" y="1377237"/>
              <a:ext cx="1189698" cy="990709"/>
            </a:xfrm>
            <a:prstGeom prst="rect">
              <a:avLst/>
            </a:prstGeom>
          </p:spPr>
        </p:pic>
        <p:pic>
          <p:nvPicPr>
            <p:cNvPr id="17" name="Picture 16">
              <a:extLst>
                <a:ext uri="{FF2B5EF4-FFF2-40B4-BE49-F238E27FC236}">
                  <a16:creationId xmlns:a16="http://schemas.microsoft.com/office/drawing/2014/main" id="{4BAA5174-6A85-C4F5-9FBA-5E561BB16EEF}"/>
                </a:ext>
              </a:extLst>
            </p:cNvPr>
            <p:cNvPicPr>
              <a:picLocks noChangeAspect="1"/>
            </p:cNvPicPr>
            <p:nvPr/>
          </p:nvPicPr>
          <p:blipFill>
            <a:blip r:embed="rId5"/>
            <a:stretch>
              <a:fillRect/>
            </a:stretch>
          </p:blipFill>
          <p:spPr>
            <a:xfrm>
              <a:off x="7812337" y="2229197"/>
              <a:ext cx="855228" cy="969540"/>
            </a:xfrm>
            <a:prstGeom prst="rect">
              <a:avLst/>
            </a:prstGeom>
          </p:spPr>
        </p:pic>
        <p:pic>
          <p:nvPicPr>
            <p:cNvPr id="19" name="Picture 18">
              <a:extLst>
                <a:ext uri="{FF2B5EF4-FFF2-40B4-BE49-F238E27FC236}">
                  <a16:creationId xmlns:a16="http://schemas.microsoft.com/office/drawing/2014/main" id="{C4675AB7-257E-E91F-97E6-63FF5EFC668E}"/>
                </a:ext>
              </a:extLst>
            </p:cNvPr>
            <p:cNvPicPr>
              <a:picLocks noChangeAspect="1"/>
            </p:cNvPicPr>
            <p:nvPr/>
          </p:nvPicPr>
          <p:blipFill>
            <a:blip r:embed="rId6"/>
            <a:stretch>
              <a:fillRect/>
            </a:stretch>
          </p:blipFill>
          <p:spPr>
            <a:xfrm>
              <a:off x="7857958" y="3306227"/>
              <a:ext cx="762084" cy="817123"/>
            </a:xfrm>
            <a:prstGeom prst="rect">
              <a:avLst/>
            </a:prstGeom>
          </p:spPr>
        </p:pic>
        <p:cxnSp>
          <p:nvCxnSpPr>
            <p:cNvPr id="21" name="Straight Arrow Connector 20">
              <a:extLst>
                <a:ext uri="{FF2B5EF4-FFF2-40B4-BE49-F238E27FC236}">
                  <a16:creationId xmlns:a16="http://schemas.microsoft.com/office/drawing/2014/main" id="{FFAF6933-0DED-EAAD-3B49-D10E28C3514A}"/>
                </a:ext>
              </a:extLst>
            </p:cNvPr>
            <p:cNvCxnSpPr>
              <a:cxnSpLocks/>
            </p:cNvCxnSpPr>
            <p:nvPr/>
          </p:nvCxnSpPr>
          <p:spPr>
            <a:xfrm>
              <a:off x="3577751" y="2322780"/>
              <a:ext cx="576315"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88517A-C8FD-5CD0-67DB-559D4DDB6622}"/>
                </a:ext>
              </a:extLst>
            </p:cNvPr>
            <p:cNvCxnSpPr>
              <a:cxnSpLocks/>
            </p:cNvCxnSpPr>
            <p:nvPr/>
          </p:nvCxnSpPr>
          <p:spPr>
            <a:xfrm>
              <a:off x="5181818" y="2322780"/>
              <a:ext cx="485629"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8B2669-F85D-C445-52DD-F04A5AEECD55}"/>
                </a:ext>
              </a:extLst>
            </p:cNvPr>
            <p:cNvCxnSpPr>
              <a:cxnSpLocks/>
            </p:cNvCxnSpPr>
            <p:nvPr/>
          </p:nvCxnSpPr>
          <p:spPr>
            <a:xfrm flipV="1">
              <a:off x="6549006" y="1793473"/>
              <a:ext cx="1200461" cy="535005"/>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2">
              <a:extLst>
                <a:ext uri="{FF2B5EF4-FFF2-40B4-BE49-F238E27FC236}">
                  <a16:creationId xmlns:a16="http://schemas.microsoft.com/office/drawing/2014/main" id="{FB3AB787-3618-693B-1395-7E5C36FDB631}"/>
                </a:ext>
              </a:extLst>
            </p:cNvPr>
            <p:cNvCxnSpPr>
              <a:cxnSpLocks/>
              <a:endCxn id="36" idx="1"/>
            </p:cNvCxnSpPr>
            <p:nvPr/>
          </p:nvCxnSpPr>
          <p:spPr>
            <a:xfrm>
              <a:off x="6567234" y="2624093"/>
              <a:ext cx="1182233" cy="574644"/>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22">
              <a:extLst>
                <a:ext uri="{FF2B5EF4-FFF2-40B4-BE49-F238E27FC236}">
                  <a16:creationId xmlns:a16="http://schemas.microsoft.com/office/drawing/2014/main" id="{534659AD-51F8-FE9A-4AD5-6F3A571D1F48}"/>
                </a:ext>
              </a:extLst>
            </p:cNvPr>
            <p:cNvCxnSpPr>
              <a:cxnSpLocks/>
            </p:cNvCxnSpPr>
            <p:nvPr/>
          </p:nvCxnSpPr>
          <p:spPr>
            <a:xfrm>
              <a:off x="6567234" y="3056492"/>
              <a:ext cx="1154138" cy="711382"/>
            </a:xfrm>
            <a:prstGeom prst="bentConnector3">
              <a:avLst>
                <a:gd name="adj1" fmla="val 31938"/>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9CEF938-F8E2-E9FC-225D-90D91A08050D}"/>
                </a:ext>
              </a:extLst>
            </p:cNvPr>
            <p:cNvSpPr/>
            <p:nvPr/>
          </p:nvSpPr>
          <p:spPr bwMode="auto">
            <a:xfrm>
              <a:off x="7749467" y="1435100"/>
              <a:ext cx="951077" cy="3527274"/>
            </a:xfrm>
            <a:prstGeom prst="round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noProof="0">
                <a:solidFill>
                  <a:srgbClr val="FFFFFF"/>
                </a:solidFill>
                <a:ea typeface="Segoe UI" pitchFamily="34" charset="0"/>
                <a:cs typeface="Segoe Sans Text" pitchFamily="2" charset="0"/>
              </a:endParaRPr>
            </a:p>
          </p:txBody>
        </p:sp>
        <p:pic>
          <p:nvPicPr>
            <p:cNvPr id="50" name="Picture 49">
              <a:extLst>
                <a:ext uri="{FF2B5EF4-FFF2-40B4-BE49-F238E27FC236}">
                  <a16:creationId xmlns:a16="http://schemas.microsoft.com/office/drawing/2014/main" id="{18766C5C-409B-2201-3F67-A4687E1FF5E7}"/>
                </a:ext>
              </a:extLst>
            </p:cNvPr>
            <p:cNvPicPr>
              <a:picLocks noChangeAspect="1"/>
            </p:cNvPicPr>
            <p:nvPr/>
          </p:nvPicPr>
          <p:blipFill rotWithShape="1">
            <a:blip r:embed="rId7"/>
            <a:srcRect l="9300" t="12822"/>
            <a:stretch/>
          </p:blipFill>
          <p:spPr>
            <a:xfrm>
              <a:off x="7969592" y="4301541"/>
              <a:ext cx="650450" cy="592286"/>
            </a:xfrm>
            <a:prstGeom prst="rect">
              <a:avLst/>
            </a:prstGeom>
          </p:spPr>
        </p:pic>
        <p:cxnSp>
          <p:nvCxnSpPr>
            <p:cNvPr id="51" name="Straight Arrow Connector 22">
              <a:extLst>
                <a:ext uri="{FF2B5EF4-FFF2-40B4-BE49-F238E27FC236}">
                  <a16:creationId xmlns:a16="http://schemas.microsoft.com/office/drawing/2014/main" id="{C40FC309-BBAF-A360-2BDD-903C703B779E}"/>
                </a:ext>
              </a:extLst>
            </p:cNvPr>
            <p:cNvCxnSpPr>
              <a:cxnSpLocks/>
              <a:stCxn id="11" idx="2"/>
            </p:cNvCxnSpPr>
            <p:nvPr/>
          </p:nvCxnSpPr>
          <p:spPr>
            <a:xfrm rot="16200000" flipH="1">
              <a:off x="6218082" y="3085342"/>
              <a:ext cx="1469656" cy="1593112"/>
            </a:xfrm>
            <a:prstGeom prst="bentConnector2">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67F8EA6-CB5F-EC29-BA94-3E0D1208BC39}"/>
              </a:ext>
              <a:ext uri="{C183D7F6-B498-43B3-948B-1728B52AA6E4}">
                <adec:decorative xmlns:adec="http://schemas.microsoft.com/office/drawing/2017/decorative" val="1"/>
              </a:ext>
            </a:extLst>
          </p:cNvPr>
          <p:cNvGrpSpPr/>
          <p:nvPr/>
        </p:nvGrpSpPr>
        <p:grpSpPr>
          <a:xfrm>
            <a:off x="3968816" y="1730177"/>
            <a:ext cx="992679" cy="723103"/>
            <a:chOff x="878175" y="2720627"/>
            <a:chExt cx="3307848" cy="2409554"/>
          </a:xfrm>
          <a:effectLst>
            <a:outerShdw blurRad="63500" dist="127000" dir="2700000" algn="tl" rotWithShape="0">
              <a:prstClr val="black">
                <a:alpha val="20000"/>
              </a:prstClr>
            </a:outerShdw>
          </a:effectLst>
        </p:grpSpPr>
        <p:sp>
          <p:nvSpPr>
            <p:cNvPr id="20" name="Freeform: Shape 19">
              <a:extLst>
                <a:ext uri="{FF2B5EF4-FFF2-40B4-BE49-F238E27FC236}">
                  <a16:creationId xmlns:a16="http://schemas.microsoft.com/office/drawing/2014/main" id="{EC7E8722-0D6A-9381-0E22-FE508A3C2D49}"/>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B065C0EF-00AE-D654-EB18-AE1B143986EC}"/>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26" name="Freeform: Shape 25">
              <a:extLst>
                <a:ext uri="{FF2B5EF4-FFF2-40B4-BE49-F238E27FC236}">
                  <a16:creationId xmlns:a16="http://schemas.microsoft.com/office/drawing/2014/main" id="{A6F40183-58A8-62E2-B5F7-29904B920DD7}"/>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38352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CEB66439-C031-15D9-93FC-DEC15A0D8EFB}"/>
              </a:ext>
              <a:ext uri="{C183D7F6-B498-43B3-948B-1728B52AA6E4}">
                <adec:decorative xmlns:adec="http://schemas.microsoft.com/office/drawing/2017/decorative" val="1"/>
              </a:ext>
            </a:extLst>
          </p:cNvPr>
          <p:cNvSpPr/>
          <p:nvPr/>
        </p:nvSpPr>
        <p:spPr bwMode="auto">
          <a:xfrm>
            <a:off x="571499" y="4485958"/>
            <a:ext cx="11048999" cy="307947"/>
          </a:xfrm>
          <a:prstGeom prst="round2SameRect">
            <a:avLst>
              <a:gd name="adj1" fmla="val 31564"/>
              <a:gd name="adj2" fmla="val 0"/>
            </a:avLst>
          </a:prstGeom>
          <a:gradFill flip="none" rotWithShape="1">
            <a:gsLst>
              <a:gs pos="35000">
                <a:srgbClr val="0078D4"/>
              </a:gs>
              <a:gs pos="0">
                <a:srgbClr val="8DE971"/>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800" noProof="0">
              <a:ln w="3175">
                <a:noFill/>
              </a:ln>
              <a:gradFill>
                <a:gsLst>
                  <a:gs pos="76437">
                    <a:srgbClr val="FFFFFF"/>
                  </a:gs>
                  <a:gs pos="55747">
                    <a:srgbClr val="FFFFFF"/>
                  </a:gs>
                </a:gsLst>
                <a:path path="circle">
                  <a:fillToRect l="100000" b="100000"/>
                </a:path>
              </a:gradFill>
              <a:latin typeface="+mj-lt"/>
              <a:cs typeface="Segoe UI" pitchFamily="34" charset="0"/>
            </a:endParaRPr>
          </a:p>
        </p:txBody>
      </p:sp>
      <p:sp>
        <p:nvSpPr>
          <p:cNvPr id="3" name="Title 2">
            <a:extLst>
              <a:ext uri="{FF2B5EF4-FFF2-40B4-BE49-F238E27FC236}">
                <a16:creationId xmlns:a16="http://schemas.microsoft.com/office/drawing/2014/main" id="{66FAB69D-7524-9EFE-7975-5284C4058148}"/>
              </a:ext>
            </a:extLst>
          </p:cNvPr>
          <p:cNvSpPr>
            <a:spLocks noGrp="1"/>
          </p:cNvSpPr>
          <p:nvPr>
            <p:ph type="title"/>
          </p:nvPr>
        </p:nvSpPr>
        <p:spPr/>
        <p:txBody>
          <a:bodyPr/>
          <a:lstStyle/>
          <a:p>
            <a:r>
              <a:rPr lang="en-US" noProof="0"/>
              <a:t>Monitoring with AI Search—metrics</a:t>
            </a:r>
          </a:p>
        </p:txBody>
      </p:sp>
      <p:sp>
        <p:nvSpPr>
          <p:cNvPr id="5" name="TextBox 4">
            <a:extLst>
              <a:ext uri="{FF2B5EF4-FFF2-40B4-BE49-F238E27FC236}">
                <a16:creationId xmlns:a16="http://schemas.microsoft.com/office/drawing/2014/main" id="{C6A46519-B193-1265-3F93-BD55A524D0EE}"/>
              </a:ext>
            </a:extLst>
          </p:cNvPr>
          <p:cNvSpPr txBox="1"/>
          <p:nvPr/>
        </p:nvSpPr>
        <p:spPr>
          <a:xfrm>
            <a:off x="571500" y="1449706"/>
            <a:ext cx="4716117" cy="138499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800" noProof="0"/>
              <a:t>Metrics enabled by default </a:t>
            </a:r>
            <a:br>
              <a:rPr lang="en-US" sz="1800" noProof="0"/>
            </a:br>
            <a:r>
              <a:rPr lang="en-US" sz="1800" noProof="0"/>
              <a:t>with every subscription</a:t>
            </a:r>
          </a:p>
          <a:p>
            <a:pPr marL="285750" indent="-285750" algn="l">
              <a:buFont typeface="Arial" panose="020B0604020202020204" pitchFamily="34" charset="0"/>
              <a:buChar char="•"/>
            </a:pPr>
            <a:endParaRPr lang="en-US" sz="1800" noProof="0"/>
          </a:p>
          <a:p>
            <a:pPr marL="285750" indent="-285750" algn="l">
              <a:buFont typeface="Arial" panose="020B0604020202020204" pitchFamily="34" charset="0"/>
              <a:buChar char="•"/>
            </a:pPr>
            <a:r>
              <a:rPr lang="en-US" sz="1800" i="0" noProof="0">
                <a:solidFill>
                  <a:srgbClr val="161616"/>
                </a:solidFill>
                <a:effectLst/>
                <a:latin typeface="Segoe Sans Text" pitchFamily="2" charset="0"/>
                <a:cs typeface="Segoe Sans Text" pitchFamily="2" charset="0"/>
              </a:rPr>
              <a:t>Azure Monitor collects </a:t>
            </a:r>
            <a:r>
              <a:rPr lang="en-US" sz="1800" i="0" strike="noStrike" noProof="0">
                <a:effectLst/>
                <a:latin typeface="Segoe Sans Text" pitchFamily="2" charset="0"/>
                <a:cs typeface="Segoe Sans Text" pitchFamily="2" charset="0"/>
                <a:hlinkClick r:id="rId2"/>
              </a:rPr>
              <a:t>platform metrics</a:t>
            </a:r>
            <a:r>
              <a:rPr lang="en-US" sz="1800" i="0" noProof="0">
                <a:solidFill>
                  <a:srgbClr val="161616"/>
                </a:solidFill>
                <a:effectLst/>
                <a:latin typeface="Segoe Sans Text" pitchFamily="2" charset="0"/>
                <a:cs typeface="Segoe Sans Text" pitchFamily="2" charset="0"/>
              </a:rPr>
              <a:t> </a:t>
            </a:r>
            <a:br>
              <a:rPr lang="en-US" sz="1800" i="0" noProof="0">
                <a:solidFill>
                  <a:srgbClr val="161616"/>
                </a:solidFill>
                <a:effectLst/>
                <a:latin typeface="Segoe Sans Text" pitchFamily="2" charset="0"/>
                <a:cs typeface="Segoe Sans Text" pitchFamily="2" charset="0"/>
              </a:rPr>
            </a:br>
            <a:r>
              <a:rPr lang="en-US" sz="1800" i="0" noProof="0">
                <a:solidFill>
                  <a:srgbClr val="161616"/>
                </a:solidFill>
                <a:effectLst/>
                <a:latin typeface="Segoe Sans Text" pitchFamily="2" charset="0"/>
                <a:cs typeface="Segoe Sans Text" pitchFamily="2" charset="0"/>
              </a:rPr>
              <a:t>as soon as you start using the service</a:t>
            </a:r>
            <a:endParaRPr lang="en-US" sz="1600" noProof="0">
              <a:latin typeface="Segoe Sans Text" pitchFamily="2" charset="0"/>
              <a:cs typeface="Segoe Sans Text" pitchFamily="2" charset="0"/>
            </a:endParaRPr>
          </a:p>
        </p:txBody>
      </p:sp>
      <p:pic>
        <p:nvPicPr>
          <p:cNvPr id="1026" name="Picture 2" descr="Azure Monitor integration in a search service">
            <a:extLst>
              <a:ext uri="{FF2B5EF4-FFF2-40B4-BE49-F238E27FC236}">
                <a16:creationId xmlns:a16="http://schemas.microsoft.com/office/drawing/2014/main" id="{956C06E3-A1FE-2138-CD85-D50FB2E6BF8F}"/>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6096000" y="1449706"/>
            <a:ext cx="5524500" cy="2905691"/>
          </a:xfrm>
          <a:prstGeom prst="rect">
            <a:avLst/>
          </a:prstGeom>
          <a:ln>
            <a:noFill/>
          </a:ln>
          <a:effectLst>
            <a:outerShdw blurRad="63500" dist="127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4A5A710A-F665-9D41-FE6C-C540455B28A2}"/>
              </a:ext>
            </a:extLst>
          </p:cNvPr>
          <p:cNvGraphicFramePr>
            <a:graphicFrameLocks noGrp="1"/>
          </p:cNvGraphicFramePr>
          <p:nvPr>
            <p:extLst>
              <p:ext uri="{D42A27DB-BD31-4B8C-83A1-F6EECF244321}">
                <p14:modId xmlns:p14="http://schemas.microsoft.com/office/powerpoint/2010/main" val="2296128954"/>
              </p:ext>
            </p:extLst>
          </p:nvPr>
        </p:nvGraphicFramePr>
        <p:xfrm>
          <a:off x="571500" y="4485958"/>
          <a:ext cx="11049000" cy="1783078"/>
        </p:xfrm>
        <a:graphic>
          <a:graphicData uri="http://schemas.openxmlformats.org/drawingml/2006/table">
            <a:tbl>
              <a:tblPr firstRow="1">
                <a:effectLst>
                  <a:outerShdw blurRad="63500" dist="127000" dir="2700000" algn="tl" rotWithShape="0">
                    <a:prstClr val="black">
                      <a:alpha val="20000"/>
                    </a:prstClr>
                  </a:outerShdw>
                </a:effectLst>
              </a:tblPr>
              <a:tblGrid>
                <a:gridCol w="2181639">
                  <a:extLst>
                    <a:ext uri="{9D8B030D-6E8A-4147-A177-3AD203B41FA5}">
                      <a16:colId xmlns:a16="http://schemas.microsoft.com/office/drawing/2014/main" val="3625676567"/>
                    </a:ext>
                  </a:extLst>
                </a:gridCol>
                <a:gridCol w="1103244">
                  <a:extLst>
                    <a:ext uri="{9D8B030D-6E8A-4147-A177-3AD203B41FA5}">
                      <a16:colId xmlns:a16="http://schemas.microsoft.com/office/drawing/2014/main" val="512434311"/>
                    </a:ext>
                  </a:extLst>
                </a:gridCol>
                <a:gridCol w="7764117">
                  <a:extLst>
                    <a:ext uri="{9D8B030D-6E8A-4147-A177-3AD203B41FA5}">
                      <a16:colId xmlns:a16="http://schemas.microsoft.com/office/drawing/2014/main" val="2809684689"/>
                    </a:ext>
                  </a:extLst>
                </a:gridCol>
              </a:tblGrid>
              <a:tr h="312498">
                <a:tc>
                  <a:txBody>
                    <a:bodyPr/>
                    <a:lstStyle/>
                    <a:p>
                      <a:pPr algn="l" fontAlgn="t"/>
                      <a:r>
                        <a:rPr lang="en-US" sz="1100" b="0" noProof="0">
                          <a:ln>
                            <a:solidFill>
                              <a:schemeClr val="bg1"/>
                            </a:solidFill>
                          </a:ln>
                          <a:solidFill>
                            <a:schemeClr val="bg1"/>
                          </a:solidFill>
                          <a:effectLst/>
                          <a:latin typeface="+mj-lt"/>
                        </a:rPr>
                        <a:t>Metric ID</a:t>
                      </a:r>
                    </a:p>
                  </a:txBody>
                  <a:tcPr marL="45720" marR="4572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b="0" noProof="0">
                          <a:ln>
                            <a:solidFill>
                              <a:schemeClr val="bg1"/>
                            </a:solidFill>
                          </a:ln>
                          <a:solidFill>
                            <a:schemeClr val="bg1"/>
                          </a:solidFill>
                          <a:effectLst/>
                          <a:latin typeface="+mj-lt"/>
                        </a:rPr>
                        <a:t>Unit</a:t>
                      </a:r>
                    </a:p>
                  </a:txBody>
                  <a:tcPr marL="45720" marR="4572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b="0" noProof="0">
                          <a:ln>
                            <a:solidFill>
                              <a:schemeClr val="bg1"/>
                            </a:solidFill>
                          </a:ln>
                          <a:solidFill>
                            <a:schemeClr val="bg1"/>
                          </a:solidFill>
                          <a:effectLst/>
                          <a:latin typeface="+mj-lt"/>
                        </a:rPr>
                        <a:t>Description</a:t>
                      </a:r>
                    </a:p>
                  </a:txBody>
                  <a:tcPr marL="45720" marR="4572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gradFill>
                      <a:gsLst>
                        <a:gs pos="75000">
                          <a:schemeClr val="accent1"/>
                        </a:gs>
                        <a:gs pos="0">
                          <a:schemeClr val="accent3"/>
                        </a:gs>
                      </a:gsLst>
                      <a:path path="circle">
                        <a:fillToRect l="100000" t="100000"/>
                      </a:path>
                    </a:gradFill>
                  </a:tcPr>
                </a:tc>
                <a:extLst>
                  <a:ext uri="{0D108BD9-81ED-4DB2-BD59-A6C34878D82A}">
                    <a16:rowId xmlns:a16="http://schemas.microsoft.com/office/drawing/2014/main" val="863290990"/>
                  </a:ext>
                </a:extLst>
              </a:tr>
              <a:tr h="294116">
                <a:tc>
                  <a:txBody>
                    <a:bodyPr/>
                    <a:lstStyle/>
                    <a:p>
                      <a:pPr algn="l" fontAlgn="t"/>
                      <a:r>
                        <a:rPr lang="en-US" sz="1000" noProof="0">
                          <a:effectLst/>
                        </a:rPr>
                        <a:t>DocumentsProcessedCount</a:t>
                      </a:r>
                    </a:p>
                  </a:txBody>
                  <a:tcPr marL="45720" marR="4572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Count</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Total number of documents successfully processed in an indexing operation by an indexer.</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3480187"/>
                  </a:ext>
                </a:extLst>
              </a:tr>
              <a:tr h="294116">
                <a:tc>
                  <a:txBody>
                    <a:bodyPr/>
                    <a:lstStyle/>
                    <a:p>
                      <a:pPr algn="l" fontAlgn="t"/>
                      <a:r>
                        <a:rPr lang="en-US" sz="1000" noProof="0">
                          <a:effectLst/>
                        </a:rPr>
                        <a:t>SearchLatency</a:t>
                      </a:r>
                    </a:p>
                  </a:txBody>
                  <a:tcPr marL="45720" marR="4572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Seconds</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Average search queries latency executed on the search service.</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8409806"/>
                  </a:ext>
                </a:extLst>
              </a:tr>
              <a:tr h="294116">
                <a:tc>
                  <a:txBody>
                    <a:bodyPr/>
                    <a:lstStyle/>
                    <a:p>
                      <a:pPr algn="l" fontAlgn="t"/>
                      <a:r>
                        <a:rPr lang="en-US" sz="1000" noProof="0">
                          <a:effectLst/>
                        </a:rPr>
                        <a:t>SearchQueriesPerSecond</a:t>
                      </a:r>
                    </a:p>
                  </a:txBody>
                  <a:tcPr marL="45720" marR="4572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CountPerSecond</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Provides the total, maximum, minimum and average amount of search queries executed during the selected time in the search service</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62024735"/>
                  </a:ext>
                </a:extLst>
              </a:tr>
              <a:tr h="294116">
                <a:tc>
                  <a:txBody>
                    <a:bodyPr/>
                    <a:lstStyle/>
                    <a:p>
                      <a:pPr algn="l" fontAlgn="t"/>
                      <a:r>
                        <a:rPr lang="en-US" sz="1000" noProof="0">
                          <a:effectLst/>
                        </a:rPr>
                        <a:t>SkillExecutionCount</a:t>
                      </a:r>
                    </a:p>
                  </a:txBody>
                  <a:tcPr marL="45720" marR="4572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Count</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Total number of skill executions processed during an indexer operation.</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7020350"/>
                  </a:ext>
                </a:extLst>
              </a:tr>
              <a:tr h="294116">
                <a:tc>
                  <a:txBody>
                    <a:bodyPr/>
                    <a:lstStyle/>
                    <a:p>
                      <a:pPr algn="l" fontAlgn="t"/>
                      <a:r>
                        <a:rPr lang="en-US" sz="1000" noProof="0">
                          <a:effectLst/>
                        </a:rPr>
                        <a:t>ThrottledSearchQueriesPercentage</a:t>
                      </a:r>
                    </a:p>
                  </a:txBody>
                  <a:tcPr marL="45720" marR="45720" anchor="ctr">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Percent</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000" noProof="0">
                          <a:effectLst/>
                        </a:rPr>
                        <a:t>Percentage of the search queries that were throttled from the total number of search queries that executed during a one-minute interval.</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29854793"/>
                  </a:ext>
                </a:extLst>
              </a:tr>
            </a:tbl>
          </a:graphicData>
        </a:graphic>
      </p:graphicFrame>
    </p:spTree>
    <p:extLst>
      <p:ext uri="{BB962C8B-B14F-4D97-AF65-F5344CB8AC3E}">
        <p14:creationId xmlns:p14="http://schemas.microsoft.com/office/powerpoint/2010/main" val="16298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3776-6A81-B27A-5547-B8BB3845FAD4}"/>
              </a:ext>
            </a:extLst>
          </p:cNvPr>
          <p:cNvSpPr>
            <a:spLocks noGrp="1"/>
          </p:cNvSpPr>
          <p:nvPr>
            <p:ph type="title"/>
          </p:nvPr>
        </p:nvSpPr>
        <p:spPr>
          <a:xfrm>
            <a:off x="584200" y="2918223"/>
            <a:ext cx="4978400" cy="615553"/>
          </a:xfrm>
        </p:spPr>
        <p:txBody>
          <a:bodyPr/>
          <a:lstStyle/>
          <a:p>
            <a:r>
              <a:rPr lang="en-US" noProof="0"/>
              <a:t>Azure AI Search</a:t>
            </a:r>
          </a:p>
        </p:txBody>
      </p:sp>
      <p:sp>
        <p:nvSpPr>
          <p:cNvPr id="3" name="Text Placeholder 2">
            <a:extLst>
              <a:ext uri="{FF2B5EF4-FFF2-40B4-BE49-F238E27FC236}">
                <a16:creationId xmlns:a16="http://schemas.microsoft.com/office/drawing/2014/main" id="{482E7F57-1A27-E4E0-0ABE-531F96A640EF}"/>
              </a:ext>
            </a:extLst>
          </p:cNvPr>
          <p:cNvSpPr>
            <a:spLocks noGrp="1"/>
          </p:cNvSpPr>
          <p:nvPr>
            <p:ph type="body" sz="quarter" idx="12"/>
          </p:nvPr>
        </p:nvSpPr>
        <p:spPr/>
        <p:txBody>
          <a:bodyPr vert="horz" wrap="square" lIns="0" tIns="0" rIns="0" bIns="0" rtlCol="0" anchor="t">
            <a:spAutoFit/>
          </a:bodyPr>
          <a:lstStyle/>
          <a:p>
            <a:r>
              <a:rPr lang="en-US" noProof="0">
                <a:cs typeface="Segoe Sans Text"/>
              </a:rPr>
              <a:t>L400 pitch deck</a:t>
            </a:r>
          </a:p>
        </p:txBody>
      </p:sp>
    </p:spTree>
    <p:extLst>
      <p:ext uri="{BB962C8B-B14F-4D97-AF65-F5344CB8AC3E}">
        <p14:creationId xmlns:p14="http://schemas.microsoft.com/office/powerpoint/2010/main" val="248907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0601-08E9-4B26-D276-1D8E20815105}"/>
              </a:ext>
            </a:extLst>
          </p:cNvPr>
          <p:cNvSpPr>
            <a:spLocks noGrp="1"/>
          </p:cNvSpPr>
          <p:nvPr>
            <p:ph type="title"/>
          </p:nvPr>
        </p:nvSpPr>
        <p:spPr>
          <a:xfrm>
            <a:off x="588263" y="457200"/>
            <a:ext cx="11018520" cy="553998"/>
          </a:xfrm>
        </p:spPr>
        <p:txBody>
          <a:bodyPr wrap="square" anchor="t">
            <a:normAutofit/>
          </a:bodyPr>
          <a:lstStyle/>
          <a:p>
            <a:r>
              <a:rPr lang="en-US" noProof="0"/>
              <a:t>Orchestration: Prompting and communication</a:t>
            </a:r>
          </a:p>
        </p:txBody>
      </p:sp>
      <p:sp>
        <p:nvSpPr>
          <p:cNvPr id="4" name="TextBox 3">
            <a:extLst>
              <a:ext uri="{FF2B5EF4-FFF2-40B4-BE49-F238E27FC236}">
                <a16:creationId xmlns:a16="http://schemas.microsoft.com/office/drawing/2014/main" id="{5244CF1B-167A-396F-258E-C9AC900F137D}"/>
              </a:ext>
            </a:extLst>
          </p:cNvPr>
          <p:cNvSpPr txBox="1"/>
          <p:nvPr/>
        </p:nvSpPr>
        <p:spPr>
          <a:xfrm>
            <a:off x="588263" y="1186088"/>
            <a:ext cx="11603737" cy="4678204"/>
          </a:xfrm>
          <a:prstGeom prst="rect">
            <a:avLst/>
          </a:prstGeom>
          <a:noFill/>
        </p:spPr>
        <p:txBody>
          <a:bodyPr wrap="square" lIns="0" tIns="0" rIns="0" bIns="0">
            <a:spAutoFit/>
          </a:bodyPr>
          <a:lstStyle/>
          <a:p>
            <a:r>
              <a:rPr lang="en-US" noProof="0">
                <a:latin typeface="+mj-lt"/>
              </a:rPr>
              <a:t>Orchestration in RAG</a:t>
            </a:r>
          </a:p>
          <a:p>
            <a:pPr marL="168275" indent="-168275">
              <a:buFont typeface="Arial" panose="020B0604020202020204" pitchFamily="34" charset="0"/>
              <a:buChar char="•"/>
            </a:pPr>
            <a:r>
              <a:rPr lang="en-US" sz="1600" noProof="0"/>
              <a:t>Coordination between the LLM (i.e., GPT-4), the retriever (i.e., AI Search) and the user interface app</a:t>
            </a:r>
          </a:p>
          <a:p>
            <a:endParaRPr lang="en-US" sz="1600" noProof="0"/>
          </a:p>
          <a:p>
            <a:r>
              <a:rPr lang="en-US" noProof="0">
                <a:latin typeface="+mj-lt"/>
              </a:rPr>
              <a:t>Prompting</a:t>
            </a:r>
          </a:p>
          <a:p>
            <a:r>
              <a:rPr lang="en-US" sz="1600" noProof="0">
                <a:hlinkClick r:id="rId3"/>
              </a:rPr>
              <a:t>🔗 Prompt engineering</a:t>
            </a:r>
            <a:r>
              <a:rPr lang="en-US" sz="1600" noProof="0"/>
              <a:t>: Crafting effective and efficient prompts</a:t>
            </a:r>
          </a:p>
          <a:p>
            <a:endParaRPr lang="en-US" sz="1600" noProof="0"/>
          </a:p>
          <a:p>
            <a:r>
              <a:rPr lang="en-US" noProof="0">
                <a:latin typeface="+mj-lt"/>
              </a:rPr>
              <a:t>Example of a prompt:</a:t>
            </a:r>
          </a:p>
          <a:p>
            <a:r>
              <a:rPr lang="en-US" sz="1100" noProof="0">
                <a:latin typeface="Consolas" panose="020B0609020204030204" pitchFamily="49" charset="0"/>
              </a:rPr>
              <a:t>“"You are an intelligent assistant helping Contoso Inc employees with their healthcare plan questions and employee handbook questions. "</a:t>
            </a:r>
          </a:p>
          <a:p>
            <a:r>
              <a:rPr lang="en-US" sz="1100" noProof="0">
                <a:latin typeface="Consolas" panose="020B0609020204030204" pitchFamily="49" charset="0"/>
              </a:rPr>
              <a:t>   + "Use 'you' to refer to the individual asking the questions even if they ask with 'I'. "</a:t>
            </a:r>
          </a:p>
          <a:p>
            <a:r>
              <a:rPr lang="en-US" sz="1100" noProof="0">
                <a:latin typeface="Consolas" panose="020B0609020204030204" pitchFamily="49" charset="0"/>
              </a:rPr>
              <a:t>   + "Answer the following question using only the data provided in the sources below. "</a:t>
            </a:r>
          </a:p>
          <a:p>
            <a:r>
              <a:rPr lang="en-US" sz="1100" noProof="0">
                <a:latin typeface="Consolas" panose="020B0609020204030204" pitchFamily="49" charset="0"/>
              </a:rPr>
              <a:t>   + "For tabular information return it as an html table. Do not return markdown format. "</a:t>
            </a:r>
          </a:p>
          <a:p>
            <a:r>
              <a:rPr lang="en-US" sz="1100" noProof="0">
                <a:latin typeface="Consolas" panose="020B0609020204030204" pitchFamily="49" charset="0"/>
              </a:rPr>
              <a:t>   + "Each source has a name followed by colon and the actual information, always include the source name for each fact you use in the response. "</a:t>
            </a:r>
          </a:p>
          <a:p>
            <a:r>
              <a:rPr lang="en-US" sz="1100" noProof="0">
                <a:latin typeface="Consolas" panose="020B0609020204030204" pitchFamily="49" charset="0"/>
              </a:rPr>
              <a:t>   + "If you cannot answer using the sources below, say you don't know. Use below example to answer"</a:t>
            </a:r>
          </a:p>
          <a:p>
            <a:endParaRPr lang="en-US" sz="1600" noProof="0"/>
          </a:p>
          <a:p>
            <a:r>
              <a:rPr lang="en-US" noProof="0">
                <a:latin typeface="+mj-lt"/>
              </a:rPr>
              <a:t>Orchestrator communication with LLM, retriever and user interface app</a:t>
            </a:r>
          </a:p>
          <a:p>
            <a:pPr marL="168275" indent="-168275">
              <a:buFont typeface="Arial" panose="020B0604020202020204" pitchFamily="34" charset="0"/>
              <a:buChar char="•"/>
            </a:pPr>
            <a:r>
              <a:rPr lang="en-US" sz="1400" noProof="0"/>
              <a:t>Orchestrator based on prompt communicates with the LLM and the retriever to request for indexed data</a:t>
            </a:r>
          </a:p>
          <a:p>
            <a:pPr marL="168275" indent="-168275">
              <a:buFont typeface="Arial" panose="020B0604020202020204" pitchFamily="34" charset="0"/>
              <a:buChar char="•"/>
            </a:pPr>
            <a:r>
              <a:rPr lang="en-US" sz="1400" noProof="0"/>
              <a:t>The retriever (AI Search) fetches relevant documents and results are returned to the orchestrator</a:t>
            </a:r>
          </a:p>
          <a:p>
            <a:pPr marL="168275" indent="-168275">
              <a:buFont typeface="Arial" panose="020B0604020202020204" pitchFamily="34" charset="0"/>
              <a:buChar char="•"/>
            </a:pPr>
            <a:r>
              <a:rPr lang="en-US" sz="1400" noProof="0"/>
              <a:t>Based on the prompt, the LLM prepares the response with the results fetched by the retriever</a:t>
            </a:r>
          </a:p>
          <a:p>
            <a:pPr marL="168275" indent="-168275">
              <a:buFont typeface="Arial" panose="020B0604020202020204" pitchFamily="34" charset="0"/>
              <a:buChar char="•"/>
            </a:pPr>
            <a:r>
              <a:rPr lang="en-US" sz="1400" noProof="0"/>
              <a:t>The orchestrator returns the LLM crafted response to the User Interface app</a:t>
            </a:r>
          </a:p>
          <a:p>
            <a:pPr marL="168275" indent="-168275">
              <a:buFont typeface="Arial" panose="020B0604020202020204" pitchFamily="34" charset="0"/>
              <a:buChar char="•"/>
            </a:pPr>
            <a:endParaRPr lang="en-US" sz="1600" noProof="0"/>
          </a:p>
          <a:p>
            <a:r>
              <a:rPr lang="en-US" sz="1600" noProof="0">
                <a:hlinkClick r:id="rId4"/>
              </a:rPr>
              <a:t>🔗 Prompting code sample</a:t>
            </a:r>
            <a:endParaRPr lang="en-US" sz="1600" noProof="0"/>
          </a:p>
        </p:txBody>
      </p:sp>
    </p:spTree>
    <p:extLst>
      <p:ext uri="{BB962C8B-B14F-4D97-AF65-F5344CB8AC3E}">
        <p14:creationId xmlns:p14="http://schemas.microsoft.com/office/powerpoint/2010/main" val="380955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1011-A865-9F8E-1493-6A4E5D957EFD}"/>
              </a:ext>
            </a:extLst>
          </p:cNvPr>
          <p:cNvSpPr>
            <a:spLocks noGrp="1"/>
          </p:cNvSpPr>
          <p:nvPr>
            <p:ph type="title"/>
          </p:nvPr>
        </p:nvSpPr>
        <p:spPr>
          <a:xfrm>
            <a:off x="588263" y="741624"/>
            <a:ext cx="5789866" cy="553998"/>
          </a:xfrm>
          <a:solidFill>
            <a:schemeClr val="tx1"/>
          </a:solidFill>
        </p:spPr>
        <p:txBody>
          <a:bodyPr/>
          <a:lstStyle/>
          <a:p>
            <a:r>
              <a:rPr lang="en-US" noProof="0">
                <a:solidFill>
                  <a:schemeClr val="accent1"/>
                </a:solidFill>
              </a:rPr>
              <a:t>Explore metrics in the portal</a:t>
            </a:r>
          </a:p>
        </p:txBody>
      </p:sp>
      <p:sp>
        <p:nvSpPr>
          <p:cNvPr id="4" name="TextBox 3">
            <a:extLst>
              <a:ext uri="{FF2B5EF4-FFF2-40B4-BE49-F238E27FC236}">
                <a16:creationId xmlns:a16="http://schemas.microsoft.com/office/drawing/2014/main" id="{2C31BB13-734A-7EFC-59B0-D1A4CB63C64E}"/>
              </a:ext>
            </a:extLst>
          </p:cNvPr>
          <p:cNvSpPr txBox="1"/>
          <p:nvPr/>
        </p:nvSpPr>
        <p:spPr>
          <a:xfrm>
            <a:off x="588263" y="1994671"/>
            <a:ext cx="4423575" cy="4139595"/>
          </a:xfrm>
          <a:prstGeom prst="rect">
            <a:avLst/>
          </a:prstGeom>
          <a:noFill/>
        </p:spPr>
        <p:txBody>
          <a:bodyPr wrap="square">
            <a:spAutoFit/>
          </a:bodyPr>
          <a:lstStyle/>
          <a:p>
            <a:pPr marL="342900" indent="-342900">
              <a:spcAft>
                <a:spcPts val="600"/>
              </a:spcAft>
              <a:buFont typeface="+mj-lt"/>
              <a:buAutoNum type="arabicPeriod"/>
            </a:pPr>
            <a:r>
              <a:rPr lang="en-US" sz="1400" noProof="0"/>
              <a:t>O</a:t>
            </a:r>
            <a:r>
              <a:rPr lang="en-US" sz="1400" b="0" i="0" noProof="0">
                <a:effectLst/>
              </a:rPr>
              <a:t>pen metrics explorer from the </a:t>
            </a:r>
            <a:r>
              <a:rPr lang="en-US" sz="1400" i="0" noProof="0">
                <a:effectLst/>
                <a:latin typeface="+mj-lt"/>
              </a:rPr>
              <a:t>Monitoring</a:t>
            </a:r>
            <a:br>
              <a:rPr lang="en-US" sz="1400" noProof="0">
                <a:latin typeface="+mj-lt"/>
              </a:rPr>
            </a:br>
            <a:r>
              <a:rPr lang="en-US" sz="1400" b="0" i="0" noProof="0">
                <a:effectLst/>
              </a:rPr>
              <a:t>menu so that you can layer, zoom in, and visualize data to explore trends or anomalies. Learn more about metrics explorer by completing this </a:t>
            </a:r>
            <a:r>
              <a:rPr lang="en-US" sz="1400" b="0" i="0" u="none" strike="noStrike" noProof="0">
                <a:effectLst/>
                <a:hlinkClick r:id="rId2">
                  <a:extLst>
                    <a:ext uri="{A12FA001-AC4F-418D-AE19-62706E023703}">
                      <ahyp:hlinkClr xmlns:ahyp="http://schemas.microsoft.com/office/drawing/2018/hyperlinkcolor" val="tx"/>
                    </a:ext>
                  </a:extLst>
                </a:hlinkClick>
              </a:rPr>
              <a:t>tutorial on creating a metrics chart</a:t>
            </a:r>
            <a:r>
              <a:rPr lang="en-US" sz="1400" b="0" i="0" noProof="0">
                <a:effectLst/>
              </a:rPr>
              <a:t>.</a:t>
            </a:r>
          </a:p>
          <a:p>
            <a:pPr marL="342900" indent="-342900">
              <a:spcAft>
                <a:spcPts val="600"/>
              </a:spcAft>
              <a:buFont typeface="+mj-lt"/>
              <a:buAutoNum type="arabicPeriod"/>
            </a:pPr>
            <a:r>
              <a:rPr lang="en-US" sz="1400" b="0" i="0" noProof="0">
                <a:effectLst/>
              </a:rPr>
              <a:t>Under the Monitoring section, select </a:t>
            </a:r>
            <a:r>
              <a:rPr lang="en-US" sz="1400" noProof="0">
                <a:latin typeface="+mj-lt"/>
              </a:rPr>
              <a:t>Metrics</a:t>
            </a:r>
            <a:br>
              <a:rPr lang="en-US" sz="1400" noProof="0">
                <a:latin typeface="+mj-lt"/>
              </a:rPr>
            </a:br>
            <a:r>
              <a:rPr lang="en-US" sz="1400" b="0" i="0" noProof="0">
                <a:effectLst/>
              </a:rPr>
              <a:t>to open the metrics explorer with the scope</a:t>
            </a:r>
            <a:br>
              <a:rPr lang="en-US" sz="1400" b="0" i="0" noProof="0">
                <a:effectLst/>
              </a:rPr>
            </a:br>
            <a:r>
              <a:rPr lang="en-US" sz="1400" b="0" i="0" noProof="0">
                <a:effectLst/>
              </a:rPr>
              <a:t>set to your search service.</a:t>
            </a:r>
          </a:p>
          <a:p>
            <a:pPr marL="342900" indent="-342900">
              <a:spcAft>
                <a:spcPts val="600"/>
              </a:spcAft>
              <a:buFont typeface="+mj-lt"/>
              <a:buAutoNum type="arabicPeriod"/>
            </a:pPr>
            <a:r>
              <a:rPr lang="en-US" sz="1400" b="0" i="0" noProof="0">
                <a:effectLst/>
              </a:rPr>
              <a:t>Under Metric, choose one from the dropdown</a:t>
            </a:r>
            <a:br>
              <a:rPr lang="en-US" sz="1400" b="0" i="0" noProof="0">
                <a:effectLst/>
              </a:rPr>
            </a:br>
            <a:r>
              <a:rPr lang="en-US" sz="1400" b="0" i="0" noProof="0">
                <a:effectLst/>
              </a:rPr>
              <a:t>list and review the list of available aggregations for a preferred type. The aggregation defines how the collected values will be sampled over each time interval.</a:t>
            </a:r>
          </a:p>
          <a:p>
            <a:pPr marL="342900" indent="-342900">
              <a:spcAft>
                <a:spcPts val="600"/>
              </a:spcAft>
              <a:buFont typeface="+mj-lt"/>
              <a:buAutoNum type="arabicPeriod"/>
            </a:pPr>
            <a:r>
              <a:rPr lang="en-US" sz="1400" b="0" i="0" noProof="0">
                <a:effectLst/>
              </a:rPr>
              <a:t>In the top-right corner, set the time interval.</a:t>
            </a:r>
          </a:p>
          <a:p>
            <a:pPr marL="342900" indent="-342900">
              <a:spcAft>
                <a:spcPts val="600"/>
              </a:spcAft>
              <a:buFont typeface="+mj-lt"/>
              <a:buAutoNum type="arabicPeriod"/>
            </a:pPr>
            <a:r>
              <a:rPr lang="en-US" sz="1400" b="0" i="0" noProof="0">
                <a:effectLst/>
              </a:rPr>
              <a:t>Choose a visualization. The default is a line chart.</a:t>
            </a:r>
          </a:p>
          <a:p>
            <a:pPr marL="342900" indent="-342900">
              <a:spcAft>
                <a:spcPts val="600"/>
              </a:spcAft>
              <a:buFont typeface="+mj-lt"/>
              <a:buAutoNum type="arabicPeriod"/>
            </a:pPr>
            <a:r>
              <a:rPr lang="en-US" sz="1400" b="0" i="0" noProof="0">
                <a:effectLst/>
              </a:rPr>
              <a:t>Layer additional aggregations by choosing </a:t>
            </a:r>
            <a:r>
              <a:rPr lang="en-US" sz="1400" noProof="0">
                <a:latin typeface="+mj-lt"/>
              </a:rPr>
              <a:t>Add metric </a:t>
            </a:r>
            <a:r>
              <a:rPr lang="en-US" sz="1400" b="0" i="0" noProof="0">
                <a:effectLst/>
              </a:rPr>
              <a:t>and selecting different aggregations.</a:t>
            </a:r>
            <a:endParaRPr lang="en-US" sz="1400" noProof="0"/>
          </a:p>
        </p:txBody>
      </p:sp>
      <p:pic>
        <p:nvPicPr>
          <p:cNvPr id="3" name="Picture 2" descr="Metrics explorer for QPS metric">
            <a:extLst>
              <a:ext uri="{FF2B5EF4-FFF2-40B4-BE49-F238E27FC236}">
                <a16:creationId xmlns:a16="http://schemas.microsoft.com/office/drawing/2014/main" id="{CFD7E08A-D030-72AC-FDE5-221347D82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529" y="1715179"/>
            <a:ext cx="6206411" cy="3427643"/>
          </a:xfrm>
          <a:prstGeom prst="roundRect">
            <a:avLst>
              <a:gd name="adj" fmla="val 5865"/>
            </a:avLst>
          </a:prstGeom>
          <a:ln>
            <a:noFill/>
          </a:ln>
          <a:effectLst>
            <a:outerShdw blurRad="63500" dist="127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79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tial Circle 3">
            <a:extLst>
              <a:ext uri="{FF2B5EF4-FFF2-40B4-BE49-F238E27FC236}">
                <a16:creationId xmlns:a16="http://schemas.microsoft.com/office/drawing/2014/main" id="{D3B1A079-1DD0-2D2A-D48A-EDC83EC95431}"/>
              </a:ext>
              <a:ext uri="{C183D7F6-B498-43B3-948B-1728B52AA6E4}">
                <adec:decorative xmlns:adec="http://schemas.microsoft.com/office/drawing/2017/decorative" val="1"/>
              </a:ext>
            </a:extLst>
          </p:cNvPr>
          <p:cNvSpPr/>
          <p:nvPr/>
        </p:nvSpPr>
        <p:spPr>
          <a:xfrm>
            <a:off x="571499" y="1435100"/>
            <a:ext cx="4833938" cy="4833938"/>
          </a:xfrm>
          <a:prstGeom prst="pie">
            <a:avLst>
              <a:gd name="adj1" fmla="val 5400000"/>
              <a:gd name="adj2" fmla="val 16200000"/>
            </a:avLst>
          </a:prstGeom>
          <a:solidFill>
            <a:schemeClr val="accent2"/>
          </a:solidFill>
          <a:ln>
            <a:noFill/>
          </a:ln>
          <a:effectLst>
            <a:outerShdw blurRad="63500" dist="127000" dir="2700000" algn="tl" rotWithShape="0">
              <a:prstClr val="black">
                <a:alpha val="20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noProof="0"/>
          </a:p>
        </p:txBody>
      </p:sp>
      <p:sp>
        <p:nvSpPr>
          <p:cNvPr id="6" name="Partial Circle 5">
            <a:extLst>
              <a:ext uri="{FF2B5EF4-FFF2-40B4-BE49-F238E27FC236}">
                <a16:creationId xmlns:a16="http://schemas.microsoft.com/office/drawing/2014/main" id="{3A1CE390-E964-E4AA-9FC7-4AD48A8A618C}"/>
              </a:ext>
              <a:ext uri="{C183D7F6-B498-43B3-948B-1728B52AA6E4}">
                <adec:decorative xmlns:adec="http://schemas.microsoft.com/office/drawing/2017/decorative" val="1"/>
              </a:ext>
            </a:extLst>
          </p:cNvPr>
          <p:cNvSpPr/>
          <p:nvPr/>
        </p:nvSpPr>
        <p:spPr>
          <a:xfrm>
            <a:off x="1417439" y="2885284"/>
            <a:ext cx="3142056" cy="3142056"/>
          </a:xfrm>
          <a:prstGeom prst="pie">
            <a:avLst>
              <a:gd name="adj1" fmla="val 5400000"/>
              <a:gd name="adj2" fmla="val 16200000"/>
            </a:avLst>
          </a:prstGeom>
          <a:solidFill>
            <a:schemeClr val="tx2"/>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noProof="0"/>
          </a:p>
        </p:txBody>
      </p:sp>
      <p:sp>
        <p:nvSpPr>
          <p:cNvPr id="9" name="Partial Circle 8">
            <a:extLst>
              <a:ext uri="{FF2B5EF4-FFF2-40B4-BE49-F238E27FC236}">
                <a16:creationId xmlns:a16="http://schemas.microsoft.com/office/drawing/2014/main" id="{8DAD10AD-9B4F-CDE9-A81D-AAF64F72ADB3}"/>
              </a:ext>
              <a:ext uri="{C183D7F6-B498-43B3-948B-1728B52AA6E4}">
                <adec:decorative xmlns:adec="http://schemas.microsoft.com/office/drawing/2017/decorative" val="1"/>
              </a:ext>
            </a:extLst>
          </p:cNvPr>
          <p:cNvSpPr/>
          <p:nvPr/>
        </p:nvSpPr>
        <p:spPr>
          <a:xfrm>
            <a:off x="2263378" y="4335464"/>
            <a:ext cx="1450179" cy="1450179"/>
          </a:xfrm>
          <a:prstGeom prst="pie">
            <a:avLst>
              <a:gd name="adj1" fmla="val 5400000"/>
              <a:gd name="adj2" fmla="val 16200000"/>
            </a:avLst>
          </a:prstGeom>
          <a:solidFill>
            <a:schemeClr val="accent3"/>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noProof="0"/>
          </a:p>
        </p:txBody>
      </p:sp>
      <p:sp>
        <p:nvSpPr>
          <p:cNvPr id="10" name="AutoShape 4">
            <a:extLst>
              <a:ext uri="{FF2B5EF4-FFF2-40B4-BE49-F238E27FC236}">
                <a16:creationId xmlns:a16="http://schemas.microsoft.com/office/drawing/2014/main" id="{F1F92A9C-A20C-5E09-E448-688B0A9A5190}"/>
              </a:ext>
              <a:ext uri="{C183D7F6-B498-43B3-948B-1728B52AA6E4}">
                <adec:decorative xmlns:adec="http://schemas.microsoft.com/office/drawing/2017/decorative" val="1"/>
              </a:ext>
            </a:extLst>
          </p:cNvPr>
          <p:cNvSpPr>
            <a:spLocks noChangeAspect="1" noChangeArrowheads="1"/>
          </p:cNvSpPr>
          <p:nvPr/>
        </p:nvSpPr>
        <p:spPr bwMode="auto">
          <a:xfrm>
            <a:off x="1211344" y="262143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a:p>
        </p:txBody>
      </p:sp>
      <p:pic>
        <p:nvPicPr>
          <p:cNvPr id="13" name="Graphic 12">
            <a:extLst>
              <a:ext uri="{FF2B5EF4-FFF2-40B4-BE49-F238E27FC236}">
                <a16:creationId xmlns:a16="http://schemas.microsoft.com/office/drawing/2014/main" id="{96B3D5CE-C8C4-ADBE-612C-006D78BD8C9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868" y="1895119"/>
            <a:ext cx="485444" cy="485444"/>
          </a:xfrm>
          <a:prstGeom prst="rect">
            <a:avLst/>
          </a:prstGeom>
        </p:spPr>
      </p:pic>
      <p:pic>
        <p:nvPicPr>
          <p:cNvPr id="14" name="Graphic 13">
            <a:extLst>
              <a:ext uri="{FF2B5EF4-FFF2-40B4-BE49-F238E27FC236}">
                <a16:creationId xmlns:a16="http://schemas.microsoft.com/office/drawing/2014/main" id="{3462B1DD-C7A7-F9C0-43BB-4778861BC82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6868" y="3373775"/>
            <a:ext cx="485444" cy="485444"/>
          </a:xfrm>
          <a:prstGeom prst="rect">
            <a:avLst/>
          </a:prstGeom>
        </p:spPr>
      </p:pic>
      <p:grpSp>
        <p:nvGrpSpPr>
          <p:cNvPr id="12" name="Group 11">
            <a:extLst>
              <a:ext uri="{FF2B5EF4-FFF2-40B4-BE49-F238E27FC236}">
                <a16:creationId xmlns:a16="http://schemas.microsoft.com/office/drawing/2014/main" id="{EB918A46-44D9-47DF-35C7-F0B65FE5D391}"/>
              </a:ext>
              <a:ext uri="{C183D7F6-B498-43B3-948B-1728B52AA6E4}">
                <adec:decorative xmlns:adec="http://schemas.microsoft.com/office/drawing/2017/decorative" val="1"/>
              </a:ext>
            </a:extLst>
          </p:cNvPr>
          <p:cNvGrpSpPr/>
          <p:nvPr/>
        </p:nvGrpSpPr>
        <p:grpSpPr>
          <a:xfrm>
            <a:off x="2558255" y="4850315"/>
            <a:ext cx="262670" cy="329494"/>
            <a:chOff x="1656619" y="4643146"/>
            <a:chExt cx="262670" cy="329494"/>
          </a:xfrm>
        </p:grpSpPr>
        <p:sp>
          <p:nvSpPr>
            <p:cNvPr id="15" name="Cylinder 14">
              <a:extLst>
                <a:ext uri="{FF2B5EF4-FFF2-40B4-BE49-F238E27FC236}">
                  <a16:creationId xmlns:a16="http://schemas.microsoft.com/office/drawing/2014/main" id="{397B990F-8D2F-AC88-AA4E-E7C0DFBB513C}"/>
                </a:ext>
              </a:extLst>
            </p:cNvPr>
            <p:cNvSpPr/>
            <p:nvPr/>
          </p:nvSpPr>
          <p:spPr bwMode="auto">
            <a:xfrm>
              <a:off x="1656619" y="4643146"/>
              <a:ext cx="262670" cy="32949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pic>
          <p:nvPicPr>
            <p:cNvPr id="16" name="Graphic 15" descr="icon of a graph">
              <a:extLst>
                <a:ext uri="{FF2B5EF4-FFF2-40B4-BE49-F238E27FC236}">
                  <a16:creationId xmlns:a16="http://schemas.microsoft.com/office/drawing/2014/main" id="{8E767B46-E9A5-CA7A-1116-59FE09BE64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0001" y="4735077"/>
              <a:ext cx="215907" cy="215907"/>
            </a:xfrm>
            <a:prstGeom prst="rect">
              <a:avLst/>
            </a:prstGeom>
          </p:spPr>
        </p:pic>
      </p:grpSp>
      <p:sp>
        <p:nvSpPr>
          <p:cNvPr id="2" name="Title 1">
            <a:extLst>
              <a:ext uri="{FF2B5EF4-FFF2-40B4-BE49-F238E27FC236}">
                <a16:creationId xmlns:a16="http://schemas.microsoft.com/office/drawing/2014/main" id="{82107490-D50A-46E6-C5D1-D3A996C7F322}"/>
              </a:ext>
            </a:extLst>
          </p:cNvPr>
          <p:cNvSpPr>
            <a:spLocks noGrp="1"/>
          </p:cNvSpPr>
          <p:nvPr>
            <p:ph type="title"/>
          </p:nvPr>
        </p:nvSpPr>
        <p:spPr/>
        <p:txBody>
          <a:bodyPr/>
          <a:lstStyle/>
          <a:p>
            <a:r>
              <a:rPr lang="en-US" noProof="0"/>
              <a:t>Monitoring with AI Search—logs</a:t>
            </a:r>
          </a:p>
        </p:txBody>
      </p:sp>
      <p:sp>
        <p:nvSpPr>
          <p:cNvPr id="5" name="Freeform: Shape 4">
            <a:extLst>
              <a:ext uri="{FF2B5EF4-FFF2-40B4-BE49-F238E27FC236}">
                <a16:creationId xmlns:a16="http://schemas.microsoft.com/office/drawing/2014/main" id="{6C13B684-9B2A-D73C-22FE-1EDAA0408A49}"/>
              </a:ext>
            </a:extLst>
          </p:cNvPr>
          <p:cNvSpPr/>
          <p:nvPr/>
        </p:nvSpPr>
        <p:spPr>
          <a:xfrm>
            <a:off x="2988468" y="1435100"/>
            <a:ext cx="8618314" cy="4833938"/>
          </a:xfrm>
          <a:custGeom>
            <a:avLst/>
            <a:gdLst>
              <a:gd name="connsiteX0" fmla="*/ 0 w 8618314"/>
              <a:gd name="connsiteY0" fmla="*/ 0 h 4833938"/>
              <a:gd name="connsiteX1" fmla="*/ 8618314 w 8618314"/>
              <a:gd name="connsiteY1" fmla="*/ 0 h 4833938"/>
              <a:gd name="connsiteX2" fmla="*/ 8618314 w 8618314"/>
              <a:gd name="connsiteY2" fmla="*/ 4833938 h 4833938"/>
              <a:gd name="connsiteX3" fmla="*/ 0 w 8618314"/>
              <a:gd name="connsiteY3" fmla="*/ 4833938 h 4833938"/>
              <a:gd name="connsiteX4" fmla="*/ 0 w 8618314"/>
              <a:gd name="connsiteY4" fmla="*/ 0 h 48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8314" h="4833938">
                <a:moveTo>
                  <a:pt x="0" y="0"/>
                </a:moveTo>
                <a:lnTo>
                  <a:pt x="8618314" y="0"/>
                </a:lnTo>
                <a:lnTo>
                  <a:pt x="8618314" y="4833938"/>
                </a:lnTo>
                <a:lnTo>
                  <a:pt x="0" y="4833938"/>
                </a:lnTo>
                <a:lnTo>
                  <a:pt x="0" y="0"/>
                </a:lnTo>
                <a:close/>
              </a:path>
            </a:pathLst>
          </a:custGeom>
          <a:noFill/>
          <a:ln>
            <a:no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320" tIns="60960" rIns="182880" bIns="3444714" numCol="1" spcCol="1270" anchor="ctr" anchorCtr="0">
            <a:noAutofit/>
          </a:bodyPr>
          <a:lstStyle/>
          <a:p>
            <a:pPr marL="0" lvl="0" indent="0" defTabSz="711200">
              <a:lnSpc>
                <a:spcPct val="90000"/>
              </a:lnSpc>
              <a:spcBef>
                <a:spcPct val="0"/>
              </a:spcBef>
              <a:spcAft>
                <a:spcPct val="35000"/>
              </a:spcAft>
              <a:buNone/>
            </a:pPr>
            <a:r>
              <a:rPr lang="en-US" sz="1600" b="0" i="0" kern="1200" noProof="0">
                <a:effectLst/>
                <a:latin typeface="Segoe Sans Text" pitchFamily="2" charset="0"/>
              </a:rPr>
              <a:t>Activity logs are collected </a:t>
            </a:r>
            <a:r>
              <a:rPr lang="en-US" sz="1600" b="0" i="0" u="none" strike="noStrike" kern="1200" noProof="0">
                <a:effectLst/>
                <a:latin typeface="Segoe Sans Text" pitchFamily="2" charset="0"/>
                <a:hlinkClick r:id="rId4">
                  <a:extLst>
                    <a:ext uri="{A12FA001-AC4F-418D-AE19-62706E023703}">
                      <ahyp:hlinkClr xmlns:ahyp="http://schemas.microsoft.com/office/drawing/2018/hyperlinkcolor" val="tx"/>
                    </a:ext>
                  </a:extLst>
                </a:hlinkClick>
              </a:rPr>
              <a:t>free of charge</a:t>
            </a:r>
            <a:r>
              <a:rPr lang="en-US" sz="1600" b="0" i="0" kern="1200" noProof="0">
                <a:effectLst/>
                <a:latin typeface="Segoe Sans Text" pitchFamily="2" charset="0"/>
              </a:rPr>
              <a:t>, with no configuration required. </a:t>
            </a:r>
          </a:p>
          <a:p>
            <a:pPr marL="0" lvl="0" indent="0" defTabSz="711200">
              <a:lnSpc>
                <a:spcPct val="90000"/>
              </a:lnSpc>
              <a:spcBef>
                <a:spcPct val="0"/>
              </a:spcBef>
              <a:spcAft>
                <a:spcPct val="35000"/>
              </a:spcAft>
              <a:buNone/>
            </a:pPr>
            <a:r>
              <a:rPr lang="en-US" sz="1600" b="0" i="0" kern="1200" noProof="0">
                <a:effectLst/>
                <a:latin typeface="Segoe Sans Text" pitchFamily="2" charset="0"/>
              </a:rPr>
              <a:t>Data retention is 90 days, but you can configure durable storage for longer retention.</a:t>
            </a:r>
            <a:endParaRPr lang="en-US" sz="1600" kern="1200" noProof="0"/>
          </a:p>
        </p:txBody>
      </p:sp>
      <p:sp>
        <p:nvSpPr>
          <p:cNvPr id="8" name="Freeform: Shape 7">
            <a:extLst>
              <a:ext uri="{FF2B5EF4-FFF2-40B4-BE49-F238E27FC236}">
                <a16:creationId xmlns:a16="http://schemas.microsoft.com/office/drawing/2014/main" id="{86176DEC-EA00-5C7A-F3D2-6DCA616B7768}"/>
              </a:ext>
            </a:extLst>
          </p:cNvPr>
          <p:cNvSpPr/>
          <p:nvPr/>
        </p:nvSpPr>
        <p:spPr>
          <a:xfrm>
            <a:off x="2988468" y="2885284"/>
            <a:ext cx="8618314" cy="3142056"/>
          </a:xfrm>
          <a:custGeom>
            <a:avLst/>
            <a:gdLst>
              <a:gd name="connsiteX0" fmla="*/ 0 w 8618314"/>
              <a:gd name="connsiteY0" fmla="*/ 0 h 3142056"/>
              <a:gd name="connsiteX1" fmla="*/ 8618314 w 8618314"/>
              <a:gd name="connsiteY1" fmla="*/ 0 h 3142056"/>
              <a:gd name="connsiteX2" fmla="*/ 8618314 w 8618314"/>
              <a:gd name="connsiteY2" fmla="*/ 3142056 h 3142056"/>
              <a:gd name="connsiteX3" fmla="*/ 0 w 8618314"/>
              <a:gd name="connsiteY3" fmla="*/ 3142056 h 3142056"/>
              <a:gd name="connsiteX4" fmla="*/ 0 w 8618314"/>
              <a:gd name="connsiteY4" fmla="*/ 0 h 3142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8314" h="3142056">
                <a:moveTo>
                  <a:pt x="0" y="0"/>
                </a:moveTo>
                <a:lnTo>
                  <a:pt x="8618314" y="0"/>
                </a:lnTo>
                <a:lnTo>
                  <a:pt x="8618314" y="3142056"/>
                </a:lnTo>
                <a:lnTo>
                  <a:pt x="0" y="3142056"/>
                </a:lnTo>
                <a:lnTo>
                  <a:pt x="0" y="0"/>
                </a:lnTo>
                <a:close/>
              </a:path>
            </a:pathLst>
          </a:custGeom>
          <a:noFill/>
          <a:ln>
            <a:no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320" tIns="60960" rIns="182880" bIns="1752837" numCol="1" spcCol="1270" anchor="ctr" anchorCtr="0">
            <a:noAutofit/>
          </a:bodyPr>
          <a:lstStyle/>
          <a:p>
            <a:pPr marL="0" lvl="0" indent="0" defTabSz="711200">
              <a:lnSpc>
                <a:spcPct val="90000"/>
              </a:lnSpc>
              <a:spcBef>
                <a:spcPct val="0"/>
              </a:spcBef>
              <a:spcAft>
                <a:spcPct val="35000"/>
              </a:spcAft>
              <a:buNone/>
            </a:pPr>
            <a:r>
              <a:rPr lang="en-US" sz="1600" kern="1200" noProof="0"/>
              <a:t>Activity logs reflect control plane activity, such as service creation and configuration, </a:t>
            </a:r>
            <a:br>
              <a:rPr lang="en-US" sz="1600" kern="1200" noProof="0"/>
            </a:br>
            <a:r>
              <a:rPr lang="en-US" sz="1600" kern="1200" noProof="0"/>
              <a:t>or API key usage or management.</a:t>
            </a:r>
          </a:p>
        </p:txBody>
      </p:sp>
      <p:sp>
        <p:nvSpPr>
          <p:cNvPr id="11" name="Freeform: Shape 10">
            <a:extLst>
              <a:ext uri="{FF2B5EF4-FFF2-40B4-BE49-F238E27FC236}">
                <a16:creationId xmlns:a16="http://schemas.microsoft.com/office/drawing/2014/main" id="{E1408019-D04B-F5DC-AA6E-6D5D091A610D}"/>
              </a:ext>
            </a:extLst>
          </p:cNvPr>
          <p:cNvSpPr/>
          <p:nvPr/>
        </p:nvSpPr>
        <p:spPr>
          <a:xfrm>
            <a:off x="2988468" y="4335464"/>
            <a:ext cx="8618314" cy="1450179"/>
          </a:xfrm>
          <a:custGeom>
            <a:avLst/>
            <a:gdLst>
              <a:gd name="connsiteX0" fmla="*/ 0 w 8618314"/>
              <a:gd name="connsiteY0" fmla="*/ 0 h 1450179"/>
              <a:gd name="connsiteX1" fmla="*/ 8618314 w 8618314"/>
              <a:gd name="connsiteY1" fmla="*/ 0 h 1450179"/>
              <a:gd name="connsiteX2" fmla="*/ 8618314 w 8618314"/>
              <a:gd name="connsiteY2" fmla="*/ 1450179 h 1450179"/>
              <a:gd name="connsiteX3" fmla="*/ 0 w 8618314"/>
              <a:gd name="connsiteY3" fmla="*/ 1450179 h 1450179"/>
              <a:gd name="connsiteX4" fmla="*/ 0 w 8618314"/>
              <a:gd name="connsiteY4" fmla="*/ 0 h 1450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8314" h="1450179">
                <a:moveTo>
                  <a:pt x="0" y="0"/>
                </a:moveTo>
                <a:lnTo>
                  <a:pt x="8618314" y="0"/>
                </a:lnTo>
                <a:lnTo>
                  <a:pt x="8618314" y="1450179"/>
                </a:lnTo>
                <a:lnTo>
                  <a:pt x="0" y="1450179"/>
                </a:lnTo>
                <a:lnTo>
                  <a:pt x="0" y="0"/>
                </a:lnTo>
                <a:close/>
              </a:path>
            </a:pathLst>
          </a:custGeom>
          <a:noFill/>
          <a:ln>
            <a:no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320" tIns="60960" rIns="182880" bIns="60960" numCol="1" spcCol="1270" anchor="ctr" anchorCtr="0">
            <a:noAutofit/>
          </a:bodyPr>
          <a:lstStyle/>
          <a:p>
            <a:pPr marL="0" lvl="0" indent="0" defTabSz="711200">
              <a:lnSpc>
                <a:spcPct val="90000"/>
              </a:lnSpc>
              <a:spcBef>
                <a:spcPct val="0"/>
              </a:spcBef>
              <a:spcAft>
                <a:spcPct val="35000"/>
              </a:spcAft>
              <a:buNone/>
            </a:pPr>
            <a:r>
              <a:rPr lang="en-US" sz="1600" kern="1200" noProof="0"/>
              <a:t>If you would like to capture data plane operations, then you should enable Diagnostic logs </a:t>
            </a:r>
            <a:r>
              <a:rPr lang="en-US" sz="1600" kern="1200" noProof="0">
                <a:hlinkClick r:id="rId5">
                  <a:extLst>
                    <a:ext uri="{A12FA001-AC4F-418D-AE19-62706E023703}">
                      <ahyp:hlinkClr xmlns:ahyp="http://schemas.microsoft.com/office/drawing/2018/hyperlinkcolor" val="tx"/>
                    </a:ext>
                  </a:extLst>
                </a:hlinkClick>
              </a:rPr>
              <a:t>resource logs</a:t>
            </a:r>
            <a:r>
              <a:rPr lang="en-US" sz="1600" kern="1200" noProof="0"/>
              <a:t> to capture indexing and query operations on the search service itself.</a:t>
            </a:r>
          </a:p>
          <a:p>
            <a:pPr marL="0" lvl="0" indent="0" defTabSz="711200">
              <a:lnSpc>
                <a:spcPct val="90000"/>
              </a:lnSpc>
              <a:spcBef>
                <a:spcPct val="0"/>
              </a:spcBef>
              <a:spcAft>
                <a:spcPct val="35000"/>
              </a:spcAft>
              <a:buNone/>
            </a:pPr>
            <a:r>
              <a:rPr lang="en-US" sz="1600" kern="1200" noProof="0"/>
              <a:t>This feature is billable (see the </a:t>
            </a:r>
            <a:r>
              <a:rPr lang="en-US" sz="1600" kern="1200" noProof="0">
                <a:hlinkClick r:id="rId4">
                  <a:extLst>
                    <a:ext uri="{A12FA001-AC4F-418D-AE19-62706E023703}">
                      <ahyp:hlinkClr xmlns:ahyp="http://schemas.microsoft.com/office/drawing/2018/hyperlinkcolor" val="tx"/>
                    </a:ext>
                  </a:extLst>
                </a:hlinkClick>
              </a:rPr>
              <a:t>Pricing model</a:t>
            </a:r>
            <a:r>
              <a:rPr lang="en-US" sz="1600" kern="1200" noProof="0"/>
              <a:t> for details). Here mode tails on how to enable it using the portal.</a:t>
            </a:r>
          </a:p>
        </p:txBody>
      </p:sp>
    </p:spTree>
    <p:extLst>
      <p:ext uri="{BB962C8B-B14F-4D97-AF65-F5344CB8AC3E}">
        <p14:creationId xmlns:p14="http://schemas.microsoft.com/office/powerpoint/2010/main" val="126286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75E0EB97-5582-A78E-5B72-5683A9772A69}"/>
              </a:ext>
              <a:ext uri="{C183D7F6-B498-43B3-948B-1728B52AA6E4}">
                <adec:decorative xmlns:adec="http://schemas.microsoft.com/office/drawing/2017/decorative" val="1"/>
              </a:ext>
            </a:extLst>
          </p:cNvPr>
          <p:cNvSpPr/>
          <p:nvPr/>
        </p:nvSpPr>
        <p:spPr bwMode="auto">
          <a:xfrm>
            <a:off x="571499" y="4577398"/>
            <a:ext cx="11048999" cy="307947"/>
          </a:xfrm>
          <a:prstGeom prst="round2SameRect">
            <a:avLst>
              <a:gd name="adj1" fmla="val 31564"/>
              <a:gd name="adj2" fmla="val 0"/>
            </a:avLst>
          </a:prstGeom>
          <a:gradFill flip="none" rotWithShape="1">
            <a:gsLst>
              <a:gs pos="35000">
                <a:srgbClr val="0078D4"/>
              </a:gs>
              <a:gs pos="0">
                <a:srgbClr val="8DE971"/>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800" noProof="0">
              <a:ln w="3175">
                <a:noFill/>
              </a:ln>
              <a:gradFill>
                <a:gsLst>
                  <a:gs pos="76437">
                    <a:srgbClr val="FFFFFF"/>
                  </a:gs>
                  <a:gs pos="55747">
                    <a:srgbClr val="FFFFFF"/>
                  </a:gs>
                </a:gsLst>
                <a:path path="circle">
                  <a:fillToRect l="100000" b="100000"/>
                </a:path>
              </a:gradFill>
              <a:latin typeface="+mj-lt"/>
              <a:cs typeface="Segoe UI" pitchFamily="34" charset="0"/>
            </a:endParaRPr>
          </a:p>
        </p:txBody>
      </p:sp>
      <p:pic>
        <p:nvPicPr>
          <p:cNvPr id="5" name="Picture 4">
            <a:extLst>
              <a:ext uri="{FF2B5EF4-FFF2-40B4-BE49-F238E27FC236}">
                <a16:creationId xmlns:a16="http://schemas.microsoft.com/office/drawing/2014/main" id="{221506E5-A514-E7C9-065F-F72BCB5D5C4C}"/>
              </a:ext>
              <a:ext uri="{C183D7F6-B498-43B3-948B-1728B52AA6E4}">
                <adec:decorative xmlns:adec="http://schemas.microsoft.com/office/drawing/2017/decorative" val="1"/>
              </a:ext>
            </a:extLst>
          </p:cNvPr>
          <p:cNvPicPr>
            <a:picLocks noChangeAspect="1"/>
          </p:cNvPicPr>
          <p:nvPr/>
        </p:nvPicPr>
        <p:blipFill rotWithShape="1">
          <a:blip r:embed="rId2"/>
          <a:srcRect t="1789" b="14178"/>
          <a:stretch/>
        </p:blipFill>
        <p:spPr>
          <a:xfrm>
            <a:off x="563670" y="1318204"/>
            <a:ext cx="8464886" cy="2149078"/>
          </a:xfrm>
          <a:prstGeom prst="rect">
            <a:avLst/>
          </a:prstGeom>
          <a:ln>
            <a:noFill/>
          </a:ln>
          <a:effectLst>
            <a:outerShdw blurRad="63500" dist="127000" dir="2700000" algn="tl" rotWithShape="0">
              <a:prstClr val="black">
                <a:alpha val="20000"/>
              </a:prstClr>
            </a:outerShdw>
          </a:effectLst>
        </p:spPr>
      </p:pic>
      <p:sp>
        <p:nvSpPr>
          <p:cNvPr id="6" name="Rectangle 5">
            <a:extLst>
              <a:ext uri="{FF2B5EF4-FFF2-40B4-BE49-F238E27FC236}">
                <a16:creationId xmlns:a16="http://schemas.microsoft.com/office/drawing/2014/main" id="{87DB9885-755A-678E-A7FB-65AC26DAC90D}"/>
              </a:ext>
              <a:ext uri="{C183D7F6-B498-43B3-948B-1728B52AA6E4}">
                <adec:decorative xmlns:adec="http://schemas.microsoft.com/office/drawing/2017/decorative" val="1"/>
              </a:ext>
            </a:extLst>
          </p:cNvPr>
          <p:cNvSpPr/>
          <p:nvPr/>
        </p:nvSpPr>
        <p:spPr bwMode="auto">
          <a:xfrm>
            <a:off x="2189360" y="2261223"/>
            <a:ext cx="835316" cy="172554"/>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pic>
        <p:nvPicPr>
          <p:cNvPr id="7" name="Picture 6">
            <a:extLst>
              <a:ext uri="{FF2B5EF4-FFF2-40B4-BE49-F238E27FC236}">
                <a16:creationId xmlns:a16="http://schemas.microsoft.com/office/drawing/2014/main" id="{BF22C297-4819-D00A-1120-DE428D19D058}"/>
              </a:ext>
              <a:ext uri="{C183D7F6-B498-43B3-948B-1728B52AA6E4}">
                <adec:decorative xmlns:adec="http://schemas.microsoft.com/office/drawing/2017/decorative" val="1"/>
              </a:ext>
            </a:extLst>
          </p:cNvPr>
          <p:cNvPicPr>
            <a:picLocks noChangeAspect="1"/>
          </p:cNvPicPr>
          <p:nvPr/>
        </p:nvPicPr>
        <p:blipFill rotWithShape="1">
          <a:blip r:embed="rId3"/>
          <a:srcRect r="3648"/>
          <a:stretch/>
        </p:blipFill>
        <p:spPr>
          <a:xfrm>
            <a:off x="6894513" y="1886464"/>
            <a:ext cx="4723579" cy="2541118"/>
          </a:xfrm>
          <a:prstGeom prst="rect">
            <a:avLst/>
          </a:prstGeom>
          <a:ln>
            <a:noFill/>
          </a:ln>
          <a:effectLst>
            <a:outerShdw blurRad="63500" dist="127000" dir="2700000" algn="tl" rotWithShape="0">
              <a:prstClr val="black">
                <a:alpha val="20000"/>
              </a:prstClr>
            </a:outerShdw>
          </a:effectLst>
        </p:spPr>
      </p:pic>
      <p:sp>
        <p:nvSpPr>
          <p:cNvPr id="10" name="Oval 9">
            <a:extLst>
              <a:ext uri="{FF2B5EF4-FFF2-40B4-BE49-F238E27FC236}">
                <a16:creationId xmlns:a16="http://schemas.microsoft.com/office/drawing/2014/main" id="{54706825-2B28-5FC3-FDB6-3A00F21D170C}"/>
              </a:ext>
              <a:ext uri="{C183D7F6-B498-43B3-948B-1728B52AA6E4}">
                <adec:decorative xmlns:adec="http://schemas.microsoft.com/office/drawing/2017/decorative" val="1"/>
              </a:ext>
            </a:extLst>
          </p:cNvPr>
          <p:cNvSpPr/>
          <p:nvPr/>
        </p:nvSpPr>
        <p:spPr bwMode="auto">
          <a:xfrm>
            <a:off x="1493937" y="2113948"/>
            <a:ext cx="457200" cy="457200"/>
          </a:xfrm>
          <a:prstGeom prst="ellipse">
            <a:avLst/>
          </a:prstGeom>
          <a:gradFill flip="none" rotWithShape="1">
            <a:gsLst>
              <a:gs pos="35000">
                <a:srgbClr val="0078D4"/>
              </a:gs>
              <a:gs pos="0">
                <a:srgbClr val="8DE971"/>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1</a:t>
            </a:r>
          </a:p>
        </p:txBody>
      </p:sp>
      <p:sp>
        <p:nvSpPr>
          <p:cNvPr id="11" name="Oval 10">
            <a:extLst>
              <a:ext uri="{FF2B5EF4-FFF2-40B4-BE49-F238E27FC236}">
                <a16:creationId xmlns:a16="http://schemas.microsoft.com/office/drawing/2014/main" id="{7C2F28C6-C8A1-8CB3-F374-9A0C5A533603}"/>
              </a:ext>
              <a:ext uri="{C183D7F6-B498-43B3-948B-1728B52AA6E4}">
                <adec:decorative xmlns:adec="http://schemas.microsoft.com/office/drawing/2017/decorative" val="1"/>
              </a:ext>
            </a:extLst>
          </p:cNvPr>
          <p:cNvSpPr/>
          <p:nvPr/>
        </p:nvSpPr>
        <p:spPr bwMode="auto">
          <a:xfrm>
            <a:off x="6346264" y="1764279"/>
            <a:ext cx="457200" cy="457200"/>
          </a:xfrm>
          <a:prstGeom prst="ellipse">
            <a:avLst/>
          </a:prstGeom>
          <a:gradFill flip="none" rotWithShape="1">
            <a:gsLst>
              <a:gs pos="35000">
                <a:srgbClr val="0078D4"/>
              </a:gs>
              <a:gs pos="0">
                <a:srgbClr val="8DE971"/>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2</a:t>
            </a:r>
          </a:p>
        </p:txBody>
      </p:sp>
      <p:sp>
        <p:nvSpPr>
          <p:cNvPr id="12" name="Oval 11">
            <a:extLst>
              <a:ext uri="{FF2B5EF4-FFF2-40B4-BE49-F238E27FC236}">
                <a16:creationId xmlns:a16="http://schemas.microsoft.com/office/drawing/2014/main" id="{7E4D6E92-5CEA-ED60-072E-1A5184E3406E}"/>
              </a:ext>
              <a:ext uri="{C183D7F6-B498-43B3-948B-1728B52AA6E4}">
                <adec:decorative xmlns:adec="http://schemas.microsoft.com/office/drawing/2017/decorative" val="1"/>
              </a:ext>
            </a:extLst>
          </p:cNvPr>
          <p:cNvSpPr/>
          <p:nvPr/>
        </p:nvSpPr>
        <p:spPr bwMode="auto">
          <a:xfrm>
            <a:off x="11119220" y="3074083"/>
            <a:ext cx="457200" cy="457200"/>
          </a:xfrm>
          <a:prstGeom prst="ellipse">
            <a:avLst/>
          </a:prstGeom>
          <a:gradFill flip="none" rotWithShape="1">
            <a:gsLst>
              <a:gs pos="35000">
                <a:srgbClr val="0078D4"/>
              </a:gs>
              <a:gs pos="0">
                <a:srgbClr val="8DE971"/>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3</a:t>
            </a:r>
          </a:p>
        </p:txBody>
      </p:sp>
      <p:sp>
        <p:nvSpPr>
          <p:cNvPr id="2" name="Title 1">
            <a:extLst>
              <a:ext uri="{FF2B5EF4-FFF2-40B4-BE49-F238E27FC236}">
                <a16:creationId xmlns:a16="http://schemas.microsoft.com/office/drawing/2014/main" id="{7D9B6C73-CA0C-E86A-652E-72377C3B2C0B}"/>
              </a:ext>
            </a:extLst>
          </p:cNvPr>
          <p:cNvSpPr>
            <a:spLocks noGrp="1"/>
          </p:cNvSpPr>
          <p:nvPr>
            <p:ph type="title"/>
          </p:nvPr>
        </p:nvSpPr>
        <p:spPr>
          <a:xfrm>
            <a:off x="588263" y="457200"/>
            <a:ext cx="11018520" cy="553998"/>
          </a:xfrm>
        </p:spPr>
        <p:txBody>
          <a:bodyPr/>
          <a:lstStyle/>
          <a:p>
            <a:r>
              <a:rPr lang="en-US" noProof="0"/>
              <a:t>Enabling diagnostic settings</a:t>
            </a:r>
          </a:p>
        </p:txBody>
      </p:sp>
      <p:sp>
        <p:nvSpPr>
          <p:cNvPr id="9" name="TextBox 8">
            <a:extLst>
              <a:ext uri="{FF2B5EF4-FFF2-40B4-BE49-F238E27FC236}">
                <a16:creationId xmlns:a16="http://schemas.microsoft.com/office/drawing/2014/main" id="{D3F785A1-9748-9B90-C3C1-3C42334AC451}"/>
              </a:ext>
            </a:extLst>
          </p:cNvPr>
          <p:cNvSpPr txBox="1"/>
          <p:nvPr/>
        </p:nvSpPr>
        <p:spPr>
          <a:xfrm>
            <a:off x="510021" y="3617098"/>
            <a:ext cx="5185929" cy="1169551"/>
          </a:xfrm>
          <a:prstGeom prst="rect">
            <a:avLst/>
          </a:prstGeom>
          <a:noFill/>
        </p:spPr>
        <p:txBody>
          <a:bodyPr wrap="square">
            <a:spAutoFit/>
          </a:bodyPr>
          <a:lstStyle/>
          <a:p>
            <a:pPr marL="228600" indent="-228600">
              <a:buFont typeface="+mj-lt"/>
              <a:buAutoNum type="arabicPeriod" startAt="2"/>
            </a:pPr>
            <a:r>
              <a:rPr lang="en-US" sz="1000" b="0" i="0" noProof="0">
                <a:solidFill>
                  <a:srgbClr val="161616"/>
                </a:solidFill>
                <a:effectLst/>
                <a:latin typeface="Segoe Sans Text" pitchFamily="2" charset="0"/>
              </a:rPr>
              <a:t>The "Audit" category group is a subset of the "All" category group, but the Azure portal and REST API consider them separate settings. Selecting the "All" category group does collect all audit logs even if the "Audit" category group is also selected.</a:t>
            </a:r>
          </a:p>
          <a:p>
            <a:pPr marL="228600" indent="-228600">
              <a:buFont typeface="+mj-lt"/>
              <a:buAutoNum type="arabicPeriod" startAt="2"/>
            </a:pPr>
            <a:endParaRPr lang="en-US" sz="1000" noProof="0">
              <a:solidFill>
                <a:srgbClr val="161616"/>
              </a:solidFill>
              <a:latin typeface="Segoe Sans Text" pitchFamily="2" charset="0"/>
            </a:endParaRPr>
          </a:p>
          <a:p>
            <a:pPr marL="228600" indent="-228600">
              <a:buFont typeface="+mj-lt"/>
              <a:buAutoNum type="arabicPeriod" startAt="2"/>
            </a:pPr>
            <a:r>
              <a:rPr lang="en-US" sz="1000" b="0" i="0" noProof="0">
                <a:solidFill>
                  <a:srgbClr val="161616"/>
                </a:solidFill>
                <a:effectLst/>
                <a:latin typeface="Segoe Sans Text" pitchFamily="2" charset="0"/>
              </a:rPr>
              <a:t>Logs and Metrics can be sent to the </a:t>
            </a:r>
            <a:r>
              <a:rPr lang="en-US" sz="1000" noProof="0">
                <a:solidFill>
                  <a:srgbClr val="161616"/>
                </a:solidFill>
                <a:latin typeface="Segoe Sans Text" pitchFamily="2" charset="0"/>
              </a:rPr>
              <a:t>following destinations:</a:t>
            </a:r>
            <a:endParaRPr lang="en-US" sz="1000" b="0" i="0" noProof="0">
              <a:solidFill>
                <a:srgbClr val="161616"/>
              </a:solidFill>
              <a:effectLst/>
              <a:latin typeface="Segoe Sans Text" pitchFamily="2" charset="0"/>
            </a:endParaRPr>
          </a:p>
          <a:p>
            <a:endParaRPr lang="en-US" sz="1000" noProof="0">
              <a:solidFill>
                <a:srgbClr val="161616"/>
              </a:solidFill>
              <a:latin typeface="Segoe Sans Text" pitchFamily="2" charset="0"/>
            </a:endParaRPr>
          </a:p>
          <a:p>
            <a:endParaRPr lang="en-US" sz="1000" noProof="0"/>
          </a:p>
        </p:txBody>
      </p:sp>
      <p:graphicFrame>
        <p:nvGraphicFramePr>
          <p:cNvPr id="13" name="Table 12">
            <a:extLst>
              <a:ext uri="{FF2B5EF4-FFF2-40B4-BE49-F238E27FC236}">
                <a16:creationId xmlns:a16="http://schemas.microsoft.com/office/drawing/2014/main" id="{6E1AC2C2-3E2F-3232-58CF-BA6E6F02C4A6}"/>
              </a:ext>
            </a:extLst>
          </p:cNvPr>
          <p:cNvGraphicFramePr>
            <a:graphicFrameLocks noGrp="1"/>
          </p:cNvGraphicFramePr>
          <p:nvPr>
            <p:extLst>
              <p:ext uri="{D42A27DB-BD31-4B8C-83A1-F6EECF244321}">
                <p14:modId xmlns:p14="http://schemas.microsoft.com/office/powerpoint/2010/main" val="2423451280"/>
              </p:ext>
            </p:extLst>
          </p:nvPr>
        </p:nvGraphicFramePr>
        <p:xfrm>
          <a:off x="563670" y="4577398"/>
          <a:ext cx="11042543" cy="1914842"/>
        </p:xfrm>
        <a:graphic>
          <a:graphicData uri="http://schemas.openxmlformats.org/drawingml/2006/table">
            <a:tbl>
              <a:tblPr firstRow="1">
                <a:effectLst>
                  <a:outerShdw blurRad="63500" dist="127000" dir="2700000" algn="tl" rotWithShape="0">
                    <a:prstClr val="black">
                      <a:alpha val="20000"/>
                    </a:prstClr>
                  </a:outerShdw>
                </a:effectLst>
              </a:tblPr>
              <a:tblGrid>
                <a:gridCol w="2017605">
                  <a:extLst>
                    <a:ext uri="{9D8B030D-6E8A-4147-A177-3AD203B41FA5}">
                      <a16:colId xmlns:a16="http://schemas.microsoft.com/office/drawing/2014/main" val="2381881791"/>
                    </a:ext>
                  </a:extLst>
                </a:gridCol>
                <a:gridCol w="9024938">
                  <a:extLst>
                    <a:ext uri="{9D8B030D-6E8A-4147-A177-3AD203B41FA5}">
                      <a16:colId xmlns:a16="http://schemas.microsoft.com/office/drawing/2014/main" val="3350983182"/>
                    </a:ext>
                  </a:extLst>
                </a:gridCol>
              </a:tblGrid>
              <a:tr h="329882">
                <a:tc>
                  <a:txBody>
                    <a:bodyPr/>
                    <a:lstStyle/>
                    <a:p>
                      <a:pPr marL="0" algn="l" defTabSz="932742" rtl="0" eaLnBrk="1" fontAlgn="t" latinLnBrk="0" hangingPunct="1"/>
                      <a:r>
                        <a:rPr lang="en-US" sz="1100" b="0" kern="1200" noProof="0">
                          <a:ln>
                            <a:solidFill>
                              <a:schemeClr val="bg1"/>
                            </a:solidFill>
                          </a:ln>
                          <a:solidFill>
                            <a:schemeClr val="bg1"/>
                          </a:solidFill>
                          <a:effectLst/>
                          <a:latin typeface="+mj-lt"/>
                          <a:ea typeface="+mn-ea"/>
                          <a:cs typeface="+mn-cs"/>
                        </a:rPr>
                        <a:t>Destination</a:t>
                      </a:r>
                    </a:p>
                  </a:txBody>
                  <a:tcPr marL="45720" marR="4572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32742" rtl="0" eaLnBrk="1" fontAlgn="t" latinLnBrk="0" hangingPunct="1"/>
                      <a:r>
                        <a:rPr lang="en-US" sz="1100" b="0" kern="1200" noProof="0">
                          <a:ln>
                            <a:solidFill>
                              <a:schemeClr val="bg1"/>
                            </a:solidFill>
                          </a:ln>
                          <a:solidFill>
                            <a:schemeClr val="bg1"/>
                          </a:solidFill>
                          <a:effectLst/>
                          <a:latin typeface="+mj-lt"/>
                          <a:ea typeface="+mn-ea"/>
                          <a:cs typeface="+mn-cs"/>
                        </a:rPr>
                        <a:t>Description</a:t>
                      </a:r>
                    </a:p>
                  </a:txBody>
                  <a:tcPr marL="45720" marR="4572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a:gsLst>
                        <a:gs pos="75000">
                          <a:schemeClr val="accent1"/>
                        </a:gs>
                        <a:gs pos="0">
                          <a:schemeClr val="accent3"/>
                        </a:gs>
                      </a:gsLst>
                      <a:path path="circle">
                        <a:fillToRect l="100000" t="100000"/>
                      </a:path>
                    </a:gradFill>
                  </a:tcPr>
                </a:tc>
                <a:extLst>
                  <a:ext uri="{0D108BD9-81ED-4DB2-BD59-A6C34878D82A}">
                    <a16:rowId xmlns:a16="http://schemas.microsoft.com/office/drawing/2014/main" val="2108204296"/>
                  </a:ext>
                </a:extLst>
              </a:tr>
              <a:tr h="396240">
                <a:tc>
                  <a:txBody>
                    <a:bodyPr/>
                    <a:lstStyle/>
                    <a:p>
                      <a:pPr algn="l" fontAlgn="t"/>
                      <a:r>
                        <a:rPr lang="en-US" sz="1000" u="none" strike="noStrike" noProof="0">
                          <a:effectLst/>
                          <a:hlinkClick r:id="rId4"/>
                        </a:rPr>
                        <a:t>Log Analytics workspace</a:t>
                      </a:r>
                      <a:endParaRPr lang="en-US" sz="1000" noProof="0">
                        <a:effectLst/>
                      </a:endParaRPr>
                    </a:p>
                  </a:txBody>
                  <a:tcPr marL="45720" marR="45720">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t"/>
                      <a:r>
                        <a:rPr lang="en-US" sz="1000" noProof="0">
                          <a:effectLst/>
                        </a:rPr>
                        <a:t>Metrics are converted to log form. Sending them to the Azure Monitor Logs store (which is searchable via Log Analytics) </a:t>
                      </a:r>
                      <a:br>
                        <a:rPr lang="en-US" sz="1000" noProof="0">
                          <a:effectLst/>
                        </a:rPr>
                      </a:br>
                      <a:r>
                        <a:rPr lang="en-US" sz="1000" noProof="0">
                          <a:effectLst/>
                        </a:rPr>
                        <a:t>helps you to integrate them into queries, alerts, and visualizations with existing log data.</a:t>
                      </a:r>
                    </a:p>
                  </a:txBody>
                  <a:tcPr marL="45720" marR="45720">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84936652"/>
                  </a:ext>
                </a:extLst>
              </a:tr>
              <a:tr h="396240">
                <a:tc>
                  <a:txBody>
                    <a:bodyPr/>
                    <a:lstStyle/>
                    <a:p>
                      <a:pPr algn="l" fontAlgn="t"/>
                      <a:r>
                        <a:rPr lang="en-US" sz="1000" u="none" strike="noStrike" noProof="0">
                          <a:effectLst/>
                          <a:hlinkClick r:id="rId5"/>
                        </a:rPr>
                        <a:t>Azure Storage account</a:t>
                      </a:r>
                      <a:endParaRPr lang="en-US" sz="1000" noProof="0">
                        <a:effectLst/>
                      </a:endParaRPr>
                    </a:p>
                  </a:txBody>
                  <a:tcPr marL="45720" marR="45720">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t"/>
                      <a:r>
                        <a:rPr lang="en-US" sz="1000" noProof="0">
                          <a:effectLst/>
                        </a:rPr>
                        <a:t>Archiving logs and metrics to a Storage account is useful for audit, static analysis, or back up. </a:t>
                      </a:r>
                    </a:p>
                    <a:p>
                      <a:pPr algn="l" fontAlgn="t"/>
                      <a:r>
                        <a:rPr lang="en-US" sz="1000" noProof="0">
                          <a:effectLst/>
                        </a:rPr>
                        <a:t>Compared to using Azure Monitor Logs or a Log Analytics workspace, Storage is less expensive, and logs can be kept there indefinitely.</a:t>
                      </a:r>
                    </a:p>
                  </a:txBody>
                  <a:tcPr marL="45720" marR="45720">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93941861"/>
                  </a:ext>
                </a:extLst>
              </a:tr>
              <a:tr h="396240">
                <a:tc>
                  <a:txBody>
                    <a:bodyPr/>
                    <a:lstStyle/>
                    <a:p>
                      <a:pPr algn="l" fontAlgn="t"/>
                      <a:r>
                        <a:rPr lang="en-US" sz="1000" u="none" strike="noStrike" noProof="0">
                          <a:effectLst/>
                          <a:hlinkClick r:id="rId6"/>
                        </a:rPr>
                        <a:t>Azure Event Hubs</a:t>
                      </a:r>
                      <a:endParaRPr lang="en-US" sz="1000" noProof="0">
                        <a:effectLst/>
                      </a:endParaRPr>
                    </a:p>
                  </a:txBody>
                  <a:tcPr marL="45720" marR="45720">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fontAlgn="t"/>
                      <a:r>
                        <a:rPr lang="en-US" sz="1000" noProof="0">
                          <a:effectLst/>
                        </a:rPr>
                        <a:t>When you send logs and metrics to Event Hubs, you can stream data to external systems such as third-party SIEMs and other Log Analytics solutions.</a:t>
                      </a:r>
                    </a:p>
                  </a:txBody>
                  <a:tcPr marL="45720" marR="45720">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3175918"/>
                  </a:ext>
                </a:extLst>
              </a:tr>
              <a:tr h="396240">
                <a:tc>
                  <a:txBody>
                    <a:bodyPr/>
                    <a:lstStyle/>
                    <a:p>
                      <a:pPr algn="l" fontAlgn="t"/>
                      <a:r>
                        <a:rPr lang="en-US" sz="1000" u="none" strike="noStrike" noProof="0">
                          <a:effectLst/>
                          <a:hlinkClick r:id="rId7"/>
                        </a:rPr>
                        <a:t>Azure Monitor partner solutions</a:t>
                      </a:r>
                      <a:endParaRPr lang="en-US" sz="1000" noProof="0">
                        <a:effectLst/>
                      </a:endParaRPr>
                    </a:p>
                  </a:txBody>
                  <a:tcPr marL="45720" marR="45720">
                    <a:lnL w="12700" cap="flat" cmpd="sng" algn="ctr">
                      <a:solidFill>
                        <a:schemeClr val="bg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tc>
                  <a:txBody>
                    <a:bodyPr/>
                    <a:lstStyle/>
                    <a:p>
                      <a:pPr algn="l" fontAlgn="t"/>
                      <a:r>
                        <a:rPr lang="en-US" sz="1000" noProof="0">
                          <a:effectLst/>
                        </a:rPr>
                        <a:t>Specialized integrations can be made between Azure Monitor and other non-Microsoft monitoring platforms. </a:t>
                      </a:r>
                    </a:p>
                    <a:p>
                      <a:pPr algn="l" fontAlgn="t"/>
                      <a:r>
                        <a:rPr lang="en-US" sz="1000" noProof="0">
                          <a:effectLst/>
                        </a:rPr>
                        <a:t>Integration is useful when you're already using one of the partners.</a:t>
                      </a:r>
                    </a:p>
                  </a:txBody>
                  <a:tcPr marL="45720" marR="45720">
                    <a:lnL w="12700" cap="flat" cmpd="sng" algn="ctr">
                      <a:solidFill>
                        <a:schemeClr val="bg1">
                          <a:lumMod val="8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47497329"/>
                  </a:ext>
                </a:extLst>
              </a:tr>
            </a:tbl>
          </a:graphicData>
        </a:graphic>
      </p:graphicFrame>
    </p:spTree>
    <p:extLst>
      <p:ext uri="{BB962C8B-B14F-4D97-AF65-F5344CB8AC3E}">
        <p14:creationId xmlns:p14="http://schemas.microsoft.com/office/powerpoint/2010/main" val="320652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71784-92C7-57BF-4DCD-D6510D46B681}"/>
              </a:ext>
            </a:extLst>
          </p:cNvPr>
          <p:cNvSpPr>
            <a:spLocks noGrp="1"/>
          </p:cNvSpPr>
          <p:nvPr>
            <p:ph type="title"/>
          </p:nvPr>
        </p:nvSpPr>
        <p:spPr>
          <a:xfrm>
            <a:off x="588263" y="558714"/>
            <a:ext cx="4790187" cy="1107996"/>
          </a:xfrm>
        </p:spPr>
        <p:txBody>
          <a:bodyPr/>
          <a:lstStyle/>
          <a:p>
            <a:r>
              <a:rPr lang="en-US" noProof="0"/>
              <a:t>Dashboard to</a:t>
            </a:r>
            <a:br>
              <a:rPr lang="en-US" noProof="0"/>
            </a:br>
            <a:r>
              <a:rPr lang="en-US" noProof="0"/>
              <a:t>visualize resource Logs</a:t>
            </a:r>
          </a:p>
        </p:txBody>
      </p:sp>
      <p:sp>
        <p:nvSpPr>
          <p:cNvPr id="12" name="Content Placeholder 11">
            <a:extLst>
              <a:ext uri="{FF2B5EF4-FFF2-40B4-BE49-F238E27FC236}">
                <a16:creationId xmlns:a16="http://schemas.microsoft.com/office/drawing/2014/main" id="{DE6C4B25-0C1D-E59C-C205-D6A0FB03D203}"/>
              </a:ext>
            </a:extLst>
          </p:cNvPr>
          <p:cNvSpPr>
            <a:spLocks noGrp="1"/>
          </p:cNvSpPr>
          <p:nvPr>
            <p:ph sz="quarter" idx="4294967295"/>
          </p:nvPr>
        </p:nvSpPr>
        <p:spPr>
          <a:xfrm>
            <a:off x="585456" y="1822254"/>
            <a:ext cx="4391658" cy="4431983"/>
          </a:xfrm>
        </p:spPr>
        <p:txBody>
          <a:bodyPr/>
          <a:lstStyle/>
          <a:p>
            <a:pPr marL="288925" indent="-288925" algn="l">
              <a:spcBef>
                <a:spcPts val="0"/>
              </a:spcBef>
              <a:spcAft>
                <a:spcPts val="1200"/>
              </a:spcAft>
              <a:buFont typeface="+mj-lt"/>
              <a:buAutoNum type="arabicPeriod"/>
            </a:pPr>
            <a:r>
              <a:rPr lang="en-US" sz="1400" b="0" i="0" noProof="0">
                <a:effectLst/>
              </a:rPr>
              <a:t>Find the Azure AI Search Power BI App in the </a:t>
            </a:r>
            <a:br>
              <a:rPr lang="en-US" sz="1400" b="0" i="0" noProof="0">
                <a:effectLst/>
              </a:rPr>
            </a:br>
            <a:r>
              <a:rPr lang="en-US" sz="1400" b="0" i="0" u="none" strike="noStrike" noProof="0">
                <a:effectLst/>
                <a:hlinkClick r:id="rId2">
                  <a:extLst>
                    <a:ext uri="{A12FA001-AC4F-418D-AE19-62706E023703}">
                      <ahyp:hlinkClr xmlns:ahyp="http://schemas.microsoft.com/office/drawing/2018/hyperlinkcolor" val="tx"/>
                    </a:ext>
                  </a:extLst>
                </a:hlinkClick>
              </a:rPr>
              <a:t>Power BI Apps marketplace</a:t>
            </a:r>
            <a:r>
              <a:rPr lang="en-US" sz="1400" b="0" i="0" noProof="0">
                <a:effectLst/>
              </a:rPr>
              <a:t> and install it into a new workspace or an existing workspace. The app is called </a:t>
            </a:r>
            <a:r>
              <a:rPr lang="en-US" sz="1400" b="1" i="0" noProof="0">
                <a:effectLst/>
                <a:latin typeface="+mj-lt"/>
              </a:rPr>
              <a:t>Azure AI Search: Analyze Logs and Metrics.</a:t>
            </a:r>
            <a:endParaRPr lang="en-US" sz="1400" i="0" noProof="0">
              <a:effectLst/>
              <a:latin typeface="+mj-lt"/>
            </a:endParaRPr>
          </a:p>
          <a:p>
            <a:pPr marL="288925" indent="-288925" algn="l">
              <a:spcBef>
                <a:spcPts val="0"/>
              </a:spcBef>
              <a:spcAft>
                <a:spcPts val="1200"/>
              </a:spcAft>
              <a:buFont typeface="+mj-lt"/>
              <a:buAutoNum type="arabicPeriod"/>
            </a:pPr>
            <a:r>
              <a:rPr lang="en-US" sz="1400" b="0" i="0" noProof="0">
                <a:effectLst/>
              </a:rPr>
              <a:t>After installing the app, select the app from </a:t>
            </a:r>
            <a:br>
              <a:rPr lang="en-US" sz="1400" b="0" i="0" noProof="0">
                <a:effectLst/>
              </a:rPr>
            </a:br>
            <a:r>
              <a:rPr lang="en-US" sz="1400" b="0" i="0" noProof="0">
                <a:effectLst/>
              </a:rPr>
              <a:t>your list of apps in Power BI.</a:t>
            </a:r>
            <a:endParaRPr lang="en-US" sz="1400" noProof="0"/>
          </a:p>
          <a:p>
            <a:pPr marL="288925" indent="-288925" algn="l">
              <a:spcBef>
                <a:spcPts val="0"/>
              </a:spcBef>
              <a:spcAft>
                <a:spcPts val="1200"/>
              </a:spcAft>
              <a:buFont typeface="+mj-lt"/>
              <a:buAutoNum type="arabicPeriod"/>
            </a:pPr>
            <a:r>
              <a:rPr lang="en-US" sz="1400" b="0" i="0" noProof="0">
                <a:effectLst/>
              </a:rPr>
              <a:t>Select </a:t>
            </a:r>
            <a:r>
              <a:rPr lang="en-US" sz="1400" b="1" noProof="0">
                <a:latin typeface="+mj-lt"/>
              </a:rPr>
              <a:t>Connect </a:t>
            </a:r>
            <a:r>
              <a:rPr lang="en-US" sz="1400" b="0" i="0" noProof="0">
                <a:effectLst/>
              </a:rPr>
              <a:t>to connect your data.</a:t>
            </a:r>
          </a:p>
          <a:p>
            <a:pPr marL="288925" indent="-288925" algn="l">
              <a:spcBef>
                <a:spcPts val="0"/>
              </a:spcBef>
              <a:spcAft>
                <a:spcPts val="1200"/>
              </a:spcAft>
              <a:buFont typeface="+mj-lt"/>
              <a:buAutoNum type="arabicPeriod"/>
            </a:pPr>
            <a:r>
              <a:rPr lang="en-US" sz="1400" b="0" i="0" noProof="0">
                <a:effectLst/>
                <a:cs typeface="Segoe Sans Text" pitchFamily="2" charset="0"/>
              </a:rPr>
              <a:t>Input the name of the storage account that contains your logs and metrics. By default, the app will look </a:t>
            </a:r>
            <a:br>
              <a:rPr lang="en-US" sz="1400" b="0" i="0" noProof="0">
                <a:effectLst/>
                <a:cs typeface="Segoe Sans Text" pitchFamily="2" charset="0"/>
              </a:rPr>
            </a:br>
            <a:r>
              <a:rPr lang="en-US" sz="1400" b="0" i="0" noProof="0">
                <a:effectLst/>
                <a:cs typeface="Segoe Sans Text" pitchFamily="2" charset="0"/>
              </a:rPr>
              <a:t>at the last 10 days of data</a:t>
            </a:r>
            <a:r>
              <a:rPr lang="en-US" sz="1400" noProof="0">
                <a:cs typeface="Segoe Sans Text" pitchFamily="2" charset="0"/>
              </a:rPr>
              <a:t>,</a:t>
            </a:r>
            <a:r>
              <a:rPr lang="en-US" sz="1400" b="0" i="0" noProof="0">
                <a:effectLst/>
                <a:cs typeface="Segoe Sans Text" pitchFamily="2" charset="0"/>
              </a:rPr>
              <a:t> but this value can be </a:t>
            </a:r>
            <a:br>
              <a:rPr lang="en-US" sz="1400" b="0" i="0" noProof="0">
                <a:effectLst/>
                <a:cs typeface="Segoe Sans Text" pitchFamily="2" charset="0"/>
              </a:rPr>
            </a:br>
            <a:r>
              <a:rPr lang="en-US" sz="1400" b="0" i="0" noProof="0">
                <a:effectLst/>
                <a:cs typeface="Segoe Sans Text" pitchFamily="2" charset="0"/>
              </a:rPr>
              <a:t>changed with the </a:t>
            </a:r>
            <a:r>
              <a:rPr lang="en-US" sz="1400" b="1" noProof="0">
                <a:latin typeface="+mj-lt"/>
              </a:rPr>
              <a:t>Days</a:t>
            </a:r>
            <a:r>
              <a:rPr lang="en-US" sz="1400" b="0" i="0" noProof="0">
                <a:effectLst/>
                <a:cs typeface="Segoe Sans Text" pitchFamily="2" charset="0"/>
              </a:rPr>
              <a:t> parameter.</a:t>
            </a:r>
          </a:p>
          <a:p>
            <a:pPr marL="288925" indent="-288925" algn="l">
              <a:spcBef>
                <a:spcPts val="0"/>
              </a:spcBef>
              <a:spcAft>
                <a:spcPts val="1200"/>
              </a:spcAft>
              <a:buFont typeface="+mj-lt"/>
              <a:buAutoNum type="arabicPeriod"/>
            </a:pPr>
            <a:r>
              <a:rPr lang="en-US" sz="1400" b="0" i="0" noProof="0">
                <a:effectLst/>
              </a:rPr>
              <a:t>Select </a:t>
            </a:r>
            <a:r>
              <a:rPr lang="en-US" sz="1400" b="1" noProof="0">
                <a:latin typeface="+mj-lt"/>
              </a:rPr>
              <a:t>Key</a:t>
            </a:r>
            <a:r>
              <a:rPr lang="en-US" sz="1400" b="0" i="0" noProof="0">
                <a:effectLst/>
              </a:rPr>
              <a:t> as the authentication method and provide your storage account key. Select </a:t>
            </a:r>
            <a:r>
              <a:rPr lang="en-US" sz="1400" b="1" noProof="0">
                <a:latin typeface="+mj-lt"/>
              </a:rPr>
              <a:t>Private</a:t>
            </a:r>
            <a:r>
              <a:rPr lang="en-US" sz="1400" b="0" i="0" noProof="0">
                <a:effectLst/>
              </a:rPr>
              <a:t> as the privacy level. Click Sign In and to begin the loading process.</a:t>
            </a:r>
            <a:endParaRPr lang="en-US" sz="1400" noProof="0"/>
          </a:p>
          <a:p>
            <a:pPr marL="288925" indent="-288925" algn="l">
              <a:spcBef>
                <a:spcPts val="0"/>
              </a:spcBef>
              <a:spcAft>
                <a:spcPts val="1200"/>
              </a:spcAft>
              <a:buFont typeface="+mj-lt"/>
              <a:buAutoNum type="arabicPeriod"/>
            </a:pPr>
            <a:r>
              <a:rPr lang="en-US" sz="1400" b="0" i="0" noProof="0">
                <a:effectLst/>
              </a:rPr>
              <a:t>Once the data refresh has completed, select </a:t>
            </a:r>
            <a:r>
              <a:rPr lang="en-US" sz="1400" b="1" noProof="0">
                <a:latin typeface="+mj-lt"/>
              </a:rPr>
              <a:t>Azure AI Search Report </a:t>
            </a:r>
            <a:r>
              <a:rPr lang="en-US" sz="1400" b="0" i="0" noProof="0">
                <a:effectLst/>
              </a:rPr>
              <a:t>to view the report.</a:t>
            </a:r>
          </a:p>
        </p:txBody>
      </p:sp>
      <p:pic>
        <p:nvPicPr>
          <p:cNvPr id="11" name="Picture 2" descr="Screenshot of the Azure AI Search Power BI report.">
            <a:extLst>
              <a:ext uri="{FF2B5EF4-FFF2-40B4-BE49-F238E27FC236}">
                <a16:creationId xmlns:a16="http://schemas.microsoft.com/office/drawing/2014/main" id="{395E22EC-8117-8831-F391-1EDC2F2238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4273" y="1788356"/>
            <a:ext cx="5830777" cy="3281288"/>
          </a:xfrm>
          <a:prstGeom prst="roundRect">
            <a:avLst>
              <a:gd name="adj" fmla="val 3977"/>
            </a:avLst>
          </a:prstGeom>
          <a:ln>
            <a:noFill/>
          </a:ln>
          <a:effectLst>
            <a:outerShdw blurRad="63500" dist="1270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50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D7A8D-6D2B-6F88-9535-0E26530D22C6}"/>
              </a:ext>
            </a:extLst>
          </p:cNvPr>
          <p:cNvSpPr>
            <a:spLocks noGrp="1"/>
          </p:cNvSpPr>
          <p:nvPr>
            <p:ph type="title"/>
          </p:nvPr>
        </p:nvSpPr>
        <p:spPr/>
        <p:txBody>
          <a:bodyPr/>
          <a:lstStyle/>
          <a:p>
            <a:r>
              <a:rPr lang="en-US" noProof="0"/>
              <a:t>Exploring queries</a:t>
            </a:r>
          </a:p>
        </p:txBody>
      </p:sp>
      <p:pic>
        <p:nvPicPr>
          <p:cNvPr id="9" name="Picture 8">
            <a:extLst>
              <a:ext uri="{FF2B5EF4-FFF2-40B4-BE49-F238E27FC236}">
                <a16:creationId xmlns:a16="http://schemas.microsoft.com/office/drawing/2014/main" id="{1D4C91E1-3CFB-519C-52D0-E1B2843C5E5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061524" y="3853227"/>
            <a:ext cx="6068953" cy="2610709"/>
          </a:xfrm>
          <a:prstGeom prst="rect">
            <a:avLst/>
          </a:prstGeom>
          <a:ln>
            <a:noFill/>
          </a:ln>
          <a:effectLst>
            <a:outerShdw blurRad="63500" dist="127000" dir="2700000" algn="tl" rotWithShape="0">
              <a:prstClr val="black">
                <a:alpha val="20000"/>
              </a:prstClr>
            </a:outerShdw>
          </a:effectLst>
        </p:spPr>
      </p:pic>
      <p:sp>
        <p:nvSpPr>
          <p:cNvPr id="10" name="TextBox 9">
            <a:extLst>
              <a:ext uri="{FF2B5EF4-FFF2-40B4-BE49-F238E27FC236}">
                <a16:creationId xmlns:a16="http://schemas.microsoft.com/office/drawing/2014/main" id="{4E8AB826-B776-1A4F-B873-5DF670EDB561}"/>
              </a:ext>
            </a:extLst>
          </p:cNvPr>
          <p:cNvSpPr txBox="1"/>
          <p:nvPr/>
        </p:nvSpPr>
        <p:spPr>
          <a:xfrm>
            <a:off x="588263" y="1435100"/>
            <a:ext cx="11341358" cy="2523768"/>
          </a:xfrm>
          <a:prstGeom prst="rect">
            <a:avLst/>
          </a:prstGeom>
          <a:noFill/>
        </p:spPr>
        <p:txBody>
          <a:bodyPr wrap="square" lIns="0" tIns="0" rIns="0" bIns="0" rtlCol="0">
            <a:spAutoFit/>
          </a:bodyPr>
          <a:lstStyle/>
          <a:p>
            <a:pPr algn="l"/>
            <a:r>
              <a:rPr lang="en-US" sz="1600" b="0" i="0" noProof="0">
                <a:solidFill>
                  <a:srgbClr val="161616"/>
                </a:solidFill>
                <a:effectLst/>
                <a:latin typeface="Segoe Sans Text" pitchFamily="2" charset="0"/>
              </a:rPr>
              <a:t>When you enable resource logging, the system captures query requests in the </a:t>
            </a:r>
            <a:r>
              <a:rPr lang="en-US" sz="1600" b="1" i="0" noProof="0">
                <a:solidFill>
                  <a:srgbClr val="161616"/>
                </a:solidFill>
                <a:effectLst/>
                <a:latin typeface="Segoe Sans Text" pitchFamily="2" charset="0"/>
              </a:rPr>
              <a:t>AzureDiagnostics</a:t>
            </a:r>
            <a:r>
              <a:rPr lang="en-US" sz="1600" b="0" i="0" noProof="0">
                <a:solidFill>
                  <a:srgbClr val="161616"/>
                </a:solidFill>
                <a:effectLst/>
                <a:latin typeface="Segoe Sans Text" pitchFamily="2" charset="0"/>
              </a:rPr>
              <a:t> table. Here is shared som</a:t>
            </a:r>
            <a:r>
              <a:rPr lang="en-US" sz="1600" noProof="0">
                <a:solidFill>
                  <a:srgbClr val="161616"/>
                </a:solidFill>
                <a:latin typeface="Segoe Sans Text" pitchFamily="2" charset="0"/>
              </a:rPr>
              <a:t>e query example to explore query and index operations</a:t>
            </a:r>
          </a:p>
          <a:p>
            <a:pPr algn="l"/>
            <a:endParaRPr lang="en-US" sz="1600" noProof="0">
              <a:solidFill>
                <a:srgbClr val="161616"/>
              </a:solidFill>
              <a:latin typeface="Segoe Sans Text" pitchFamily="2" charset="0"/>
            </a:endParaRPr>
          </a:p>
          <a:p>
            <a:r>
              <a:rPr lang="en-US" sz="1400" b="1" i="0" noProof="0">
                <a:solidFill>
                  <a:srgbClr val="161616"/>
                </a:solidFill>
                <a:effectLst/>
                <a:latin typeface="+mj-lt"/>
              </a:rPr>
              <a:t>Return query strings entered by users:</a:t>
            </a:r>
            <a:endParaRPr lang="en-US" sz="1400" b="0" i="0" noProof="0">
              <a:solidFill>
                <a:srgbClr val="161616"/>
              </a:solidFill>
              <a:effectLst/>
              <a:latin typeface="+mj-lt"/>
            </a:endParaRPr>
          </a:p>
          <a:p>
            <a:pPr algn="ctr"/>
            <a:r>
              <a:rPr lang="en-US" sz="1400" b="0" i="0" noProof="0">
                <a:solidFill>
                  <a:srgbClr val="161616"/>
                </a:solidFill>
                <a:effectLst/>
                <a:latin typeface="Segoe Sans Text" pitchFamily="2" charset="0"/>
              </a:rPr>
              <a:t>AzureDiagnostics | </a:t>
            </a:r>
            <a:r>
              <a:rPr lang="en-US" sz="1400" b="0" i="0" noProof="0">
                <a:solidFill>
                  <a:srgbClr val="006881"/>
                </a:solidFill>
                <a:effectLst/>
                <a:latin typeface="Segoe Sans Text" pitchFamily="2" charset="0"/>
              </a:rPr>
              <a:t>project</a:t>
            </a:r>
            <a:r>
              <a:rPr lang="en-US" sz="1400" b="0" i="0" noProof="0">
                <a:solidFill>
                  <a:srgbClr val="161616"/>
                </a:solidFill>
                <a:effectLst/>
                <a:latin typeface="Segoe Sans Text" pitchFamily="2" charset="0"/>
              </a:rPr>
              <a:t> OperationName, Query_s, IndexName_s, Documents_d | </a:t>
            </a:r>
            <a:r>
              <a:rPr lang="en-US" sz="1400" b="0" i="0" noProof="0">
                <a:solidFill>
                  <a:srgbClr val="006881"/>
                </a:solidFill>
                <a:effectLst/>
                <a:latin typeface="Segoe Sans Text" pitchFamily="2" charset="0"/>
              </a:rPr>
              <a:t>where</a:t>
            </a:r>
            <a:r>
              <a:rPr lang="en-US" sz="1400" b="0" i="0" noProof="0">
                <a:solidFill>
                  <a:srgbClr val="161616"/>
                </a:solidFill>
                <a:effectLst/>
                <a:latin typeface="Segoe Sans Text" pitchFamily="2" charset="0"/>
              </a:rPr>
              <a:t> OperationName == </a:t>
            </a:r>
            <a:r>
              <a:rPr lang="en-US" sz="1400" b="0" i="0" noProof="0">
                <a:solidFill>
                  <a:srgbClr val="A31515"/>
                </a:solidFill>
                <a:effectLst/>
                <a:latin typeface="Segoe Sans Text" pitchFamily="2" charset="0"/>
              </a:rPr>
              <a:t>"Query.Search"</a:t>
            </a:r>
            <a:r>
              <a:rPr lang="en-US" sz="1400" b="0" i="0" noProof="0">
                <a:solidFill>
                  <a:srgbClr val="161616"/>
                </a:solidFill>
                <a:effectLst/>
                <a:latin typeface="Segoe Sans Text" pitchFamily="2" charset="0"/>
              </a:rPr>
              <a:t> | </a:t>
            </a:r>
            <a:r>
              <a:rPr lang="en-US" sz="1400" b="0" i="0" noProof="0">
                <a:solidFill>
                  <a:srgbClr val="006881"/>
                </a:solidFill>
                <a:effectLst/>
                <a:latin typeface="Segoe Sans Text" pitchFamily="2" charset="0"/>
              </a:rPr>
              <a:t>where</a:t>
            </a:r>
            <a:r>
              <a:rPr lang="en-US" sz="1400" b="0" i="0" noProof="0">
                <a:solidFill>
                  <a:srgbClr val="161616"/>
                </a:solidFill>
                <a:effectLst/>
                <a:latin typeface="Segoe Sans Text" pitchFamily="2" charset="0"/>
              </a:rPr>
              <a:t> Query_s != </a:t>
            </a:r>
            <a:r>
              <a:rPr lang="en-US" sz="1400" b="0" i="0" noProof="0">
                <a:solidFill>
                  <a:srgbClr val="A31515"/>
                </a:solidFill>
                <a:effectLst/>
                <a:latin typeface="Segoe Sans Text" pitchFamily="2" charset="0"/>
              </a:rPr>
              <a:t>"?api-version=2020-06-30&amp;search=*"</a:t>
            </a:r>
            <a:r>
              <a:rPr lang="en-US" sz="1400" b="0" i="0" noProof="0">
                <a:solidFill>
                  <a:srgbClr val="161616"/>
                </a:solidFill>
                <a:effectLst/>
                <a:latin typeface="Segoe Sans Text" pitchFamily="2" charset="0"/>
              </a:rPr>
              <a:t> | </a:t>
            </a:r>
            <a:r>
              <a:rPr lang="en-US" sz="1400" b="0" i="0" noProof="0">
                <a:solidFill>
                  <a:srgbClr val="006881"/>
                </a:solidFill>
                <a:effectLst/>
                <a:latin typeface="Segoe Sans Text" pitchFamily="2" charset="0"/>
              </a:rPr>
              <a:t>where</a:t>
            </a:r>
            <a:r>
              <a:rPr lang="en-US" sz="1400" b="0" i="0" noProof="0">
                <a:solidFill>
                  <a:srgbClr val="161616"/>
                </a:solidFill>
                <a:effectLst/>
                <a:latin typeface="Segoe Sans Text" pitchFamily="2" charset="0"/>
              </a:rPr>
              <a:t> IndexName_s != </a:t>
            </a:r>
            <a:r>
              <a:rPr lang="en-US" sz="1400" b="0" i="0" noProof="0">
                <a:solidFill>
                  <a:srgbClr val="A31515"/>
                </a:solidFill>
                <a:effectLst/>
                <a:latin typeface="Segoe Sans Text" pitchFamily="2" charset="0"/>
              </a:rPr>
              <a:t>“your-index-name"</a:t>
            </a:r>
            <a:endParaRPr lang="en-US" sz="1400" noProof="0">
              <a:solidFill>
                <a:srgbClr val="161616"/>
              </a:solidFill>
              <a:latin typeface="Segoe Sans Text" pitchFamily="2" charset="0"/>
            </a:endParaRPr>
          </a:p>
          <a:p>
            <a:pPr algn="l"/>
            <a:endParaRPr lang="en-US" sz="1600" noProof="0">
              <a:solidFill>
                <a:srgbClr val="161616"/>
              </a:solidFill>
              <a:latin typeface="Segoe Sans Text" pitchFamily="2" charset="0"/>
            </a:endParaRPr>
          </a:p>
          <a:p>
            <a:r>
              <a:rPr lang="en-US" sz="1400" b="1" noProof="0">
                <a:solidFill>
                  <a:srgbClr val="161616"/>
                </a:solidFill>
                <a:latin typeface="+mj-lt"/>
              </a:rPr>
              <a:t>Identify long-running queries:</a:t>
            </a:r>
          </a:p>
          <a:p>
            <a:pPr algn="ctr"/>
            <a:r>
              <a:rPr lang="en-US" sz="1400" b="0" i="0" noProof="0">
                <a:solidFill>
                  <a:srgbClr val="161616"/>
                </a:solidFill>
                <a:effectLst/>
                <a:latin typeface="Segoe Sans Text" pitchFamily="2" charset="0"/>
              </a:rPr>
              <a:t>AzureDiagnostics | </a:t>
            </a:r>
            <a:r>
              <a:rPr lang="en-US" sz="1400" b="0" i="0" noProof="0">
                <a:solidFill>
                  <a:srgbClr val="006881"/>
                </a:solidFill>
                <a:effectLst/>
                <a:latin typeface="Segoe Sans Text" pitchFamily="2" charset="0"/>
              </a:rPr>
              <a:t>project</a:t>
            </a:r>
            <a:r>
              <a:rPr lang="en-US" sz="1400" b="0" i="0" noProof="0">
                <a:solidFill>
                  <a:srgbClr val="161616"/>
                </a:solidFill>
                <a:effectLst/>
                <a:latin typeface="Segoe Sans Text" pitchFamily="2" charset="0"/>
              </a:rPr>
              <a:t> OperationName, resultSignature_d, DurationMs, Query_s, Documents_d, IndexName_s | </a:t>
            </a:r>
            <a:r>
              <a:rPr lang="en-US" sz="1400" b="0" i="0" noProof="0">
                <a:solidFill>
                  <a:srgbClr val="006881"/>
                </a:solidFill>
                <a:effectLst/>
                <a:latin typeface="Segoe Sans Text" pitchFamily="2" charset="0"/>
              </a:rPr>
              <a:t>where</a:t>
            </a:r>
            <a:r>
              <a:rPr lang="en-US" sz="1400" b="0" i="0" noProof="0">
                <a:solidFill>
                  <a:srgbClr val="161616"/>
                </a:solidFill>
                <a:effectLst/>
                <a:latin typeface="Segoe Sans Text" pitchFamily="2" charset="0"/>
              </a:rPr>
              <a:t> OperationName == </a:t>
            </a:r>
            <a:r>
              <a:rPr lang="en-US" sz="1400" b="0" i="0" noProof="0">
                <a:solidFill>
                  <a:srgbClr val="A31515"/>
                </a:solidFill>
                <a:effectLst/>
                <a:latin typeface="Segoe Sans Text" pitchFamily="2" charset="0"/>
              </a:rPr>
              <a:t>"Query.Search"</a:t>
            </a:r>
            <a:r>
              <a:rPr lang="en-US" sz="1400" b="0" i="0" noProof="0">
                <a:solidFill>
                  <a:srgbClr val="161616"/>
                </a:solidFill>
                <a:effectLst/>
                <a:latin typeface="Segoe Sans Text" pitchFamily="2" charset="0"/>
              </a:rPr>
              <a:t> | </a:t>
            </a:r>
            <a:r>
              <a:rPr lang="en-US" sz="1400" b="0" i="0" noProof="0">
                <a:solidFill>
                  <a:srgbClr val="006881"/>
                </a:solidFill>
                <a:effectLst/>
                <a:latin typeface="Segoe Sans Text" pitchFamily="2" charset="0"/>
              </a:rPr>
              <a:t>sort</a:t>
            </a:r>
            <a:r>
              <a:rPr lang="en-US" sz="1400" b="0" i="0" noProof="0">
                <a:solidFill>
                  <a:srgbClr val="161616"/>
                </a:solidFill>
                <a:effectLst/>
                <a:latin typeface="Segoe Sans Text" pitchFamily="2" charset="0"/>
              </a:rPr>
              <a:t> </a:t>
            </a:r>
            <a:r>
              <a:rPr lang="en-US" sz="1400" b="0" i="0" noProof="0">
                <a:solidFill>
                  <a:srgbClr val="0101FD"/>
                </a:solidFill>
                <a:effectLst/>
                <a:latin typeface="Segoe Sans Text" pitchFamily="2" charset="0"/>
              </a:rPr>
              <a:t>by</a:t>
            </a:r>
            <a:r>
              <a:rPr lang="en-US" sz="1400" b="0" i="0" noProof="0">
                <a:solidFill>
                  <a:srgbClr val="161616"/>
                </a:solidFill>
                <a:effectLst/>
                <a:latin typeface="Segoe Sans Text" pitchFamily="2" charset="0"/>
              </a:rPr>
              <a:t> DurationMs</a:t>
            </a:r>
            <a:endParaRPr lang="en-US" sz="1600" noProof="0">
              <a:solidFill>
                <a:srgbClr val="161616"/>
              </a:solidFill>
              <a:latin typeface="Segoe Sans Text" pitchFamily="2" charset="0"/>
            </a:endParaRPr>
          </a:p>
          <a:p>
            <a:pPr algn="l"/>
            <a:endParaRPr lang="en-US" sz="1600" noProof="0"/>
          </a:p>
        </p:txBody>
      </p:sp>
    </p:spTree>
    <p:extLst>
      <p:ext uri="{BB962C8B-B14F-4D97-AF65-F5344CB8AC3E}">
        <p14:creationId xmlns:p14="http://schemas.microsoft.com/office/powerpoint/2010/main" val="321218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0ADC-9D6D-F3FD-EECD-3ECD947881FE}"/>
              </a:ext>
            </a:extLst>
          </p:cNvPr>
          <p:cNvSpPr>
            <a:spLocks noGrp="1"/>
          </p:cNvSpPr>
          <p:nvPr>
            <p:ph type="title"/>
          </p:nvPr>
        </p:nvSpPr>
        <p:spPr>
          <a:xfrm>
            <a:off x="588263" y="457200"/>
            <a:ext cx="11018520" cy="553998"/>
          </a:xfrm>
        </p:spPr>
        <p:txBody>
          <a:bodyPr/>
          <a:lstStyle/>
          <a:p>
            <a:r>
              <a:rPr lang="en-US" noProof="0"/>
              <a:t>Monitoring with AI Search—alerts</a:t>
            </a:r>
          </a:p>
        </p:txBody>
      </p:sp>
      <p:sp>
        <p:nvSpPr>
          <p:cNvPr id="3" name="Content Placeholder 2">
            <a:extLst>
              <a:ext uri="{FF2B5EF4-FFF2-40B4-BE49-F238E27FC236}">
                <a16:creationId xmlns:a16="http://schemas.microsoft.com/office/drawing/2014/main" id="{0F7C04D5-45AF-B50B-4EF7-FDFD52EFDE3D}"/>
              </a:ext>
            </a:extLst>
          </p:cNvPr>
          <p:cNvSpPr>
            <a:spLocks noGrp="1"/>
          </p:cNvSpPr>
          <p:nvPr>
            <p:ph sz="quarter" idx="10"/>
          </p:nvPr>
        </p:nvSpPr>
        <p:spPr>
          <a:xfrm>
            <a:off x="584200" y="1435100"/>
            <a:ext cx="11018838" cy="1218795"/>
          </a:xfrm>
        </p:spPr>
        <p:txBody>
          <a:bodyPr/>
          <a:lstStyle/>
          <a:p>
            <a:pPr marL="0" indent="0">
              <a:buNone/>
            </a:pPr>
            <a:r>
              <a:rPr lang="en-US" sz="1800" noProof="0"/>
              <a:t>For a search service, it’s common to create a metric alert for search latency and throttled queries. If you know when queries are dropped, you can look for remedies that reduce load or increase capacity.</a:t>
            </a:r>
          </a:p>
          <a:p>
            <a:pPr marL="0" indent="0">
              <a:buNone/>
            </a:pPr>
            <a:endParaRPr lang="en-US" sz="1800" noProof="0"/>
          </a:p>
          <a:p>
            <a:pPr marL="0" indent="0">
              <a:buNone/>
            </a:pPr>
            <a:r>
              <a:rPr lang="en-US" sz="1800" noProof="0"/>
              <a:t>Current available signals in AI Search:</a:t>
            </a:r>
          </a:p>
        </p:txBody>
      </p:sp>
      <p:pic>
        <p:nvPicPr>
          <p:cNvPr id="5" name="Picture 4">
            <a:extLst>
              <a:ext uri="{FF2B5EF4-FFF2-40B4-BE49-F238E27FC236}">
                <a16:creationId xmlns:a16="http://schemas.microsoft.com/office/drawing/2014/main" id="{BDAFFFEA-8C02-BDCD-AC4E-5B585EF9E524}"/>
              </a:ext>
              <a:ext uri="{C183D7F6-B498-43B3-948B-1728B52AA6E4}">
                <adec:decorative xmlns:adec="http://schemas.microsoft.com/office/drawing/2017/decorative" val="1"/>
              </a:ext>
            </a:extLst>
          </p:cNvPr>
          <p:cNvPicPr>
            <a:picLocks noChangeAspect="1"/>
          </p:cNvPicPr>
          <p:nvPr/>
        </p:nvPicPr>
        <p:blipFill rotWithShape="1">
          <a:blip r:embed="rId2"/>
          <a:srcRect t="7449" b="33577"/>
          <a:stretch/>
        </p:blipFill>
        <p:spPr>
          <a:xfrm>
            <a:off x="586581" y="2729692"/>
            <a:ext cx="5111009" cy="3539346"/>
          </a:xfrm>
          <a:prstGeom prst="rect">
            <a:avLst/>
          </a:prstGeom>
          <a:ln>
            <a:noFill/>
          </a:ln>
          <a:effectLst>
            <a:outerShdw blurRad="63500" dist="127000" dir="2700000" algn="tl" rotWithShape="0">
              <a:prstClr val="black">
                <a:alpha val="20000"/>
              </a:prstClr>
            </a:outerShdw>
          </a:effectLst>
        </p:spPr>
      </p:pic>
      <p:pic>
        <p:nvPicPr>
          <p:cNvPr id="7" name="Picture 6">
            <a:extLst>
              <a:ext uri="{FF2B5EF4-FFF2-40B4-BE49-F238E27FC236}">
                <a16:creationId xmlns:a16="http://schemas.microsoft.com/office/drawing/2014/main" id="{0338998F-9DD1-162F-5CCB-3B75DC9272D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42144" y="2729693"/>
            <a:ext cx="5787213" cy="3539345"/>
          </a:xfrm>
          <a:prstGeom prst="rect">
            <a:avLst/>
          </a:prstGeom>
          <a:ln>
            <a:noFill/>
          </a:ln>
          <a:effectLst>
            <a:outerShdw blurRad="63500" dist="127000" dir="2700000" algn="tl" rotWithShape="0">
              <a:prstClr val="black">
                <a:alpha val="20000"/>
              </a:prstClr>
            </a:outerShdw>
          </a:effectLst>
        </p:spPr>
      </p:pic>
    </p:spTree>
    <p:extLst>
      <p:ext uri="{BB962C8B-B14F-4D97-AF65-F5344CB8AC3E}">
        <p14:creationId xmlns:p14="http://schemas.microsoft.com/office/powerpoint/2010/main" val="390399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7A76-D495-2B89-9097-C889AFB9E799}"/>
              </a:ext>
            </a:extLst>
          </p:cNvPr>
          <p:cNvSpPr>
            <a:spLocks noGrp="1"/>
          </p:cNvSpPr>
          <p:nvPr>
            <p:ph type="title"/>
          </p:nvPr>
        </p:nvSpPr>
        <p:spPr>
          <a:xfrm>
            <a:off x="588263" y="457200"/>
            <a:ext cx="11018520" cy="553998"/>
          </a:xfrm>
        </p:spPr>
        <p:txBody>
          <a:bodyPr/>
          <a:lstStyle/>
          <a:p>
            <a:r>
              <a:rPr lang="en-US" noProof="0"/>
              <a:t>Useful performance guidelines</a:t>
            </a:r>
          </a:p>
        </p:txBody>
      </p:sp>
      <p:sp>
        <p:nvSpPr>
          <p:cNvPr id="3" name="Content Placeholder 2">
            <a:extLst>
              <a:ext uri="{FF2B5EF4-FFF2-40B4-BE49-F238E27FC236}">
                <a16:creationId xmlns:a16="http://schemas.microsoft.com/office/drawing/2014/main" id="{E88ABDC0-0BD0-F382-FEAA-0D786C3CFB3D}"/>
              </a:ext>
            </a:extLst>
          </p:cNvPr>
          <p:cNvSpPr>
            <a:spLocks noGrp="1"/>
          </p:cNvSpPr>
          <p:nvPr>
            <p:ph sz="quarter" idx="10"/>
          </p:nvPr>
        </p:nvSpPr>
        <p:spPr>
          <a:xfrm>
            <a:off x="584200" y="1435100"/>
            <a:ext cx="11018838" cy="1822037"/>
          </a:xfrm>
        </p:spPr>
        <p:txBody>
          <a:bodyPr/>
          <a:lstStyle/>
          <a:p>
            <a:pPr marL="0" indent="0">
              <a:buNone/>
            </a:pPr>
            <a:r>
              <a:rPr lang="en-US" sz="1600" noProof="0">
                <a:latin typeface="+mj-lt"/>
              </a:rPr>
              <a:t>Performance benchmark: </a:t>
            </a:r>
            <a:r>
              <a:rPr lang="en-US" sz="1600" noProof="0"/>
              <a:t>Azure AI Search provides a guideline on how to benchmark performance which could be a useful guide for estimating potential performance under similar configurations. However, these benchmarks in no way guarantee a certain level of performance from your service. </a:t>
            </a:r>
            <a:r>
              <a:rPr lang="en-US" sz="1600" noProof="0">
                <a:hlinkClick r:id="rId2"/>
              </a:rPr>
              <a:t>Performance benchmarks—Azure AI Search | Microsoft Learn</a:t>
            </a:r>
            <a:endParaRPr lang="en-US" sz="1600" noProof="0"/>
          </a:p>
          <a:p>
            <a:pPr marL="0" indent="0">
              <a:buNone/>
            </a:pPr>
            <a:endParaRPr lang="en-US" sz="1600" noProof="0"/>
          </a:p>
          <a:p>
            <a:pPr marL="0" indent="0">
              <a:buNone/>
            </a:pPr>
            <a:r>
              <a:rPr lang="en-US" sz="1600" noProof="0">
                <a:latin typeface="+mj-lt"/>
              </a:rPr>
              <a:t>Tips for better performance: </a:t>
            </a:r>
            <a:r>
              <a:rPr lang="en-US" sz="1600" noProof="0"/>
              <a:t>Some of the main factor that could impact your service performance are Index composition, query design and service capacity (tier, partition and replica number). A collection of tips and best practices that are often recommended for boosting performance are shared here </a:t>
            </a:r>
            <a:r>
              <a:rPr lang="en-US" sz="1600" noProof="0">
                <a:hlinkClick r:id="rId3"/>
              </a:rPr>
              <a:t>Performance tips—Azure AI Search | Microsoft Learn</a:t>
            </a:r>
            <a:r>
              <a:rPr lang="en-US" sz="1600" noProof="0"/>
              <a:t>. </a:t>
            </a:r>
          </a:p>
        </p:txBody>
      </p:sp>
      <p:pic>
        <p:nvPicPr>
          <p:cNvPr id="8197" name="Picture 5" descr="Example test">
            <a:extLst>
              <a:ext uri="{FF2B5EF4-FFF2-40B4-BE49-F238E27FC236}">
                <a16:creationId xmlns:a16="http://schemas.microsoft.com/office/drawing/2014/main" id="{361BFD96-013C-4652-0D40-2036286BD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3709319"/>
            <a:ext cx="4039589" cy="219291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199" name="Picture 7" descr="Selective attribution">
            <a:extLst>
              <a:ext uri="{FF2B5EF4-FFF2-40B4-BE49-F238E27FC236}">
                <a16:creationId xmlns:a16="http://schemas.microsoft.com/office/drawing/2014/main" id="{691B9B06-162F-70EB-A435-54A98B1E6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608" y="3834660"/>
            <a:ext cx="6841892" cy="21247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76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6431-55A2-5909-173F-183DEBB26E1A}"/>
              </a:ext>
            </a:extLst>
          </p:cNvPr>
          <p:cNvSpPr>
            <a:spLocks noGrp="1"/>
          </p:cNvSpPr>
          <p:nvPr>
            <p:ph type="title"/>
          </p:nvPr>
        </p:nvSpPr>
        <p:spPr>
          <a:xfrm>
            <a:off x="630186" y="2813447"/>
            <a:ext cx="9144000" cy="1231106"/>
          </a:xfrm>
        </p:spPr>
        <p:txBody>
          <a:bodyPr/>
          <a:lstStyle/>
          <a:p>
            <a:r>
              <a:rPr lang="en-US" noProof="0">
                <a:solidFill>
                  <a:schemeClr val="tx1"/>
                </a:solidFill>
              </a:rPr>
              <a:t>Vector search</a:t>
            </a:r>
            <a:br>
              <a:rPr lang="en-US" noProof="0"/>
            </a:br>
            <a:r>
              <a:rPr lang="en-US" noProof="0">
                <a:solidFill>
                  <a:schemeClr val="bg2"/>
                </a:solidFill>
              </a:rPr>
              <a:t>section</a:t>
            </a:r>
          </a:p>
        </p:txBody>
      </p:sp>
    </p:spTree>
    <p:extLst>
      <p:ext uri="{BB962C8B-B14F-4D97-AF65-F5344CB8AC3E}">
        <p14:creationId xmlns:p14="http://schemas.microsoft.com/office/powerpoint/2010/main" val="108910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7D192-0160-CA2E-CFA0-17397BC384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40BC72-7719-A90B-BA66-1CB9C8D9FAA0}"/>
              </a:ext>
            </a:extLst>
          </p:cNvPr>
          <p:cNvSpPr>
            <a:spLocks noGrp="1"/>
          </p:cNvSpPr>
          <p:nvPr>
            <p:ph type="title"/>
          </p:nvPr>
        </p:nvSpPr>
        <p:spPr>
          <a:xfrm>
            <a:off x="588263" y="457200"/>
            <a:ext cx="11018520" cy="553998"/>
          </a:xfrm>
        </p:spPr>
        <p:txBody>
          <a:bodyPr wrap="square" anchor="t">
            <a:normAutofit/>
          </a:bodyPr>
          <a:lstStyle/>
          <a:p>
            <a:r>
              <a:rPr lang="en-US" noProof="0"/>
              <a:t>Vectors</a:t>
            </a:r>
          </a:p>
        </p:txBody>
      </p:sp>
      <p:pic>
        <p:nvPicPr>
          <p:cNvPr id="6" name="Picture 5">
            <a:extLst>
              <a:ext uri="{FF2B5EF4-FFF2-40B4-BE49-F238E27FC236}">
                <a16:creationId xmlns:a16="http://schemas.microsoft.com/office/drawing/2014/main" id="{D21FE030-5BE9-C3BC-6461-6529E2A6A093}"/>
              </a:ext>
              <a:ext uri="{C183D7F6-B498-43B3-948B-1728B52AA6E4}">
                <adec:decorative xmlns:adec="http://schemas.microsoft.com/office/drawing/2017/decorative" val="1"/>
              </a:ext>
            </a:extLst>
          </p:cNvPr>
          <p:cNvPicPr>
            <a:picLocks noChangeAspect="1"/>
          </p:cNvPicPr>
          <p:nvPr/>
        </p:nvPicPr>
        <p:blipFill rotWithShape="1">
          <a:blip r:embed="rId3"/>
          <a:srcRect t="3972" r="-3" b="3275"/>
          <a:stretch/>
        </p:blipFill>
        <p:spPr>
          <a:xfrm>
            <a:off x="584200" y="1435100"/>
            <a:ext cx="5211763" cy="4833938"/>
          </a:xfrm>
          <a:prstGeom prst="rect">
            <a:avLst/>
          </a:prstGeom>
          <a:noFill/>
        </p:spPr>
      </p:pic>
      <p:sp>
        <p:nvSpPr>
          <p:cNvPr id="5" name="Content Placeholder 4">
            <a:extLst>
              <a:ext uri="{FF2B5EF4-FFF2-40B4-BE49-F238E27FC236}">
                <a16:creationId xmlns:a16="http://schemas.microsoft.com/office/drawing/2014/main" id="{568D85E7-A267-F8B0-BF53-E648AA4BBB68}"/>
              </a:ext>
            </a:extLst>
          </p:cNvPr>
          <p:cNvSpPr>
            <a:spLocks noGrp="1"/>
          </p:cNvSpPr>
          <p:nvPr>
            <p:ph sz="quarter" idx="13"/>
          </p:nvPr>
        </p:nvSpPr>
        <p:spPr>
          <a:xfrm>
            <a:off x="6389688" y="1435100"/>
            <a:ext cx="5219700" cy="4833938"/>
          </a:xfrm>
        </p:spPr>
        <p:txBody>
          <a:bodyPr wrap="square">
            <a:normAutofit/>
          </a:bodyPr>
          <a:lstStyle/>
          <a:p>
            <a:pPr marL="0" indent="0">
              <a:lnSpc>
                <a:spcPct val="90000"/>
              </a:lnSpc>
              <a:buNone/>
            </a:pPr>
            <a:r>
              <a:rPr lang="en-US" sz="2400" noProof="0"/>
              <a:t>Learned vector representations</a:t>
            </a:r>
          </a:p>
          <a:p>
            <a:pPr lvl="1">
              <a:lnSpc>
                <a:spcPct val="90000"/>
              </a:lnSpc>
            </a:pPr>
            <a:r>
              <a:rPr lang="en-US" sz="2400" noProof="0"/>
              <a:t>Models that encode item -&gt; vector</a:t>
            </a:r>
          </a:p>
          <a:p>
            <a:pPr lvl="1">
              <a:lnSpc>
                <a:spcPct val="90000"/>
              </a:lnSpc>
            </a:pPr>
            <a:r>
              <a:rPr lang="en-US" sz="2400" noProof="0"/>
              <a:t>Similar items map to close vectors</a:t>
            </a:r>
          </a:p>
          <a:p>
            <a:pPr lvl="1">
              <a:lnSpc>
                <a:spcPct val="90000"/>
              </a:lnSpc>
            </a:pPr>
            <a:r>
              <a:rPr lang="en-US" sz="2400" noProof="0"/>
              <a:t>Sentences, images, graphs, etc.</a:t>
            </a:r>
          </a:p>
          <a:p>
            <a:pPr lvl="1">
              <a:lnSpc>
                <a:spcPct val="90000"/>
              </a:lnSpc>
            </a:pPr>
            <a:endParaRPr lang="en-US" sz="2400" noProof="0"/>
          </a:p>
          <a:p>
            <a:pPr marL="0" indent="0">
              <a:lnSpc>
                <a:spcPct val="90000"/>
              </a:lnSpc>
              <a:buNone/>
            </a:pPr>
            <a:r>
              <a:rPr lang="en-US" sz="2400" noProof="0"/>
              <a:t>Vector search</a:t>
            </a:r>
          </a:p>
          <a:p>
            <a:pPr lvl="1">
              <a:lnSpc>
                <a:spcPct val="90000"/>
              </a:lnSpc>
            </a:pPr>
            <a:r>
              <a:rPr lang="en-US" sz="2400" noProof="0"/>
              <a:t>Find K closest vectors given a “query” vector</a:t>
            </a:r>
          </a:p>
          <a:p>
            <a:pPr lvl="1">
              <a:lnSpc>
                <a:spcPct val="90000"/>
              </a:lnSpc>
            </a:pPr>
            <a:r>
              <a:rPr lang="en-US" sz="2400" noProof="0"/>
              <a:t>Search exhaustively or through approximations</a:t>
            </a:r>
          </a:p>
        </p:txBody>
      </p:sp>
    </p:spTree>
    <p:extLst>
      <p:ext uri="{BB962C8B-B14F-4D97-AF65-F5344CB8AC3E}">
        <p14:creationId xmlns:p14="http://schemas.microsoft.com/office/powerpoint/2010/main" val="111163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87EA3-B0FF-F43E-A9BA-76AA253C6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81CD4-2A36-0B5E-136D-107A72A1368A}"/>
              </a:ext>
            </a:extLst>
          </p:cNvPr>
          <p:cNvSpPr>
            <a:spLocks noGrp="1"/>
          </p:cNvSpPr>
          <p:nvPr>
            <p:ph type="title"/>
          </p:nvPr>
        </p:nvSpPr>
        <p:spPr>
          <a:xfrm>
            <a:off x="588263" y="457200"/>
            <a:ext cx="4910837" cy="553998"/>
          </a:xfrm>
        </p:spPr>
        <p:txBody>
          <a:bodyPr/>
          <a:lstStyle/>
          <a:p>
            <a:r>
              <a:rPr lang="en-US" noProof="0"/>
              <a:t>Vector search</a:t>
            </a:r>
          </a:p>
        </p:txBody>
      </p:sp>
      <p:sp>
        <p:nvSpPr>
          <p:cNvPr id="4" name="Content Placeholder 3">
            <a:extLst>
              <a:ext uri="{FF2B5EF4-FFF2-40B4-BE49-F238E27FC236}">
                <a16:creationId xmlns:a16="http://schemas.microsoft.com/office/drawing/2014/main" id="{83DD9D2F-1AF9-AD8A-E729-0DAB178C90AD}"/>
              </a:ext>
            </a:extLst>
          </p:cNvPr>
          <p:cNvSpPr>
            <a:spLocks noGrp="1"/>
          </p:cNvSpPr>
          <p:nvPr>
            <p:ph sz="quarter" idx="12"/>
          </p:nvPr>
        </p:nvSpPr>
        <p:spPr>
          <a:xfrm>
            <a:off x="973930" y="2007484"/>
            <a:ext cx="5122070" cy="2749471"/>
          </a:xfrm>
        </p:spPr>
        <p:txBody>
          <a:bodyPr/>
          <a:lstStyle/>
          <a:p>
            <a:pPr marL="0" indent="0">
              <a:spcBef>
                <a:spcPts val="1440"/>
              </a:spcBef>
              <a:buNone/>
            </a:pPr>
            <a:r>
              <a:rPr lang="en-US" sz="2200" noProof="0"/>
              <a:t>Full-featured</a:t>
            </a:r>
          </a:p>
          <a:p>
            <a:pPr marL="0" indent="0">
              <a:spcBef>
                <a:spcPts val="1440"/>
              </a:spcBef>
              <a:buNone/>
            </a:pPr>
            <a:r>
              <a:rPr lang="en-US" sz="2200" noProof="0"/>
              <a:t>Create embeddings using any model</a:t>
            </a:r>
          </a:p>
          <a:p>
            <a:pPr marL="0" indent="0">
              <a:spcBef>
                <a:spcPts val="1440"/>
              </a:spcBef>
              <a:buNone/>
            </a:pPr>
            <a:r>
              <a:rPr lang="en-US" sz="2200" noProof="0"/>
              <a:t>Explicit and transparent vector data processing</a:t>
            </a:r>
          </a:p>
          <a:p>
            <a:pPr marL="0" indent="0">
              <a:spcBef>
                <a:spcPts val="1440"/>
              </a:spcBef>
              <a:buNone/>
            </a:pPr>
            <a:r>
              <a:rPr lang="en-US" sz="2200" noProof="0"/>
              <a:t>Exhaustive KNN search​ &amp; ANN search </a:t>
            </a:r>
          </a:p>
          <a:p>
            <a:pPr marL="0" indent="0">
              <a:spcBef>
                <a:spcPts val="1440"/>
              </a:spcBef>
              <a:buNone/>
            </a:pPr>
            <a:r>
              <a:rPr lang="en-US" sz="2200" noProof="0"/>
              <a:t>Multi-vector</a:t>
            </a:r>
          </a:p>
        </p:txBody>
      </p:sp>
      <p:sp>
        <p:nvSpPr>
          <p:cNvPr id="9" name="Graphic 18">
            <a:extLst>
              <a:ext uri="{FF2B5EF4-FFF2-40B4-BE49-F238E27FC236}">
                <a16:creationId xmlns:a16="http://schemas.microsoft.com/office/drawing/2014/main" id="{5B1938C3-F225-F48D-AAA5-63503942AA3B}"/>
              </a:ext>
              <a:ext uri="{C183D7F6-B498-43B3-948B-1728B52AA6E4}">
                <adec:decorative xmlns:adec="http://schemas.microsoft.com/office/drawing/2017/decorative" val="1"/>
              </a:ext>
            </a:extLst>
          </p:cNvPr>
          <p:cNvSpPr/>
          <p:nvPr/>
        </p:nvSpPr>
        <p:spPr>
          <a:xfrm>
            <a:off x="578875" y="2115241"/>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Graphic 33">
            <a:extLst>
              <a:ext uri="{FF2B5EF4-FFF2-40B4-BE49-F238E27FC236}">
                <a16:creationId xmlns:a16="http://schemas.microsoft.com/office/drawing/2014/main" id="{4499A68A-9D3E-DEEA-84A4-4C60AC0CF224}"/>
              </a:ext>
              <a:ext uri="{C183D7F6-B498-43B3-948B-1728B52AA6E4}">
                <adec:decorative xmlns:adec="http://schemas.microsoft.com/office/drawing/2017/decorative" val="1"/>
              </a:ext>
            </a:extLst>
          </p:cNvPr>
          <p:cNvSpPr/>
          <p:nvPr/>
        </p:nvSpPr>
        <p:spPr>
          <a:xfrm>
            <a:off x="578875" y="2654183"/>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1" name="Graphic 34">
            <a:extLst>
              <a:ext uri="{FF2B5EF4-FFF2-40B4-BE49-F238E27FC236}">
                <a16:creationId xmlns:a16="http://schemas.microsoft.com/office/drawing/2014/main" id="{75C0FD01-B754-0D13-4CC1-50955CD8C89E}"/>
              </a:ext>
              <a:ext uri="{C183D7F6-B498-43B3-948B-1728B52AA6E4}">
                <adec:decorative xmlns:adec="http://schemas.microsoft.com/office/drawing/2017/decorative" val="1"/>
              </a:ext>
            </a:extLst>
          </p:cNvPr>
          <p:cNvSpPr/>
          <p:nvPr/>
        </p:nvSpPr>
        <p:spPr>
          <a:xfrm>
            <a:off x="578874" y="3115953"/>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2" name="Graphic 35">
            <a:extLst>
              <a:ext uri="{FF2B5EF4-FFF2-40B4-BE49-F238E27FC236}">
                <a16:creationId xmlns:a16="http://schemas.microsoft.com/office/drawing/2014/main" id="{778FFB69-74E2-A54C-1B6C-736F11F335B0}"/>
              </a:ext>
              <a:ext uri="{C183D7F6-B498-43B3-948B-1728B52AA6E4}">
                <adec:decorative xmlns:adec="http://schemas.microsoft.com/office/drawing/2017/decorative" val="1"/>
              </a:ext>
            </a:extLst>
          </p:cNvPr>
          <p:cNvSpPr/>
          <p:nvPr/>
        </p:nvSpPr>
        <p:spPr>
          <a:xfrm>
            <a:off x="578874" y="3965581"/>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 name="Graphic 36">
            <a:extLst>
              <a:ext uri="{FF2B5EF4-FFF2-40B4-BE49-F238E27FC236}">
                <a16:creationId xmlns:a16="http://schemas.microsoft.com/office/drawing/2014/main" id="{D09DCA3A-3A15-AA63-FAE1-CF214DE6B5E6}"/>
              </a:ext>
              <a:ext uri="{C183D7F6-B498-43B3-948B-1728B52AA6E4}">
                <adec:decorative xmlns:adec="http://schemas.microsoft.com/office/drawing/2017/decorative" val="1"/>
              </a:ext>
            </a:extLst>
          </p:cNvPr>
          <p:cNvSpPr/>
          <p:nvPr/>
        </p:nvSpPr>
        <p:spPr>
          <a:xfrm>
            <a:off x="588263" y="4445866"/>
            <a:ext cx="266325" cy="197929"/>
          </a:xfrm>
          <a:custGeom>
            <a:avLst/>
            <a:gdLst>
              <a:gd name="connsiteX0" fmla="*/ 83633 w 266325"/>
              <a:gd name="connsiteY0" fmla="*/ 161143 h 197929"/>
              <a:gd name="connsiteX1" fmla="*/ 25827 w 266325"/>
              <a:gd name="connsiteY1" fmla="*/ 103338 h 197929"/>
              <a:gd name="connsiteX2" fmla="*/ 4278 w 266325"/>
              <a:gd name="connsiteY2" fmla="*/ 103713 h 197929"/>
              <a:gd name="connsiteX3" fmla="*/ 4278 w 266325"/>
              <a:gd name="connsiteY3" fmla="*/ 124887 h 197929"/>
              <a:gd name="connsiteX4" fmla="*/ 72858 w 266325"/>
              <a:gd name="connsiteY4" fmla="*/ 193467 h 197929"/>
              <a:gd name="connsiteX5" fmla="*/ 94407 w 266325"/>
              <a:gd name="connsiteY5" fmla="*/ 193467 h 197929"/>
              <a:gd name="connsiteX6" fmla="*/ 262047 w 266325"/>
              <a:gd name="connsiteY6" fmla="*/ 25827 h 197929"/>
              <a:gd name="connsiteX7" fmla="*/ 261672 w 266325"/>
              <a:gd name="connsiteY7" fmla="*/ 4278 h 197929"/>
              <a:gd name="connsiteX8" fmla="*/ 240498 w 266325"/>
              <a:gd name="connsiteY8" fmla="*/ 4278 h 197929"/>
              <a:gd name="connsiteX9" fmla="*/ 83633 w 266325"/>
              <a:gd name="connsiteY9" fmla="*/ 161143 h 1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197929">
                <a:moveTo>
                  <a:pt x="83633" y="161143"/>
                </a:moveTo>
                <a:lnTo>
                  <a:pt x="25827" y="103338"/>
                </a:lnTo>
                <a:cubicBezTo>
                  <a:pt x="19773" y="97490"/>
                  <a:pt x="10125" y="97658"/>
                  <a:pt x="4278" y="103713"/>
                </a:cubicBezTo>
                <a:cubicBezTo>
                  <a:pt x="-1426" y="109618"/>
                  <a:pt x="-1426" y="118982"/>
                  <a:pt x="4278" y="124887"/>
                </a:cubicBezTo>
                <a:lnTo>
                  <a:pt x="72858" y="193467"/>
                </a:lnTo>
                <a:cubicBezTo>
                  <a:pt x="78809" y="199417"/>
                  <a:pt x="88456" y="199417"/>
                  <a:pt x="94407" y="193467"/>
                </a:cubicBezTo>
                <a:lnTo>
                  <a:pt x="262047" y="25827"/>
                </a:lnTo>
                <a:cubicBezTo>
                  <a:pt x="267895" y="19773"/>
                  <a:pt x="267727" y="10125"/>
                  <a:pt x="261672" y="4278"/>
                </a:cubicBezTo>
                <a:cubicBezTo>
                  <a:pt x="255767" y="-1426"/>
                  <a:pt x="246404" y="-1426"/>
                  <a:pt x="240498" y="4278"/>
                </a:cubicBezTo>
                <a:lnTo>
                  <a:pt x="83633" y="16114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pic>
        <p:nvPicPr>
          <p:cNvPr id="49" name="Picture 48">
            <a:extLst>
              <a:ext uri="{FF2B5EF4-FFF2-40B4-BE49-F238E27FC236}">
                <a16:creationId xmlns:a16="http://schemas.microsoft.com/office/drawing/2014/main" id="{61E8D594-8482-32C2-DB09-4C1B9A99B4A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406631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20A5D720-AC94-FE5C-7095-4D46FEADB6B2}"/>
              </a:ext>
            </a:extLst>
          </p:cNvPr>
          <p:cNvSpPr>
            <a:spLocks noGrp="1"/>
          </p:cNvSpPr>
          <p:nvPr>
            <p:ph type="title"/>
          </p:nvPr>
        </p:nvSpPr>
        <p:spPr>
          <a:xfrm>
            <a:off x="588263" y="457200"/>
            <a:ext cx="11018520" cy="553998"/>
          </a:xfrm>
        </p:spPr>
        <p:txBody>
          <a:bodyPr/>
          <a:lstStyle/>
          <a:p>
            <a:r>
              <a:rPr lang="en-US" noProof="0"/>
              <a:t>Vector search basics</a:t>
            </a:r>
          </a:p>
        </p:txBody>
      </p:sp>
      <p:sp>
        <p:nvSpPr>
          <p:cNvPr id="41" name="Content Placeholder 40">
            <a:extLst>
              <a:ext uri="{FF2B5EF4-FFF2-40B4-BE49-F238E27FC236}">
                <a16:creationId xmlns:a16="http://schemas.microsoft.com/office/drawing/2014/main" id="{55A55447-A65E-DFC2-E5E5-CC540743DBAC}"/>
              </a:ext>
            </a:extLst>
          </p:cNvPr>
          <p:cNvSpPr>
            <a:spLocks noGrp="1"/>
          </p:cNvSpPr>
          <p:nvPr>
            <p:ph sz="quarter" idx="12"/>
          </p:nvPr>
        </p:nvSpPr>
        <p:spPr>
          <a:xfrm>
            <a:off x="584200" y="3791177"/>
            <a:ext cx="5211763" cy="2477860"/>
          </a:xfrm>
        </p:spPr>
        <p:txBody>
          <a:bodyPr vert="horz" wrap="square" lIns="0" tIns="0" rIns="0" bIns="0" rtlCol="0" anchor="t" anchorCtr="0">
            <a:noAutofit/>
          </a:bodyPr>
          <a:lstStyle/>
          <a:p>
            <a:r>
              <a:rPr lang="en-US" sz="2200" noProof="0"/>
              <a:t>Exhaustive KNN search and </a:t>
            </a:r>
            <a:br>
              <a:rPr lang="en-US" sz="2200" noProof="0"/>
            </a:br>
            <a:r>
              <a:rPr lang="en-US" sz="2200" noProof="0"/>
              <a:t>ANN search strategies</a:t>
            </a:r>
          </a:p>
          <a:p>
            <a:r>
              <a:rPr lang="en-US" sz="2200" noProof="0"/>
              <a:t>Multi-modal, multi-lingual </a:t>
            </a:r>
            <a:br>
              <a:rPr lang="en-US" sz="2200" noProof="0"/>
            </a:br>
            <a:r>
              <a:rPr lang="en-US" sz="2200" noProof="0"/>
              <a:t>similarity search that supports any embedding model</a:t>
            </a:r>
          </a:p>
          <a:p>
            <a:r>
              <a:rPr lang="en-US" sz="2200" noProof="0"/>
              <a:t>Filters to include or exclude </a:t>
            </a:r>
            <a:br>
              <a:rPr lang="en-US" sz="2200" noProof="0"/>
            </a:br>
            <a:r>
              <a:rPr lang="en-US" sz="2200" noProof="0"/>
              <a:t>certain information</a:t>
            </a:r>
          </a:p>
        </p:txBody>
      </p:sp>
      <p:sp>
        <p:nvSpPr>
          <p:cNvPr id="42" name="Content Placeholder 41">
            <a:extLst>
              <a:ext uri="{FF2B5EF4-FFF2-40B4-BE49-F238E27FC236}">
                <a16:creationId xmlns:a16="http://schemas.microsoft.com/office/drawing/2014/main" id="{F79F8B6B-55EB-329B-A9EE-97E44230077F}"/>
              </a:ext>
            </a:extLst>
          </p:cNvPr>
          <p:cNvSpPr>
            <a:spLocks noGrp="1"/>
          </p:cNvSpPr>
          <p:nvPr>
            <p:ph sz="quarter" idx="13"/>
          </p:nvPr>
        </p:nvSpPr>
        <p:spPr>
          <a:xfrm>
            <a:off x="6389688" y="3791177"/>
            <a:ext cx="5219700" cy="2477860"/>
          </a:xfrm>
        </p:spPr>
        <p:txBody>
          <a:bodyPr vert="horz" wrap="square" lIns="0" tIns="0" rIns="0" bIns="0" rtlCol="0" anchor="t" anchorCtr="0">
            <a:noAutofit/>
          </a:bodyPr>
          <a:lstStyle/>
          <a:p>
            <a:r>
              <a:rPr lang="en-US" sz="2200" noProof="0"/>
              <a:t>End-to-end data ingestion, Chunking, Vectorization, and Advanced Retrieval</a:t>
            </a:r>
          </a:p>
          <a:p>
            <a:r>
              <a:rPr lang="en-US" sz="2200" noProof="0"/>
              <a:t>Integrated with Semantic kernel, LangChain, Azure OpenAI, and AML Promptflow</a:t>
            </a:r>
          </a:p>
        </p:txBody>
      </p:sp>
      <p:sp>
        <p:nvSpPr>
          <p:cNvPr id="15" name="Rounded Rectangle 1">
            <a:extLst>
              <a:ext uri="{FF2B5EF4-FFF2-40B4-BE49-F238E27FC236}">
                <a16:creationId xmlns:a16="http://schemas.microsoft.com/office/drawing/2014/main" id="{EB38ECFC-D414-258A-30A6-3CAFBCEA9121}"/>
              </a:ext>
              <a:ext uri="{C183D7F6-B498-43B3-948B-1728B52AA6E4}">
                <adec:decorative xmlns:adec="http://schemas.microsoft.com/office/drawing/2017/decorative" val="1"/>
              </a:ext>
            </a:extLst>
          </p:cNvPr>
          <p:cNvSpPr/>
          <p:nvPr/>
        </p:nvSpPr>
        <p:spPr bwMode="auto">
          <a:xfrm>
            <a:off x="585218" y="1435100"/>
            <a:ext cx="11021566" cy="1993900"/>
          </a:xfrm>
          <a:prstGeom prst="roundRect">
            <a:avLst>
              <a:gd name="adj" fmla="val 715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6" name="Graphic 4">
            <a:extLst>
              <a:ext uri="{FF2B5EF4-FFF2-40B4-BE49-F238E27FC236}">
                <a16:creationId xmlns:a16="http://schemas.microsoft.com/office/drawing/2014/main" id="{FE13327D-B8E3-DDE9-6032-967307264818}"/>
              </a:ext>
              <a:ext uri="{C183D7F6-B498-43B3-948B-1728B52AA6E4}">
                <adec:decorative xmlns:adec="http://schemas.microsoft.com/office/drawing/2017/decorative" val="1"/>
              </a:ext>
            </a:extLst>
          </p:cNvPr>
          <p:cNvSpPr/>
          <p:nvPr/>
        </p:nvSpPr>
        <p:spPr>
          <a:xfrm>
            <a:off x="8067394" y="2160644"/>
            <a:ext cx="542862" cy="542805"/>
          </a:xfrm>
          <a:custGeom>
            <a:avLst/>
            <a:gdLst>
              <a:gd name="connsiteX0" fmla="*/ 453487 w 542862"/>
              <a:gd name="connsiteY0" fmla="*/ 7944 h 542805"/>
              <a:gd name="connsiteX1" fmla="*/ 415099 w 542862"/>
              <a:gd name="connsiteY1" fmla="*/ 7957 h 542805"/>
              <a:gd name="connsiteX2" fmla="*/ 415113 w 542862"/>
              <a:gd name="connsiteY2" fmla="*/ 46345 h 542805"/>
              <a:gd name="connsiteX3" fmla="*/ 450176 w 542862"/>
              <a:gd name="connsiteY3" fmla="*/ 81354 h 542805"/>
              <a:gd name="connsiteX4" fmla="*/ 298417 w 542862"/>
              <a:gd name="connsiteY4" fmla="*/ 81354 h 542805"/>
              <a:gd name="connsiteX5" fmla="*/ 217001 w 542862"/>
              <a:gd name="connsiteY5" fmla="*/ 162770 h 542805"/>
              <a:gd name="connsiteX6" fmla="*/ 217001 w 542862"/>
              <a:gd name="connsiteY6" fmla="*/ 406991 h 542805"/>
              <a:gd name="connsiteX7" fmla="*/ 189862 w 542862"/>
              <a:gd name="connsiteY7" fmla="*/ 434129 h 542805"/>
              <a:gd name="connsiteX8" fmla="*/ 158164 w 542862"/>
              <a:gd name="connsiteY8" fmla="*/ 434129 h 542805"/>
              <a:gd name="connsiteX9" fmla="*/ 54114 w 542862"/>
              <a:gd name="connsiteY9" fmla="*/ 384737 h 542805"/>
              <a:gd name="connsiteX10" fmla="*/ 0 w 542862"/>
              <a:gd name="connsiteY10" fmla="*/ 461376 h 542805"/>
              <a:gd name="connsiteX11" fmla="*/ 81404 w 542862"/>
              <a:gd name="connsiteY11" fmla="*/ 542806 h 542805"/>
              <a:gd name="connsiteX12" fmla="*/ 158218 w 542862"/>
              <a:gd name="connsiteY12" fmla="*/ 488407 h 542805"/>
              <a:gd name="connsiteX13" fmla="*/ 189862 w 542862"/>
              <a:gd name="connsiteY13" fmla="*/ 488407 h 542805"/>
              <a:gd name="connsiteX14" fmla="*/ 271278 w 542862"/>
              <a:gd name="connsiteY14" fmla="*/ 406991 h 542805"/>
              <a:gd name="connsiteX15" fmla="*/ 271278 w 542862"/>
              <a:gd name="connsiteY15" fmla="*/ 162743 h 542805"/>
              <a:gd name="connsiteX16" fmla="*/ 298417 w 542862"/>
              <a:gd name="connsiteY16" fmla="*/ 135604 h 542805"/>
              <a:gd name="connsiteX17" fmla="*/ 450095 w 542862"/>
              <a:gd name="connsiteY17" fmla="*/ 135604 h 542805"/>
              <a:gd name="connsiteX18" fmla="*/ 414950 w 542862"/>
              <a:gd name="connsiteY18" fmla="*/ 170640 h 542805"/>
              <a:gd name="connsiteX19" fmla="*/ 413639 w 542862"/>
              <a:gd name="connsiteY19" fmla="*/ 208997 h 542805"/>
              <a:gd name="connsiteX20" fmla="*/ 451997 w 542862"/>
              <a:gd name="connsiteY20" fmla="*/ 210308 h 542805"/>
              <a:gd name="connsiteX21" fmla="*/ 453216 w 542862"/>
              <a:gd name="connsiteY21" fmla="*/ 209095 h 542805"/>
              <a:gd name="connsiteX22" fmla="*/ 534903 w 542862"/>
              <a:gd name="connsiteY22" fmla="*/ 127679 h 542805"/>
              <a:gd name="connsiteX23" fmla="*/ 534925 w 542862"/>
              <a:gd name="connsiteY23" fmla="*/ 89300 h 542805"/>
              <a:gd name="connsiteX24" fmla="*/ 534903 w 542862"/>
              <a:gd name="connsiteY24" fmla="*/ 89278 h 542805"/>
              <a:gd name="connsiteX25" fmla="*/ 453487 w 542862"/>
              <a:gd name="connsiteY25" fmla="*/ 7944 h 54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862" h="542805">
                <a:moveTo>
                  <a:pt x="453487" y="7944"/>
                </a:moveTo>
                <a:cubicBezTo>
                  <a:pt x="442884" y="-2653"/>
                  <a:pt x="425697" y="-2647"/>
                  <a:pt x="415099" y="7957"/>
                </a:cubicBezTo>
                <a:cubicBezTo>
                  <a:pt x="404502" y="18561"/>
                  <a:pt x="404510" y="35748"/>
                  <a:pt x="415113" y="46345"/>
                </a:cubicBezTo>
                <a:lnTo>
                  <a:pt x="450176" y="81354"/>
                </a:lnTo>
                <a:lnTo>
                  <a:pt x="298417" y="81354"/>
                </a:lnTo>
                <a:cubicBezTo>
                  <a:pt x="253451" y="81354"/>
                  <a:pt x="217001" y="117805"/>
                  <a:pt x="217001" y="162770"/>
                </a:cubicBezTo>
                <a:lnTo>
                  <a:pt x="217001" y="406991"/>
                </a:lnTo>
                <a:cubicBezTo>
                  <a:pt x="217001" y="421979"/>
                  <a:pt x="204851" y="434129"/>
                  <a:pt x="189862" y="434129"/>
                </a:cubicBezTo>
                <a:lnTo>
                  <a:pt x="158164" y="434129"/>
                </a:lnTo>
                <a:cubicBezTo>
                  <a:pt x="143071" y="391758"/>
                  <a:pt x="96486" y="369645"/>
                  <a:pt x="54114" y="384737"/>
                </a:cubicBezTo>
                <a:cubicBezTo>
                  <a:pt x="21696" y="396284"/>
                  <a:pt x="34" y="426962"/>
                  <a:pt x="0" y="461376"/>
                </a:cubicBezTo>
                <a:cubicBezTo>
                  <a:pt x="-7" y="506343"/>
                  <a:pt x="36439" y="542798"/>
                  <a:pt x="81404" y="542806"/>
                </a:cubicBezTo>
                <a:cubicBezTo>
                  <a:pt x="115958" y="542811"/>
                  <a:pt x="146752" y="521003"/>
                  <a:pt x="158218" y="488407"/>
                </a:cubicBezTo>
                <a:lnTo>
                  <a:pt x="189862" y="488407"/>
                </a:lnTo>
                <a:cubicBezTo>
                  <a:pt x="234828" y="488407"/>
                  <a:pt x="271278" y="451957"/>
                  <a:pt x="271278" y="406991"/>
                </a:cubicBezTo>
                <a:lnTo>
                  <a:pt x="271278" y="162743"/>
                </a:lnTo>
                <a:cubicBezTo>
                  <a:pt x="271278" y="147754"/>
                  <a:pt x="283428" y="135604"/>
                  <a:pt x="298417" y="135604"/>
                </a:cubicBezTo>
                <a:lnTo>
                  <a:pt x="450095" y="135604"/>
                </a:lnTo>
                <a:lnTo>
                  <a:pt x="414950" y="170640"/>
                </a:lnTo>
                <a:cubicBezTo>
                  <a:pt x="403997" y="180870"/>
                  <a:pt x="403411" y="198043"/>
                  <a:pt x="413639" y="208997"/>
                </a:cubicBezTo>
                <a:cubicBezTo>
                  <a:pt x="423871" y="219951"/>
                  <a:pt x="441044" y="220537"/>
                  <a:pt x="451997" y="210308"/>
                </a:cubicBezTo>
                <a:cubicBezTo>
                  <a:pt x="452415" y="209917"/>
                  <a:pt x="452822" y="209512"/>
                  <a:pt x="453216" y="209095"/>
                </a:cubicBezTo>
                <a:lnTo>
                  <a:pt x="534903" y="127679"/>
                </a:lnTo>
                <a:cubicBezTo>
                  <a:pt x="545506" y="117087"/>
                  <a:pt x="545517" y="99904"/>
                  <a:pt x="534925" y="89300"/>
                </a:cubicBezTo>
                <a:cubicBezTo>
                  <a:pt x="534917" y="89292"/>
                  <a:pt x="534911" y="89285"/>
                  <a:pt x="534903" y="89278"/>
                </a:cubicBezTo>
                <a:lnTo>
                  <a:pt x="453487" y="7944"/>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7" name="Graphic 32">
            <a:extLst>
              <a:ext uri="{FF2B5EF4-FFF2-40B4-BE49-F238E27FC236}">
                <a16:creationId xmlns:a16="http://schemas.microsoft.com/office/drawing/2014/main" id="{8B7DE315-7E0D-1157-42EE-2AF43B739719}"/>
              </a:ext>
              <a:ext uri="{C183D7F6-B498-43B3-948B-1728B52AA6E4}">
                <adec:decorative xmlns:adec="http://schemas.microsoft.com/office/drawing/2017/decorative" val="1"/>
              </a:ext>
            </a:extLst>
          </p:cNvPr>
          <p:cNvSpPr/>
          <p:nvPr/>
        </p:nvSpPr>
        <p:spPr>
          <a:xfrm>
            <a:off x="5842677" y="2228510"/>
            <a:ext cx="542773" cy="407080"/>
          </a:xfrm>
          <a:custGeom>
            <a:avLst/>
            <a:gdLst>
              <a:gd name="connsiteX0" fmla="*/ 379941 w 542773"/>
              <a:gd name="connsiteY0" fmla="*/ 318879 h 407080"/>
              <a:gd name="connsiteX1" fmla="*/ 291741 w 542773"/>
              <a:gd name="connsiteY1" fmla="*/ 407080 h 407080"/>
              <a:gd name="connsiteX2" fmla="*/ 88201 w 542773"/>
              <a:gd name="connsiteY2" fmla="*/ 407080 h 407080"/>
              <a:gd name="connsiteX3" fmla="*/ 0 w 542773"/>
              <a:gd name="connsiteY3" fmla="*/ 318879 h 407080"/>
              <a:gd name="connsiteX4" fmla="*/ 0 w 542773"/>
              <a:gd name="connsiteY4" fmla="*/ 88201 h 407080"/>
              <a:gd name="connsiteX5" fmla="*/ 88201 w 542773"/>
              <a:gd name="connsiteY5" fmla="*/ 0 h 407080"/>
              <a:gd name="connsiteX6" fmla="*/ 291741 w 542773"/>
              <a:gd name="connsiteY6" fmla="*/ 0 h 407080"/>
              <a:gd name="connsiteX7" fmla="*/ 379941 w 542773"/>
              <a:gd name="connsiteY7" fmla="*/ 88201 h 407080"/>
              <a:gd name="connsiteX8" fmla="*/ 379941 w 542773"/>
              <a:gd name="connsiteY8" fmla="*/ 318879 h 407080"/>
              <a:gd name="connsiteX9" fmla="*/ 536314 w 542773"/>
              <a:gd name="connsiteY9" fmla="*/ 37804 h 407080"/>
              <a:gd name="connsiteX10" fmla="*/ 542773 w 542773"/>
              <a:gd name="connsiteY10" fmla="*/ 55390 h 407080"/>
              <a:gd name="connsiteX11" fmla="*/ 542773 w 542773"/>
              <a:gd name="connsiteY11" fmla="*/ 351690 h 407080"/>
              <a:gd name="connsiteX12" fmla="*/ 515646 w 542773"/>
              <a:gd name="connsiteY12" fmla="*/ 378840 h 407080"/>
              <a:gd name="connsiteX13" fmla="*/ 498049 w 542773"/>
              <a:gd name="connsiteY13" fmla="*/ 372370 h 407080"/>
              <a:gd name="connsiteX14" fmla="*/ 407080 w 542773"/>
              <a:gd name="connsiteY14" fmla="*/ 294997 h 407080"/>
              <a:gd name="connsiteX15" fmla="*/ 407080 w 542773"/>
              <a:gd name="connsiteY15" fmla="*/ 112028 h 407080"/>
              <a:gd name="connsiteX16" fmla="*/ 498049 w 542773"/>
              <a:gd name="connsiteY16" fmla="*/ 34710 h 407080"/>
              <a:gd name="connsiteX17" fmla="*/ 536304 w 542773"/>
              <a:gd name="connsiteY17" fmla="*/ 37793 h 407080"/>
              <a:gd name="connsiteX18" fmla="*/ 536314 w 542773"/>
              <a:gd name="connsiteY18" fmla="*/ 37804 h 4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773" h="407080">
                <a:moveTo>
                  <a:pt x="379941" y="318879"/>
                </a:moveTo>
                <a:cubicBezTo>
                  <a:pt x="379941" y="367591"/>
                  <a:pt x="340452" y="407080"/>
                  <a:pt x="291741" y="407080"/>
                </a:cubicBezTo>
                <a:lnTo>
                  <a:pt x="88201" y="407080"/>
                </a:lnTo>
                <a:cubicBezTo>
                  <a:pt x="39489" y="407080"/>
                  <a:pt x="0" y="367591"/>
                  <a:pt x="0" y="318879"/>
                </a:cubicBezTo>
                <a:lnTo>
                  <a:pt x="0" y="88201"/>
                </a:lnTo>
                <a:cubicBezTo>
                  <a:pt x="0" y="39489"/>
                  <a:pt x="39489" y="0"/>
                  <a:pt x="88201" y="0"/>
                </a:cubicBezTo>
                <a:lnTo>
                  <a:pt x="291741" y="0"/>
                </a:lnTo>
                <a:cubicBezTo>
                  <a:pt x="340452" y="0"/>
                  <a:pt x="379941" y="39489"/>
                  <a:pt x="379941" y="88201"/>
                </a:cubicBezTo>
                <a:lnTo>
                  <a:pt x="379941" y="318879"/>
                </a:lnTo>
                <a:close/>
                <a:moveTo>
                  <a:pt x="536314" y="37804"/>
                </a:moveTo>
                <a:cubicBezTo>
                  <a:pt x="540486" y="42714"/>
                  <a:pt x="542776" y="48947"/>
                  <a:pt x="542773" y="55390"/>
                </a:cubicBezTo>
                <a:lnTo>
                  <a:pt x="542773" y="351690"/>
                </a:lnTo>
                <a:cubicBezTo>
                  <a:pt x="542779" y="366679"/>
                  <a:pt x="530632" y="378834"/>
                  <a:pt x="515646" y="378840"/>
                </a:cubicBezTo>
                <a:cubicBezTo>
                  <a:pt x="509197" y="378840"/>
                  <a:pt x="502958" y="376546"/>
                  <a:pt x="498049" y="372370"/>
                </a:cubicBezTo>
                <a:lnTo>
                  <a:pt x="407080" y="294997"/>
                </a:lnTo>
                <a:lnTo>
                  <a:pt x="407080" y="112028"/>
                </a:lnTo>
                <a:lnTo>
                  <a:pt x="498049" y="34710"/>
                </a:lnTo>
                <a:cubicBezTo>
                  <a:pt x="509463" y="24997"/>
                  <a:pt x="526591" y="26377"/>
                  <a:pt x="536304" y="37793"/>
                </a:cubicBezTo>
                <a:cubicBezTo>
                  <a:pt x="536309" y="37797"/>
                  <a:pt x="536312" y="37800"/>
                  <a:pt x="536314" y="37804"/>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8" name="Graphic 34">
            <a:extLst>
              <a:ext uri="{FF2B5EF4-FFF2-40B4-BE49-F238E27FC236}">
                <a16:creationId xmlns:a16="http://schemas.microsoft.com/office/drawing/2014/main" id="{3CBA9EAB-58DC-1FB0-626E-16092C3BA05D}"/>
              </a:ext>
              <a:ext uri="{C183D7F6-B498-43B3-948B-1728B52AA6E4}">
                <adec:decorative xmlns:adec="http://schemas.microsoft.com/office/drawing/2017/decorative" val="1"/>
              </a:ext>
            </a:extLst>
          </p:cNvPr>
          <p:cNvSpPr/>
          <p:nvPr/>
        </p:nvSpPr>
        <p:spPr>
          <a:xfrm>
            <a:off x="3617960" y="2160663"/>
            <a:ext cx="542773" cy="542773"/>
          </a:xfrm>
          <a:custGeom>
            <a:avLst/>
            <a:gdLst>
              <a:gd name="connsiteX0" fmla="*/ 271387 w 542773"/>
              <a:gd name="connsiteY0" fmla="*/ 0 h 542773"/>
              <a:gd name="connsiteX1" fmla="*/ 542773 w 542773"/>
              <a:gd name="connsiteY1" fmla="*/ 271387 h 542773"/>
              <a:gd name="connsiteX2" fmla="*/ 542773 w 542773"/>
              <a:gd name="connsiteY2" fmla="*/ 461357 h 542773"/>
              <a:gd name="connsiteX3" fmla="*/ 461357 w 542773"/>
              <a:gd name="connsiteY3" fmla="*/ 542773 h 542773"/>
              <a:gd name="connsiteX4" fmla="*/ 379941 w 542773"/>
              <a:gd name="connsiteY4" fmla="*/ 542773 h 542773"/>
              <a:gd name="connsiteX5" fmla="*/ 352803 w 542773"/>
              <a:gd name="connsiteY5" fmla="*/ 515635 h 542773"/>
              <a:gd name="connsiteX6" fmla="*/ 352803 w 542773"/>
              <a:gd name="connsiteY6" fmla="*/ 352803 h 542773"/>
              <a:gd name="connsiteX7" fmla="*/ 379941 w 542773"/>
              <a:gd name="connsiteY7" fmla="*/ 325664 h 542773"/>
              <a:gd name="connsiteX8" fmla="*/ 502065 w 542773"/>
              <a:gd name="connsiteY8" fmla="*/ 325664 h 542773"/>
              <a:gd name="connsiteX9" fmla="*/ 502065 w 542773"/>
              <a:gd name="connsiteY9" fmla="*/ 271387 h 542773"/>
              <a:gd name="connsiteX10" fmla="*/ 271387 w 542773"/>
              <a:gd name="connsiteY10" fmla="*/ 40708 h 542773"/>
              <a:gd name="connsiteX11" fmla="*/ 40708 w 542773"/>
              <a:gd name="connsiteY11" fmla="*/ 271387 h 542773"/>
              <a:gd name="connsiteX12" fmla="*/ 40708 w 542773"/>
              <a:gd name="connsiteY12" fmla="*/ 325664 h 542773"/>
              <a:gd name="connsiteX13" fmla="*/ 162832 w 542773"/>
              <a:gd name="connsiteY13" fmla="*/ 325664 h 542773"/>
              <a:gd name="connsiteX14" fmla="*/ 189971 w 542773"/>
              <a:gd name="connsiteY14" fmla="*/ 352803 h 542773"/>
              <a:gd name="connsiteX15" fmla="*/ 189971 w 542773"/>
              <a:gd name="connsiteY15" fmla="*/ 515635 h 542773"/>
              <a:gd name="connsiteX16" fmla="*/ 162832 w 542773"/>
              <a:gd name="connsiteY16" fmla="*/ 542773 h 542773"/>
              <a:gd name="connsiteX17" fmla="*/ 81416 w 542773"/>
              <a:gd name="connsiteY17" fmla="*/ 542773 h 542773"/>
              <a:gd name="connsiteX18" fmla="*/ 0 w 542773"/>
              <a:gd name="connsiteY18" fmla="*/ 461357 h 542773"/>
              <a:gd name="connsiteX19" fmla="*/ 0 w 542773"/>
              <a:gd name="connsiteY19" fmla="*/ 271387 h 542773"/>
              <a:gd name="connsiteX20" fmla="*/ 271387 w 542773"/>
              <a:gd name="connsiteY20"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773" h="542773">
                <a:moveTo>
                  <a:pt x="271387" y="0"/>
                </a:moveTo>
                <a:cubicBezTo>
                  <a:pt x="421274" y="0"/>
                  <a:pt x="542773" y="121500"/>
                  <a:pt x="542773" y="271387"/>
                </a:cubicBezTo>
                <a:lnTo>
                  <a:pt x="542773" y="461357"/>
                </a:lnTo>
                <a:cubicBezTo>
                  <a:pt x="542773" y="506323"/>
                  <a:pt x="506323" y="542773"/>
                  <a:pt x="461357" y="542773"/>
                </a:cubicBezTo>
                <a:lnTo>
                  <a:pt x="379941" y="542773"/>
                </a:lnTo>
                <a:cubicBezTo>
                  <a:pt x="364953" y="542773"/>
                  <a:pt x="352803" y="530623"/>
                  <a:pt x="352803" y="515635"/>
                </a:cubicBezTo>
                <a:lnTo>
                  <a:pt x="352803" y="352803"/>
                </a:lnTo>
                <a:cubicBezTo>
                  <a:pt x="352803" y="337814"/>
                  <a:pt x="364953" y="325664"/>
                  <a:pt x="379941" y="325664"/>
                </a:cubicBezTo>
                <a:lnTo>
                  <a:pt x="502065" y="325664"/>
                </a:lnTo>
                <a:lnTo>
                  <a:pt x="502065" y="271387"/>
                </a:lnTo>
                <a:cubicBezTo>
                  <a:pt x="502065" y="143986"/>
                  <a:pt x="398786" y="40708"/>
                  <a:pt x="271387" y="40708"/>
                </a:cubicBezTo>
                <a:cubicBezTo>
                  <a:pt x="143986" y="40708"/>
                  <a:pt x="40708" y="143986"/>
                  <a:pt x="40708" y="271387"/>
                </a:cubicBezTo>
                <a:lnTo>
                  <a:pt x="40708" y="325664"/>
                </a:lnTo>
                <a:lnTo>
                  <a:pt x="162832" y="325664"/>
                </a:lnTo>
                <a:cubicBezTo>
                  <a:pt x="177820" y="325664"/>
                  <a:pt x="189971" y="337814"/>
                  <a:pt x="189971" y="352803"/>
                </a:cubicBezTo>
                <a:lnTo>
                  <a:pt x="189971" y="515635"/>
                </a:lnTo>
                <a:cubicBezTo>
                  <a:pt x="189971" y="530623"/>
                  <a:pt x="177820" y="542773"/>
                  <a:pt x="162832" y="542773"/>
                </a:cubicBezTo>
                <a:lnTo>
                  <a:pt x="81416" y="542773"/>
                </a:lnTo>
                <a:cubicBezTo>
                  <a:pt x="36451" y="542773"/>
                  <a:pt x="0" y="506323"/>
                  <a:pt x="0" y="461357"/>
                </a:cubicBezTo>
                <a:lnTo>
                  <a:pt x="0" y="271387"/>
                </a:lnTo>
                <a:cubicBezTo>
                  <a:pt x="0" y="121500"/>
                  <a:pt x="121500" y="0"/>
                  <a:pt x="271387"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9" name="Freeform: Shape 18">
            <a:extLst>
              <a:ext uri="{FF2B5EF4-FFF2-40B4-BE49-F238E27FC236}">
                <a16:creationId xmlns:a16="http://schemas.microsoft.com/office/drawing/2014/main" id="{020D5F34-8047-5D72-3C2C-C7B9C18D06BF}"/>
              </a:ext>
              <a:ext uri="{C183D7F6-B498-43B3-948B-1728B52AA6E4}">
                <adec:decorative xmlns:adec="http://schemas.microsoft.com/office/drawing/2017/decorative" val="1"/>
              </a:ext>
            </a:extLst>
          </p:cNvPr>
          <p:cNvSpPr/>
          <p:nvPr/>
        </p:nvSpPr>
        <p:spPr>
          <a:xfrm>
            <a:off x="10292200" y="2160663"/>
            <a:ext cx="434219" cy="542773"/>
          </a:xfrm>
          <a:custGeom>
            <a:avLst/>
            <a:gdLst>
              <a:gd name="connsiteX0" fmla="*/ 257818 w 434219"/>
              <a:gd name="connsiteY0" fmla="*/ 13569 h 542773"/>
              <a:gd name="connsiteX1" fmla="*/ 420650 w 434219"/>
              <a:gd name="connsiteY1" fmla="*/ 176401 h 542773"/>
              <a:gd name="connsiteX2" fmla="*/ 271387 w 434219"/>
              <a:gd name="connsiteY2" fmla="*/ 176401 h 542773"/>
              <a:gd name="connsiteX3" fmla="*/ 257818 w 434219"/>
              <a:gd name="connsiteY3" fmla="*/ 162832 h 542773"/>
              <a:gd name="connsiteX4" fmla="*/ 54277 w 434219"/>
              <a:gd name="connsiteY4" fmla="*/ 0 h 542773"/>
              <a:gd name="connsiteX5" fmla="*/ 217109 w 434219"/>
              <a:gd name="connsiteY5" fmla="*/ 0 h 542773"/>
              <a:gd name="connsiteX6" fmla="*/ 217109 w 434219"/>
              <a:gd name="connsiteY6" fmla="*/ 162832 h 542773"/>
              <a:gd name="connsiteX7" fmla="*/ 271387 w 434219"/>
              <a:gd name="connsiteY7" fmla="*/ 217109 h 542773"/>
              <a:gd name="connsiteX8" fmla="*/ 434219 w 434219"/>
              <a:gd name="connsiteY8" fmla="*/ 217109 h 542773"/>
              <a:gd name="connsiteX9" fmla="*/ 434219 w 434219"/>
              <a:gd name="connsiteY9" fmla="*/ 488496 h 542773"/>
              <a:gd name="connsiteX10" fmla="*/ 379941 w 434219"/>
              <a:gd name="connsiteY10" fmla="*/ 542773 h 542773"/>
              <a:gd name="connsiteX11" fmla="*/ 54277 w 434219"/>
              <a:gd name="connsiteY11" fmla="*/ 542773 h 542773"/>
              <a:gd name="connsiteX12" fmla="*/ 0 w 434219"/>
              <a:gd name="connsiteY12" fmla="*/ 488496 h 542773"/>
              <a:gd name="connsiteX13" fmla="*/ 0 w 434219"/>
              <a:gd name="connsiteY13" fmla="*/ 54277 h 542773"/>
              <a:gd name="connsiteX14" fmla="*/ 54277 w 434219"/>
              <a:gd name="connsiteY14"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219" h="542773">
                <a:moveTo>
                  <a:pt x="257818" y="13569"/>
                </a:moveTo>
                <a:lnTo>
                  <a:pt x="420650" y="176401"/>
                </a:lnTo>
                <a:lnTo>
                  <a:pt x="271387" y="176401"/>
                </a:lnTo>
                <a:cubicBezTo>
                  <a:pt x="263894" y="176401"/>
                  <a:pt x="257818" y="170326"/>
                  <a:pt x="257818" y="162832"/>
                </a:cubicBezTo>
                <a:close/>
                <a:moveTo>
                  <a:pt x="54277" y="0"/>
                </a:moveTo>
                <a:lnTo>
                  <a:pt x="217109" y="0"/>
                </a:lnTo>
                <a:lnTo>
                  <a:pt x="217109" y="162832"/>
                </a:lnTo>
                <a:cubicBezTo>
                  <a:pt x="217109" y="192809"/>
                  <a:pt x="241409" y="217109"/>
                  <a:pt x="271387" y="217109"/>
                </a:cubicBezTo>
                <a:lnTo>
                  <a:pt x="434219" y="217109"/>
                </a:lnTo>
                <a:lnTo>
                  <a:pt x="434219" y="488496"/>
                </a:lnTo>
                <a:cubicBezTo>
                  <a:pt x="434219" y="518473"/>
                  <a:pt x="409919" y="542773"/>
                  <a:pt x="379941" y="542773"/>
                </a:cubicBezTo>
                <a:lnTo>
                  <a:pt x="54277" y="542773"/>
                </a:lnTo>
                <a:cubicBezTo>
                  <a:pt x="24301" y="542773"/>
                  <a:pt x="0" y="518473"/>
                  <a:pt x="0" y="488496"/>
                </a:cubicBezTo>
                <a:lnTo>
                  <a:pt x="0" y="54277"/>
                </a:lnTo>
                <a:cubicBezTo>
                  <a:pt x="0" y="24301"/>
                  <a:pt x="24301" y="0"/>
                  <a:pt x="54277"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0" name="Graphic 38">
            <a:extLst>
              <a:ext uri="{FF2B5EF4-FFF2-40B4-BE49-F238E27FC236}">
                <a16:creationId xmlns:a16="http://schemas.microsoft.com/office/drawing/2014/main" id="{022BBE5F-A5E4-EADB-9B6C-FF419AEA2602}"/>
              </a:ext>
              <a:ext uri="{C183D7F6-B498-43B3-948B-1728B52AA6E4}">
                <adec:decorative xmlns:adec="http://schemas.microsoft.com/office/drawing/2017/decorative" val="1"/>
              </a:ext>
            </a:extLst>
          </p:cNvPr>
          <p:cNvSpPr/>
          <p:nvPr/>
        </p:nvSpPr>
        <p:spPr>
          <a:xfrm>
            <a:off x="1438443" y="2187802"/>
            <a:ext cx="488496" cy="488496"/>
          </a:xfrm>
          <a:custGeom>
            <a:avLst/>
            <a:gdLst>
              <a:gd name="connsiteX0" fmla="*/ 230000 w 488496"/>
              <a:gd name="connsiteY0" fmla="*/ 290872 h 488496"/>
              <a:gd name="connsiteX1" fmla="*/ 232253 w 488496"/>
              <a:gd name="connsiteY1" fmla="*/ 288945 h 488496"/>
              <a:gd name="connsiteX2" fmla="*/ 255972 w 488496"/>
              <a:gd name="connsiteY2" fmla="*/ 288755 h 488496"/>
              <a:gd name="connsiteX3" fmla="*/ 258496 w 488496"/>
              <a:gd name="connsiteY3" fmla="*/ 290872 h 488496"/>
              <a:gd name="connsiteX4" fmla="*/ 446513 w 488496"/>
              <a:gd name="connsiteY4" fmla="*/ 475415 h 488496"/>
              <a:gd name="connsiteX5" fmla="*/ 400295 w 488496"/>
              <a:gd name="connsiteY5" fmla="*/ 488496 h 488496"/>
              <a:gd name="connsiteX6" fmla="*/ 88201 w 488496"/>
              <a:gd name="connsiteY6" fmla="*/ 488496 h 488496"/>
              <a:gd name="connsiteX7" fmla="*/ 41984 w 488496"/>
              <a:gd name="connsiteY7" fmla="*/ 475442 h 488496"/>
              <a:gd name="connsiteX8" fmla="*/ 230000 w 488496"/>
              <a:gd name="connsiteY8" fmla="*/ 290872 h 488496"/>
              <a:gd name="connsiteX9" fmla="*/ 232253 w 488496"/>
              <a:gd name="connsiteY9" fmla="*/ 288945 h 488496"/>
              <a:gd name="connsiteX10" fmla="*/ 230000 w 488496"/>
              <a:gd name="connsiteY10" fmla="*/ 290845 h 488496"/>
              <a:gd name="connsiteX11" fmla="*/ 400295 w 488496"/>
              <a:gd name="connsiteY11" fmla="*/ 0 h 488496"/>
              <a:gd name="connsiteX12" fmla="*/ 488496 w 488496"/>
              <a:gd name="connsiteY12" fmla="*/ 88201 h 488496"/>
              <a:gd name="connsiteX13" fmla="*/ 488496 w 488496"/>
              <a:gd name="connsiteY13" fmla="*/ 400295 h 488496"/>
              <a:gd name="connsiteX14" fmla="*/ 475334 w 488496"/>
              <a:gd name="connsiteY14" fmla="*/ 446702 h 488496"/>
              <a:gd name="connsiteX15" fmla="*/ 287019 w 488496"/>
              <a:gd name="connsiteY15" fmla="*/ 261807 h 488496"/>
              <a:gd name="connsiteX16" fmla="*/ 283545 w 488496"/>
              <a:gd name="connsiteY16" fmla="*/ 258659 h 488496"/>
              <a:gd name="connsiteX17" fmla="*/ 205141 w 488496"/>
              <a:gd name="connsiteY17" fmla="*/ 258496 h 488496"/>
              <a:gd name="connsiteX18" fmla="*/ 201478 w 488496"/>
              <a:gd name="connsiteY18" fmla="*/ 261834 h 488496"/>
              <a:gd name="connsiteX19" fmla="*/ 13162 w 488496"/>
              <a:gd name="connsiteY19" fmla="*/ 446675 h 488496"/>
              <a:gd name="connsiteX20" fmla="*/ 0 w 488496"/>
              <a:gd name="connsiteY20" fmla="*/ 400295 h 488496"/>
              <a:gd name="connsiteX21" fmla="*/ 0 w 488496"/>
              <a:gd name="connsiteY21" fmla="*/ 88201 h 488496"/>
              <a:gd name="connsiteX22" fmla="*/ 88201 w 488496"/>
              <a:gd name="connsiteY22" fmla="*/ 0 h 488496"/>
              <a:gd name="connsiteX23" fmla="*/ 400295 w 488496"/>
              <a:gd name="connsiteY23" fmla="*/ 0 h 488496"/>
              <a:gd name="connsiteX24" fmla="*/ 346072 w 488496"/>
              <a:gd name="connsiteY24" fmla="*/ 81416 h 488496"/>
              <a:gd name="connsiteX25" fmla="*/ 284956 w 488496"/>
              <a:gd name="connsiteY25" fmla="*/ 142532 h 488496"/>
              <a:gd name="connsiteX26" fmla="*/ 346072 w 488496"/>
              <a:gd name="connsiteY26" fmla="*/ 203649 h 488496"/>
              <a:gd name="connsiteX27" fmla="*/ 407189 w 488496"/>
              <a:gd name="connsiteY27" fmla="*/ 142532 h 488496"/>
              <a:gd name="connsiteX28" fmla="*/ 346072 w 488496"/>
              <a:gd name="connsiteY28" fmla="*/ 81416 h 488496"/>
              <a:gd name="connsiteX29" fmla="*/ 346072 w 488496"/>
              <a:gd name="connsiteY29" fmla="*/ 122124 h 488496"/>
              <a:gd name="connsiteX30" fmla="*/ 366481 w 488496"/>
              <a:gd name="connsiteY30" fmla="*/ 142532 h 488496"/>
              <a:gd name="connsiteX31" fmla="*/ 346072 w 488496"/>
              <a:gd name="connsiteY31" fmla="*/ 162941 h 488496"/>
              <a:gd name="connsiteX32" fmla="*/ 325664 w 488496"/>
              <a:gd name="connsiteY32" fmla="*/ 142532 h 488496"/>
              <a:gd name="connsiteX33" fmla="*/ 346072 w 488496"/>
              <a:gd name="connsiteY33" fmla="*/ 122124 h 4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8496" h="488496">
                <a:moveTo>
                  <a:pt x="230000" y="290872"/>
                </a:moveTo>
                <a:lnTo>
                  <a:pt x="232253" y="288945"/>
                </a:lnTo>
                <a:cubicBezTo>
                  <a:pt x="239301" y="283805"/>
                  <a:pt x="248843" y="283729"/>
                  <a:pt x="255972" y="288755"/>
                </a:cubicBezTo>
                <a:lnTo>
                  <a:pt x="258496" y="290872"/>
                </a:lnTo>
                <a:lnTo>
                  <a:pt x="446513" y="475415"/>
                </a:lnTo>
                <a:cubicBezTo>
                  <a:pt x="432623" y="483986"/>
                  <a:pt x="416617" y="488518"/>
                  <a:pt x="400295" y="488496"/>
                </a:cubicBezTo>
                <a:lnTo>
                  <a:pt x="88201" y="488496"/>
                </a:lnTo>
                <a:cubicBezTo>
                  <a:pt x="71881" y="488526"/>
                  <a:pt x="55877" y="484005"/>
                  <a:pt x="41984" y="475442"/>
                </a:cubicBezTo>
                <a:lnTo>
                  <a:pt x="230000" y="290872"/>
                </a:lnTo>
                <a:lnTo>
                  <a:pt x="232253" y="288945"/>
                </a:lnTo>
                <a:lnTo>
                  <a:pt x="230000" y="290845"/>
                </a:lnTo>
                <a:close/>
                <a:moveTo>
                  <a:pt x="400295" y="0"/>
                </a:moveTo>
                <a:cubicBezTo>
                  <a:pt x="449007" y="0"/>
                  <a:pt x="488496" y="39489"/>
                  <a:pt x="488496" y="88201"/>
                </a:cubicBezTo>
                <a:lnTo>
                  <a:pt x="488496" y="400295"/>
                </a:lnTo>
                <a:cubicBezTo>
                  <a:pt x="488496" y="417311"/>
                  <a:pt x="483665" y="433215"/>
                  <a:pt x="475334" y="446702"/>
                </a:cubicBezTo>
                <a:lnTo>
                  <a:pt x="287019" y="261807"/>
                </a:lnTo>
                <a:lnTo>
                  <a:pt x="283545" y="258659"/>
                </a:lnTo>
                <a:cubicBezTo>
                  <a:pt x="260900" y="239618"/>
                  <a:pt x="227865" y="239548"/>
                  <a:pt x="205141" y="258496"/>
                </a:cubicBezTo>
                <a:lnTo>
                  <a:pt x="201478" y="261834"/>
                </a:lnTo>
                <a:lnTo>
                  <a:pt x="13162" y="446675"/>
                </a:lnTo>
                <a:cubicBezTo>
                  <a:pt x="4533" y="432748"/>
                  <a:pt x="-26" y="416682"/>
                  <a:pt x="0" y="400295"/>
                </a:cubicBezTo>
                <a:lnTo>
                  <a:pt x="0" y="88201"/>
                </a:lnTo>
                <a:cubicBezTo>
                  <a:pt x="0" y="39489"/>
                  <a:pt x="39489" y="0"/>
                  <a:pt x="88201" y="0"/>
                </a:cubicBezTo>
                <a:lnTo>
                  <a:pt x="400295" y="0"/>
                </a:lnTo>
                <a:close/>
                <a:moveTo>
                  <a:pt x="346072" y="81416"/>
                </a:moveTo>
                <a:cubicBezTo>
                  <a:pt x="312320" y="81416"/>
                  <a:pt x="284956" y="108779"/>
                  <a:pt x="284956" y="142532"/>
                </a:cubicBezTo>
                <a:cubicBezTo>
                  <a:pt x="284956" y="176286"/>
                  <a:pt x="312320" y="203649"/>
                  <a:pt x="346072" y="203649"/>
                </a:cubicBezTo>
                <a:cubicBezTo>
                  <a:pt x="379825" y="203649"/>
                  <a:pt x="407189" y="176286"/>
                  <a:pt x="407189" y="142532"/>
                </a:cubicBezTo>
                <a:cubicBezTo>
                  <a:pt x="407189" y="108779"/>
                  <a:pt x="379825" y="81416"/>
                  <a:pt x="346072" y="81416"/>
                </a:cubicBezTo>
                <a:close/>
                <a:moveTo>
                  <a:pt x="346072" y="122124"/>
                </a:moveTo>
                <a:cubicBezTo>
                  <a:pt x="357343" y="122124"/>
                  <a:pt x="366481" y="131261"/>
                  <a:pt x="366481" y="142532"/>
                </a:cubicBezTo>
                <a:cubicBezTo>
                  <a:pt x="366481" y="153804"/>
                  <a:pt x="357343" y="162941"/>
                  <a:pt x="346072" y="162941"/>
                </a:cubicBezTo>
                <a:cubicBezTo>
                  <a:pt x="334802" y="162941"/>
                  <a:pt x="325664" y="153804"/>
                  <a:pt x="325664" y="142532"/>
                </a:cubicBezTo>
                <a:cubicBezTo>
                  <a:pt x="325664" y="131261"/>
                  <a:pt x="334802" y="122124"/>
                  <a:pt x="346072" y="122124"/>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cxnSp>
        <p:nvCxnSpPr>
          <p:cNvPr id="21" name="Straight Connector 20">
            <a:extLst>
              <a:ext uri="{FF2B5EF4-FFF2-40B4-BE49-F238E27FC236}">
                <a16:creationId xmlns:a16="http://schemas.microsoft.com/office/drawing/2014/main" id="{A88E4FF4-D8F1-5C15-04EC-549D7D17DB72}"/>
              </a:ext>
              <a:ext uri="{C183D7F6-B498-43B3-948B-1728B52AA6E4}">
                <adec:decorative xmlns:adec="http://schemas.microsoft.com/office/drawing/2017/decorative" val="1"/>
              </a:ext>
            </a:extLst>
          </p:cNvPr>
          <p:cNvCxnSpPr>
            <a:cxnSpLocks/>
          </p:cNvCxnSpPr>
          <p:nvPr/>
        </p:nvCxnSpPr>
        <p:spPr>
          <a:xfrm>
            <a:off x="2772450" y="1825625"/>
            <a:ext cx="0" cy="12128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F194C-B8D5-4972-B236-CD3EFE47914D}"/>
              </a:ext>
              <a:ext uri="{C183D7F6-B498-43B3-948B-1728B52AA6E4}">
                <adec:decorative xmlns:adec="http://schemas.microsoft.com/office/drawing/2017/decorative" val="1"/>
              </a:ext>
            </a:extLst>
          </p:cNvPr>
          <p:cNvCxnSpPr>
            <a:cxnSpLocks/>
          </p:cNvCxnSpPr>
          <p:nvPr/>
        </p:nvCxnSpPr>
        <p:spPr>
          <a:xfrm>
            <a:off x="5001705" y="1825625"/>
            <a:ext cx="0" cy="12128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FFB26B-08D8-BB80-164C-64923B857A7B}"/>
              </a:ext>
              <a:ext uri="{C183D7F6-B498-43B3-948B-1728B52AA6E4}">
                <adec:decorative xmlns:adec="http://schemas.microsoft.com/office/drawing/2017/decorative" val="1"/>
              </a:ext>
            </a:extLst>
          </p:cNvPr>
          <p:cNvCxnSpPr>
            <a:cxnSpLocks/>
          </p:cNvCxnSpPr>
          <p:nvPr/>
        </p:nvCxnSpPr>
        <p:spPr>
          <a:xfrm>
            <a:off x="7226422" y="1825625"/>
            <a:ext cx="0" cy="12128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CE6BDC-4F69-CCE3-CCC9-4EB63C1F3E70}"/>
              </a:ext>
              <a:ext uri="{C183D7F6-B498-43B3-948B-1728B52AA6E4}">
                <adec:decorative xmlns:adec="http://schemas.microsoft.com/office/drawing/2017/decorative" val="1"/>
              </a:ext>
            </a:extLst>
          </p:cNvPr>
          <p:cNvCxnSpPr>
            <a:cxnSpLocks/>
          </p:cNvCxnSpPr>
          <p:nvPr/>
        </p:nvCxnSpPr>
        <p:spPr>
          <a:xfrm>
            <a:off x="9451228" y="1825625"/>
            <a:ext cx="0" cy="12128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73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100"/>
                                  </p:stCondLst>
                                  <p:childTnLst>
                                    <p:animMotion origin="layout" path="M 1.45833E-6 -2.96296E-6 L 1.45833E-6 0.03542 " pathEditMode="relative" rAng="0" ptsTypes="AA">
                                      <p:cBhvr>
                                        <p:cTn id="9" dur="700" spd="-100000" fill="hold"/>
                                        <p:tgtEl>
                                          <p:spTgt spid="41"/>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100"/>
                                  </p:stCondLst>
                                  <p:childTnLst>
                                    <p:animMotion origin="layout" path="M -1.04167E-6 2.59259E-6 L -1.04167E-6 0.03541 " pathEditMode="relative" rAng="0" ptsTypes="AA">
                                      <p:cBhvr>
                                        <p:cTn id="14" dur="700" spd="-100000" fill="hold"/>
                                        <p:tgtEl>
                                          <p:spTgt spid="4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nodeType="withEffect">
                                  <p:stCondLst>
                                    <p:cond delay="0"/>
                                  </p:stCondLst>
                                  <p:childTnLst>
                                    <p:animMotion origin="layout" path="M 0 3.7037E-7 L 0 0.03542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0 3.7037E-7 L 0 0.03542 " pathEditMode="relative" rAng="0" ptsTypes="AA">
                                      <p:cBhvr>
                                        <p:cTn id="29" dur="700" spd="-100000" fill="hold"/>
                                        <p:tgtEl>
                                          <p:spTgt spid="22"/>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0"/>
                                  </p:stCondLst>
                                  <p:childTnLst>
                                    <p:animMotion origin="layout" path="M 0 3.7037E-7 L 0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0"/>
                                  </p:stCondLst>
                                  <p:childTnLst>
                                    <p:animMotion origin="layout" path="M 0 3.7037E-7 L 0 0.03542 " pathEditMode="relative" rAng="0" ptsTypes="AA">
                                      <p:cBhvr>
                                        <p:cTn id="39" dur="700" spd="-100000" fill="hold"/>
                                        <p:tgtEl>
                                          <p:spTgt spid="24"/>
                                        </p:tgtEl>
                                        <p:attrNameLst>
                                          <p:attrName>ppt_x</p:attrName>
                                          <p:attrName>ppt_y</p:attrName>
                                        </p:attrNameLst>
                                      </p:cBhvr>
                                      <p:rCtr x="0" y="1759"/>
                                    </p:animMotion>
                                  </p:childTnLst>
                                </p:cTn>
                              </p:par>
                              <p:par>
                                <p:cTn id="40" presetID="23" presetClass="entr" presetSubtype="16"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300" fill="hold"/>
                                        <p:tgtEl>
                                          <p:spTgt spid="20"/>
                                        </p:tgtEl>
                                        <p:attrNameLst>
                                          <p:attrName>ppt_w</p:attrName>
                                        </p:attrNameLst>
                                      </p:cBhvr>
                                      <p:tavLst>
                                        <p:tav tm="0">
                                          <p:val>
                                            <p:fltVal val="0"/>
                                          </p:val>
                                        </p:tav>
                                        <p:tav tm="100000">
                                          <p:val>
                                            <p:strVal val="#ppt_w"/>
                                          </p:val>
                                        </p:tav>
                                      </p:tavLst>
                                    </p:anim>
                                    <p:anim calcmode="lin" valueType="num">
                                      <p:cBhvr>
                                        <p:cTn id="43" dur="300" fill="hold"/>
                                        <p:tgtEl>
                                          <p:spTgt spid="20"/>
                                        </p:tgtEl>
                                        <p:attrNameLst>
                                          <p:attrName>ppt_h</p:attrName>
                                        </p:attrNameLst>
                                      </p:cBhvr>
                                      <p:tavLst>
                                        <p:tav tm="0">
                                          <p:val>
                                            <p:fltVal val="0"/>
                                          </p:val>
                                        </p:tav>
                                        <p:tav tm="100000">
                                          <p:val>
                                            <p:strVal val="#ppt_h"/>
                                          </p:val>
                                        </p:tav>
                                      </p:tavLst>
                                    </p:anim>
                                  </p:childTnLst>
                                </p:cTn>
                              </p:par>
                              <p:par>
                                <p:cTn id="44" presetID="6" presetClass="emph" presetSubtype="0" accel="100000" autoRev="1" fill="hold" grpId="1" nodeType="withEffect">
                                  <p:stCondLst>
                                    <p:cond delay="200"/>
                                  </p:stCondLst>
                                  <p:childTnLst>
                                    <p:animScale>
                                      <p:cBhvr>
                                        <p:cTn id="45" dur="300" fill="hold"/>
                                        <p:tgtEl>
                                          <p:spTgt spid="20"/>
                                        </p:tgtEl>
                                      </p:cBhvr>
                                      <p:by x="110000" y="110000"/>
                                    </p:animScale>
                                  </p:childTnLst>
                                </p:cTn>
                              </p:par>
                              <p:par>
                                <p:cTn id="46" presetID="23" presetClass="entr" presetSubtype="16" fill="hold" grpId="0" nodeType="withEffect">
                                  <p:stCondLst>
                                    <p:cond delay="400"/>
                                  </p:stCondLst>
                                  <p:childTnLst>
                                    <p:set>
                                      <p:cBhvr>
                                        <p:cTn id="47" dur="1" fill="hold">
                                          <p:stCondLst>
                                            <p:cond delay="0"/>
                                          </p:stCondLst>
                                        </p:cTn>
                                        <p:tgtEl>
                                          <p:spTgt spid="18"/>
                                        </p:tgtEl>
                                        <p:attrNameLst>
                                          <p:attrName>style.visibility</p:attrName>
                                        </p:attrNameLst>
                                      </p:cBhvr>
                                      <p:to>
                                        <p:strVal val="visible"/>
                                      </p:to>
                                    </p:set>
                                    <p:anim calcmode="lin" valueType="num">
                                      <p:cBhvr>
                                        <p:cTn id="48" dur="300" fill="hold"/>
                                        <p:tgtEl>
                                          <p:spTgt spid="18"/>
                                        </p:tgtEl>
                                        <p:attrNameLst>
                                          <p:attrName>ppt_w</p:attrName>
                                        </p:attrNameLst>
                                      </p:cBhvr>
                                      <p:tavLst>
                                        <p:tav tm="0">
                                          <p:val>
                                            <p:fltVal val="0"/>
                                          </p:val>
                                        </p:tav>
                                        <p:tav tm="100000">
                                          <p:val>
                                            <p:strVal val="#ppt_w"/>
                                          </p:val>
                                        </p:tav>
                                      </p:tavLst>
                                    </p:anim>
                                    <p:anim calcmode="lin" valueType="num">
                                      <p:cBhvr>
                                        <p:cTn id="49" dur="300" fill="hold"/>
                                        <p:tgtEl>
                                          <p:spTgt spid="18"/>
                                        </p:tgtEl>
                                        <p:attrNameLst>
                                          <p:attrName>ppt_h</p:attrName>
                                        </p:attrNameLst>
                                      </p:cBhvr>
                                      <p:tavLst>
                                        <p:tav tm="0">
                                          <p:val>
                                            <p:fltVal val="0"/>
                                          </p:val>
                                        </p:tav>
                                        <p:tav tm="100000">
                                          <p:val>
                                            <p:strVal val="#ppt_h"/>
                                          </p:val>
                                        </p:tav>
                                      </p:tavLst>
                                    </p:anim>
                                  </p:childTnLst>
                                </p:cTn>
                              </p:par>
                              <p:par>
                                <p:cTn id="50" presetID="6" presetClass="emph" presetSubtype="0" accel="100000" autoRev="1" fill="hold" grpId="1" nodeType="withEffect">
                                  <p:stCondLst>
                                    <p:cond delay="400"/>
                                  </p:stCondLst>
                                  <p:childTnLst>
                                    <p:animScale>
                                      <p:cBhvr>
                                        <p:cTn id="51" dur="300" fill="hold"/>
                                        <p:tgtEl>
                                          <p:spTgt spid="18"/>
                                        </p:tgtEl>
                                      </p:cBhvr>
                                      <p:by x="110000" y="110000"/>
                                    </p:animScale>
                                  </p:childTnLst>
                                </p:cTn>
                              </p:par>
                              <p:par>
                                <p:cTn id="52" presetID="23" presetClass="entr" presetSubtype="16" fill="hold" grpId="0" nodeType="withEffect">
                                  <p:stCondLst>
                                    <p:cond delay="600"/>
                                  </p:stCondLst>
                                  <p:childTnLst>
                                    <p:set>
                                      <p:cBhvr>
                                        <p:cTn id="53" dur="1" fill="hold">
                                          <p:stCondLst>
                                            <p:cond delay="0"/>
                                          </p:stCondLst>
                                        </p:cTn>
                                        <p:tgtEl>
                                          <p:spTgt spid="17"/>
                                        </p:tgtEl>
                                        <p:attrNameLst>
                                          <p:attrName>style.visibility</p:attrName>
                                        </p:attrNameLst>
                                      </p:cBhvr>
                                      <p:to>
                                        <p:strVal val="visible"/>
                                      </p:to>
                                    </p:set>
                                    <p:anim calcmode="lin" valueType="num">
                                      <p:cBhvr>
                                        <p:cTn id="54" dur="300" fill="hold"/>
                                        <p:tgtEl>
                                          <p:spTgt spid="17"/>
                                        </p:tgtEl>
                                        <p:attrNameLst>
                                          <p:attrName>ppt_w</p:attrName>
                                        </p:attrNameLst>
                                      </p:cBhvr>
                                      <p:tavLst>
                                        <p:tav tm="0">
                                          <p:val>
                                            <p:fltVal val="0"/>
                                          </p:val>
                                        </p:tav>
                                        <p:tav tm="100000">
                                          <p:val>
                                            <p:strVal val="#ppt_w"/>
                                          </p:val>
                                        </p:tav>
                                      </p:tavLst>
                                    </p:anim>
                                    <p:anim calcmode="lin" valueType="num">
                                      <p:cBhvr>
                                        <p:cTn id="55" dur="300" fill="hold"/>
                                        <p:tgtEl>
                                          <p:spTgt spid="17"/>
                                        </p:tgtEl>
                                        <p:attrNameLst>
                                          <p:attrName>ppt_h</p:attrName>
                                        </p:attrNameLst>
                                      </p:cBhvr>
                                      <p:tavLst>
                                        <p:tav tm="0">
                                          <p:val>
                                            <p:fltVal val="0"/>
                                          </p:val>
                                        </p:tav>
                                        <p:tav tm="100000">
                                          <p:val>
                                            <p:strVal val="#ppt_h"/>
                                          </p:val>
                                        </p:tav>
                                      </p:tavLst>
                                    </p:anim>
                                  </p:childTnLst>
                                </p:cTn>
                              </p:par>
                              <p:par>
                                <p:cTn id="56" presetID="6" presetClass="emph" presetSubtype="0" accel="100000" autoRev="1" fill="hold" grpId="1" nodeType="withEffect">
                                  <p:stCondLst>
                                    <p:cond delay="600"/>
                                  </p:stCondLst>
                                  <p:childTnLst>
                                    <p:animScale>
                                      <p:cBhvr>
                                        <p:cTn id="57" dur="300" fill="hold"/>
                                        <p:tgtEl>
                                          <p:spTgt spid="17"/>
                                        </p:tgtEl>
                                      </p:cBhvr>
                                      <p:by x="110000" y="110000"/>
                                    </p:animScale>
                                  </p:childTnLst>
                                </p:cTn>
                              </p:par>
                              <p:par>
                                <p:cTn id="58" presetID="23" presetClass="entr" presetSubtype="16" fill="hold" grpId="0" nodeType="withEffect">
                                  <p:stCondLst>
                                    <p:cond delay="800"/>
                                  </p:stCondLst>
                                  <p:childTnLst>
                                    <p:set>
                                      <p:cBhvr>
                                        <p:cTn id="59" dur="1" fill="hold">
                                          <p:stCondLst>
                                            <p:cond delay="0"/>
                                          </p:stCondLst>
                                        </p:cTn>
                                        <p:tgtEl>
                                          <p:spTgt spid="16"/>
                                        </p:tgtEl>
                                        <p:attrNameLst>
                                          <p:attrName>style.visibility</p:attrName>
                                        </p:attrNameLst>
                                      </p:cBhvr>
                                      <p:to>
                                        <p:strVal val="visible"/>
                                      </p:to>
                                    </p:set>
                                    <p:anim calcmode="lin" valueType="num">
                                      <p:cBhvr>
                                        <p:cTn id="60" dur="300" fill="hold"/>
                                        <p:tgtEl>
                                          <p:spTgt spid="16"/>
                                        </p:tgtEl>
                                        <p:attrNameLst>
                                          <p:attrName>ppt_w</p:attrName>
                                        </p:attrNameLst>
                                      </p:cBhvr>
                                      <p:tavLst>
                                        <p:tav tm="0">
                                          <p:val>
                                            <p:fltVal val="0"/>
                                          </p:val>
                                        </p:tav>
                                        <p:tav tm="100000">
                                          <p:val>
                                            <p:strVal val="#ppt_w"/>
                                          </p:val>
                                        </p:tav>
                                      </p:tavLst>
                                    </p:anim>
                                    <p:anim calcmode="lin" valueType="num">
                                      <p:cBhvr>
                                        <p:cTn id="61" dur="300" fill="hold"/>
                                        <p:tgtEl>
                                          <p:spTgt spid="16"/>
                                        </p:tgtEl>
                                        <p:attrNameLst>
                                          <p:attrName>ppt_h</p:attrName>
                                        </p:attrNameLst>
                                      </p:cBhvr>
                                      <p:tavLst>
                                        <p:tav tm="0">
                                          <p:val>
                                            <p:fltVal val="0"/>
                                          </p:val>
                                        </p:tav>
                                        <p:tav tm="100000">
                                          <p:val>
                                            <p:strVal val="#ppt_h"/>
                                          </p:val>
                                        </p:tav>
                                      </p:tavLst>
                                    </p:anim>
                                  </p:childTnLst>
                                </p:cTn>
                              </p:par>
                              <p:par>
                                <p:cTn id="62" presetID="6" presetClass="emph" presetSubtype="0" accel="100000" autoRev="1" fill="hold" grpId="1" nodeType="withEffect">
                                  <p:stCondLst>
                                    <p:cond delay="800"/>
                                  </p:stCondLst>
                                  <p:childTnLst>
                                    <p:animScale>
                                      <p:cBhvr>
                                        <p:cTn id="63" dur="300" fill="hold"/>
                                        <p:tgtEl>
                                          <p:spTgt spid="16"/>
                                        </p:tgtEl>
                                      </p:cBhvr>
                                      <p:by x="110000" y="110000"/>
                                    </p:animScale>
                                  </p:childTnLst>
                                </p:cTn>
                              </p:par>
                              <p:par>
                                <p:cTn id="64" presetID="23" presetClass="entr" presetSubtype="16" fill="hold" grpId="0" nodeType="withEffect">
                                  <p:stCondLst>
                                    <p:cond delay="1000"/>
                                  </p:stCondLst>
                                  <p:childTnLst>
                                    <p:set>
                                      <p:cBhvr>
                                        <p:cTn id="65" dur="1" fill="hold">
                                          <p:stCondLst>
                                            <p:cond delay="0"/>
                                          </p:stCondLst>
                                        </p:cTn>
                                        <p:tgtEl>
                                          <p:spTgt spid="19"/>
                                        </p:tgtEl>
                                        <p:attrNameLst>
                                          <p:attrName>style.visibility</p:attrName>
                                        </p:attrNameLst>
                                      </p:cBhvr>
                                      <p:to>
                                        <p:strVal val="visible"/>
                                      </p:to>
                                    </p:set>
                                    <p:anim calcmode="lin" valueType="num">
                                      <p:cBhvr>
                                        <p:cTn id="66" dur="300" fill="hold"/>
                                        <p:tgtEl>
                                          <p:spTgt spid="19"/>
                                        </p:tgtEl>
                                        <p:attrNameLst>
                                          <p:attrName>ppt_w</p:attrName>
                                        </p:attrNameLst>
                                      </p:cBhvr>
                                      <p:tavLst>
                                        <p:tav tm="0">
                                          <p:val>
                                            <p:fltVal val="0"/>
                                          </p:val>
                                        </p:tav>
                                        <p:tav tm="100000">
                                          <p:val>
                                            <p:strVal val="#ppt_w"/>
                                          </p:val>
                                        </p:tav>
                                      </p:tavLst>
                                    </p:anim>
                                    <p:anim calcmode="lin" valueType="num">
                                      <p:cBhvr>
                                        <p:cTn id="67" dur="300" fill="hold"/>
                                        <p:tgtEl>
                                          <p:spTgt spid="19"/>
                                        </p:tgtEl>
                                        <p:attrNameLst>
                                          <p:attrName>ppt_h</p:attrName>
                                        </p:attrNameLst>
                                      </p:cBhvr>
                                      <p:tavLst>
                                        <p:tav tm="0">
                                          <p:val>
                                            <p:fltVal val="0"/>
                                          </p:val>
                                        </p:tav>
                                        <p:tav tm="100000">
                                          <p:val>
                                            <p:strVal val="#ppt_h"/>
                                          </p:val>
                                        </p:tav>
                                      </p:tavLst>
                                    </p:anim>
                                  </p:childTnLst>
                                </p:cTn>
                              </p:par>
                              <p:par>
                                <p:cTn id="68" presetID="6" presetClass="emph" presetSubtype="0" accel="100000" autoRev="1" fill="hold" grpId="1" nodeType="withEffect">
                                  <p:stCondLst>
                                    <p:cond delay="1000"/>
                                  </p:stCondLst>
                                  <p:childTnLst>
                                    <p:animScale>
                                      <p:cBhvr>
                                        <p:cTn id="69" dur="300" fill="hold"/>
                                        <p:tgtEl>
                                          <p:spTgt spid="1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2" grpId="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lang="en-US" noProof="0"/>
              <a:t>Vector search at a high level </a:t>
            </a:r>
          </a:p>
        </p:txBody>
      </p:sp>
      <p:sp>
        <p:nvSpPr>
          <p:cNvPr id="4" name="Title 14">
            <a:extLst>
              <a:ext uri="{FF2B5EF4-FFF2-40B4-BE49-F238E27FC236}">
                <a16:creationId xmlns:a16="http://schemas.microsoft.com/office/drawing/2014/main" id="{E5C2F69A-38B7-D8B5-390A-40CA749E1EC3}"/>
              </a:ext>
            </a:extLst>
          </p:cNvPr>
          <p:cNvSpPr txBox="1">
            <a:spLocks/>
          </p:cNvSpPr>
          <p:nvPr/>
        </p:nvSpPr>
        <p:spPr>
          <a:xfrm>
            <a:off x="2009268" y="1454448"/>
            <a:ext cx="2468880"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spcBef>
                <a:spcPts val="0"/>
              </a:spcBef>
              <a:spcAft>
                <a:spcPts val="600"/>
              </a:spcAft>
            </a:pPr>
            <a:r>
              <a:rPr lang="en-US" sz="2400" noProof="0">
                <a:solidFill>
                  <a:schemeClr val="accent2"/>
                </a:solidFill>
              </a:rPr>
              <a:t>Scenario</a:t>
            </a:r>
            <a:endParaRPr lang="en-US" sz="2400" noProof="0">
              <a:solidFill>
                <a:schemeClr val="tx1"/>
              </a:solidFill>
              <a:latin typeface="+mn-lt"/>
            </a:endParaRPr>
          </a:p>
        </p:txBody>
      </p:sp>
      <p:pic>
        <p:nvPicPr>
          <p:cNvPr id="13" name="Picture 12" descr="Variety of books on shelves in library">
            <a:extLst>
              <a:ext uri="{FF2B5EF4-FFF2-40B4-BE49-F238E27FC236}">
                <a16:creationId xmlns:a16="http://schemas.microsoft.com/office/drawing/2014/main" id="{23A50676-6492-9B68-902E-917C298F96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716" t="1000" r="16716" b="1000"/>
          <a:stretch/>
        </p:blipFill>
        <p:spPr>
          <a:xfrm>
            <a:off x="1981836" y="1990804"/>
            <a:ext cx="2523744" cy="2523744"/>
          </a:xfrm>
          <a:prstGeom prst="rect">
            <a:avLst/>
          </a:prstGeom>
          <a:effectLst>
            <a:outerShdw blurRad="63500" dist="127000" dir="2700000" algn="ctr" rotWithShape="0">
              <a:srgbClr val="000000">
                <a:alpha val="20000"/>
              </a:srgbClr>
            </a:outerShdw>
          </a:effectLst>
        </p:spPr>
      </p:pic>
      <p:sp>
        <p:nvSpPr>
          <p:cNvPr id="9" name="Title 14">
            <a:extLst>
              <a:ext uri="{FF2B5EF4-FFF2-40B4-BE49-F238E27FC236}">
                <a16:creationId xmlns:a16="http://schemas.microsoft.com/office/drawing/2014/main" id="{703B8732-3DA5-E534-FB64-007EDF38806A}"/>
              </a:ext>
            </a:extLst>
          </p:cNvPr>
          <p:cNvSpPr txBox="1">
            <a:spLocks/>
          </p:cNvSpPr>
          <p:nvPr/>
        </p:nvSpPr>
        <p:spPr>
          <a:xfrm>
            <a:off x="2009268" y="4510065"/>
            <a:ext cx="2468880" cy="1077218"/>
          </a:xfrm>
          <a:prstGeom prst="rect">
            <a:avLst/>
          </a:prstGeom>
          <a:noFill/>
          <a:ln>
            <a:noFill/>
            <a:prstDash/>
          </a:ln>
          <a:effectLst/>
        </p:spPr>
        <p:txBody>
          <a:bodyPr rot="0" spcFirstLastPara="0" vertOverflow="overflow" horzOverflow="overflow" vert="horz" wrap="square" lIns="0" tIns="9144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spcBef>
                <a:spcPts val="0"/>
              </a:spcBef>
              <a:spcAft>
                <a:spcPts val="600"/>
              </a:spcAft>
            </a:pPr>
            <a:r>
              <a:rPr lang="en-US" sz="1600" noProof="0">
                <a:solidFill>
                  <a:schemeClr val="tx1"/>
                </a:solidFill>
                <a:latin typeface="+mn-lt"/>
              </a:rPr>
              <a:t>A diverse collection</a:t>
            </a:r>
            <a:br>
              <a:rPr lang="en-US" sz="1600" noProof="0">
                <a:solidFill>
                  <a:schemeClr val="tx1"/>
                </a:solidFill>
                <a:latin typeface="+mn-lt"/>
              </a:rPr>
            </a:br>
            <a:r>
              <a:rPr lang="en-US" sz="1600" noProof="0">
                <a:solidFill>
                  <a:schemeClr val="tx1"/>
                </a:solidFill>
                <a:latin typeface="+mn-lt"/>
              </a:rPr>
              <a:t>of books, each</a:t>
            </a:r>
            <a:br>
              <a:rPr lang="en-US" sz="1600" noProof="0">
                <a:solidFill>
                  <a:schemeClr val="tx1"/>
                </a:solidFill>
                <a:latin typeface="+mn-lt"/>
              </a:rPr>
            </a:br>
            <a:r>
              <a:rPr lang="en-US" sz="1600" noProof="0">
                <a:solidFill>
                  <a:schemeClr val="tx1"/>
                </a:solidFill>
                <a:latin typeface="+mn-lt"/>
              </a:rPr>
              <a:t>containing unique</a:t>
            </a:r>
            <a:br>
              <a:rPr lang="en-US" sz="1600" noProof="0">
                <a:solidFill>
                  <a:schemeClr val="tx1"/>
                </a:solidFill>
                <a:latin typeface="+mn-lt"/>
              </a:rPr>
            </a:br>
            <a:r>
              <a:rPr lang="en-US" sz="1600" noProof="0">
                <a:solidFill>
                  <a:schemeClr val="tx1"/>
                </a:solidFill>
                <a:latin typeface="+mn-lt"/>
              </a:rPr>
              <a:t>insights and knowledge</a:t>
            </a:r>
          </a:p>
        </p:txBody>
      </p:sp>
      <p:sp>
        <p:nvSpPr>
          <p:cNvPr id="5" name="Title 14">
            <a:extLst>
              <a:ext uri="{FF2B5EF4-FFF2-40B4-BE49-F238E27FC236}">
                <a16:creationId xmlns:a16="http://schemas.microsoft.com/office/drawing/2014/main" id="{8FF97D06-4350-F5BD-E38A-CD8B1B76AF3F}"/>
              </a:ext>
            </a:extLst>
          </p:cNvPr>
          <p:cNvSpPr txBox="1">
            <a:spLocks/>
          </p:cNvSpPr>
          <p:nvPr/>
        </p:nvSpPr>
        <p:spPr>
          <a:xfrm>
            <a:off x="4861561" y="1454448"/>
            <a:ext cx="2468880"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spcBef>
                <a:spcPts val="0"/>
              </a:spcBef>
              <a:spcAft>
                <a:spcPts val="600"/>
              </a:spcAft>
            </a:pPr>
            <a:r>
              <a:rPr lang="en-US" sz="2400" noProof="0">
                <a:solidFill>
                  <a:schemeClr val="accent2"/>
                </a:solidFill>
              </a:rPr>
              <a:t>The challenge</a:t>
            </a:r>
            <a:endParaRPr lang="en-US" sz="1600" noProof="0">
              <a:solidFill>
                <a:schemeClr val="tx1"/>
              </a:solidFill>
              <a:latin typeface="+mn-lt"/>
            </a:endParaRPr>
          </a:p>
        </p:txBody>
      </p:sp>
      <p:pic>
        <p:nvPicPr>
          <p:cNvPr id="14" name="Picture 13" descr="Woman in a library">
            <a:extLst>
              <a:ext uri="{FF2B5EF4-FFF2-40B4-BE49-F238E27FC236}">
                <a16:creationId xmlns:a16="http://schemas.microsoft.com/office/drawing/2014/main" id="{C44E387A-9F88-402C-33B1-A1A377F5819D}"/>
              </a:ext>
            </a:extLst>
          </p:cNvPr>
          <p:cNvPicPr>
            <a:picLocks noChangeAspect="1"/>
          </p:cNvPicPr>
          <p:nvPr/>
        </p:nvPicPr>
        <p:blipFill>
          <a:blip r:embed="rId4" cstate="print">
            <a:extLst>
              <a:ext uri="{28A0092B-C50C-407E-A947-70E740481C1C}">
                <a14:useLocalDpi xmlns:a14="http://schemas.microsoft.com/office/drawing/2010/main" val="0"/>
              </a:ext>
            </a:extLst>
          </a:blip>
          <a:srcRect l="16633" r="16633"/>
          <a:stretch/>
        </p:blipFill>
        <p:spPr>
          <a:xfrm>
            <a:off x="4836370" y="1990804"/>
            <a:ext cx="2519261" cy="2519261"/>
          </a:xfrm>
          <a:prstGeom prst="rect">
            <a:avLst/>
          </a:prstGeom>
          <a:effectLst>
            <a:outerShdw blurRad="63500" dist="127000" dir="2700000" algn="ctr" rotWithShape="0">
              <a:srgbClr val="000000">
                <a:alpha val="20000"/>
              </a:srgbClr>
            </a:outerShdw>
          </a:effectLst>
        </p:spPr>
      </p:pic>
      <p:sp>
        <p:nvSpPr>
          <p:cNvPr id="10" name="Title 14">
            <a:extLst>
              <a:ext uri="{FF2B5EF4-FFF2-40B4-BE49-F238E27FC236}">
                <a16:creationId xmlns:a16="http://schemas.microsoft.com/office/drawing/2014/main" id="{AF13A41B-48E9-19E4-D685-8A1B988E6C63}"/>
              </a:ext>
            </a:extLst>
          </p:cNvPr>
          <p:cNvSpPr txBox="1">
            <a:spLocks/>
          </p:cNvSpPr>
          <p:nvPr/>
        </p:nvSpPr>
        <p:spPr>
          <a:xfrm>
            <a:off x="4861561" y="4510065"/>
            <a:ext cx="2468880" cy="1569660"/>
          </a:xfrm>
          <a:prstGeom prst="rect">
            <a:avLst/>
          </a:prstGeom>
          <a:noFill/>
          <a:ln>
            <a:noFill/>
            <a:prstDash/>
          </a:ln>
          <a:effectLst/>
        </p:spPr>
        <p:txBody>
          <a:bodyPr rot="0" spcFirstLastPara="0" vertOverflow="overflow" horzOverflow="overflow" vert="horz" wrap="square" lIns="0" tIns="91440" rIns="0" bIns="0" numCol="1" spcCol="0" rtlCol="0" fromWordArt="0" anchor="t" anchorCtr="0" forceAA="0" compatLnSpc="1">
            <a:prstTxWarp prst="textNoShape">
              <a:avLst/>
            </a:prstTxWarp>
            <a:spAutoFit/>
          </a:bodyPr>
          <a:lstStyle>
            <a:defPPr>
              <a:defRPr lang="en-US"/>
            </a:defPPr>
            <a:lvl1pPr algn="ctr" defTabSz="914400">
              <a:lnSpc>
                <a:spcPct val="100000"/>
              </a:lnSpc>
              <a:spcBef>
                <a:spcPts val="0"/>
              </a:spcBef>
              <a:spcAft>
                <a:spcPts val="600"/>
              </a:spcAft>
              <a:buNone/>
              <a:defRPr sz="2000" b="0" kern="0" cap="none" spc="0" baseline="0">
                <a:ln>
                  <a:noFill/>
                </a:ln>
                <a:effectLst/>
              </a:defRPr>
            </a:lvl1pPr>
          </a:lstStyle>
          <a:p>
            <a:r>
              <a:rPr lang="en-US" sz="1600" noProof="0"/>
              <a:t>Finding a book on a specific topic or theme</a:t>
            </a:r>
            <a:br>
              <a:rPr lang="en-US" sz="1600" noProof="0"/>
            </a:br>
            <a:r>
              <a:rPr lang="en-US" sz="1600" noProof="0"/>
              <a:t>can be time-consuming and overwhelming, especially when the content is scattered</a:t>
            </a:r>
          </a:p>
        </p:txBody>
      </p:sp>
      <p:sp>
        <p:nvSpPr>
          <p:cNvPr id="6" name="Title 14">
            <a:extLst>
              <a:ext uri="{FF2B5EF4-FFF2-40B4-BE49-F238E27FC236}">
                <a16:creationId xmlns:a16="http://schemas.microsoft.com/office/drawing/2014/main" id="{F4A2B8BD-8001-0029-C45B-72964161E182}"/>
              </a:ext>
            </a:extLst>
          </p:cNvPr>
          <p:cNvSpPr txBox="1">
            <a:spLocks/>
          </p:cNvSpPr>
          <p:nvPr/>
        </p:nvSpPr>
        <p:spPr>
          <a:xfrm>
            <a:off x="7713852" y="1454448"/>
            <a:ext cx="2468880"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spcBef>
                <a:spcPts val="0"/>
              </a:spcBef>
              <a:spcAft>
                <a:spcPts val="600"/>
              </a:spcAft>
            </a:pPr>
            <a:r>
              <a:rPr lang="en-US" sz="2400" noProof="0">
                <a:solidFill>
                  <a:schemeClr val="accent2"/>
                </a:solidFill>
              </a:rPr>
              <a:t>The solution</a:t>
            </a:r>
            <a:endParaRPr lang="en-US" sz="1600" noProof="0">
              <a:solidFill>
                <a:schemeClr val="tx1"/>
              </a:solidFill>
              <a:latin typeface="+mn-lt"/>
            </a:endParaRPr>
          </a:p>
        </p:txBody>
      </p:sp>
      <p:pic>
        <p:nvPicPr>
          <p:cNvPr id="15" name="Picture 14" descr="A man and woman talking in a library">
            <a:extLst>
              <a:ext uri="{FF2B5EF4-FFF2-40B4-BE49-F238E27FC236}">
                <a16:creationId xmlns:a16="http://schemas.microsoft.com/office/drawing/2014/main" id="{6657BC30-7FED-7AFD-A3ED-B5F79B1FA789}"/>
              </a:ext>
            </a:extLst>
          </p:cNvPr>
          <p:cNvPicPr>
            <a:picLocks noChangeAspect="1"/>
          </p:cNvPicPr>
          <p:nvPr/>
        </p:nvPicPr>
        <p:blipFill>
          <a:blip r:embed="rId5" cstate="print">
            <a:extLst>
              <a:ext uri="{28A0092B-C50C-407E-A947-70E740481C1C}">
                <a14:useLocalDpi xmlns:a14="http://schemas.microsoft.com/office/drawing/2010/main" val="0"/>
              </a:ext>
            </a:extLst>
          </a:blip>
          <a:srcRect t="48" b="48"/>
          <a:stretch/>
        </p:blipFill>
        <p:spPr>
          <a:xfrm>
            <a:off x="7686420" y="1986321"/>
            <a:ext cx="2523744" cy="2523744"/>
          </a:xfrm>
          <a:prstGeom prst="rect">
            <a:avLst/>
          </a:prstGeom>
          <a:effectLst>
            <a:outerShdw blurRad="63500" dist="127000" dir="2700000" algn="ctr" rotWithShape="0">
              <a:srgbClr val="000000">
                <a:alpha val="20000"/>
              </a:srgbClr>
            </a:outerShdw>
          </a:effectLst>
        </p:spPr>
      </p:pic>
      <p:sp>
        <p:nvSpPr>
          <p:cNvPr id="11" name="Title 14">
            <a:extLst>
              <a:ext uri="{FF2B5EF4-FFF2-40B4-BE49-F238E27FC236}">
                <a16:creationId xmlns:a16="http://schemas.microsoft.com/office/drawing/2014/main" id="{1D1818F8-7F45-650D-8E74-1599328855ED}"/>
              </a:ext>
            </a:extLst>
          </p:cNvPr>
          <p:cNvSpPr txBox="1">
            <a:spLocks/>
          </p:cNvSpPr>
          <p:nvPr/>
        </p:nvSpPr>
        <p:spPr>
          <a:xfrm>
            <a:off x="7713852" y="4510065"/>
            <a:ext cx="2468880" cy="1077218"/>
          </a:xfrm>
          <a:prstGeom prst="rect">
            <a:avLst/>
          </a:prstGeom>
          <a:noFill/>
          <a:ln>
            <a:noFill/>
            <a:prstDash/>
          </a:ln>
          <a:effectLst/>
        </p:spPr>
        <p:txBody>
          <a:bodyPr rot="0" spcFirstLastPara="0" vertOverflow="overflow" horzOverflow="overflow" vert="horz" wrap="square" lIns="0" tIns="91440" rIns="0" bIns="0" numCol="1" spcCol="0" rtlCol="0" fromWordArt="0" anchor="t" anchorCtr="0" forceAA="0" compatLnSpc="1">
            <a:prstTxWarp prst="textNoShape">
              <a:avLst/>
            </a:prstTxWarp>
            <a:spAutoFit/>
          </a:bodyPr>
          <a:lstStyle>
            <a:defPPr>
              <a:defRPr lang="en-US"/>
            </a:defPPr>
            <a:lvl1pPr algn="ctr" defTabSz="914400">
              <a:lnSpc>
                <a:spcPct val="100000"/>
              </a:lnSpc>
              <a:spcBef>
                <a:spcPts val="0"/>
              </a:spcBef>
              <a:spcAft>
                <a:spcPts val="600"/>
              </a:spcAft>
              <a:buNone/>
              <a:defRPr sz="2000" b="0" kern="0" cap="none" spc="0" baseline="0">
                <a:ln>
                  <a:noFill/>
                </a:ln>
                <a:effectLst/>
              </a:defRPr>
            </a:lvl1pPr>
          </a:lstStyle>
          <a:p>
            <a:r>
              <a:rPr lang="en-US" sz="1600" noProof="0"/>
              <a:t>A skilled librarian can quickly connect you</a:t>
            </a:r>
            <a:br>
              <a:rPr lang="en-US" sz="1600" noProof="0"/>
            </a:br>
            <a:r>
              <a:rPr lang="en-US" sz="1600" noProof="0"/>
              <a:t>to books with similar</a:t>
            </a:r>
            <a:br>
              <a:rPr lang="en-US" sz="1600" noProof="0"/>
            </a:br>
            <a:r>
              <a:rPr lang="en-US" sz="1600" noProof="0"/>
              <a:t>topics or themes</a:t>
            </a:r>
          </a:p>
        </p:txBody>
      </p:sp>
    </p:spTree>
    <p:extLst>
      <p:ext uri="{BB962C8B-B14F-4D97-AF65-F5344CB8AC3E}">
        <p14:creationId xmlns:p14="http://schemas.microsoft.com/office/powerpoint/2010/main" val="8328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375E-6 1.11111E-6 L 4.375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0"/>
                                  </p:stCondLst>
                                  <p:childTnLst>
                                    <p:animMotion origin="layout" path="M 4.58333E-6 -3.7037E-6 L 4.58333E-6 0.03542 " pathEditMode="relative" rAng="0" ptsTypes="AA">
                                      <p:cBhvr>
                                        <p:cTn id="14" dur="700" spd="-100000" fill="hold"/>
                                        <p:tgtEl>
                                          <p:spTgt spid="1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4.375E-6 -1.11111E-6 L 4.375E-6 0.03542 " pathEditMode="relative" rAng="0" ptsTypes="AA">
                                      <p:cBhvr>
                                        <p:cTn id="19" dur="700" spd="-100000" fill="hold"/>
                                        <p:tgtEl>
                                          <p:spTgt spid="9"/>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0 1.11111E-6 L 0 0.03542 " pathEditMode="relative" rAng="0" ptsTypes="AA">
                                      <p:cBhvr>
                                        <p:cTn id="26" dur="700" spd="-100000" fill="hold"/>
                                        <p:tgtEl>
                                          <p:spTgt spid="5"/>
                                        </p:tgtEl>
                                        <p:attrNameLst>
                                          <p:attrName>ppt_x</p:attrName>
                                          <p:attrName>ppt_y</p:attrName>
                                        </p:attrNameLst>
                                      </p:cBhvr>
                                      <p:rCtr x="0" y="1759"/>
                                    </p:animMotion>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42" presetClass="path" presetSubtype="0" decel="100000" fill="hold" nodeType="withEffect">
                                  <p:stCondLst>
                                    <p:cond delay="0"/>
                                  </p:stCondLst>
                                  <p:childTnLst>
                                    <p:animMotion origin="layout" path="M 4.58333E-6 -3.7037E-6 L 4.58333E-6 0.03542 " pathEditMode="relative" rAng="0" ptsTypes="AA">
                                      <p:cBhvr>
                                        <p:cTn id="31" dur="700" spd="-100000" fill="hold"/>
                                        <p:tgtEl>
                                          <p:spTgt spid="14"/>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42" presetClass="path" presetSubtype="0" decel="100000" fill="hold" grpId="1" nodeType="withEffect">
                                  <p:stCondLst>
                                    <p:cond delay="0"/>
                                  </p:stCondLst>
                                  <p:childTnLst>
                                    <p:animMotion origin="layout" path="M 0 -7.40741E-7 L 0 0.03542 " pathEditMode="relative" rAng="0" ptsTypes="AA">
                                      <p:cBhvr>
                                        <p:cTn id="36" dur="700" spd="-100000" fill="hold"/>
                                        <p:tgtEl>
                                          <p:spTgt spid="10"/>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grpId="1" nodeType="withEffect">
                                  <p:stCondLst>
                                    <p:cond delay="0"/>
                                  </p:stCondLst>
                                  <p:childTnLst>
                                    <p:animMotion origin="layout" path="M -4.16667E-6 1.11111E-6 L -4.16667E-6 0.03542 " pathEditMode="relative" rAng="0" ptsTypes="AA">
                                      <p:cBhvr>
                                        <p:cTn id="43" dur="700" spd="-100000" fill="hold"/>
                                        <p:tgtEl>
                                          <p:spTgt spid="6"/>
                                        </p:tgtEl>
                                        <p:attrNameLst>
                                          <p:attrName>ppt_x</p:attrName>
                                          <p:attrName>ppt_y</p:attrName>
                                        </p:attrNameLst>
                                      </p:cBhvr>
                                      <p:rCtr x="0" y="1759"/>
                                    </p:animMotion>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42" presetClass="path" presetSubtype="0" decel="100000" fill="hold" nodeType="withEffect">
                                  <p:stCondLst>
                                    <p:cond delay="0"/>
                                  </p:stCondLst>
                                  <p:childTnLst>
                                    <p:animMotion origin="layout" path="M 4.58333E-6 -3.7037E-6 L 4.58333E-6 0.03542 " pathEditMode="relative" rAng="0" ptsTypes="AA">
                                      <p:cBhvr>
                                        <p:cTn id="48" dur="700" spd="-100000" fill="hold"/>
                                        <p:tgtEl>
                                          <p:spTgt spid="15"/>
                                        </p:tgtEl>
                                        <p:attrNameLst>
                                          <p:attrName>ppt_x</p:attrName>
                                          <p:attrName>ppt_y</p:attrName>
                                        </p:attrNameLst>
                                      </p:cBhvr>
                                      <p:rCtr x="0" y="1759"/>
                                    </p:animMotion>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42" presetClass="path" presetSubtype="0" decel="100000" fill="hold" grpId="1" nodeType="withEffect">
                                  <p:stCondLst>
                                    <p:cond delay="0"/>
                                  </p:stCondLst>
                                  <p:childTnLst>
                                    <p:animMotion origin="layout" path="M -4.16667E-6 -1.11111E-6 L -4.16667E-6 0.03542 " pathEditMode="relative" rAng="0" ptsTypes="AA">
                                      <p:cBhvr>
                                        <p:cTn id="53"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p:bldP spid="9" grpId="1"/>
      <p:bldP spid="5" grpId="0"/>
      <p:bldP spid="5" grpId="1"/>
      <p:bldP spid="10" grpId="0"/>
      <p:bldP spid="10" grpId="1"/>
      <p:bldP spid="6" grpId="0"/>
      <p:bldP spid="6" grpId="1"/>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lang="en-US" noProof="0"/>
              <a:t>Vector search: deeper dive </a:t>
            </a:r>
          </a:p>
        </p:txBody>
      </p:sp>
      <p:sp>
        <p:nvSpPr>
          <p:cNvPr id="4" name="Title 14">
            <a:extLst>
              <a:ext uri="{FF2B5EF4-FFF2-40B4-BE49-F238E27FC236}">
                <a16:creationId xmlns:a16="http://schemas.microsoft.com/office/drawing/2014/main" id="{83B75F5F-8432-07E6-9328-5C819E9E3F33}"/>
              </a:ext>
            </a:extLst>
          </p:cNvPr>
          <p:cNvSpPr txBox="1">
            <a:spLocks/>
          </p:cNvSpPr>
          <p:nvPr/>
        </p:nvSpPr>
        <p:spPr>
          <a:xfrm>
            <a:off x="2009268" y="1454448"/>
            <a:ext cx="2468880"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spcBef>
                <a:spcPts val="0"/>
              </a:spcBef>
              <a:spcAft>
                <a:spcPts val="600"/>
              </a:spcAft>
            </a:pPr>
            <a:r>
              <a:rPr lang="en-US" sz="2400" noProof="0">
                <a:solidFill>
                  <a:schemeClr val="accent2"/>
                </a:solidFill>
              </a:rPr>
              <a:t>Scenario</a:t>
            </a:r>
            <a:endParaRPr lang="en-US" sz="2400" noProof="0">
              <a:solidFill>
                <a:schemeClr val="tx1"/>
              </a:solidFill>
              <a:latin typeface="+mn-lt"/>
            </a:endParaRPr>
          </a:p>
        </p:txBody>
      </p:sp>
      <p:pic>
        <p:nvPicPr>
          <p:cNvPr id="12" name="Picture 11" descr="Man working on computer">
            <a:extLst>
              <a:ext uri="{FF2B5EF4-FFF2-40B4-BE49-F238E27FC236}">
                <a16:creationId xmlns:a16="http://schemas.microsoft.com/office/drawing/2014/main" id="{6F108F6E-4EC4-63FE-F1FA-5D893B9A4763}"/>
              </a:ext>
            </a:extLst>
          </p:cNvPr>
          <p:cNvPicPr>
            <a:picLocks noChangeAspect="1"/>
          </p:cNvPicPr>
          <p:nvPr/>
        </p:nvPicPr>
        <p:blipFill>
          <a:blip r:embed="rId3" cstate="print">
            <a:extLst>
              <a:ext uri="{28A0092B-C50C-407E-A947-70E740481C1C}">
                <a14:useLocalDpi xmlns:a14="http://schemas.microsoft.com/office/drawing/2010/main" val="0"/>
              </a:ext>
            </a:extLst>
          </a:blip>
          <a:srcRect l="16676" r="16676"/>
          <a:stretch/>
        </p:blipFill>
        <p:spPr>
          <a:xfrm>
            <a:off x="1981836" y="1986321"/>
            <a:ext cx="2523744" cy="2523744"/>
          </a:xfrm>
          <a:prstGeom prst="rect">
            <a:avLst/>
          </a:prstGeom>
          <a:effectLst>
            <a:outerShdw blurRad="63500" dist="127000" dir="2700000" algn="ctr" rotWithShape="0">
              <a:srgbClr val="000000">
                <a:alpha val="20000"/>
              </a:srgbClr>
            </a:outerShdw>
          </a:effectLst>
        </p:spPr>
      </p:pic>
      <p:sp>
        <p:nvSpPr>
          <p:cNvPr id="7" name="Title 14">
            <a:extLst>
              <a:ext uri="{FF2B5EF4-FFF2-40B4-BE49-F238E27FC236}">
                <a16:creationId xmlns:a16="http://schemas.microsoft.com/office/drawing/2014/main" id="{735CCE27-4EE7-9FD0-1B21-E1B3C328115F}"/>
              </a:ext>
            </a:extLst>
          </p:cNvPr>
          <p:cNvSpPr txBox="1">
            <a:spLocks/>
          </p:cNvSpPr>
          <p:nvPr/>
        </p:nvSpPr>
        <p:spPr>
          <a:xfrm>
            <a:off x="2009268" y="4510065"/>
            <a:ext cx="2468880" cy="1323439"/>
          </a:xfrm>
          <a:prstGeom prst="rect">
            <a:avLst/>
          </a:prstGeom>
          <a:noFill/>
          <a:ln>
            <a:noFill/>
            <a:prstDash/>
          </a:ln>
          <a:effectLst/>
        </p:spPr>
        <p:txBody>
          <a:bodyPr rot="0" spcFirstLastPara="0" vertOverflow="overflow" horzOverflow="overflow" vert="horz" wrap="square" lIns="0" tIns="9144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spcBef>
                <a:spcPts val="0"/>
              </a:spcBef>
              <a:spcAft>
                <a:spcPts val="600"/>
              </a:spcAft>
            </a:pPr>
            <a:r>
              <a:rPr lang="en-US" sz="1600" noProof="0">
                <a:solidFill>
                  <a:schemeClr val="tx1"/>
                </a:solidFill>
                <a:latin typeface="+mn-lt"/>
              </a:rPr>
              <a:t>Organizations need efficient methods to retrieve semantically</a:t>
            </a:r>
            <a:br>
              <a:rPr lang="en-US" sz="1600" noProof="0">
                <a:solidFill>
                  <a:schemeClr val="tx1"/>
                </a:solidFill>
                <a:latin typeface="+mn-lt"/>
              </a:rPr>
            </a:br>
            <a:r>
              <a:rPr lang="en-US" sz="1600" noProof="0">
                <a:solidFill>
                  <a:schemeClr val="tx1"/>
                </a:solidFill>
                <a:latin typeface="+mn-lt"/>
              </a:rPr>
              <a:t>similar items from large-scale data sources</a:t>
            </a:r>
          </a:p>
        </p:txBody>
      </p:sp>
      <p:sp>
        <p:nvSpPr>
          <p:cNvPr id="5" name="Title 14">
            <a:extLst>
              <a:ext uri="{FF2B5EF4-FFF2-40B4-BE49-F238E27FC236}">
                <a16:creationId xmlns:a16="http://schemas.microsoft.com/office/drawing/2014/main" id="{0F2C69B2-5DA0-F463-6683-74BCEF645675}"/>
              </a:ext>
            </a:extLst>
          </p:cNvPr>
          <p:cNvSpPr txBox="1">
            <a:spLocks/>
          </p:cNvSpPr>
          <p:nvPr/>
        </p:nvSpPr>
        <p:spPr>
          <a:xfrm>
            <a:off x="4861561" y="1454448"/>
            <a:ext cx="2468880"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spcBef>
                <a:spcPts val="0"/>
              </a:spcBef>
              <a:spcAft>
                <a:spcPts val="600"/>
              </a:spcAft>
            </a:pPr>
            <a:r>
              <a:rPr lang="en-US" sz="2400" noProof="0">
                <a:solidFill>
                  <a:schemeClr val="accent2"/>
                </a:solidFill>
              </a:rPr>
              <a:t>The challenge</a:t>
            </a:r>
            <a:endParaRPr lang="en-US" sz="1600" noProof="0">
              <a:solidFill>
                <a:schemeClr val="tx1"/>
              </a:solidFill>
              <a:latin typeface="+mn-lt"/>
            </a:endParaRPr>
          </a:p>
        </p:txBody>
      </p:sp>
      <p:pic>
        <p:nvPicPr>
          <p:cNvPr id="13" name="Picture 12" descr="Blue and green lines connected">
            <a:extLst>
              <a:ext uri="{FF2B5EF4-FFF2-40B4-BE49-F238E27FC236}">
                <a16:creationId xmlns:a16="http://schemas.microsoft.com/office/drawing/2014/main" id="{25D56FBB-048E-F9AA-EF08-03792CE11F59}"/>
              </a:ext>
            </a:extLst>
          </p:cNvPr>
          <p:cNvPicPr>
            <a:picLocks noChangeAspect="1"/>
          </p:cNvPicPr>
          <p:nvPr/>
        </p:nvPicPr>
        <p:blipFill>
          <a:blip r:embed="rId4" cstate="print">
            <a:extLst>
              <a:ext uri="{28A0092B-C50C-407E-A947-70E740481C1C}">
                <a14:useLocalDpi xmlns:a14="http://schemas.microsoft.com/office/drawing/2010/main" val="0"/>
              </a:ext>
            </a:extLst>
          </a:blip>
          <a:srcRect l="21881" r="21881"/>
          <a:stretch/>
        </p:blipFill>
        <p:spPr>
          <a:xfrm>
            <a:off x="4831887" y="1986321"/>
            <a:ext cx="2523744" cy="2523744"/>
          </a:xfrm>
          <a:prstGeom prst="rect">
            <a:avLst/>
          </a:prstGeom>
          <a:effectLst>
            <a:outerShdw blurRad="63500" dist="127000" dir="2700000" algn="ctr" rotWithShape="0">
              <a:srgbClr val="000000">
                <a:alpha val="20000"/>
              </a:srgbClr>
            </a:outerShdw>
          </a:effectLst>
        </p:spPr>
      </p:pic>
      <p:sp>
        <p:nvSpPr>
          <p:cNvPr id="8" name="Title 14">
            <a:extLst>
              <a:ext uri="{FF2B5EF4-FFF2-40B4-BE49-F238E27FC236}">
                <a16:creationId xmlns:a16="http://schemas.microsoft.com/office/drawing/2014/main" id="{DA7810BC-7101-0279-976E-8E64FEA4F784}"/>
              </a:ext>
            </a:extLst>
          </p:cNvPr>
          <p:cNvSpPr txBox="1">
            <a:spLocks/>
          </p:cNvSpPr>
          <p:nvPr/>
        </p:nvSpPr>
        <p:spPr>
          <a:xfrm>
            <a:off x="4861561" y="4510065"/>
            <a:ext cx="2468880" cy="1323439"/>
          </a:xfrm>
          <a:prstGeom prst="rect">
            <a:avLst/>
          </a:prstGeom>
          <a:noFill/>
          <a:ln>
            <a:noFill/>
            <a:prstDash/>
          </a:ln>
          <a:effectLst/>
        </p:spPr>
        <p:txBody>
          <a:bodyPr rot="0" spcFirstLastPara="0" vertOverflow="overflow" horzOverflow="overflow" vert="horz" wrap="square" lIns="0" tIns="91440" rIns="0" bIns="0" numCol="1" spcCol="0" rtlCol="0" fromWordArt="0" anchor="t" anchorCtr="0" forceAA="0" compatLnSpc="1">
            <a:prstTxWarp prst="textNoShape">
              <a:avLst/>
            </a:prstTxWarp>
            <a:spAutoFit/>
          </a:bodyPr>
          <a:lstStyle>
            <a:defPPr>
              <a:defRPr lang="en-US"/>
            </a:defPPr>
            <a:lvl1pPr algn="ctr" defTabSz="914400">
              <a:lnSpc>
                <a:spcPct val="100000"/>
              </a:lnSpc>
              <a:spcBef>
                <a:spcPts val="0"/>
              </a:spcBef>
              <a:spcAft>
                <a:spcPts val="600"/>
              </a:spcAft>
              <a:buNone/>
              <a:defRPr sz="2000" b="0" kern="0" cap="none" spc="0" baseline="0">
                <a:ln>
                  <a:noFill/>
                </a:ln>
                <a:effectLst/>
              </a:defRPr>
            </a:lvl1pPr>
          </a:lstStyle>
          <a:p>
            <a:r>
              <a:rPr lang="en-US" sz="1600" noProof="0"/>
              <a:t>Sifting through</a:t>
            </a:r>
            <a:br>
              <a:rPr lang="en-US" sz="1600" noProof="0"/>
            </a:br>
            <a:r>
              <a:rPr lang="en-US" sz="1600" noProof="0"/>
              <a:t>large-scale databases</a:t>
            </a:r>
            <a:br>
              <a:rPr lang="en-US" sz="1600" noProof="0"/>
            </a:br>
            <a:r>
              <a:rPr lang="en-US" sz="1600" noProof="0"/>
              <a:t>to find related items can</a:t>
            </a:r>
            <a:br>
              <a:rPr lang="en-US" sz="1600" noProof="0"/>
            </a:br>
            <a:r>
              <a:rPr lang="en-US" sz="1600" noProof="0"/>
              <a:t>be resource-intensive</a:t>
            </a:r>
            <a:br>
              <a:rPr lang="en-US" sz="1600" noProof="0"/>
            </a:br>
            <a:r>
              <a:rPr lang="en-US" sz="1600" noProof="0"/>
              <a:t>and time-consuming</a:t>
            </a:r>
          </a:p>
        </p:txBody>
      </p:sp>
      <p:sp>
        <p:nvSpPr>
          <p:cNvPr id="6" name="Title 14">
            <a:extLst>
              <a:ext uri="{FF2B5EF4-FFF2-40B4-BE49-F238E27FC236}">
                <a16:creationId xmlns:a16="http://schemas.microsoft.com/office/drawing/2014/main" id="{28A1E128-8762-34CD-5393-A0FE7361E5F1}"/>
              </a:ext>
            </a:extLst>
          </p:cNvPr>
          <p:cNvSpPr txBox="1">
            <a:spLocks/>
          </p:cNvSpPr>
          <p:nvPr/>
        </p:nvSpPr>
        <p:spPr>
          <a:xfrm>
            <a:off x="7713852" y="1454448"/>
            <a:ext cx="2468880"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spcBef>
                <a:spcPts val="0"/>
              </a:spcBef>
              <a:spcAft>
                <a:spcPts val="600"/>
              </a:spcAft>
            </a:pPr>
            <a:r>
              <a:rPr lang="en-US" sz="2400" noProof="0">
                <a:solidFill>
                  <a:schemeClr val="accent2"/>
                </a:solidFill>
              </a:rPr>
              <a:t>The solution</a:t>
            </a:r>
            <a:endParaRPr lang="en-US" sz="1600" noProof="0">
              <a:solidFill>
                <a:schemeClr val="tx1"/>
              </a:solidFill>
              <a:latin typeface="+mn-lt"/>
            </a:endParaRPr>
          </a:p>
        </p:txBody>
      </p:sp>
      <p:grpSp>
        <p:nvGrpSpPr>
          <p:cNvPr id="19" name="Group 18" descr="A line chart">
            <a:extLst>
              <a:ext uri="{FF2B5EF4-FFF2-40B4-BE49-F238E27FC236}">
                <a16:creationId xmlns:a16="http://schemas.microsoft.com/office/drawing/2014/main" id="{55149157-53A8-9C8B-EFFC-28F3F122E148}"/>
              </a:ext>
            </a:extLst>
          </p:cNvPr>
          <p:cNvGrpSpPr/>
          <p:nvPr/>
        </p:nvGrpSpPr>
        <p:grpSpPr>
          <a:xfrm>
            <a:off x="7686420" y="1986321"/>
            <a:ext cx="2523744" cy="2523744"/>
            <a:chOff x="7686420" y="1986321"/>
            <a:chExt cx="2523744" cy="2523744"/>
          </a:xfrm>
        </p:grpSpPr>
        <p:sp>
          <p:nvSpPr>
            <p:cNvPr id="14" name="Rectangle 13">
              <a:extLst>
                <a:ext uri="{FF2B5EF4-FFF2-40B4-BE49-F238E27FC236}">
                  <a16:creationId xmlns:a16="http://schemas.microsoft.com/office/drawing/2014/main" id="{D85BC093-EC2E-19D0-5B79-6573A56EDD96}"/>
                </a:ext>
              </a:extLst>
            </p:cNvPr>
            <p:cNvSpPr/>
            <p:nvPr/>
          </p:nvSpPr>
          <p:spPr bwMode="auto">
            <a:xfrm>
              <a:off x="7686420" y="1986321"/>
              <a:ext cx="2523744" cy="2523744"/>
            </a:xfrm>
            <a:prstGeom prst="rect">
              <a:avLst/>
            </a:prstGeom>
            <a:solidFill>
              <a:schemeClr val="accent2"/>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pic>
          <p:nvPicPr>
            <p:cNvPr id="16" name="Picture 15">
              <a:extLst>
                <a:ext uri="{FF2B5EF4-FFF2-40B4-BE49-F238E27FC236}">
                  <a16:creationId xmlns:a16="http://schemas.microsoft.com/office/drawing/2014/main" id="{5C3015E7-2747-3628-5AE9-BD4CD5038D5E}"/>
                </a:ext>
              </a:extLst>
            </p:cNvPr>
            <p:cNvPicPr>
              <a:picLocks noChangeAspect="1"/>
            </p:cNvPicPr>
            <p:nvPr/>
          </p:nvPicPr>
          <p:blipFill>
            <a:blip r:embed="rId5" cstate="print">
              <a:extLst>
                <a:ext uri="{28A0092B-C50C-407E-A947-70E740481C1C}">
                  <a14:useLocalDpi xmlns:a14="http://schemas.microsoft.com/office/drawing/2010/main" val="0"/>
                </a:ext>
              </a:extLst>
            </a:blip>
            <a:srcRect l="46" r="46"/>
            <a:stretch/>
          </p:blipFill>
          <p:spPr>
            <a:xfrm>
              <a:off x="8064718" y="2364619"/>
              <a:ext cx="1767148" cy="1767148"/>
            </a:xfrm>
            <a:prstGeom prst="rect">
              <a:avLst/>
            </a:prstGeom>
          </p:spPr>
        </p:pic>
      </p:grpSp>
      <p:sp>
        <p:nvSpPr>
          <p:cNvPr id="9" name="Title 14">
            <a:extLst>
              <a:ext uri="{FF2B5EF4-FFF2-40B4-BE49-F238E27FC236}">
                <a16:creationId xmlns:a16="http://schemas.microsoft.com/office/drawing/2014/main" id="{6ABA6381-E824-DF6E-79A8-CC484304A258}"/>
              </a:ext>
            </a:extLst>
          </p:cNvPr>
          <p:cNvSpPr txBox="1">
            <a:spLocks/>
          </p:cNvSpPr>
          <p:nvPr/>
        </p:nvSpPr>
        <p:spPr>
          <a:xfrm>
            <a:off x="7713852" y="4510065"/>
            <a:ext cx="2468880" cy="1815882"/>
          </a:xfrm>
          <a:prstGeom prst="rect">
            <a:avLst/>
          </a:prstGeom>
          <a:noFill/>
          <a:ln>
            <a:noFill/>
            <a:prstDash/>
          </a:ln>
          <a:effectLst/>
        </p:spPr>
        <p:txBody>
          <a:bodyPr rot="0" spcFirstLastPara="0" vertOverflow="overflow" horzOverflow="overflow" vert="horz" wrap="square" lIns="0" tIns="91440" rIns="0" bIns="0" numCol="1" spcCol="0" rtlCol="0" fromWordArt="0" anchor="t" anchorCtr="0" forceAA="0" compatLnSpc="1">
            <a:prstTxWarp prst="textNoShape">
              <a:avLst/>
            </a:prstTxWarp>
            <a:spAutoFit/>
          </a:bodyPr>
          <a:lstStyle>
            <a:defPPr>
              <a:defRPr lang="en-US"/>
            </a:defPPr>
            <a:lvl1pPr algn="ctr" defTabSz="914400">
              <a:lnSpc>
                <a:spcPct val="100000"/>
              </a:lnSpc>
              <a:spcBef>
                <a:spcPts val="0"/>
              </a:spcBef>
              <a:spcAft>
                <a:spcPts val="600"/>
              </a:spcAft>
              <a:buNone/>
              <a:defRPr sz="2000" b="0" kern="0" cap="none" spc="0" baseline="0">
                <a:ln>
                  <a:noFill/>
                </a:ln>
                <a:effectLst/>
              </a:defRPr>
            </a:lvl1pPr>
          </a:lstStyle>
          <a:p>
            <a:r>
              <a:rPr lang="en-US" sz="1600" noProof="0"/>
              <a:t>By calculating similarity metrics like cosine similarity, vector search organizes data and retrieves semantically similar items within the high-dimensional space</a:t>
            </a:r>
          </a:p>
        </p:txBody>
      </p:sp>
    </p:spTree>
    <p:extLst>
      <p:ext uri="{BB962C8B-B14F-4D97-AF65-F5344CB8AC3E}">
        <p14:creationId xmlns:p14="http://schemas.microsoft.com/office/powerpoint/2010/main" val="283398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375E-6 1.11111E-6 L 4.375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4.375E-6 3.33333E-6 L 4.375E-6 0.03541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0"/>
                                  </p:stCondLst>
                                  <p:childTnLst>
                                    <p:animMotion origin="layout" path="M 4.375E-6 -1.11111E-6 L 4.375E-6 0.03542 " pathEditMode="relative" rAng="0" ptsTypes="AA">
                                      <p:cBhvr>
                                        <p:cTn id="19" dur="700" spd="-100000" fill="hold"/>
                                        <p:tgtEl>
                                          <p:spTgt spid="12"/>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0 1.11111E-6 L 0 0.03542 " pathEditMode="relative" rAng="0" ptsTypes="AA">
                                      <p:cBhvr>
                                        <p:cTn id="26" dur="700" spd="-100000" fill="hold"/>
                                        <p:tgtEl>
                                          <p:spTgt spid="5"/>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decel="100000" fill="hold" grpId="1" nodeType="withEffect">
                                  <p:stCondLst>
                                    <p:cond delay="0"/>
                                  </p:stCondLst>
                                  <p:childTnLst>
                                    <p:animMotion origin="layout" path="M 0 3.33333E-6 L 0 0.03541 " pathEditMode="relative" rAng="0" ptsTypes="AA">
                                      <p:cBhvr>
                                        <p:cTn id="31" dur="700" spd="-100000" fill="hold"/>
                                        <p:tgtEl>
                                          <p:spTgt spid="8"/>
                                        </p:tgtEl>
                                        <p:attrNameLst>
                                          <p:attrName>ppt_x</p:attrName>
                                          <p:attrName>ppt_y</p:attrName>
                                        </p:attrNameLst>
                                      </p:cBhvr>
                                      <p:rCtr x="0" y="1759"/>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42" presetClass="path" presetSubtype="0" decel="100000" fill="hold" nodeType="withEffect">
                                  <p:stCondLst>
                                    <p:cond delay="0"/>
                                  </p:stCondLst>
                                  <p:childTnLst>
                                    <p:animMotion origin="layout" path="M 4.16667E-7 -1.11111E-6 L 4.16667E-7 0.03542 " pathEditMode="relative" rAng="0" ptsTypes="AA">
                                      <p:cBhvr>
                                        <p:cTn id="36" dur="700" spd="-100000" fill="hold"/>
                                        <p:tgtEl>
                                          <p:spTgt spid="13"/>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grpId="1" nodeType="withEffect">
                                  <p:stCondLst>
                                    <p:cond delay="0"/>
                                  </p:stCondLst>
                                  <p:childTnLst>
                                    <p:animMotion origin="layout" path="M -4.16667E-6 1.11111E-6 L -4.16667E-6 0.03542 " pathEditMode="relative" rAng="0" ptsTypes="AA">
                                      <p:cBhvr>
                                        <p:cTn id="43" dur="700" spd="-100000" fill="hold"/>
                                        <p:tgtEl>
                                          <p:spTgt spid="6"/>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42" presetClass="path" presetSubtype="0" decel="100000" fill="hold" grpId="1" nodeType="withEffect">
                                  <p:stCondLst>
                                    <p:cond delay="0"/>
                                  </p:stCondLst>
                                  <p:childTnLst>
                                    <p:animMotion origin="layout" path="M -4.16667E-6 3.7037E-6 L -4.16667E-6 0.03541 " pathEditMode="relative" rAng="0" ptsTypes="AA">
                                      <p:cBhvr>
                                        <p:cTn id="48" dur="700" spd="-100000" fill="hold"/>
                                        <p:tgtEl>
                                          <p:spTgt spid="9"/>
                                        </p:tgtEl>
                                        <p:attrNameLst>
                                          <p:attrName>ppt_x</p:attrName>
                                          <p:attrName>ppt_y</p:attrName>
                                        </p:attrNameLst>
                                      </p:cBhvr>
                                      <p:rCtr x="0" y="1759"/>
                                    </p:animMotion>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42" presetClass="path" presetSubtype="0" decel="100000" fill="hold" nodeType="withEffect">
                                  <p:stCondLst>
                                    <p:cond delay="0"/>
                                  </p:stCondLst>
                                  <p:childTnLst>
                                    <p:animMotion origin="layout" path="M -4.16667E-6 3.7037E-6 L -4.16667E-6 0.03541 " pathEditMode="relative" rAng="0" ptsTypes="AA">
                                      <p:cBhvr>
                                        <p:cTn id="53"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5" grpId="0"/>
      <p:bldP spid="5" grpId="1"/>
      <p:bldP spid="8" grpId="0"/>
      <p:bldP spid="8" grpId="1"/>
      <p:bldP spid="6" grpId="0"/>
      <p:bldP spid="6" grpId="1"/>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167608" cy="1169551"/>
          </a:xfrm>
        </p:spPr>
        <p:txBody>
          <a:bodyPr/>
          <a:lstStyle/>
          <a:p>
            <a:r>
              <a:rPr lang="en-US" noProof="0"/>
              <a:t>Embeddings: convert data into vector representation</a:t>
            </a:r>
            <a:br>
              <a:rPr lang="en-US" noProof="0"/>
            </a:br>
            <a:r>
              <a:rPr lang="en-US" sz="2000" spc="0" noProof="0">
                <a:solidFill>
                  <a:schemeClr val="tx1"/>
                </a:solidFill>
              </a:rPr>
              <a:t>Simplifying complex data structures for efficient analysis and processing in various applications</a:t>
            </a:r>
          </a:p>
        </p:txBody>
      </p:sp>
      <p:sp>
        <p:nvSpPr>
          <p:cNvPr id="5" name="Text Placeholder 4">
            <a:extLst>
              <a:ext uri="{FF2B5EF4-FFF2-40B4-BE49-F238E27FC236}">
                <a16:creationId xmlns:a16="http://schemas.microsoft.com/office/drawing/2014/main" id="{92EACFBF-E578-1508-2FF9-3C67CD680155}"/>
              </a:ext>
            </a:extLst>
          </p:cNvPr>
          <p:cNvSpPr>
            <a:spLocks noGrp="1"/>
          </p:cNvSpPr>
          <p:nvPr>
            <p:ph type="body" sz="quarter" idx="16"/>
          </p:nvPr>
        </p:nvSpPr>
        <p:spPr>
          <a:xfrm>
            <a:off x="585788" y="1926772"/>
            <a:ext cx="3263900" cy="363538"/>
          </a:xfrm>
        </p:spPr>
        <p:txBody>
          <a:bodyPr/>
          <a:lstStyle/>
          <a:p>
            <a:r>
              <a:rPr lang="en-US" noProof="0"/>
              <a:t>Definition</a:t>
            </a:r>
          </a:p>
        </p:txBody>
      </p:sp>
      <p:sp>
        <p:nvSpPr>
          <p:cNvPr id="3" name="Text Placeholder 2">
            <a:extLst>
              <a:ext uri="{FF2B5EF4-FFF2-40B4-BE49-F238E27FC236}">
                <a16:creationId xmlns:a16="http://schemas.microsoft.com/office/drawing/2014/main" id="{0ACE3B21-7B60-2AC8-1FF4-AA82CB47AA2B}"/>
              </a:ext>
            </a:extLst>
          </p:cNvPr>
          <p:cNvSpPr>
            <a:spLocks noGrp="1"/>
          </p:cNvSpPr>
          <p:nvPr>
            <p:ph type="body" sz="quarter" idx="14"/>
          </p:nvPr>
        </p:nvSpPr>
        <p:spPr>
          <a:xfrm>
            <a:off x="585788" y="2590331"/>
            <a:ext cx="3263900" cy="2893100"/>
          </a:xfrm>
        </p:spPr>
        <p:txBody>
          <a:bodyPr/>
          <a:lstStyle/>
          <a:p>
            <a:r>
              <a:rPr lang="en-US" noProof="0"/>
              <a:t>Abstract, dense, compact, learned numerical representations of data</a:t>
            </a:r>
          </a:p>
          <a:p>
            <a:r>
              <a:rPr lang="en-US" noProof="0"/>
              <a:t>Map complex </a:t>
            </a:r>
            <a:br>
              <a:rPr lang="en-US" noProof="0"/>
            </a:br>
            <a:r>
              <a:rPr lang="en-US" noProof="0"/>
              <a:t>structures into simpler, fixed-size vectors</a:t>
            </a:r>
          </a:p>
          <a:p>
            <a:r>
              <a:rPr lang="en-US" noProof="0"/>
              <a:t>Applicable to diverse </a:t>
            </a:r>
            <a:br>
              <a:rPr lang="en-US" noProof="0"/>
            </a:br>
            <a:r>
              <a:rPr lang="en-US" noProof="0"/>
              <a:t>data types (text, images, audio, etc.)</a:t>
            </a:r>
          </a:p>
        </p:txBody>
      </p:sp>
      <p:sp>
        <p:nvSpPr>
          <p:cNvPr id="6" name="Text Placeholder 5">
            <a:extLst>
              <a:ext uri="{FF2B5EF4-FFF2-40B4-BE49-F238E27FC236}">
                <a16:creationId xmlns:a16="http://schemas.microsoft.com/office/drawing/2014/main" id="{291F435E-BD04-A548-7816-513032BDDD30}"/>
              </a:ext>
            </a:extLst>
          </p:cNvPr>
          <p:cNvSpPr>
            <a:spLocks noGrp="1"/>
          </p:cNvSpPr>
          <p:nvPr>
            <p:ph type="body" sz="quarter" idx="17"/>
          </p:nvPr>
        </p:nvSpPr>
        <p:spPr>
          <a:xfrm>
            <a:off x="4464050" y="1926772"/>
            <a:ext cx="3263900" cy="363538"/>
          </a:xfrm>
        </p:spPr>
        <p:txBody>
          <a:bodyPr/>
          <a:lstStyle/>
          <a:p>
            <a:r>
              <a:rPr lang="en-US" noProof="0"/>
              <a:t>Purpose</a:t>
            </a:r>
          </a:p>
        </p:txBody>
      </p:sp>
      <p:sp>
        <p:nvSpPr>
          <p:cNvPr id="4" name="Text Placeholder 3">
            <a:extLst>
              <a:ext uri="{FF2B5EF4-FFF2-40B4-BE49-F238E27FC236}">
                <a16:creationId xmlns:a16="http://schemas.microsoft.com/office/drawing/2014/main" id="{5FFC7FA4-BFB2-672C-18BC-5B586F712DAD}"/>
              </a:ext>
            </a:extLst>
          </p:cNvPr>
          <p:cNvSpPr>
            <a:spLocks noGrp="1"/>
          </p:cNvSpPr>
          <p:nvPr>
            <p:ph type="body" sz="quarter" idx="15"/>
          </p:nvPr>
        </p:nvSpPr>
        <p:spPr>
          <a:xfrm>
            <a:off x="4464050" y="2583981"/>
            <a:ext cx="3263900" cy="1760538"/>
          </a:xfrm>
        </p:spPr>
        <p:txBody>
          <a:bodyPr/>
          <a:lstStyle/>
          <a:p>
            <a:r>
              <a:rPr lang="en-US" noProof="0"/>
              <a:t>Facilitate analysis and processing of diverse </a:t>
            </a:r>
            <a:br>
              <a:rPr lang="en-US" noProof="0"/>
            </a:br>
            <a:r>
              <a:rPr lang="en-US" noProof="0"/>
              <a:t>data types</a:t>
            </a:r>
          </a:p>
          <a:p>
            <a:r>
              <a:rPr lang="en-US" noProof="0"/>
              <a:t>Enable similarity measurement, clustering, </a:t>
            </a:r>
            <a:br>
              <a:rPr lang="en-US" noProof="0"/>
            </a:br>
            <a:r>
              <a:rPr lang="en-US" noProof="0"/>
              <a:t>and classification</a:t>
            </a:r>
          </a:p>
          <a:p>
            <a:r>
              <a:rPr lang="en-US" noProof="0"/>
              <a:t>Power applications</a:t>
            </a:r>
            <a:br>
              <a:rPr lang="en-US" noProof="0"/>
            </a:br>
            <a:r>
              <a:rPr lang="en-US" noProof="0"/>
              <a:t>like Vector search and recommendation systems</a:t>
            </a:r>
          </a:p>
        </p:txBody>
      </p:sp>
      <p:sp>
        <p:nvSpPr>
          <p:cNvPr id="7" name="Text Placeholder 6">
            <a:extLst>
              <a:ext uri="{FF2B5EF4-FFF2-40B4-BE49-F238E27FC236}">
                <a16:creationId xmlns:a16="http://schemas.microsoft.com/office/drawing/2014/main" id="{4B41B322-69C6-DC99-3ABE-EDC90141CFFA}"/>
              </a:ext>
            </a:extLst>
          </p:cNvPr>
          <p:cNvSpPr>
            <a:spLocks noGrp="1"/>
          </p:cNvSpPr>
          <p:nvPr>
            <p:ph type="body" sz="quarter" idx="18"/>
          </p:nvPr>
        </p:nvSpPr>
        <p:spPr>
          <a:xfrm>
            <a:off x="8342313" y="1926772"/>
            <a:ext cx="3263900" cy="363538"/>
          </a:xfrm>
        </p:spPr>
        <p:txBody>
          <a:bodyPr/>
          <a:lstStyle/>
          <a:p>
            <a:r>
              <a:rPr lang="en-US" noProof="0"/>
              <a:t>Benefits</a:t>
            </a:r>
          </a:p>
        </p:txBody>
      </p:sp>
      <p:sp>
        <p:nvSpPr>
          <p:cNvPr id="8" name="Text Placeholder 7">
            <a:extLst>
              <a:ext uri="{FF2B5EF4-FFF2-40B4-BE49-F238E27FC236}">
                <a16:creationId xmlns:a16="http://schemas.microsoft.com/office/drawing/2014/main" id="{192CC09F-F5A4-D410-1E6F-69040B85E31C}"/>
              </a:ext>
            </a:extLst>
          </p:cNvPr>
          <p:cNvSpPr>
            <a:spLocks noGrp="1"/>
          </p:cNvSpPr>
          <p:nvPr>
            <p:ph type="body" sz="quarter" idx="19"/>
          </p:nvPr>
        </p:nvSpPr>
        <p:spPr>
          <a:xfrm>
            <a:off x="8342313" y="2590331"/>
            <a:ext cx="3263900" cy="2585323"/>
          </a:xfrm>
        </p:spPr>
        <p:txBody>
          <a:bodyPr/>
          <a:lstStyle/>
          <a:p>
            <a:r>
              <a:rPr lang="en-US" noProof="0"/>
              <a:t>Efficient search and organization of </a:t>
            </a:r>
            <a:br>
              <a:rPr lang="en-US" noProof="0"/>
            </a:br>
            <a:r>
              <a:rPr lang="en-US" noProof="0"/>
              <a:t>vast datasets</a:t>
            </a:r>
          </a:p>
          <a:p>
            <a:r>
              <a:rPr lang="en-US" noProof="0"/>
              <a:t>Improved accuracy and relevance of search results</a:t>
            </a:r>
          </a:p>
          <a:p>
            <a:r>
              <a:rPr lang="en-US" noProof="0"/>
              <a:t>Scalable and adaptable</a:t>
            </a:r>
            <a:br>
              <a:rPr lang="en-US" noProof="0"/>
            </a:br>
            <a:r>
              <a:rPr lang="en-US" noProof="0"/>
              <a:t>to various industries</a:t>
            </a:r>
            <a:br>
              <a:rPr lang="en-US" noProof="0"/>
            </a:br>
            <a:r>
              <a:rPr lang="en-US" noProof="0"/>
              <a:t>and use cases </a:t>
            </a:r>
          </a:p>
        </p:txBody>
      </p:sp>
    </p:spTree>
    <p:extLst>
      <p:ext uri="{BB962C8B-B14F-4D97-AF65-F5344CB8AC3E}">
        <p14:creationId xmlns:p14="http://schemas.microsoft.com/office/powerpoint/2010/main" val="294078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04167E-6 2.59259E-6 L -1.04167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1.04167E-6 2.59259E-6 L -1.04167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100"/>
                                  </p:stCondLst>
                                  <p:childTnLst>
                                    <p:animMotion origin="layout" path="M 0 2.59259E-6 L 0 0.03541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100"/>
                                  </p:stCondLst>
                                  <p:childTnLst>
                                    <p:animMotion origin="layout" path="M 0 -2.59259E-6 L 0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200"/>
                                  </p:stCondLst>
                                  <p:childTnLst>
                                    <p:animMotion origin="layout" path="M 1.04167E-6 2.59259E-6 L 1.04167E-6 0.03541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200"/>
                                  </p:stCondLst>
                                  <p:childTnLst>
                                    <p:animMotion origin="layout" path="M 1.04167E-6 -3.7037E-6 L 1.04167E-6 0.03542 " pathEditMode="relative" rAng="0" ptsTypes="AA">
                                      <p:cBhvr>
                                        <p:cTn id="3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P spid="6" grpId="0"/>
      <p:bldP spid="6" grpId="1"/>
      <p:bldP spid="4" grpId="0"/>
      <p:bldP spid="4" grpId="1"/>
      <p:bldP spid="7" grpId="0"/>
      <p:bldP spid="7" grpId="1"/>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noProof="0"/>
              <a:t>Why do I need embeddings?</a:t>
            </a:r>
            <a:br>
              <a:rPr lang="en-US" noProof="0"/>
            </a:br>
            <a:r>
              <a:rPr lang="en-US" sz="2000" spc="0" noProof="0">
                <a:solidFill>
                  <a:schemeClr val="tx1"/>
                </a:solidFill>
              </a:rPr>
              <a:t>Vectors are a universal representation of data</a:t>
            </a:r>
          </a:p>
        </p:txBody>
      </p:sp>
      <p:sp>
        <p:nvSpPr>
          <p:cNvPr id="22" name="TextBox 21">
            <a:extLst>
              <a:ext uri="{FF2B5EF4-FFF2-40B4-BE49-F238E27FC236}">
                <a16:creationId xmlns:a16="http://schemas.microsoft.com/office/drawing/2014/main" id="{29F5E5CF-9AB7-BE98-A4E1-E6DD12706BB0}"/>
              </a:ext>
            </a:extLst>
          </p:cNvPr>
          <p:cNvSpPr txBox="1"/>
          <p:nvPr/>
        </p:nvSpPr>
        <p:spPr>
          <a:xfrm>
            <a:off x="2711800" y="2190499"/>
            <a:ext cx="876300" cy="307777"/>
          </a:xfrm>
          <a:prstGeom prst="rect">
            <a:avLst/>
          </a:prstGeom>
          <a:noFill/>
        </p:spPr>
        <p:txBody>
          <a:bodyPr wrap="square" lIns="0" tIns="0" rIns="0" bIns="0" rtlCol="0" anchor="ctr" anchorCtr="0">
            <a:spAutoFit/>
          </a:bodyPr>
          <a:lstStyle/>
          <a:p>
            <a:pPr algn="ctr" defTabSz="914400">
              <a:defRPr/>
            </a:pPr>
            <a:r>
              <a:rPr lang="en-US" sz="2000" noProof="0"/>
              <a:t>3.4MB</a:t>
            </a:r>
          </a:p>
        </p:txBody>
      </p:sp>
      <p:sp>
        <p:nvSpPr>
          <p:cNvPr id="23" name="TextBox 22">
            <a:extLst>
              <a:ext uri="{FF2B5EF4-FFF2-40B4-BE49-F238E27FC236}">
                <a16:creationId xmlns:a16="http://schemas.microsoft.com/office/drawing/2014/main" id="{DA17B022-0E40-6F97-C32B-D29F1F91AAAC}"/>
              </a:ext>
            </a:extLst>
          </p:cNvPr>
          <p:cNvSpPr txBox="1"/>
          <p:nvPr/>
        </p:nvSpPr>
        <p:spPr>
          <a:xfrm>
            <a:off x="2711800" y="3728145"/>
            <a:ext cx="876300" cy="307777"/>
          </a:xfrm>
          <a:prstGeom prst="rect">
            <a:avLst/>
          </a:prstGeom>
          <a:noFill/>
        </p:spPr>
        <p:txBody>
          <a:bodyPr wrap="square" lIns="0" tIns="0" rIns="0" bIns="0" rtlCol="0" anchor="ctr" anchorCtr="0">
            <a:spAutoFit/>
          </a:bodyPr>
          <a:lstStyle/>
          <a:p>
            <a:pPr algn="ctr" defTabSz="914400">
              <a:defRPr/>
            </a:pPr>
            <a:r>
              <a:rPr lang="en-US" sz="2000" noProof="0"/>
              <a:t>4.1MB</a:t>
            </a:r>
          </a:p>
        </p:txBody>
      </p:sp>
      <p:sp>
        <p:nvSpPr>
          <p:cNvPr id="24" name="TextBox 23">
            <a:extLst>
              <a:ext uri="{FF2B5EF4-FFF2-40B4-BE49-F238E27FC236}">
                <a16:creationId xmlns:a16="http://schemas.microsoft.com/office/drawing/2014/main" id="{1A825C7B-E500-24C4-A1A6-30BB23D9F783}"/>
              </a:ext>
            </a:extLst>
          </p:cNvPr>
          <p:cNvSpPr txBox="1"/>
          <p:nvPr/>
        </p:nvSpPr>
        <p:spPr>
          <a:xfrm>
            <a:off x="2711800" y="5265791"/>
            <a:ext cx="876300" cy="307777"/>
          </a:xfrm>
          <a:prstGeom prst="rect">
            <a:avLst/>
          </a:prstGeom>
          <a:noFill/>
        </p:spPr>
        <p:txBody>
          <a:bodyPr wrap="square" lIns="0" tIns="0" rIns="0" bIns="0" rtlCol="0" anchor="ctr" anchorCtr="0">
            <a:spAutoFit/>
          </a:bodyPr>
          <a:lstStyle/>
          <a:p>
            <a:pPr algn="ctr" defTabSz="914400">
              <a:defRPr/>
            </a:pPr>
            <a:r>
              <a:rPr lang="en-US" sz="2000" noProof="0"/>
              <a:t>1.1GB</a:t>
            </a:r>
          </a:p>
        </p:txBody>
      </p:sp>
      <p:cxnSp>
        <p:nvCxnSpPr>
          <p:cNvPr id="26" name="Straight Arrow Connector 25">
            <a:extLst>
              <a:ext uri="{FF2B5EF4-FFF2-40B4-BE49-F238E27FC236}">
                <a16:creationId xmlns:a16="http://schemas.microsoft.com/office/drawing/2014/main" id="{74DFD6E8-888F-5ADF-8429-4BD3EC079219}"/>
              </a:ext>
              <a:ext uri="{C183D7F6-B498-43B3-948B-1728B52AA6E4}">
                <adec:decorative xmlns:adec="http://schemas.microsoft.com/office/drawing/2017/decorative" val="1"/>
              </a:ext>
            </a:extLst>
          </p:cNvPr>
          <p:cNvCxnSpPr>
            <a:cxnSpLocks/>
          </p:cNvCxnSpPr>
          <p:nvPr/>
        </p:nvCxnSpPr>
        <p:spPr>
          <a:xfrm flipV="1">
            <a:off x="4693007" y="3880520"/>
            <a:ext cx="3663879" cy="3028"/>
          </a:xfrm>
          <a:prstGeom prst="straightConnector1">
            <a:avLst/>
          </a:prstGeom>
          <a:ln w="3810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8FE12AC-BC7E-049B-AA80-C0BBF9A07E1C}"/>
              </a:ext>
              <a:ext uri="{C183D7F6-B498-43B3-948B-1728B52AA6E4}">
                <adec:decorative xmlns:adec="http://schemas.microsoft.com/office/drawing/2017/decorative" val="1"/>
              </a:ext>
            </a:extLst>
          </p:cNvPr>
          <p:cNvCxnSpPr>
            <a:cxnSpLocks/>
          </p:cNvCxnSpPr>
          <p:nvPr/>
        </p:nvCxnSpPr>
        <p:spPr>
          <a:xfrm flipV="1">
            <a:off x="4693007" y="4168310"/>
            <a:ext cx="3663880" cy="1097481"/>
          </a:xfrm>
          <a:prstGeom prst="straightConnector1">
            <a:avLst/>
          </a:prstGeom>
          <a:ln w="3810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0864EF-E53F-D706-E16D-94239BC5F2AE}"/>
              </a:ext>
            </a:extLst>
          </p:cNvPr>
          <p:cNvSpPr txBox="1"/>
          <p:nvPr/>
        </p:nvSpPr>
        <p:spPr>
          <a:xfrm>
            <a:off x="8164635" y="3231086"/>
            <a:ext cx="1315566" cy="1301895"/>
          </a:xfrm>
          <a:prstGeom prst="rect">
            <a:avLst/>
          </a:prstGeom>
          <a:noFill/>
        </p:spPr>
        <p:txBody>
          <a:bodyPr wrap="square" lIns="182880" tIns="146304" rIns="182880" bIns="146304" rtlCol="0">
            <a:spAutoFit/>
          </a:bodyPr>
          <a:lstStyle/>
          <a:p>
            <a:pPr algn="ctr" defTabSz="914400">
              <a:lnSpc>
                <a:spcPct val="90000"/>
              </a:lnSpc>
              <a:spcAft>
                <a:spcPts val="600"/>
              </a:spcAft>
              <a:defRPr/>
            </a:pPr>
            <a:r>
              <a:rPr lang="en-US" sz="1400" noProof="0"/>
              <a:t>0.1912</a:t>
            </a:r>
          </a:p>
          <a:p>
            <a:pPr algn="ctr" defTabSz="914400">
              <a:lnSpc>
                <a:spcPct val="90000"/>
              </a:lnSpc>
              <a:spcAft>
                <a:spcPts val="600"/>
              </a:spcAft>
              <a:defRPr/>
            </a:pPr>
            <a:r>
              <a:rPr lang="en-US" sz="1400" noProof="0"/>
              <a:t>0.4123</a:t>
            </a:r>
          </a:p>
          <a:p>
            <a:pPr algn="ctr" defTabSz="914400">
              <a:lnSpc>
                <a:spcPct val="90000"/>
              </a:lnSpc>
              <a:spcAft>
                <a:spcPts val="600"/>
              </a:spcAft>
              <a:defRPr/>
            </a:pPr>
            <a:r>
              <a:rPr lang="en-US" sz="1400" noProof="0"/>
              <a:t>. . . </a:t>
            </a:r>
          </a:p>
          <a:p>
            <a:pPr algn="ctr" defTabSz="914400">
              <a:lnSpc>
                <a:spcPct val="90000"/>
              </a:lnSpc>
              <a:spcAft>
                <a:spcPts val="600"/>
              </a:spcAft>
              <a:defRPr/>
            </a:pPr>
            <a:r>
              <a:rPr lang="en-US" sz="1400" noProof="0"/>
              <a:t>0.9128</a:t>
            </a:r>
          </a:p>
        </p:txBody>
      </p:sp>
      <p:cxnSp>
        <p:nvCxnSpPr>
          <p:cNvPr id="29" name="Straight Arrow Connector 28">
            <a:extLst>
              <a:ext uri="{FF2B5EF4-FFF2-40B4-BE49-F238E27FC236}">
                <a16:creationId xmlns:a16="http://schemas.microsoft.com/office/drawing/2014/main" id="{83C7BA0B-9AA7-0871-6738-E60426BD5AA1}"/>
              </a:ext>
              <a:ext uri="{C183D7F6-B498-43B3-948B-1728B52AA6E4}">
                <adec:decorative xmlns:adec="http://schemas.microsoft.com/office/drawing/2017/decorative" val="1"/>
              </a:ext>
            </a:extLst>
          </p:cNvPr>
          <p:cNvCxnSpPr>
            <a:cxnSpLocks/>
          </p:cNvCxnSpPr>
          <p:nvPr/>
        </p:nvCxnSpPr>
        <p:spPr>
          <a:xfrm>
            <a:off x="4693007" y="2498276"/>
            <a:ext cx="3663880" cy="1097481"/>
          </a:xfrm>
          <a:prstGeom prst="straightConnector1">
            <a:avLst/>
          </a:prstGeom>
          <a:ln w="3810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16015158-AAA6-D020-F030-A56BBB2CA776}"/>
              </a:ext>
              <a:ext uri="{C183D7F6-B498-43B3-948B-1728B52AA6E4}">
                <adec:decorative xmlns:adec="http://schemas.microsoft.com/office/drawing/2017/decorative" val="1"/>
              </a:ext>
            </a:extLst>
          </p:cNvPr>
          <p:cNvSpPr/>
          <p:nvPr/>
        </p:nvSpPr>
        <p:spPr>
          <a:xfrm>
            <a:off x="3795710" y="5068686"/>
            <a:ext cx="561588" cy="701985"/>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32" name="Graphic 18">
            <a:extLst>
              <a:ext uri="{FF2B5EF4-FFF2-40B4-BE49-F238E27FC236}">
                <a16:creationId xmlns:a16="http://schemas.microsoft.com/office/drawing/2014/main" id="{71F543C1-0C89-9ED6-167D-165449E2E976}"/>
              </a:ext>
              <a:ext uri="{C183D7F6-B498-43B3-948B-1728B52AA6E4}">
                <adec:decorative xmlns:adec="http://schemas.microsoft.com/office/drawing/2017/decorative" val="1"/>
              </a:ext>
            </a:extLst>
          </p:cNvPr>
          <p:cNvSpPr/>
          <p:nvPr/>
        </p:nvSpPr>
        <p:spPr>
          <a:xfrm>
            <a:off x="3725512" y="3529527"/>
            <a:ext cx="701985" cy="701985"/>
          </a:xfrm>
          <a:custGeom>
            <a:avLst/>
            <a:gdLst>
              <a:gd name="connsiteX0" fmla="*/ 350993 w 701985"/>
              <a:gd name="connsiteY0" fmla="*/ 0 h 701985"/>
              <a:gd name="connsiteX1" fmla="*/ 701985 w 701985"/>
              <a:gd name="connsiteY1" fmla="*/ 350993 h 701985"/>
              <a:gd name="connsiteX2" fmla="*/ 701985 w 701985"/>
              <a:gd name="connsiteY2" fmla="*/ 596687 h 701985"/>
              <a:gd name="connsiteX3" fmla="*/ 596687 w 701985"/>
              <a:gd name="connsiteY3" fmla="*/ 701985 h 701985"/>
              <a:gd name="connsiteX4" fmla="*/ 491390 w 701985"/>
              <a:gd name="connsiteY4" fmla="*/ 701985 h 701985"/>
              <a:gd name="connsiteX5" fmla="*/ 456290 w 701985"/>
              <a:gd name="connsiteY5" fmla="*/ 666886 h 701985"/>
              <a:gd name="connsiteX6" fmla="*/ 456290 w 701985"/>
              <a:gd name="connsiteY6" fmla="*/ 456290 h 701985"/>
              <a:gd name="connsiteX7" fmla="*/ 491390 w 701985"/>
              <a:gd name="connsiteY7" fmla="*/ 421191 h 701985"/>
              <a:gd name="connsiteX8" fmla="*/ 649336 w 701985"/>
              <a:gd name="connsiteY8" fmla="*/ 421191 h 701985"/>
              <a:gd name="connsiteX9" fmla="*/ 649336 w 701985"/>
              <a:gd name="connsiteY9" fmla="*/ 350993 h 701985"/>
              <a:gd name="connsiteX10" fmla="*/ 350993 w 701985"/>
              <a:gd name="connsiteY10" fmla="*/ 52649 h 701985"/>
              <a:gd name="connsiteX11" fmla="*/ 52649 w 701985"/>
              <a:gd name="connsiteY11" fmla="*/ 350993 h 701985"/>
              <a:gd name="connsiteX12" fmla="*/ 52649 w 701985"/>
              <a:gd name="connsiteY12" fmla="*/ 421191 h 701985"/>
              <a:gd name="connsiteX13" fmla="*/ 210596 w 701985"/>
              <a:gd name="connsiteY13" fmla="*/ 421191 h 701985"/>
              <a:gd name="connsiteX14" fmla="*/ 245695 w 701985"/>
              <a:gd name="connsiteY14" fmla="*/ 456290 h 701985"/>
              <a:gd name="connsiteX15" fmla="*/ 245695 w 701985"/>
              <a:gd name="connsiteY15" fmla="*/ 666886 h 701985"/>
              <a:gd name="connsiteX16" fmla="*/ 210596 w 701985"/>
              <a:gd name="connsiteY16" fmla="*/ 701985 h 701985"/>
              <a:gd name="connsiteX17" fmla="*/ 105298 w 701985"/>
              <a:gd name="connsiteY17" fmla="*/ 701985 h 701985"/>
              <a:gd name="connsiteX18" fmla="*/ 0 w 701985"/>
              <a:gd name="connsiteY18" fmla="*/ 596687 h 701985"/>
              <a:gd name="connsiteX19" fmla="*/ 0 w 701985"/>
              <a:gd name="connsiteY19" fmla="*/ 350993 h 701985"/>
              <a:gd name="connsiteX20" fmla="*/ 350993 w 701985"/>
              <a:gd name="connsiteY20"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1985" h="701985">
                <a:moveTo>
                  <a:pt x="350993" y="0"/>
                </a:moveTo>
                <a:cubicBezTo>
                  <a:pt x="544846" y="0"/>
                  <a:pt x="701985" y="157139"/>
                  <a:pt x="701985" y="350993"/>
                </a:cubicBezTo>
                <a:lnTo>
                  <a:pt x="701985" y="596687"/>
                </a:lnTo>
                <a:cubicBezTo>
                  <a:pt x="701985" y="654843"/>
                  <a:pt x="654843" y="701985"/>
                  <a:pt x="596687" y="701985"/>
                </a:cubicBezTo>
                <a:lnTo>
                  <a:pt x="491390" y="701985"/>
                </a:lnTo>
                <a:cubicBezTo>
                  <a:pt x="472004" y="701985"/>
                  <a:pt x="456290" y="686271"/>
                  <a:pt x="456290" y="666886"/>
                </a:cubicBezTo>
                <a:lnTo>
                  <a:pt x="456290" y="456290"/>
                </a:lnTo>
                <a:cubicBezTo>
                  <a:pt x="456290" y="436905"/>
                  <a:pt x="472004" y="421191"/>
                  <a:pt x="491390" y="421191"/>
                </a:cubicBezTo>
                <a:lnTo>
                  <a:pt x="649336" y="421191"/>
                </a:lnTo>
                <a:lnTo>
                  <a:pt x="649336" y="350993"/>
                </a:lnTo>
                <a:cubicBezTo>
                  <a:pt x="649336" y="186222"/>
                  <a:pt x="515762" y="52649"/>
                  <a:pt x="350993" y="52649"/>
                </a:cubicBezTo>
                <a:cubicBezTo>
                  <a:pt x="186222" y="52649"/>
                  <a:pt x="52649" y="186222"/>
                  <a:pt x="52649" y="350993"/>
                </a:cubicBezTo>
                <a:lnTo>
                  <a:pt x="52649" y="421191"/>
                </a:lnTo>
                <a:lnTo>
                  <a:pt x="210596" y="421191"/>
                </a:lnTo>
                <a:cubicBezTo>
                  <a:pt x="229980" y="421191"/>
                  <a:pt x="245695" y="436905"/>
                  <a:pt x="245695" y="456290"/>
                </a:cubicBezTo>
                <a:lnTo>
                  <a:pt x="245695" y="666886"/>
                </a:lnTo>
                <a:cubicBezTo>
                  <a:pt x="245695" y="686271"/>
                  <a:pt x="229980" y="701985"/>
                  <a:pt x="210596" y="701985"/>
                </a:cubicBezTo>
                <a:lnTo>
                  <a:pt x="105298" y="701985"/>
                </a:lnTo>
                <a:cubicBezTo>
                  <a:pt x="47144" y="701985"/>
                  <a:pt x="0" y="654843"/>
                  <a:pt x="0" y="596687"/>
                </a:cubicBezTo>
                <a:lnTo>
                  <a:pt x="0" y="350993"/>
                </a:lnTo>
                <a:cubicBezTo>
                  <a:pt x="0" y="157139"/>
                  <a:pt x="157139" y="0"/>
                  <a:pt x="350993"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33" name="Graphic 20">
            <a:extLst>
              <a:ext uri="{FF2B5EF4-FFF2-40B4-BE49-F238E27FC236}">
                <a16:creationId xmlns:a16="http://schemas.microsoft.com/office/drawing/2014/main" id="{C5B5A11A-EF9C-010A-75B0-7E6BA9ADAA44}"/>
              </a:ext>
              <a:ext uri="{C183D7F6-B498-43B3-948B-1728B52AA6E4}">
                <adec:decorative xmlns:adec="http://schemas.microsoft.com/office/drawing/2017/decorative" val="1"/>
              </a:ext>
            </a:extLst>
          </p:cNvPr>
          <p:cNvSpPr/>
          <p:nvPr/>
        </p:nvSpPr>
        <p:spPr>
          <a:xfrm>
            <a:off x="3769386" y="2037269"/>
            <a:ext cx="614236" cy="614236"/>
          </a:xfrm>
          <a:custGeom>
            <a:avLst/>
            <a:gdLst>
              <a:gd name="connsiteX0" fmla="*/ 52895 w 614236"/>
              <a:gd name="connsiteY0" fmla="*/ 105579 h 614236"/>
              <a:gd name="connsiteX1" fmla="*/ 0 w 614236"/>
              <a:gd name="connsiteY1" fmla="*/ 201821 h 614236"/>
              <a:gd name="connsiteX2" fmla="*/ 0 w 614236"/>
              <a:gd name="connsiteY2" fmla="*/ 429966 h 614236"/>
              <a:gd name="connsiteX3" fmla="*/ 184271 w 614236"/>
              <a:gd name="connsiteY3" fmla="*/ 614237 h 614236"/>
              <a:gd name="connsiteX4" fmla="*/ 412416 w 614236"/>
              <a:gd name="connsiteY4" fmla="*/ 614237 h 614236"/>
              <a:gd name="connsiteX5" fmla="*/ 508729 w 614236"/>
              <a:gd name="connsiteY5" fmla="*/ 561307 h 614236"/>
              <a:gd name="connsiteX6" fmla="*/ 504446 w 614236"/>
              <a:gd name="connsiteY6" fmla="*/ 561518 h 614236"/>
              <a:gd name="connsiteX7" fmla="*/ 500164 w 614236"/>
              <a:gd name="connsiteY7" fmla="*/ 561588 h 614236"/>
              <a:gd name="connsiteX8" fmla="*/ 184271 w 614236"/>
              <a:gd name="connsiteY8" fmla="*/ 561588 h 614236"/>
              <a:gd name="connsiteX9" fmla="*/ 52649 w 614236"/>
              <a:gd name="connsiteY9" fmla="*/ 429966 h 614236"/>
              <a:gd name="connsiteX10" fmla="*/ 52649 w 614236"/>
              <a:gd name="connsiteY10" fmla="*/ 114073 h 614236"/>
              <a:gd name="connsiteX11" fmla="*/ 52895 w 614236"/>
              <a:gd name="connsiteY11" fmla="*/ 105579 h 614236"/>
              <a:gd name="connsiteX12" fmla="*/ 335935 w 614236"/>
              <a:gd name="connsiteY12" fmla="*/ 321123 h 614236"/>
              <a:gd name="connsiteX13" fmla="*/ 332636 w 614236"/>
              <a:gd name="connsiteY13" fmla="*/ 323861 h 614236"/>
              <a:gd name="connsiteX14" fmla="*/ 143310 w 614236"/>
              <a:gd name="connsiteY14" fmla="*/ 510343 h 614236"/>
              <a:gd name="connsiteX15" fmla="*/ 201821 w 614236"/>
              <a:gd name="connsiteY15" fmla="*/ 526489 h 614236"/>
              <a:gd name="connsiteX16" fmla="*/ 500164 w 614236"/>
              <a:gd name="connsiteY16" fmla="*/ 526489 h 614236"/>
              <a:gd name="connsiteX17" fmla="*/ 559658 w 614236"/>
              <a:gd name="connsiteY17" fmla="*/ 509782 h 614236"/>
              <a:gd name="connsiteX18" fmla="*/ 369525 w 614236"/>
              <a:gd name="connsiteY18" fmla="*/ 323791 h 614236"/>
              <a:gd name="connsiteX19" fmla="*/ 366577 w 614236"/>
              <a:gd name="connsiteY19" fmla="*/ 321334 h 614236"/>
              <a:gd name="connsiteX20" fmla="*/ 339480 w 614236"/>
              <a:gd name="connsiteY20" fmla="*/ 318982 h 614236"/>
              <a:gd name="connsiteX21" fmla="*/ 335935 w 614236"/>
              <a:gd name="connsiteY21" fmla="*/ 321123 h 614236"/>
              <a:gd name="connsiteX22" fmla="*/ 201821 w 614236"/>
              <a:gd name="connsiteY22" fmla="*/ 0 h 614236"/>
              <a:gd name="connsiteX23" fmla="*/ 87748 w 614236"/>
              <a:gd name="connsiteY23" fmla="*/ 114073 h 614236"/>
              <a:gd name="connsiteX24" fmla="*/ 87748 w 614236"/>
              <a:gd name="connsiteY24" fmla="*/ 412416 h 614236"/>
              <a:gd name="connsiteX25" fmla="*/ 105543 w 614236"/>
              <a:gd name="connsiteY25" fmla="*/ 473629 h 614236"/>
              <a:gd name="connsiteX26" fmla="*/ 295711 w 614236"/>
              <a:gd name="connsiteY26" fmla="*/ 286340 h 614236"/>
              <a:gd name="connsiteX27" fmla="*/ 300204 w 614236"/>
              <a:gd name="connsiteY27" fmla="*/ 282233 h 614236"/>
              <a:gd name="connsiteX28" fmla="*/ 401571 w 614236"/>
              <a:gd name="connsiteY28" fmla="*/ 281882 h 614236"/>
              <a:gd name="connsiteX29" fmla="*/ 406344 w 614236"/>
              <a:gd name="connsiteY29" fmla="*/ 286164 h 614236"/>
              <a:gd name="connsiteX30" fmla="*/ 597038 w 614236"/>
              <a:gd name="connsiteY30" fmla="*/ 472682 h 614236"/>
              <a:gd name="connsiteX31" fmla="*/ 614237 w 614236"/>
              <a:gd name="connsiteY31" fmla="*/ 412416 h 614236"/>
              <a:gd name="connsiteX32" fmla="*/ 614237 w 614236"/>
              <a:gd name="connsiteY32" fmla="*/ 114073 h 614236"/>
              <a:gd name="connsiteX33" fmla="*/ 500164 w 614236"/>
              <a:gd name="connsiteY33" fmla="*/ 0 h 614236"/>
              <a:gd name="connsiteX34" fmla="*/ 201821 w 614236"/>
              <a:gd name="connsiteY34" fmla="*/ 0 h 614236"/>
              <a:gd name="connsiteX35" fmla="*/ 228145 w 614236"/>
              <a:gd name="connsiteY35" fmla="*/ 96558 h 614236"/>
              <a:gd name="connsiteX36" fmla="*/ 273244 w 614236"/>
              <a:gd name="connsiteY36" fmla="*/ 139174 h 614236"/>
              <a:gd name="connsiteX37" fmla="*/ 230627 w 614236"/>
              <a:gd name="connsiteY37" fmla="*/ 184271 h 614236"/>
              <a:gd name="connsiteX38" fmla="*/ 228145 w 614236"/>
              <a:gd name="connsiteY38" fmla="*/ 184271 h 614236"/>
              <a:gd name="connsiteX39" fmla="*/ 185529 w 614236"/>
              <a:gd name="connsiteY39" fmla="*/ 139174 h 614236"/>
              <a:gd name="connsiteX40" fmla="*/ 228145 w 614236"/>
              <a:gd name="connsiteY40" fmla="*/ 96558 h 61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4236" h="614236">
                <a:moveTo>
                  <a:pt x="52895" y="105579"/>
                </a:moveTo>
                <a:cubicBezTo>
                  <a:pt x="19930" y="126470"/>
                  <a:pt x="-33" y="162793"/>
                  <a:pt x="0" y="201821"/>
                </a:cubicBezTo>
                <a:lnTo>
                  <a:pt x="0" y="429966"/>
                </a:lnTo>
                <a:cubicBezTo>
                  <a:pt x="0" y="531754"/>
                  <a:pt x="82483" y="614237"/>
                  <a:pt x="184271" y="614237"/>
                </a:cubicBezTo>
                <a:lnTo>
                  <a:pt x="412416" y="614237"/>
                </a:lnTo>
                <a:cubicBezTo>
                  <a:pt x="451468" y="614261"/>
                  <a:pt x="487813" y="594287"/>
                  <a:pt x="508729" y="561307"/>
                </a:cubicBezTo>
                <a:lnTo>
                  <a:pt x="504446" y="561518"/>
                </a:lnTo>
                <a:lnTo>
                  <a:pt x="500164" y="561588"/>
                </a:lnTo>
                <a:lnTo>
                  <a:pt x="184271" y="561588"/>
                </a:lnTo>
                <a:cubicBezTo>
                  <a:pt x="111578" y="561588"/>
                  <a:pt x="52649" y="502660"/>
                  <a:pt x="52649" y="429966"/>
                </a:cubicBezTo>
                <a:lnTo>
                  <a:pt x="52649" y="114073"/>
                </a:lnTo>
                <a:cubicBezTo>
                  <a:pt x="52649" y="111230"/>
                  <a:pt x="52719" y="108386"/>
                  <a:pt x="52895" y="105579"/>
                </a:cubicBezTo>
                <a:close/>
                <a:moveTo>
                  <a:pt x="335935" y="321123"/>
                </a:moveTo>
                <a:lnTo>
                  <a:pt x="332636" y="323861"/>
                </a:lnTo>
                <a:lnTo>
                  <a:pt x="143310" y="510343"/>
                </a:lnTo>
                <a:cubicBezTo>
                  <a:pt x="160404" y="520592"/>
                  <a:pt x="180445" y="526489"/>
                  <a:pt x="201821" y="526489"/>
                </a:cubicBezTo>
                <a:lnTo>
                  <a:pt x="500164" y="526489"/>
                </a:lnTo>
                <a:cubicBezTo>
                  <a:pt x="521961" y="526489"/>
                  <a:pt x="542319" y="520382"/>
                  <a:pt x="559658" y="509782"/>
                </a:cubicBezTo>
                <a:lnTo>
                  <a:pt x="369525" y="323791"/>
                </a:lnTo>
                <a:lnTo>
                  <a:pt x="366577" y="321334"/>
                </a:lnTo>
                <a:cubicBezTo>
                  <a:pt x="358679" y="315584"/>
                  <a:pt x="348248" y="314679"/>
                  <a:pt x="339480" y="318982"/>
                </a:cubicBezTo>
                <a:lnTo>
                  <a:pt x="335935" y="321123"/>
                </a:lnTo>
                <a:close/>
                <a:moveTo>
                  <a:pt x="201821" y="0"/>
                </a:moveTo>
                <a:cubicBezTo>
                  <a:pt x="138820" y="0"/>
                  <a:pt x="87748" y="51072"/>
                  <a:pt x="87748" y="114073"/>
                </a:cubicBezTo>
                <a:lnTo>
                  <a:pt x="87748" y="412416"/>
                </a:lnTo>
                <a:cubicBezTo>
                  <a:pt x="87748" y="434950"/>
                  <a:pt x="94277" y="455939"/>
                  <a:pt x="105543" y="473629"/>
                </a:cubicBezTo>
                <a:lnTo>
                  <a:pt x="295711" y="286340"/>
                </a:lnTo>
                <a:lnTo>
                  <a:pt x="300204" y="282233"/>
                </a:lnTo>
                <a:cubicBezTo>
                  <a:pt x="329449" y="257586"/>
                  <a:pt x="372154" y="257439"/>
                  <a:pt x="401571" y="281882"/>
                </a:cubicBezTo>
                <a:lnTo>
                  <a:pt x="406344" y="286164"/>
                </a:lnTo>
                <a:lnTo>
                  <a:pt x="597038" y="472682"/>
                </a:lnTo>
                <a:cubicBezTo>
                  <a:pt x="607919" y="455202"/>
                  <a:pt x="614237" y="434564"/>
                  <a:pt x="614237" y="412416"/>
                </a:cubicBezTo>
                <a:lnTo>
                  <a:pt x="614237" y="114073"/>
                </a:lnTo>
                <a:cubicBezTo>
                  <a:pt x="614237" y="51072"/>
                  <a:pt x="563164" y="0"/>
                  <a:pt x="500164" y="0"/>
                </a:cubicBezTo>
                <a:lnTo>
                  <a:pt x="201821" y="0"/>
                </a:lnTo>
                <a:close/>
                <a:moveTo>
                  <a:pt x="228145" y="96558"/>
                </a:moveTo>
                <a:cubicBezTo>
                  <a:pt x="252367" y="95873"/>
                  <a:pt x="272556" y="114953"/>
                  <a:pt x="273244" y="139174"/>
                </a:cubicBezTo>
                <a:cubicBezTo>
                  <a:pt x="273929" y="163395"/>
                  <a:pt x="254849" y="183586"/>
                  <a:pt x="230627" y="184271"/>
                </a:cubicBezTo>
                <a:cubicBezTo>
                  <a:pt x="229800" y="184295"/>
                  <a:pt x="228972" y="184295"/>
                  <a:pt x="228145" y="184271"/>
                </a:cubicBezTo>
                <a:cubicBezTo>
                  <a:pt x="203924" y="183586"/>
                  <a:pt x="184844" y="163395"/>
                  <a:pt x="185529" y="139174"/>
                </a:cubicBezTo>
                <a:cubicBezTo>
                  <a:pt x="186188" y="115916"/>
                  <a:pt x="204887" y="97216"/>
                  <a:pt x="228145" y="96558"/>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Tree>
    <p:extLst>
      <p:ext uri="{BB962C8B-B14F-4D97-AF65-F5344CB8AC3E}">
        <p14:creationId xmlns:p14="http://schemas.microsoft.com/office/powerpoint/2010/main" val="370753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6.25E-7 -2.59259E-6 L -0.03672 -2.59259E-6 " pathEditMode="relative" rAng="0" ptsTypes="AA">
                                      <p:cBhvr>
                                        <p:cTn id="9" dur="600" spd="-100000" fill="hold"/>
                                        <p:tgtEl>
                                          <p:spTgt spid="22"/>
                                        </p:tgtEl>
                                        <p:attrNameLst>
                                          <p:attrName>ppt_x</p:attrName>
                                          <p:attrName>ppt_y</p:attrName>
                                        </p:attrNameLst>
                                      </p:cBhvr>
                                      <p:rCtr x="-1836" y="0"/>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42" presetClass="path" presetSubtype="0" decel="100000" fill="hold" grpId="1" nodeType="withEffect">
                                  <p:stCondLst>
                                    <p:cond delay="0"/>
                                  </p:stCondLst>
                                  <p:childTnLst>
                                    <p:animMotion origin="layout" path="M -6.25E-7 -2.59259E-6 L -0.03672 -2.59259E-6 " pathEditMode="relative" rAng="0" ptsTypes="AA">
                                      <p:cBhvr>
                                        <p:cTn id="14" dur="600" spd="-100000" fill="hold"/>
                                        <p:tgtEl>
                                          <p:spTgt spid="33"/>
                                        </p:tgtEl>
                                        <p:attrNameLst>
                                          <p:attrName>ppt_x</p:attrName>
                                          <p:attrName>ppt_y</p:attrName>
                                        </p:attrNameLst>
                                      </p:cBhvr>
                                      <p:rCtr x="-1836" y="0"/>
                                    </p:animMotion>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decel="100000" fill="hold" nodeType="withEffect">
                                  <p:stCondLst>
                                    <p:cond delay="0"/>
                                  </p:stCondLst>
                                  <p:childTnLst>
                                    <p:animMotion origin="layout" path="M -6.25E-7 -2.59259E-6 L -0.03672 -2.59259E-6 " pathEditMode="relative" rAng="0" ptsTypes="AA">
                                      <p:cBhvr>
                                        <p:cTn id="19" dur="600" spd="-100000" fill="hold"/>
                                        <p:tgtEl>
                                          <p:spTgt spid="29"/>
                                        </p:tgtEl>
                                        <p:attrNameLst>
                                          <p:attrName>ppt_x</p:attrName>
                                          <p:attrName>ppt_y</p:attrName>
                                        </p:attrNameLst>
                                      </p:cBhvr>
                                      <p:rCtr x="-1836" y="0"/>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0"/>
                                  </p:stCondLst>
                                  <p:childTnLst>
                                    <p:animMotion origin="layout" path="M -4.58333E-6 -3.7037E-7 L 0.03672 -3.7037E-7 " pathEditMode="relative" rAng="0" ptsTypes="AA">
                                      <p:cBhvr>
                                        <p:cTn id="24" dur="600" spd="-100000" fill="hold"/>
                                        <p:tgtEl>
                                          <p:spTgt spid="28"/>
                                        </p:tgtEl>
                                        <p:attrNameLst>
                                          <p:attrName>ppt_x</p:attrName>
                                          <p:attrName>ppt_y</p:attrName>
                                        </p:attrNameLst>
                                      </p:cBhvr>
                                      <p:rCtr x="1836" y="0"/>
                                    </p:animMotion>
                                  </p:childTnLst>
                                </p:cTn>
                              </p:par>
                              <p:par>
                                <p:cTn id="25" presetID="10" presetClass="entr" presetSubtype="0" fill="hold" grpId="0" nodeType="withEffect">
                                  <p:stCondLst>
                                    <p:cond delay="1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42" presetClass="path" presetSubtype="0" decel="100000" fill="hold" grpId="1" nodeType="withEffect">
                                  <p:stCondLst>
                                    <p:cond delay="100"/>
                                  </p:stCondLst>
                                  <p:childTnLst>
                                    <p:animMotion origin="layout" path="M -6.25E-7 -2.59259E-6 L -0.03672 -2.59259E-6 " pathEditMode="relative" rAng="0" ptsTypes="AA">
                                      <p:cBhvr>
                                        <p:cTn id="29" dur="600" spd="-100000" fill="hold"/>
                                        <p:tgtEl>
                                          <p:spTgt spid="23"/>
                                        </p:tgtEl>
                                        <p:attrNameLst>
                                          <p:attrName>ppt_x</p:attrName>
                                          <p:attrName>ppt_y</p:attrName>
                                        </p:attrNameLst>
                                      </p:cBhvr>
                                      <p:rCtr x="-1836" y="0"/>
                                    </p:animMotion>
                                  </p:childTnLst>
                                </p:cTn>
                              </p:par>
                              <p:par>
                                <p:cTn id="30" presetID="10" presetClass="entr" presetSubtype="0" fill="hold" grpId="0" nodeType="withEffect">
                                  <p:stCondLst>
                                    <p:cond delay="1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grpId="1" nodeType="withEffect">
                                  <p:stCondLst>
                                    <p:cond delay="100"/>
                                  </p:stCondLst>
                                  <p:childTnLst>
                                    <p:animMotion origin="layout" path="M -6.25E-7 -2.59259E-6 L -0.03672 -2.59259E-6 " pathEditMode="relative" rAng="0" ptsTypes="AA">
                                      <p:cBhvr>
                                        <p:cTn id="34" dur="600" spd="-100000" fill="hold"/>
                                        <p:tgtEl>
                                          <p:spTgt spid="32"/>
                                        </p:tgtEl>
                                        <p:attrNameLst>
                                          <p:attrName>ppt_x</p:attrName>
                                          <p:attrName>ppt_y</p:attrName>
                                        </p:attrNameLst>
                                      </p:cBhvr>
                                      <p:rCtr x="-1836" y="0"/>
                                    </p:animMotion>
                                  </p:childTnLst>
                                </p:cTn>
                              </p:par>
                              <p:par>
                                <p:cTn id="35" presetID="10" presetClass="entr" presetSubtype="0" fill="hold" nodeType="withEffect">
                                  <p:stCondLst>
                                    <p:cond delay="1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100000" fill="hold" nodeType="withEffect">
                                  <p:stCondLst>
                                    <p:cond delay="100"/>
                                  </p:stCondLst>
                                  <p:childTnLst>
                                    <p:animMotion origin="layout" path="M -6.25E-7 -2.59259E-6 L -0.03672 -2.59259E-6 " pathEditMode="relative" rAng="0" ptsTypes="AA">
                                      <p:cBhvr>
                                        <p:cTn id="39" dur="600" spd="-100000" fill="hold"/>
                                        <p:tgtEl>
                                          <p:spTgt spid="26"/>
                                        </p:tgtEl>
                                        <p:attrNameLst>
                                          <p:attrName>ppt_x</p:attrName>
                                          <p:attrName>ppt_y</p:attrName>
                                        </p:attrNameLst>
                                      </p:cBhvr>
                                      <p:rCtr x="-1836" y="0"/>
                                    </p:animMotion>
                                  </p:childTnLst>
                                </p:cTn>
                              </p:par>
                              <p:par>
                                <p:cTn id="40" presetID="10" presetClass="entr" presetSubtype="0" fill="hold" grpId="0"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grpId="1" nodeType="withEffect">
                                  <p:stCondLst>
                                    <p:cond delay="200"/>
                                  </p:stCondLst>
                                  <p:childTnLst>
                                    <p:animMotion origin="layout" path="M -6.25E-7 -2.59259E-6 L -0.03672 -2.59259E-6 " pathEditMode="relative" rAng="0" ptsTypes="AA">
                                      <p:cBhvr>
                                        <p:cTn id="44" dur="600" spd="-100000" fill="hold"/>
                                        <p:tgtEl>
                                          <p:spTgt spid="24"/>
                                        </p:tgtEl>
                                        <p:attrNameLst>
                                          <p:attrName>ppt_x</p:attrName>
                                          <p:attrName>ppt_y</p:attrName>
                                        </p:attrNameLst>
                                      </p:cBhvr>
                                      <p:rCtr x="-1836" y="0"/>
                                    </p:animMotion>
                                  </p:childTnLst>
                                </p:cTn>
                              </p:par>
                              <p:par>
                                <p:cTn id="45" presetID="10" presetClass="entr" presetSubtype="0" fill="hold" grpId="0" nodeType="withEffect">
                                  <p:stCondLst>
                                    <p:cond delay="20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42" presetClass="path" presetSubtype="0" decel="100000" fill="hold" grpId="1" nodeType="withEffect">
                                  <p:stCondLst>
                                    <p:cond delay="200"/>
                                  </p:stCondLst>
                                  <p:childTnLst>
                                    <p:animMotion origin="layout" path="M -6.25E-7 -2.59259E-6 L -0.03672 -2.59259E-6 " pathEditMode="relative" rAng="0" ptsTypes="AA">
                                      <p:cBhvr>
                                        <p:cTn id="49" dur="600" spd="-100000" fill="hold"/>
                                        <p:tgtEl>
                                          <p:spTgt spid="31"/>
                                        </p:tgtEl>
                                        <p:attrNameLst>
                                          <p:attrName>ppt_x</p:attrName>
                                          <p:attrName>ppt_y</p:attrName>
                                        </p:attrNameLst>
                                      </p:cBhvr>
                                      <p:rCtr x="-1836" y="0"/>
                                    </p:animMotion>
                                  </p:childTnLst>
                                </p:cTn>
                              </p:par>
                              <p:par>
                                <p:cTn id="50" presetID="10" presetClass="entr" presetSubtype="0" fill="hold" nodeType="withEffect">
                                  <p:stCondLst>
                                    <p:cond delay="2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42" presetClass="path" presetSubtype="0" decel="100000" fill="hold" nodeType="withEffect">
                                  <p:stCondLst>
                                    <p:cond delay="200"/>
                                  </p:stCondLst>
                                  <p:childTnLst>
                                    <p:animMotion origin="layout" path="M -6.25E-7 -2.59259E-6 L -0.03672 -2.59259E-6 " pathEditMode="relative" rAng="0" ptsTypes="AA">
                                      <p:cBhvr>
                                        <p:cTn id="54" dur="600" spd="-100000" fill="hold"/>
                                        <p:tgtEl>
                                          <p:spTgt spid="27"/>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P spid="24" grpId="0"/>
      <p:bldP spid="24" grpId="1"/>
      <p:bldP spid="28" grpId="0"/>
      <p:bldP spid="28" grpId="1"/>
      <p:bldP spid="31" grpId="0" animBg="1"/>
      <p:bldP spid="31" grpId="1" animBg="1"/>
      <p:bldP spid="32" grpId="0" animBg="1"/>
      <p:bldP spid="32" grpId="1" animBg="1"/>
      <p:bldP spid="33" grpId="0" animBg="1"/>
      <p:bldP spid="3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noProof="0"/>
              <a:t>Find relevant objects with embeddings</a:t>
            </a:r>
            <a:br>
              <a:rPr lang="en-US" noProof="0"/>
            </a:br>
            <a:r>
              <a:rPr lang="en-US" sz="2000" spc="0" noProof="0">
                <a:solidFill>
                  <a:schemeClr val="tx1"/>
                </a:solidFill>
              </a:rPr>
              <a:t>Convert data vectors (embeddings) and find the most similar objects according to metric</a:t>
            </a:r>
          </a:p>
        </p:txBody>
      </p:sp>
      <p:sp>
        <p:nvSpPr>
          <p:cNvPr id="30" name="TextBox 29">
            <a:extLst>
              <a:ext uri="{FF2B5EF4-FFF2-40B4-BE49-F238E27FC236}">
                <a16:creationId xmlns:a16="http://schemas.microsoft.com/office/drawing/2014/main" id="{FB1F198F-5B94-A933-2AB0-478D89869766}"/>
              </a:ext>
            </a:extLst>
          </p:cNvPr>
          <p:cNvSpPr txBox="1"/>
          <p:nvPr/>
        </p:nvSpPr>
        <p:spPr>
          <a:xfrm>
            <a:off x="693904" y="1803642"/>
            <a:ext cx="1511355" cy="2862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chemeClr val="accent2"/>
                </a:solidFill>
                <a:effectLst/>
                <a:uLnTx/>
                <a:uFillTx/>
                <a:latin typeface="+mj-lt"/>
                <a:cs typeface="Segoe Sans Text" pitchFamily="2" charset="0"/>
              </a:rPr>
              <a:t>Data Sources</a:t>
            </a:r>
          </a:p>
        </p:txBody>
      </p:sp>
      <p:sp>
        <p:nvSpPr>
          <p:cNvPr id="13" name="TextBox 12">
            <a:extLst>
              <a:ext uri="{FF2B5EF4-FFF2-40B4-BE49-F238E27FC236}">
                <a16:creationId xmlns:a16="http://schemas.microsoft.com/office/drawing/2014/main" id="{74E7B43F-FB18-8F81-5850-D62603E2729A}"/>
              </a:ext>
            </a:extLst>
          </p:cNvPr>
          <p:cNvSpPr txBox="1"/>
          <p:nvPr/>
        </p:nvSpPr>
        <p:spPr>
          <a:xfrm>
            <a:off x="3376544" y="1803642"/>
            <a:ext cx="1511355" cy="480131"/>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chemeClr val="accent2"/>
                </a:solidFill>
                <a:effectLst/>
                <a:uLnTx/>
                <a:uFillTx/>
                <a:latin typeface="+mj-lt"/>
                <a:cs typeface="Segoe Sans Text" pitchFamily="2" charset="0"/>
              </a:rPr>
              <a:t>Vector Representation</a:t>
            </a:r>
          </a:p>
        </p:txBody>
      </p:sp>
      <p:sp>
        <p:nvSpPr>
          <p:cNvPr id="14" name="TextBox 13">
            <a:extLst>
              <a:ext uri="{FF2B5EF4-FFF2-40B4-BE49-F238E27FC236}">
                <a16:creationId xmlns:a16="http://schemas.microsoft.com/office/drawing/2014/main" id="{45F47093-A874-FF90-E0F3-9CBE38F34DAD}"/>
              </a:ext>
            </a:extLst>
          </p:cNvPr>
          <p:cNvSpPr txBox="1"/>
          <p:nvPr/>
        </p:nvSpPr>
        <p:spPr>
          <a:xfrm>
            <a:off x="5254376" y="1803642"/>
            <a:ext cx="2001170" cy="2862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chemeClr val="accent2"/>
                </a:solidFill>
                <a:effectLst/>
                <a:uLnTx/>
                <a:uFillTx/>
                <a:latin typeface="+mj-lt"/>
                <a:cs typeface="Segoe Sans Text" pitchFamily="2" charset="0"/>
              </a:rPr>
              <a:t>Vector index</a:t>
            </a:r>
          </a:p>
        </p:txBody>
      </p:sp>
      <p:sp>
        <p:nvSpPr>
          <p:cNvPr id="15" name="TextBox 14">
            <a:extLst>
              <a:ext uri="{FF2B5EF4-FFF2-40B4-BE49-F238E27FC236}">
                <a16:creationId xmlns:a16="http://schemas.microsoft.com/office/drawing/2014/main" id="{F4A6C568-7915-4796-89EB-A76403D7D3F9}"/>
              </a:ext>
            </a:extLst>
          </p:cNvPr>
          <p:cNvSpPr txBox="1"/>
          <p:nvPr/>
        </p:nvSpPr>
        <p:spPr>
          <a:xfrm>
            <a:off x="7295250" y="1803642"/>
            <a:ext cx="1594715" cy="480131"/>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chemeClr val="accent2"/>
                </a:solidFill>
                <a:effectLst/>
                <a:uLnTx/>
                <a:uFillTx/>
                <a:latin typeface="+mj-lt"/>
                <a:cs typeface="Segoe Sans Text" pitchFamily="2" charset="0"/>
              </a:rPr>
              <a:t>Vector Representation</a:t>
            </a:r>
          </a:p>
        </p:txBody>
      </p:sp>
      <p:sp>
        <p:nvSpPr>
          <p:cNvPr id="4" name="TextBox 3">
            <a:extLst>
              <a:ext uri="{FF2B5EF4-FFF2-40B4-BE49-F238E27FC236}">
                <a16:creationId xmlns:a16="http://schemas.microsoft.com/office/drawing/2014/main" id="{62A839B7-D879-9410-3E86-3EACDCD9D86B}"/>
              </a:ext>
            </a:extLst>
          </p:cNvPr>
          <p:cNvSpPr txBox="1"/>
          <p:nvPr/>
        </p:nvSpPr>
        <p:spPr>
          <a:xfrm>
            <a:off x="9989615" y="1803642"/>
            <a:ext cx="2001170" cy="2862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chemeClr val="accent2"/>
                </a:solidFill>
                <a:effectLst/>
                <a:uLnTx/>
                <a:uFillTx/>
                <a:latin typeface="+mj-lt"/>
                <a:cs typeface="Segoe Sans Text" pitchFamily="2" charset="0"/>
              </a:rPr>
              <a:t>App/UX</a:t>
            </a:r>
          </a:p>
        </p:txBody>
      </p:sp>
      <p:grpSp>
        <p:nvGrpSpPr>
          <p:cNvPr id="3" name="Group 2">
            <a:extLst>
              <a:ext uri="{FF2B5EF4-FFF2-40B4-BE49-F238E27FC236}">
                <a16:creationId xmlns:a16="http://schemas.microsoft.com/office/drawing/2014/main" id="{92CBB945-BBDC-85CB-1487-DAECB5A2219D}"/>
              </a:ext>
              <a:ext uri="{C183D7F6-B498-43B3-948B-1728B52AA6E4}">
                <adec:decorative xmlns:adec="http://schemas.microsoft.com/office/drawing/2017/decorative" val="1"/>
              </a:ext>
            </a:extLst>
          </p:cNvPr>
          <p:cNvGrpSpPr/>
          <p:nvPr/>
        </p:nvGrpSpPr>
        <p:grpSpPr>
          <a:xfrm>
            <a:off x="396204" y="2283773"/>
            <a:ext cx="11594581" cy="4318697"/>
            <a:chOff x="386772" y="1889028"/>
            <a:chExt cx="11594581" cy="4318697"/>
          </a:xfrm>
        </p:grpSpPr>
        <p:sp>
          <p:nvSpPr>
            <p:cNvPr id="58" name="TextBox 57">
              <a:extLst>
                <a:ext uri="{FF2B5EF4-FFF2-40B4-BE49-F238E27FC236}">
                  <a16:creationId xmlns:a16="http://schemas.microsoft.com/office/drawing/2014/main" id="{CAA28C16-7FA3-83FE-A1FF-46AC62368955}"/>
                </a:ext>
              </a:extLst>
            </p:cNvPr>
            <p:cNvSpPr txBox="1"/>
            <p:nvPr/>
          </p:nvSpPr>
          <p:spPr>
            <a:xfrm>
              <a:off x="386772" y="2257228"/>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Images</a:t>
              </a:r>
            </a:p>
          </p:txBody>
        </p:sp>
        <p:sp>
          <p:nvSpPr>
            <p:cNvPr id="56" name="TextBox 55">
              <a:extLst>
                <a:ext uri="{FF2B5EF4-FFF2-40B4-BE49-F238E27FC236}">
                  <a16:creationId xmlns:a16="http://schemas.microsoft.com/office/drawing/2014/main" id="{B54CB6E2-544A-B988-F9C3-7FC6AF6898EC}"/>
                </a:ext>
              </a:extLst>
            </p:cNvPr>
            <p:cNvSpPr txBox="1"/>
            <p:nvPr/>
          </p:nvSpPr>
          <p:spPr>
            <a:xfrm>
              <a:off x="414994" y="3105035"/>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Audio</a:t>
              </a:r>
            </a:p>
          </p:txBody>
        </p:sp>
        <p:sp>
          <p:nvSpPr>
            <p:cNvPr id="54" name="TextBox 53">
              <a:extLst>
                <a:ext uri="{FF2B5EF4-FFF2-40B4-BE49-F238E27FC236}">
                  <a16:creationId xmlns:a16="http://schemas.microsoft.com/office/drawing/2014/main" id="{E0591E4B-DA83-3062-6C3E-A92D0954C894}"/>
                </a:ext>
              </a:extLst>
            </p:cNvPr>
            <p:cNvSpPr txBox="1"/>
            <p:nvPr/>
          </p:nvSpPr>
          <p:spPr>
            <a:xfrm>
              <a:off x="386772" y="4338546"/>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Video</a:t>
              </a:r>
            </a:p>
          </p:txBody>
        </p:sp>
        <p:sp>
          <p:nvSpPr>
            <p:cNvPr id="52" name="TextBox 51">
              <a:extLst>
                <a:ext uri="{FF2B5EF4-FFF2-40B4-BE49-F238E27FC236}">
                  <a16:creationId xmlns:a16="http://schemas.microsoft.com/office/drawing/2014/main" id="{AE3DA0A1-EF3B-1D49-6E40-1DBD28BEACC9}"/>
                </a:ext>
              </a:extLst>
            </p:cNvPr>
            <p:cNvSpPr txBox="1"/>
            <p:nvPr/>
          </p:nvSpPr>
          <p:spPr>
            <a:xfrm>
              <a:off x="386772" y="5348371"/>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Text</a:t>
              </a:r>
            </a:p>
          </p:txBody>
        </p:sp>
        <p:sp>
          <p:nvSpPr>
            <p:cNvPr id="12" name="TextBox 11">
              <a:extLst>
                <a:ext uri="{FF2B5EF4-FFF2-40B4-BE49-F238E27FC236}">
                  <a16:creationId xmlns:a16="http://schemas.microsoft.com/office/drawing/2014/main" id="{73445A02-5292-BF78-E177-F13E73383D7F}"/>
                </a:ext>
              </a:extLst>
            </p:cNvPr>
            <p:cNvSpPr txBox="1"/>
            <p:nvPr/>
          </p:nvSpPr>
          <p:spPr>
            <a:xfrm>
              <a:off x="1205036" y="3426481"/>
              <a:ext cx="2001170" cy="4247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Transform using embedding model</a:t>
              </a:r>
            </a:p>
          </p:txBody>
        </p:sp>
        <p:sp>
          <p:nvSpPr>
            <p:cNvPr id="16" name="TextBox 15">
              <a:extLst>
                <a:ext uri="{FF2B5EF4-FFF2-40B4-BE49-F238E27FC236}">
                  <a16:creationId xmlns:a16="http://schemas.microsoft.com/office/drawing/2014/main" id="{04A1A7C1-1F0B-6D7B-C696-F98996100D4B}"/>
                </a:ext>
              </a:extLst>
            </p:cNvPr>
            <p:cNvSpPr txBox="1"/>
            <p:nvPr/>
          </p:nvSpPr>
          <p:spPr>
            <a:xfrm>
              <a:off x="9372494" y="3388733"/>
              <a:ext cx="1315566" cy="590931"/>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Transform using embedding model</a:t>
              </a:r>
            </a:p>
          </p:txBody>
        </p:sp>
        <p:cxnSp>
          <p:nvCxnSpPr>
            <p:cNvPr id="18" name="Connector: Elbow 17">
              <a:extLst>
                <a:ext uri="{FF2B5EF4-FFF2-40B4-BE49-F238E27FC236}">
                  <a16:creationId xmlns:a16="http://schemas.microsoft.com/office/drawing/2014/main" id="{025230FD-7162-733F-D73F-18940B30AAFF}"/>
                </a:ext>
              </a:extLst>
            </p:cNvPr>
            <p:cNvCxnSpPr>
              <a:cxnSpLocks/>
              <a:endCxn id="12" idx="0"/>
            </p:cNvCxnSpPr>
            <p:nvPr/>
          </p:nvCxnSpPr>
          <p:spPr>
            <a:xfrm>
              <a:off x="1205036" y="2022660"/>
              <a:ext cx="1000585" cy="1403821"/>
            </a:xfrm>
            <a:prstGeom prst="bentConnector2">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826B959-4770-2AF9-F634-7C9F66C3F034}"/>
                </a:ext>
              </a:extLst>
            </p:cNvPr>
            <p:cNvCxnSpPr>
              <a:cxnSpLocks/>
              <a:endCxn id="12" idx="2"/>
            </p:cNvCxnSpPr>
            <p:nvPr/>
          </p:nvCxnSpPr>
          <p:spPr>
            <a:xfrm flipV="1">
              <a:off x="1184675" y="3851213"/>
              <a:ext cx="1020946" cy="1282129"/>
            </a:xfrm>
            <a:prstGeom prst="bentConnector2">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F97A470-96B0-626C-0CB2-21A442B0ADE5}"/>
                </a:ext>
              </a:extLst>
            </p:cNvPr>
            <p:cNvCxnSpPr>
              <a:cxnSpLocks/>
            </p:cNvCxnSpPr>
            <p:nvPr/>
          </p:nvCxnSpPr>
          <p:spPr>
            <a:xfrm>
              <a:off x="1205036" y="2892099"/>
              <a:ext cx="1000585" cy="0"/>
            </a:xfrm>
            <a:prstGeom prst="line">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64AC56-32D2-08C5-F0CD-9F0811FCEA89}"/>
                </a:ext>
              </a:extLst>
            </p:cNvPr>
            <p:cNvCxnSpPr>
              <a:cxnSpLocks/>
            </p:cNvCxnSpPr>
            <p:nvPr/>
          </p:nvCxnSpPr>
          <p:spPr>
            <a:xfrm>
              <a:off x="1194469" y="4132069"/>
              <a:ext cx="1001358" cy="8204"/>
            </a:xfrm>
            <a:prstGeom prst="line">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4A3293-952C-BCB9-1E91-CC85DCC32173}"/>
                </a:ext>
              </a:extLst>
            </p:cNvPr>
            <p:cNvCxnSpPr>
              <a:cxnSpLocks/>
            </p:cNvCxnSpPr>
            <p:nvPr/>
          </p:nvCxnSpPr>
          <p:spPr>
            <a:xfrm>
              <a:off x="2851355" y="3676476"/>
              <a:ext cx="46854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40656D9A-76FF-0022-9C7E-FF24F66CA585}"/>
                </a:ext>
              </a:extLst>
            </p:cNvPr>
            <p:cNvGrpSpPr/>
            <p:nvPr/>
          </p:nvGrpSpPr>
          <p:grpSpPr>
            <a:xfrm>
              <a:off x="3418400" y="2911497"/>
              <a:ext cx="1320250" cy="1546722"/>
              <a:chOff x="3301086" y="3260968"/>
              <a:chExt cx="1320250" cy="1546722"/>
            </a:xfrm>
          </p:grpSpPr>
          <p:grpSp>
            <p:nvGrpSpPr>
              <p:cNvPr id="35" name="Group 34">
                <a:extLst>
                  <a:ext uri="{FF2B5EF4-FFF2-40B4-BE49-F238E27FC236}">
                    <a16:creationId xmlns:a16="http://schemas.microsoft.com/office/drawing/2014/main" id="{0E935E78-5254-4CB4-88F2-0EE3ED0280CC}"/>
                  </a:ext>
                </a:extLst>
              </p:cNvPr>
              <p:cNvGrpSpPr/>
              <p:nvPr/>
            </p:nvGrpSpPr>
            <p:grpSpPr>
              <a:xfrm>
                <a:off x="3301086" y="3260968"/>
                <a:ext cx="1315566" cy="489365"/>
                <a:chOff x="3040380" y="2226795"/>
                <a:chExt cx="1315566" cy="489365"/>
              </a:xfrm>
            </p:grpSpPr>
            <p:sp>
              <p:nvSpPr>
                <p:cNvPr id="46" name="TextBox 45">
                  <a:extLst>
                    <a:ext uri="{FF2B5EF4-FFF2-40B4-BE49-F238E27FC236}">
                      <a16:creationId xmlns:a16="http://schemas.microsoft.com/office/drawing/2014/main" id="{BEDD2E1A-8CD7-D4A9-CD10-265006F26088}"/>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mj-lt"/>
                    </a:rPr>
                    <a:t>-2, -1 , 0, 1 </a:t>
                  </a:r>
                </a:p>
              </p:txBody>
            </p:sp>
            <p:sp>
              <p:nvSpPr>
                <p:cNvPr id="44" name="Left Bracket 43">
                  <a:extLst>
                    <a:ext uri="{FF2B5EF4-FFF2-40B4-BE49-F238E27FC236}">
                      <a16:creationId xmlns:a16="http://schemas.microsoft.com/office/drawing/2014/main" id="{77722988-DDFB-80C9-120C-9A132ABB9B2D}"/>
                    </a:ext>
                  </a:extLst>
                </p:cNvPr>
                <p:cNvSpPr/>
                <p:nvPr/>
              </p:nvSpPr>
              <p:spPr>
                <a:xfrm>
                  <a:off x="3040380" y="2258097"/>
                  <a:ext cx="147012" cy="381274"/>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45" name="Left Bracket 44">
                  <a:extLst>
                    <a:ext uri="{FF2B5EF4-FFF2-40B4-BE49-F238E27FC236}">
                      <a16:creationId xmlns:a16="http://schemas.microsoft.com/office/drawing/2014/main" id="{6E89853A-E4DC-B1E6-6E6D-B8F2D8DF986C}"/>
                    </a:ext>
                  </a:extLst>
                </p:cNvPr>
                <p:cNvSpPr/>
                <p:nvPr/>
              </p:nvSpPr>
              <p:spPr>
                <a:xfrm rot="10800000">
                  <a:off x="4208934" y="2258097"/>
                  <a:ext cx="147012" cy="381274"/>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grpSp>
          <p:grpSp>
            <p:nvGrpSpPr>
              <p:cNvPr id="36" name="Group 35">
                <a:extLst>
                  <a:ext uri="{FF2B5EF4-FFF2-40B4-BE49-F238E27FC236}">
                    <a16:creationId xmlns:a16="http://schemas.microsoft.com/office/drawing/2014/main" id="{B4627F04-4095-4414-869D-23886B7DCBE2}"/>
                  </a:ext>
                </a:extLst>
              </p:cNvPr>
              <p:cNvGrpSpPr/>
              <p:nvPr/>
            </p:nvGrpSpPr>
            <p:grpSpPr>
              <a:xfrm>
                <a:off x="3301086" y="3789647"/>
                <a:ext cx="1315566" cy="489365"/>
                <a:chOff x="3040380" y="2226795"/>
                <a:chExt cx="1315566" cy="489365"/>
              </a:xfrm>
            </p:grpSpPr>
            <p:sp>
              <p:nvSpPr>
                <p:cNvPr id="43" name="TextBox 42">
                  <a:extLst>
                    <a:ext uri="{FF2B5EF4-FFF2-40B4-BE49-F238E27FC236}">
                      <a16:creationId xmlns:a16="http://schemas.microsoft.com/office/drawing/2014/main" id="{BA226914-1866-06B1-0105-6B109BE04030}"/>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mj-lt"/>
                    </a:rPr>
                    <a:t>2, 3, 4, 5</a:t>
                  </a:r>
                </a:p>
              </p:txBody>
            </p:sp>
            <p:sp>
              <p:nvSpPr>
                <p:cNvPr id="41" name="Left Bracket 40">
                  <a:extLst>
                    <a:ext uri="{FF2B5EF4-FFF2-40B4-BE49-F238E27FC236}">
                      <a16:creationId xmlns:a16="http://schemas.microsoft.com/office/drawing/2014/main" id="{37CEF47E-83F1-07EA-6B73-3CFA11AD29FA}"/>
                    </a:ext>
                  </a:extLst>
                </p:cNvPr>
                <p:cNvSpPr/>
                <p:nvPr/>
              </p:nvSpPr>
              <p:spPr>
                <a:xfrm>
                  <a:off x="3040380" y="2258097"/>
                  <a:ext cx="147012" cy="381274"/>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42" name="Left Bracket 41">
                  <a:extLst>
                    <a:ext uri="{FF2B5EF4-FFF2-40B4-BE49-F238E27FC236}">
                      <a16:creationId xmlns:a16="http://schemas.microsoft.com/office/drawing/2014/main" id="{405EB409-75D5-35AF-35EC-1E0FD43ACED4}"/>
                    </a:ext>
                  </a:extLst>
                </p:cNvPr>
                <p:cNvSpPr/>
                <p:nvPr/>
              </p:nvSpPr>
              <p:spPr>
                <a:xfrm rot="10800000">
                  <a:off x="4208934" y="2258097"/>
                  <a:ext cx="147012" cy="381274"/>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grpSp>
          <p:grpSp>
            <p:nvGrpSpPr>
              <p:cNvPr id="37" name="Group 36">
                <a:extLst>
                  <a:ext uri="{FF2B5EF4-FFF2-40B4-BE49-F238E27FC236}">
                    <a16:creationId xmlns:a16="http://schemas.microsoft.com/office/drawing/2014/main" id="{612F63CC-EAC8-68FF-9AE9-ED6D51F995F6}"/>
                  </a:ext>
                </a:extLst>
              </p:cNvPr>
              <p:cNvGrpSpPr/>
              <p:nvPr/>
            </p:nvGrpSpPr>
            <p:grpSpPr>
              <a:xfrm>
                <a:off x="3305770" y="4318325"/>
                <a:ext cx="1315566" cy="489365"/>
                <a:chOff x="3040380" y="2226795"/>
                <a:chExt cx="1315566" cy="489365"/>
              </a:xfrm>
            </p:grpSpPr>
            <p:sp>
              <p:nvSpPr>
                <p:cNvPr id="40" name="TextBox 39">
                  <a:extLst>
                    <a:ext uri="{FF2B5EF4-FFF2-40B4-BE49-F238E27FC236}">
                      <a16:creationId xmlns:a16="http://schemas.microsoft.com/office/drawing/2014/main" id="{71B24C57-B8D4-2CD4-AE05-47BF696E3146}"/>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mj-lt"/>
                    </a:rPr>
                    <a:t>6, 7, 8, 9 </a:t>
                  </a:r>
                </a:p>
              </p:txBody>
            </p:sp>
            <p:sp>
              <p:nvSpPr>
                <p:cNvPr id="38" name="Left Bracket 37">
                  <a:extLst>
                    <a:ext uri="{FF2B5EF4-FFF2-40B4-BE49-F238E27FC236}">
                      <a16:creationId xmlns:a16="http://schemas.microsoft.com/office/drawing/2014/main" id="{17AF8059-C3C4-B32E-F6E3-760B913301DB}"/>
                    </a:ext>
                  </a:extLst>
                </p:cNvPr>
                <p:cNvSpPr/>
                <p:nvPr/>
              </p:nvSpPr>
              <p:spPr>
                <a:xfrm>
                  <a:off x="3040380" y="2258097"/>
                  <a:ext cx="147012" cy="381274"/>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39" name="Left Bracket 38">
                  <a:extLst>
                    <a:ext uri="{FF2B5EF4-FFF2-40B4-BE49-F238E27FC236}">
                      <a16:creationId xmlns:a16="http://schemas.microsoft.com/office/drawing/2014/main" id="{9904AFF9-A75C-50DC-87B9-78EA7043C2E6}"/>
                    </a:ext>
                  </a:extLst>
                </p:cNvPr>
                <p:cNvSpPr/>
                <p:nvPr/>
              </p:nvSpPr>
              <p:spPr>
                <a:xfrm rot="10800000">
                  <a:off x="4208934" y="2258097"/>
                  <a:ext cx="147012" cy="381274"/>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grpSp>
        </p:grpSp>
        <p:sp>
          <p:nvSpPr>
            <p:cNvPr id="24" name="TextBox 23">
              <a:extLst>
                <a:ext uri="{FF2B5EF4-FFF2-40B4-BE49-F238E27FC236}">
                  <a16:creationId xmlns:a16="http://schemas.microsoft.com/office/drawing/2014/main" id="{455E43A6-7B38-786E-A5E0-EB385079378E}"/>
                </a:ext>
              </a:extLst>
            </p:cNvPr>
            <p:cNvSpPr txBox="1"/>
            <p:nvPr/>
          </p:nvSpPr>
          <p:spPr>
            <a:xfrm>
              <a:off x="5517528" y="5221543"/>
              <a:ext cx="1179329"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Results</a:t>
              </a:r>
            </a:p>
          </p:txBody>
        </p:sp>
        <p:grpSp>
          <p:nvGrpSpPr>
            <p:cNvPr id="25" name="Group 24">
              <a:extLst>
                <a:ext uri="{FF2B5EF4-FFF2-40B4-BE49-F238E27FC236}">
                  <a16:creationId xmlns:a16="http://schemas.microsoft.com/office/drawing/2014/main" id="{BD2CE53C-66F4-0044-CB56-95395E35A3A8}"/>
                </a:ext>
              </a:extLst>
            </p:cNvPr>
            <p:cNvGrpSpPr/>
            <p:nvPr/>
          </p:nvGrpSpPr>
          <p:grpSpPr>
            <a:xfrm>
              <a:off x="7397975" y="3440176"/>
              <a:ext cx="1315566" cy="489365"/>
              <a:chOff x="3040380" y="2226795"/>
              <a:chExt cx="1315566" cy="489365"/>
            </a:xfrm>
          </p:grpSpPr>
          <p:sp>
            <p:nvSpPr>
              <p:cNvPr id="34" name="TextBox 33">
                <a:extLst>
                  <a:ext uri="{FF2B5EF4-FFF2-40B4-BE49-F238E27FC236}">
                    <a16:creationId xmlns:a16="http://schemas.microsoft.com/office/drawing/2014/main" id="{588575F5-B283-3E2B-901E-DE6E3C2125F5}"/>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mj-lt"/>
                  </a:rPr>
                  <a:t>2, 3, 4, 5</a:t>
                </a:r>
              </a:p>
            </p:txBody>
          </p:sp>
          <p:sp>
            <p:nvSpPr>
              <p:cNvPr id="32" name="Left Bracket 31">
                <a:extLst>
                  <a:ext uri="{FF2B5EF4-FFF2-40B4-BE49-F238E27FC236}">
                    <a16:creationId xmlns:a16="http://schemas.microsoft.com/office/drawing/2014/main" id="{057350BA-4F59-032E-D2F0-C6AE8472FEF4}"/>
                  </a:ext>
                </a:extLst>
              </p:cNvPr>
              <p:cNvSpPr/>
              <p:nvPr/>
            </p:nvSpPr>
            <p:spPr>
              <a:xfrm>
                <a:off x="3040380" y="2258097"/>
                <a:ext cx="147012" cy="381274"/>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33" name="Left Bracket 32">
                <a:extLst>
                  <a:ext uri="{FF2B5EF4-FFF2-40B4-BE49-F238E27FC236}">
                    <a16:creationId xmlns:a16="http://schemas.microsoft.com/office/drawing/2014/main" id="{6325F264-6772-45C2-3E83-9DAA9AA62746}"/>
                  </a:ext>
                </a:extLst>
              </p:cNvPr>
              <p:cNvSpPr/>
              <p:nvPr/>
            </p:nvSpPr>
            <p:spPr>
              <a:xfrm rot="10800000">
                <a:off x="4208934" y="2258097"/>
                <a:ext cx="147012" cy="381274"/>
              </a:xfrm>
              <a:prstGeom prst="leftBracket">
                <a:avLst>
                  <a:gd name="adj" fmla="val 0"/>
                </a:avLst>
              </a:prstGeom>
              <a:ln w="19050" cap="rnd">
                <a:solidFill>
                  <a:schemeClr val="accent1"/>
                </a:solidFill>
                <a:headEnd type="none" w="med" len="sm"/>
                <a:tailEnd type="none"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grpSp>
        <p:cxnSp>
          <p:nvCxnSpPr>
            <p:cNvPr id="26" name="Straight Arrow Connector 25">
              <a:extLst>
                <a:ext uri="{FF2B5EF4-FFF2-40B4-BE49-F238E27FC236}">
                  <a16:creationId xmlns:a16="http://schemas.microsoft.com/office/drawing/2014/main" id="{7129E0E2-A855-040F-0EFA-907BC693B3E6}"/>
                </a:ext>
              </a:extLst>
            </p:cNvPr>
            <p:cNvCxnSpPr>
              <a:cxnSpLocks/>
              <a:stCxn id="16" idx="1"/>
            </p:cNvCxnSpPr>
            <p:nvPr/>
          </p:nvCxnSpPr>
          <p:spPr>
            <a:xfrm flipH="1" flipV="1">
              <a:off x="8836966" y="3676476"/>
              <a:ext cx="535528" cy="7723"/>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AD80F5D7-199E-2538-D493-8131EE0FD188}"/>
                </a:ext>
              </a:extLst>
            </p:cNvPr>
            <p:cNvCxnSpPr>
              <a:cxnSpLocks/>
              <a:stCxn id="34" idx="1"/>
            </p:cNvCxnSpPr>
            <p:nvPr/>
          </p:nvCxnSpPr>
          <p:spPr>
            <a:xfrm rot="10800000">
              <a:off x="6538439" y="2996765"/>
              <a:ext cx="859537" cy="688095"/>
            </a:xfrm>
            <a:prstGeom prst="bentConnector3">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35BA60F-8EA2-0F4C-D0F9-98429F5B376B}"/>
                </a:ext>
              </a:extLst>
            </p:cNvPr>
            <p:cNvCxnSpPr>
              <a:cxnSpLocks/>
              <a:stCxn id="43" idx="3"/>
            </p:cNvCxnSpPr>
            <p:nvPr/>
          </p:nvCxnSpPr>
          <p:spPr>
            <a:xfrm flipV="1">
              <a:off x="4733966" y="2996764"/>
              <a:ext cx="890072" cy="688095"/>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124E7B-D751-1ED8-FD0B-57F0210336A8}"/>
                </a:ext>
              </a:extLst>
            </p:cNvPr>
            <p:cNvCxnSpPr>
              <a:cxnSpLocks/>
            </p:cNvCxnSpPr>
            <p:nvPr/>
          </p:nvCxnSpPr>
          <p:spPr>
            <a:xfrm>
              <a:off x="6081238" y="3684198"/>
              <a:ext cx="0" cy="697232"/>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726DB6-198F-73EC-C94C-6ECD18069EAA}"/>
                </a:ext>
              </a:extLst>
            </p:cNvPr>
            <p:cNvSpPr txBox="1"/>
            <p:nvPr/>
          </p:nvSpPr>
          <p:spPr>
            <a:xfrm>
              <a:off x="520357" y="5782993"/>
              <a:ext cx="840662" cy="424732"/>
            </a:xfrm>
            <a:prstGeom prst="rect">
              <a:avLst/>
            </a:prstGeom>
            <a:noFill/>
          </p:spPr>
          <p:txBody>
            <a:bodyPr wrap="square" lIns="0" tIns="45720" rIns="91440" bIns="45720" anchor="t">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...and more!</a:t>
              </a:r>
            </a:p>
          </p:txBody>
        </p:sp>
        <p:cxnSp>
          <p:nvCxnSpPr>
            <p:cNvPr id="59" name="Connector: Elbow 58">
              <a:extLst>
                <a:ext uri="{FF2B5EF4-FFF2-40B4-BE49-F238E27FC236}">
                  <a16:creationId xmlns:a16="http://schemas.microsoft.com/office/drawing/2014/main" id="{B3C5DF3B-2972-A2CC-9325-477F880F18A2}"/>
                </a:ext>
                <a:ext uri="{C183D7F6-B498-43B3-948B-1728B52AA6E4}">
                  <adec:decorative xmlns:adec="http://schemas.microsoft.com/office/drawing/2017/decorative" val="1"/>
                </a:ext>
              </a:extLst>
            </p:cNvPr>
            <p:cNvCxnSpPr>
              <a:cxnSpLocks/>
            </p:cNvCxnSpPr>
            <p:nvPr/>
          </p:nvCxnSpPr>
          <p:spPr>
            <a:xfrm flipV="1">
              <a:off x="6453808" y="3073377"/>
              <a:ext cx="4782550" cy="1882056"/>
            </a:xfrm>
            <a:prstGeom prst="bentConnector2">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E46CEEB7-171C-F083-57E6-8F7429B545F7}"/>
                </a:ext>
                <a:ext uri="{C183D7F6-B498-43B3-948B-1728B52AA6E4}">
                  <adec:decorative xmlns:adec="http://schemas.microsoft.com/office/drawing/2017/decorative" val="1"/>
                </a:ext>
              </a:extLst>
            </p:cNvPr>
            <p:cNvGrpSpPr/>
            <p:nvPr/>
          </p:nvGrpSpPr>
          <p:grpSpPr>
            <a:xfrm>
              <a:off x="10152553" y="2663499"/>
              <a:ext cx="1828800" cy="228600"/>
              <a:chOff x="10152553" y="2663499"/>
              <a:chExt cx="1828800" cy="228600"/>
            </a:xfrm>
          </p:grpSpPr>
          <p:sp>
            <p:nvSpPr>
              <p:cNvPr id="61" name="Rectangle: Rounded Corners 60">
                <a:extLst>
                  <a:ext uri="{FF2B5EF4-FFF2-40B4-BE49-F238E27FC236}">
                    <a16:creationId xmlns:a16="http://schemas.microsoft.com/office/drawing/2014/main" id="{C7ADDACB-C309-20DD-507A-7039912F45C6}"/>
                  </a:ext>
                </a:extLst>
              </p:cNvPr>
              <p:cNvSpPr/>
              <p:nvPr/>
            </p:nvSpPr>
            <p:spPr bwMode="auto">
              <a:xfrm>
                <a:off x="10152553" y="2663499"/>
                <a:ext cx="1828800" cy="228600"/>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mj-lt"/>
                  <a:ea typeface="Segoe UI" pitchFamily="34" charset="0"/>
                  <a:cs typeface="Segoe Sans Text" pitchFamily="2" charset="0"/>
                </a:endParaRPr>
              </a:p>
            </p:txBody>
          </p:sp>
          <p:pic>
            <p:nvPicPr>
              <p:cNvPr id="62" name="Graphic 61" descr="Magnifying glass with solid fill">
                <a:extLst>
                  <a:ext uri="{FF2B5EF4-FFF2-40B4-BE49-F238E27FC236}">
                    <a16:creationId xmlns:a16="http://schemas.microsoft.com/office/drawing/2014/main" id="{19796DCA-2F63-F46A-834B-B6CB9F7986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208" y="2688715"/>
                <a:ext cx="178167" cy="178167"/>
              </a:xfrm>
              <a:prstGeom prst="rect">
                <a:avLst/>
              </a:prstGeom>
            </p:spPr>
          </p:pic>
        </p:grpSp>
        <p:cxnSp>
          <p:nvCxnSpPr>
            <p:cNvPr id="63" name="Connector: Elbow 62">
              <a:extLst>
                <a:ext uri="{FF2B5EF4-FFF2-40B4-BE49-F238E27FC236}">
                  <a16:creationId xmlns:a16="http://schemas.microsoft.com/office/drawing/2014/main" id="{4A703467-A8FB-0654-5F60-8657C5897A23}"/>
                </a:ext>
                <a:ext uri="{C183D7F6-B498-43B3-948B-1728B52AA6E4}">
                  <adec:decorative xmlns:adec="http://schemas.microsoft.com/office/drawing/2017/decorative" val="1"/>
                </a:ext>
              </a:extLst>
            </p:cNvPr>
            <p:cNvCxnSpPr>
              <a:cxnSpLocks/>
            </p:cNvCxnSpPr>
            <p:nvPr/>
          </p:nvCxnSpPr>
          <p:spPr>
            <a:xfrm rot="5400000">
              <a:off x="10607477" y="3185618"/>
              <a:ext cx="547508" cy="386341"/>
            </a:xfrm>
            <a:prstGeom prst="bentConnector2">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37581C1-120D-81B9-ABE0-0D676F933C10}"/>
                </a:ext>
              </a:extLst>
            </p:cNvPr>
            <p:cNvSpPr txBox="1"/>
            <p:nvPr/>
          </p:nvSpPr>
          <p:spPr>
            <a:xfrm>
              <a:off x="5485006" y="3196531"/>
              <a:ext cx="1315566" cy="424732"/>
            </a:xfrm>
            <a:prstGeom prst="rect">
              <a:avLst/>
            </a:prstGeom>
            <a:noFill/>
          </p:spPr>
          <p:txBody>
            <a:bodyPr wrap="square" lIns="0">
              <a:spAutoFit/>
            </a:bodyPr>
            <a:lstStyle/>
            <a:p>
              <a:pPr marL="0" lvl="1" algn="ctr" defTabSz="914102" fontAlgn="base">
                <a:lnSpc>
                  <a:spcPct val="90000"/>
                </a:lnSpc>
                <a:spcAft>
                  <a:spcPct val="0"/>
                </a:spcAft>
                <a:buSzPct val="90000"/>
                <a:defRPr/>
              </a:pPr>
              <a:r>
                <a:rPr lang="en-US" sz="1200" kern="0" noProof="0">
                  <a:latin typeface="+mj-lt"/>
                  <a:cs typeface="Segoe Sans Text" pitchFamily="2" charset="0"/>
                </a:rPr>
                <a:t>Azure AI </a:t>
              </a:r>
            </a:p>
            <a:p>
              <a:pPr marL="0" lvl="1" algn="ctr" defTabSz="914102" fontAlgn="base">
                <a:lnSpc>
                  <a:spcPct val="90000"/>
                </a:lnSpc>
                <a:spcAft>
                  <a:spcPct val="0"/>
                </a:spcAft>
                <a:buSzPct val="90000"/>
                <a:defRPr/>
              </a:pPr>
              <a:r>
                <a:rPr lang="en-US" sz="1200" kern="0" noProof="0">
                  <a:latin typeface="+mj-lt"/>
                  <a:cs typeface="Segoe Sans Text" pitchFamily="2" charset="0"/>
                </a:rPr>
                <a:t>Search</a:t>
              </a:r>
            </a:p>
          </p:txBody>
        </p:sp>
        <p:sp>
          <p:nvSpPr>
            <p:cNvPr id="65" name="Graphic 18">
              <a:extLst>
                <a:ext uri="{FF2B5EF4-FFF2-40B4-BE49-F238E27FC236}">
                  <a16:creationId xmlns:a16="http://schemas.microsoft.com/office/drawing/2014/main" id="{3A27B0B4-8EE4-0234-64B1-689A858B624E}"/>
                </a:ext>
                <a:ext uri="{C183D7F6-B498-43B3-948B-1728B52AA6E4}">
                  <adec:decorative xmlns:adec="http://schemas.microsoft.com/office/drawing/2017/decorative" val="1"/>
                </a:ext>
              </a:extLst>
            </p:cNvPr>
            <p:cNvSpPr/>
            <p:nvPr/>
          </p:nvSpPr>
          <p:spPr>
            <a:xfrm>
              <a:off x="761124" y="2695113"/>
              <a:ext cx="354179" cy="354179"/>
            </a:xfrm>
            <a:custGeom>
              <a:avLst/>
              <a:gdLst>
                <a:gd name="connsiteX0" fmla="*/ 350993 w 701985"/>
                <a:gd name="connsiteY0" fmla="*/ 0 h 701985"/>
                <a:gd name="connsiteX1" fmla="*/ 701985 w 701985"/>
                <a:gd name="connsiteY1" fmla="*/ 350993 h 701985"/>
                <a:gd name="connsiteX2" fmla="*/ 701985 w 701985"/>
                <a:gd name="connsiteY2" fmla="*/ 596687 h 701985"/>
                <a:gd name="connsiteX3" fmla="*/ 596687 w 701985"/>
                <a:gd name="connsiteY3" fmla="*/ 701985 h 701985"/>
                <a:gd name="connsiteX4" fmla="*/ 491390 w 701985"/>
                <a:gd name="connsiteY4" fmla="*/ 701985 h 701985"/>
                <a:gd name="connsiteX5" fmla="*/ 456290 w 701985"/>
                <a:gd name="connsiteY5" fmla="*/ 666886 h 701985"/>
                <a:gd name="connsiteX6" fmla="*/ 456290 w 701985"/>
                <a:gd name="connsiteY6" fmla="*/ 456290 h 701985"/>
                <a:gd name="connsiteX7" fmla="*/ 491390 w 701985"/>
                <a:gd name="connsiteY7" fmla="*/ 421191 h 701985"/>
                <a:gd name="connsiteX8" fmla="*/ 649336 w 701985"/>
                <a:gd name="connsiteY8" fmla="*/ 421191 h 701985"/>
                <a:gd name="connsiteX9" fmla="*/ 649336 w 701985"/>
                <a:gd name="connsiteY9" fmla="*/ 350993 h 701985"/>
                <a:gd name="connsiteX10" fmla="*/ 350993 w 701985"/>
                <a:gd name="connsiteY10" fmla="*/ 52649 h 701985"/>
                <a:gd name="connsiteX11" fmla="*/ 52649 w 701985"/>
                <a:gd name="connsiteY11" fmla="*/ 350993 h 701985"/>
                <a:gd name="connsiteX12" fmla="*/ 52649 w 701985"/>
                <a:gd name="connsiteY12" fmla="*/ 421191 h 701985"/>
                <a:gd name="connsiteX13" fmla="*/ 210596 w 701985"/>
                <a:gd name="connsiteY13" fmla="*/ 421191 h 701985"/>
                <a:gd name="connsiteX14" fmla="*/ 245695 w 701985"/>
                <a:gd name="connsiteY14" fmla="*/ 456290 h 701985"/>
                <a:gd name="connsiteX15" fmla="*/ 245695 w 701985"/>
                <a:gd name="connsiteY15" fmla="*/ 666886 h 701985"/>
                <a:gd name="connsiteX16" fmla="*/ 210596 w 701985"/>
                <a:gd name="connsiteY16" fmla="*/ 701985 h 701985"/>
                <a:gd name="connsiteX17" fmla="*/ 105298 w 701985"/>
                <a:gd name="connsiteY17" fmla="*/ 701985 h 701985"/>
                <a:gd name="connsiteX18" fmla="*/ 0 w 701985"/>
                <a:gd name="connsiteY18" fmla="*/ 596687 h 701985"/>
                <a:gd name="connsiteX19" fmla="*/ 0 w 701985"/>
                <a:gd name="connsiteY19" fmla="*/ 350993 h 701985"/>
                <a:gd name="connsiteX20" fmla="*/ 350993 w 701985"/>
                <a:gd name="connsiteY20"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1985" h="701985">
                  <a:moveTo>
                    <a:pt x="350993" y="0"/>
                  </a:moveTo>
                  <a:cubicBezTo>
                    <a:pt x="544846" y="0"/>
                    <a:pt x="701985" y="157139"/>
                    <a:pt x="701985" y="350993"/>
                  </a:cubicBezTo>
                  <a:lnTo>
                    <a:pt x="701985" y="596687"/>
                  </a:lnTo>
                  <a:cubicBezTo>
                    <a:pt x="701985" y="654843"/>
                    <a:pt x="654843" y="701985"/>
                    <a:pt x="596687" y="701985"/>
                  </a:cubicBezTo>
                  <a:lnTo>
                    <a:pt x="491390" y="701985"/>
                  </a:lnTo>
                  <a:cubicBezTo>
                    <a:pt x="472004" y="701985"/>
                    <a:pt x="456290" y="686271"/>
                    <a:pt x="456290" y="666886"/>
                  </a:cubicBezTo>
                  <a:lnTo>
                    <a:pt x="456290" y="456290"/>
                  </a:lnTo>
                  <a:cubicBezTo>
                    <a:pt x="456290" y="436905"/>
                    <a:pt x="472004" y="421191"/>
                    <a:pt x="491390" y="421191"/>
                  </a:cubicBezTo>
                  <a:lnTo>
                    <a:pt x="649336" y="421191"/>
                  </a:lnTo>
                  <a:lnTo>
                    <a:pt x="649336" y="350993"/>
                  </a:lnTo>
                  <a:cubicBezTo>
                    <a:pt x="649336" y="186222"/>
                    <a:pt x="515762" y="52649"/>
                    <a:pt x="350993" y="52649"/>
                  </a:cubicBezTo>
                  <a:cubicBezTo>
                    <a:pt x="186222" y="52649"/>
                    <a:pt x="52649" y="186222"/>
                    <a:pt x="52649" y="350993"/>
                  </a:cubicBezTo>
                  <a:lnTo>
                    <a:pt x="52649" y="421191"/>
                  </a:lnTo>
                  <a:lnTo>
                    <a:pt x="210596" y="421191"/>
                  </a:lnTo>
                  <a:cubicBezTo>
                    <a:pt x="229980" y="421191"/>
                    <a:pt x="245695" y="436905"/>
                    <a:pt x="245695" y="456290"/>
                  </a:cubicBezTo>
                  <a:lnTo>
                    <a:pt x="245695" y="666886"/>
                  </a:lnTo>
                  <a:cubicBezTo>
                    <a:pt x="245695" y="686271"/>
                    <a:pt x="229980" y="701985"/>
                    <a:pt x="210596" y="701985"/>
                  </a:cubicBezTo>
                  <a:lnTo>
                    <a:pt x="105298" y="701985"/>
                  </a:lnTo>
                  <a:cubicBezTo>
                    <a:pt x="47144" y="701985"/>
                    <a:pt x="0" y="654843"/>
                    <a:pt x="0" y="596687"/>
                  </a:cubicBezTo>
                  <a:lnTo>
                    <a:pt x="0" y="350993"/>
                  </a:lnTo>
                  <a:cubicBezTo>
                    <a:pt x="0" y="157139"/>
                    <a:pt x="157139" y="0"/>
                    <a:pt x="350993"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66" name="Graphic 20">
              <a:extLst>
                <a:ext uri="{FF2B5EF4-FFF2-40B4-BE49-F238E27FC236}">
                  <a16:creationId xmlns:a16="http://schemas.microsoft.com/office/drawing/2014/main" id="{3E4C3FF1-A731-E69A-21B8-2F7C7AF9F472}"/>
                </a:ext>
                <a:ext uri="{C183D7F6-B498-43B3-948B-1728B52AA6E4}">
                  <adec:decorative xmlns:adec="http://schemas.microsoft.com/office/drawing/2017/decorative" val="1"/>
                </a:ext>
              </a:extLst>
            </p:cNvPr>
            <p:cNvSpPr/>
            <p:nvPr/>
          </p:nvSpPr>
          <p:spPr>
            <a:xfrm>
              <a:off x="783260" y="1889028"/>
              <a:ext cx="309906" cy="309906"/>
            </a:xfrm>
            <a:custGeom>
              <a:avLst/>
              <a:gdLst>
                <a:gd name="connsiteX0" fmla="*/ 52895 w 614236"/>
                <a:gd name="connsiteY0" fmla="*/ 105579 h 614236"/>
                <a:gd name="connsiteX1" fmla="*/ 0 w 614236"/>
                <a:gd name="connsiteY1" fmla="*/ 201821 h 614236"/>
                <a:gd name="connsiteX2" fmla="*/ 0 w 614236"/>
                <a:gd name="connsiteY2" fmla="*/ 429966 h 614236"/>
                <a:gd name="connsiteX3" fmla="*/ 184271 w 614236"/>
                <a:gd name="connsiteY3" fmla="*/ 614237 h 614236"/>
                <a:gd name="connsiteX4" fmla="*/ 412416 w 614236"/>
                <a:gd name="connsiteY4" fmla="*/ 614237 h 614236"/>
                <a:gd name="connsiteX5" fmla="*/ 508729 w 614236"/>
                <a:gd name="connsiteY5" fmla="*/ 561307 h 614236"/>
                <a:gd name="connsiteX6" fmla="*/ 504446 w 614236"/>
                <a:gd name="connsiteY6" fmla="*/ 561518 h 614236"/>
                <a:gd name="connsiteX7" fmla="*/ 500164 w 614236"/>
                <a:gd name="connsiteY7" fmla="*/ 561588 h 614236"/>
                <a:gd name="connsiteX8" fmla="*/ 184271 w 614236"/>
                <a:gd name="connsiteY8" fmla="*/ 561588 h 614236"/>
                <a:gd name="connsiteX9" fmla="*/ 52649 w 614236"/>
                <a:gd name="connsiteY9" fmla="*/ 429966 h 614236"/>
                <a:gd name="connsiteX10" fmla="*/ 52649 w 614236"/>
                <a:gd name="connsiteY10" fmla="*/ 114073 h 614236"/>
                <a:gd name="connsiteX11" fmla="*/ 52895 w 614236"/>
                <a:gd name="connsiteY11" fmla="*/ 105579 h 614236"/>
                <a:gd name="connsiteX12" fmla="*/ 335935 w 614236"/>
                <a:gd name="connsiteY12" fmla="*/ 321123 h 614236"/>
                <a:gd name="connsiteX13" fmla="*/ 332636 w 614236"/>
                <a:gd name="connsiteY13" fmla="*/ 323861 h 614236"/>
                <a:gd name="connsiteX14" fmla="*/ 143310 w 614236"/>
                <a:gd name="connsiteY14" fmla="*/ 510343 h 614236"/>
                <a:gd name="connsiteX15" fmla="*/ 201821 w 614236"/>
                <a:gd name="connsiteY15" fmla="*/ 526489 h 614236"/>
                <a:gd name="connsiteX16" fmla="*/ 500164 w 614236"/>
                <a:gd name="connsiteY16" fmla="*/ 526489 h 614236"/>
                <a:gd name="connsiteX17" fmla="*/ 559658 w 614236"/>
                <a:gd name="connsiteY17" fmla="*/ 509782 h 614236"/>
                <a:gd name="connsiteX18" fmla="*/ 369525 w 614236"/>
                <a:gd name="connsiteY18" fmla="*/ 323791 h 614236"/>
                <a:gd name="connsiteX19" fmla="*/ 366577 w 614236"/>
                <a:gd name="connsiteY19" fmla="*/ 321334 h 614236"/>
                <a:gd name="connsiteX20" fmla="*/ 339480 w 614236"/>
                <a:gd name="connsiteY20" fmla="*/ 318982 h 614236"/>
                <a:gd name="connsiteX21" fmla="*/ 335935 w 614236"/>
                <a:gd name="connsiteY21" fmla="*/ 321123 h 614236"/>
                <a:gd name="connsiteX22" fmla="*/ 201821 w 614236"/>
                <a:gd name="connsiteY22" fmla="*/ 0 h 614236"/>
                <a:gd name="connsiteX23" fmla="*/ 87748 w 614236"/>
                <a:gd name="connsiteY23" fmla="*/ 114073 h 614236"/>
                <a:gd name="connsiteX24" fmla="*/ 87748 w 614236"/>
                <a:gd name="connsiteY24" fmla="*/ 412416 h 614236"/>
                <a:gd name="connsiteX25" fmla="*/ 105543 w 614236"/>
                <a:gd name="connsiteY25" fmla="*/ 473629 h 614236"/>
                <a:gd name="connsiteX26" fmla="*/ 295711 w 614236"/>
                <a:gd name="connsiteY26" fmla="*/ 286340 h 614236"/>
                <a:gd name="connsiteX27" fmla="*/ 300204 w 614236"/>
                <a:gd name="connsiteY27" fmla="*/ 282233 h 614236"/>
                <a:gd name="connsiteX28" fmla="*/ 401571 w 614236"/>
                <a:gd name="connsiteY28" fmla="*/ 281882 h 614236"/>
                <a:gd name="connsiteX29" fmla="*/ 406344 w 614236"/>
                <a:gd name="connsiteY29" fmla="*/ 286164 h 614236"/>
                <a:gd name="connsiteX30" fmla="*/ 597038 w 614236"/>
                <a:gd name="connsiteY30" fmla="*/ 472682 h 614236"/>
                <a:gd name="connsiteX31" fmla="*/ 614237 w 614236"/>
                <a:gd name="connsiteY31" fmla="*/ 412416 h 614236"/>
                <a:gd name="connsiteX32" fmla="*/ 614237 w 614236"/>
                <a:gd name="connsiteY32" fmla="*/ 114073 h 614236"/>
                <a:gd name="connsiteX33" fmla="*/ 500164 w 614236"/>
                <a:gd name="connsiteY33" fmla="*/ 0 h 614236"/>
                <a:gd name="connsiteX34" fmla="*/ 201821 w 614236"/>
                <a:gd name="connsiteY34" fmla="*/ 0 h 614236"/>
                <a:gd name="connsiteX35" fmla="*/ 228145 w 614236"/>
                <a:gd name="connsiteY35" fmla="*/ 96558 h 614236"/>
                <a:gd name="connsiteX36" fmla="*/ 273244 w 614236"/>
                <a:gd name="connsiteY36" fmla="*/ 139174 h 614236"/>
                <a:gd name="connsiteX37" fmla="*/ 230627 w 614236"/>
                <a:gd name="connsiteY37" fmla="*/ 184271 h 614236"/>
                <a:gd name="connsiteX38" fmla="*/ 228145 w 614236"/>
                <a:gd name="connsiteY38" fmla="*/ 184271 h 614236"/>
                <a:gd name="connsiteX39" fmla="*/ 185529 w 614236"/>
                <a:gd name="connsiteY39" fmla="*/ 139174 h 614236"/>
                <a:gd name="connsiteX40" fmla="*/ 228145 w 614236"/>
                <a:gd name="connsiteY40" fmla="*/ 96558 h 61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4236" h="614236">
                  <a:moveTo>
                    <a:pt x="52895" y="105579"/>
                  </a:moveTo>
                  <a:cubicBezTo>
                    <a:pt x="19930" y="126470"/>
                    <a:pt x="-33" y="162793"/>
                    <a:pt x="0" y="201821"/>
                  </a:cubicBezTo>
                  <a:lnTo>
                    <a:pt x="0" y="429966"/>
                  </a:lnTo>
                  <a:cubicBezTo>
                    <a:pt x="0" y="531754"/>
                    <a:pt x="82483" y="614237"/>
                    <a:pt x="184271" y="614237"/>
                  </a:cubicBezTo>
                  <a:lnTo>
                    <a:pt x="412416" y="614237"/>
                  </a:lnTo>
                  <a:cubicBezTo>
                    <a:pt x="451468" y="614261"/>
                    <a:pt x="487813" y="594287"/>
                    <a:pt x="508729" y="561307"/>
                  </a:cubicBezTo>
                  <a:lnTo>
                    <a:pt x="504446" y="561518"/>
                  </a:lnTo>
                  <a:lnTo>
                    <a:pt x="500164" y="561588"/>
                  </a:lnTo>
                  <a:lnTo>
                    <a:pt x="184271" y="561588"/>
                  </a:lnTo>
                  <a:cubicBezTo>
                    <a:pt x="111578" y="561588"/>
                    <a:pt x="52649" y="502660"/>
                    <a:pt x="52649" y="429966"/>
                  </a:cubicBezTo>
                  <a:lnTo>
                    <a:pt x="52649" y="114073"/>
                  </a:lnTo>
                  <a:cubicBezTo>
                    <a:pt x="52649" y="111230"/>
                    <a:pt x="52719" y="108386"/>
                    <a:pt x="52895" y="105579"/>
                  </a:cubicBezTo>
                  <a:close/>
                  <a:moveTo>
                    <a:pt x="335935" y="321123"/>
                  </a:moveTo>
                  <a:lnTo>
                    <a:pt x="332636" y="323861"/>
                  </a:lnTo>
                  <a:lnTo>
                    <a:pt x="143310" y="510343"/>
                  </a:lnTo>
                  <a:cubicBezTo>
                    <a:pt x="160404" y="520592"/>
                    <a:pt x="180445" y="526489"/>
                    <a:pt x="201821" y="526489"/>
                  </a:cubicBezTo>
                  <a:lnTo>
                    <a:pt x="500164" y="526489"/>
                  </a:lnTo>
                  <a:cubicBezTo>
                    <a:pt x="521961" y="526489"/>
                    <a:pt x="542319" y="520382"/>
                    <a:pt x="559658" y="509782"/>
                  </a:cubicBezTo>
                  <a:lnTo>
                    <a:pt x="369525" y="323791"/>
                  </a:lnTo>
                  <a:lnTo>
                    <a:pt x="366577" y="321334"/>
                  </a:lnTo>
                  <a:cubicBezTo>
                    <a:pt x="358679" y="315584"/>
                    <a:pt x="348248" y="314679"/>
                    <a:pt x="339480" y="318982"/>
                  </a:cubicBezTo>
                  <a:lnTo>
                    <a:pt x="335935" y="321123"/>
                  </a:lnTo>
                  <a:close/>
                  <a:moveTo>
                    <a:pt x="201821" y="0"/>
                  </a:moveTo>
                  <a:cubicBezTo>
                    <a:pt x="138820" y="0"/>
                    <a:pt x="87748" y="51072"/>
                    <a:pt x="87748" y="114073"/>
                  </a:cubicBezTo>
                  <a:lnTo>
                    <a:pt x="87748" y="412416"/>
                  </a:lnTo>
                  <a:cubicBezTo>
                    <a:pt x="87748" y="434950"/>
                    <a:pt x="94277" y="455939"/>
                    <a:pt x="105543" y="473629"/>
                  </a:cubicBezTo>
                  <a:lnTo>
                    <a:pt x="295711" y="286340"/>
                  </a:lnTo>
                  <a:lnTo>
                    <a:pt x="300204" y="282233"/>
                  </a:lnTo>
                  <a:cubicBezTo>
                    <a:pt x="329449" y="257586"/>
                    <a:pt x="372154" y="257439"/>
                    <a:pt x="401571" y="281882"/>
                  </a:cubicBezTo>
                  <a:lnTo>
                    <a:pt x="406344" y="286164"/>
                  </a:lnTo>
                  <a:lnTo>
                    <a:pt x="597038" y="472682"/>
                  </a:lnTo>
                  <a:cubicBezTo>
                    <a:pt x="607919" y="455202"/>
                    <a:pt x="614237" y="434564"/>
                    <a:pt x="614237" y="412416"/>
                  </a:cubicBezTo>
                  <a:lnTo>
                    <a:pt x="614237" y="114073"/>
                  </a:lnTo>
                  <a:cubicBezTo>
                    <a:pt x="614237" y="51072"/>
                    <a:pt x="563164" y="0"/>
                    <a:pt x="500164" y="0"/>
                  </a:cubicBezTo>
                  <a:lnTo>
                    <a:pt x="201821" y="0"/>
                  </a:lnTo>
                  <a:close/>
                  <a:moveTo>
                    <a:pt x="228145" y="96558"/>
                  </a:moveTo>
                  <a:cubicBezTo>
                    <a:pt x="252367" y="95873"/>
                    <a:pt x="272556" y="114953"/>
                    <a:pt x="273244" y="139174"/>
                  </a:cubicBezTo>
                  <a:cubicBezTo>
                    <a:pt x="273929" y="163395"/>
                    <a:pt x="254849" y="183586"/>
                    <a:pt x="230627" y="184271"/>
                  </a:cubicBezTo>
                  <a:cubicBezTo>
                    <a:pt x="229800" y="184295"/>
                    <a:pt x="228972" y="184295"/>
                    <a:pt x="228145" y="184271"/>
                  </a:cubicBezTo>
                  <a:cubicBezTo>
                    <a:pt x="203924" y="183586"/>
                    <a:pt x="184844" y="163395"/>
                    <a:pt x="185529" y="139174"/>
                  </a:cubicBezTo>
                  <a:cubicBezTo>
                    <a:pt x="186188" y="115916"/>
                    <a:pt x="204887" y="97216"/>
                    <a:pt x="228145" y="96558"/>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67" name="Graphic 24">
              <a:extLst>
                <a:ext uri="{FF2B5EF4-FFF2-40B4-BE49-F238E27FC236}">
                  <a16:creationId xmlns:a16="http://schemas.microsoft.com/office/drawing/2014/main" id="{565EF4B8-7634-B39E-969C-16A6DA57DA3B}"/>
                </a:ext>
                <a:ext uri="{C183D7F6-B498-43B3-948B-1728B52AA6E4}">
                  <adec:decorative xmlns:adec="http://schemas.microsoft.com/office/drawing/2017/decorative" val="1"/>
                </a:ext>
              </a:extLst>
            </p:cNvPr>
            <p:cNvSpPr/>
            <p:nvPr/>
          </p:nvSpPr>
          <p:spPr>
            <a:xfrm>
              <a:off x="761124" y="3984894"/>
              <a:ext cx="354179" cy="265634"/>
            </a:xfrm>
            <a:custGeom>
              <a:avLst/>
              <a:gdLst>
                <a:gd name="connsiteX0" fmla="*/ 491390 w 701985"/>
                <a:gd name="connsiteY0" fmla="*/ 412416 h 526488"/>
                <a:gd name="connsiteX1" fmla="*/ 377317 w 701985"/>
                <a:gd name="connsiteY1" fmla="*/ 526489 h 526488"/>
                <a:gd name="connsiteX2" fmla="*/ 114073 w 701985"/>
                <a:gd name="connsiteY2" fmla="*/ 526489 h 526488"/>
                <a:gd name="connsiteX3" fmla="*/ 0 w 701985"/>
                <a:gd name="connsiteY3" fmla="*/ 412416 h 526488"/>
                <a:gd name="connsiteX4" fmla="*/ 0 w 701985"/>
                <a:gd name="connsiteY4" fmla="*/ 114073 h 526488"/>
                <a:gd name="connsiteX5" fmla="*/ 114073 w 701985"/>
                <a:gd name="connsiteY5" fmla="*/ 0 h 526488"/>
                <a:gd name="connsiteX6" fmla="*/ 377317 w 701985"/>
                <a:gd name="connsiteY6" fmla="*/ 0 h 526488"/>
                <a:gd name="connsiteX7" fmla="*/ 491390 w 701985"/>
                <a:gd name="connsiteY7" fmla="*/ 114073 h 526488"/>
                <a:gd name="connsiteX8" fmla="*/ 491390 w 701985"/>
                <a:gd name="connsiteY8" fmla="*/ 412416 h 526488"/>
                <a:gd name="connsiteX9" fmla="*/ 693631 w 701985"/>
                <a:gd name="connsiteY9" fmla="*/ 48893 h 526488"/>
                <a:gd name="connsiteX10" fmla="*/ 701985 w 701985"/>
                <a:gd name="connsiteY10" fmla="*/ 71638 h 526488"/>
                <a:gd name="connsiteX11" fmla="*/ 701985 w 701985"/>
                <a:gd name="connsiteY11" fmla="*/ 454851 h 526488"/>
                <a:gd name="connsiteX12" fmla="*/ 666900 w 701985"/>
                <a:gd name="connsiteY12" fmla="*/ 489964 h 526488"/>
                <a:gd name="connsiteX13" fmla="*/ 644141 w 701985"/>
                <a:gd name="connsiteY13" fmla="*/ 481597 h 526488"/>
                <a:gd name="connsiteX14" fmla="*/ 526489 w 701985"/>
                <a:gd name="connsiteY14" fmla="*/ 381529 h 526488"/>
                <a:gd name="connsiteX15" fmla="*/ 526489 w 701985"/>
                <a:gd name="connsiteY15" fmla="*/ 144890 h 526488"/>
                <a:gd name="connsiteX16" fmla="*/ 644141 w 701985"/>
                <a:gd name="connsiteY16" fmla="*/ 44892 h 526488"/>
                <a:gd name="connsiteX17" fmla="*/ 693617 w 701985"/>
                <a:gd name="connsiteY17" fmla="*/ 48879 h 526488"/>
                <a:gd name="connsiteX18" fmla="*/ 693631 w 701985"/>
                <a:gd name="connsiteY18" fmla="*/ 48893 h 52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1985" h="526488">
                  <a:moveTo>
                    <a:pt x="491390" y="412416"/>
                  </a:moveTo>
                  <a:cubicBezTo>
                    <a:pt x="491390" y="475416"/>
                    <a:pt x="440317" y="526489"/>
                    <a:pt x="377317" y="526489"/>
                  </a:cubicBezTo>
                  <a:lnTo>
                    <a:pt x="114073" y="526489"/>
                  </a:lnTo>
                  <a:cubicBezTo>
                    <a:pt x="51072" y="526489"/>
                    <a:pt x="0" y="475416"/>
                    <a:pt x="0" y="412416"/>
                  </a:cubicBezTo>
                  <a:lnTo>
                    <a:pt x="0" y="114073"/>
                  </a:lnTo>
                  <a:cubicBezTo>
                    <a:pt x="0" y="51072"/>
                    <a:pt x="51072" y="0"/>
                    <a:pt x="114073" y="0"/>
                  </a:cubicBezTo>
                  <a:lnTo>
                    <a:pt x="377317" y="0"/>
                  </a:lnTo>
                  <a:cubicBezTo>
                    <a:pt x="440317" y="0"/>
                    <a:pt x="491390" y="51072"/>
                    <a:pt x="491390" y="114073"/>
                  </a:cubicBezTo>
                  <a:lnTo>
                    <a:pt x="491390" y="412416"/>
                  </a:lnTo>
                  <a:close/>
                  <a:moveTo>
                    <a:pt x="693631" y="48893"/>
                  </a:moveTo>
                  <a:cubicBezTo>
                    <a:pt x="699026" y="55243"/>
                    <a:pt x="701989" y="63305"/>
                    <a:pt x="701985" y="71638"/>
                  </a:cubicBezTo>
                  <a:lnTo>
                    <a:pt x="701985" y="454851"/>
                  </a:lnTo>
                  <a:cubicBezTo>
                    <a:pt x="701992" y="474236"/>
                    <a:pt x="686282" y="489957"/>
                    <a:pt x="666900" y="489964"/>
                  </a:cubicBezTo>
                  <a:cubicBezTo>
                    <a:pt x="658560" y="489964"/>
                    <a:pt x="650491" y="486999"/>
                    <a:pt x="644141" y="481597"/>
                  </a:cubicBezTo>
                  <a:lnTo>
                    <a:pt x="526489" y="381529"/>
                  </a:lnTo>
                  <a:lnTo>
                    <a:pt x="526489" y="144890"/>
                  </a:lnTo>
                  <a:lnTo>
                    <a:pt x="644141" y="44892"/>
                  </a:lnTo>
                  <a:cubicBezTo>
                    <a:pt x="658904" y="32330"/>
                    <a:pt x="681055" y="34115"/>
                    <a:pt x="693617" y="48879"/>
                  </a:cubicBezTo>
                  <a:cubicBezTo>
                    <a:pt x="693624" y="48883"/>
                    <a:pt x="693628" y="48888"/>
                    <a:pt x="693631" y="48893"/>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70" name="Graphic 68">
              <a:extLst>
                <a:ext uri="{FF2B5EF4-FFF2-40B4-BE49-F238E27FC236}">
                  <a16:creationId xmlns:a16="http://schemas.microsoft.com/office/drawing/2014/main" id="{4A9E0E62-1435-FE96-ECF0-C83E16459462}"/>
                </a:ext>
                <a:ext uri="{C183D7F6-B498-43B3-948B-1728B52AA6E4}">
                  <adec:decorative xmlns:adec="http://schemas.microsoft.com/office/drawing/2017/decorative" val="1"/>
                </a:ext>
              </a:extLst>
            </p:cNvPr>
            <p:cNvSpPr/>
            <p:nvPr/>
          </p:nvSpPr>
          <p:spPr>
            <a:xfrm>
              <a:off x="783260" y="4978368"/>
              <a:ext cx="309906" cy="309948"/>
            </a:xfrm>
            <a:custGeom>
              <a:avLst/>
              <a:gdLst>
                <a:gd name="connsiteX0" fmla="*/ 95250 w 190500"/>
                <a:gd name="connsiteY0" fmla="*/ 0 h 190525"/>
                <a:gd name="connsiteX1" fmla="*/ 190500 w 190500"/>
                <a:gd name="connsiteY1" fmla="*/ 95250 h 190525"/>
                <a:gd name="connsiteX2" fmla="*/ 95250 w 190500"/>
                <a:gd name="connsiteY2" fmla="*/ 190500 h 190525"/>
                <a:gd name="connsiteX3" fmla="*/ 51016 w 190500"/>
                <a:gd name="connsiteY3" fmla="*/ 179622 h 190525"/>
                <a:gd name="connsiteX4" fmla="*/ 10154 w 190500"/>
                <a:gd name="connsiteY4" fmla="*/ 190262 h 190525"/>
                <a:gd name="connsiteX5" fmla="*/ 278 w 190500"/>
                <a:gd name="connsiteY5" fmla="*/ 184468 h 190525"/>
                <a:gd name="connsiteX6" fmla="*/ 276 w 190500"/>
                <a:gd name="connsiteY6" fmla="*/ 180394 h 190525"/>
                <a:gd name="connsiteX7" fmla="*/ 10906 w 190500"/>
                <a:gd name="connsiteY7" fmla="*/ 139541 h 190525"/>
                <a:gd name="connsiteX8" fmla="*/ 0 w 190500"/>
                <a:gd name="connsiteY8" fmla="*/ 95250 h 190525"/>
                <a:gd name="connsiteX9" fmla="*/ 95250 w 190500"/>
                <a:gd name="connsiteY9" fmla="*/ 0 h 190525"/>
                <a:gd name="connsiteX10" fmla="*/ 107175 w 190500"/>
                <a:gd name="connsiteY10" fmla="*/ 104775 h 190525"/>
                <a:gd name="connsiteX11" fmla="*/ 64294 w 190500"/>
                <a:gd name="connsiteY11" fmla="*/ 104775 h 190525"/>
                <a:gd name="connsiteX12" fmla="*/ 63322 w 190500"/>
                <a:gd name="connsiteY12" fmla="*/ 104842 h 190525"/>
                <a:gd name="connsiteX13" fmla="*/ 57219 w 190500"/>
                <a:gd name="connsiteY13" fmla="*/ 112892 h 190525"/>
                <a:gd name="connsiteX14" fmla="*/ 63322 w 190500"/>
                <a:gd name="connsiteY14" fmla="*/ 118996 h 190525"/>
                <a:gd name="connsiteX15" fmla="*/ 64294 w 190500"/>
                <a:gd name="connsiteY15" fmla="*/ 119063 h 190525"/>
                <a:gd name="connsiteX16" fmla="*/ 107175 w 190500"/>
                <a:gd name="connsiteY16" fmla="*/ 119063 h 190525"/>
                <a:gd name="connsiteX17" fmla="*/ 108137 w 190500"/>
                <a:gd name="connsiteY17" fmla="*/ 118996 h 190525"/>
                <a:gd name="connsiteX18" fmla="*/ 114241 w 190500"/>
                <a:gd name="connsiteY18" fmla="*/ 110945 h 190525"/>
                <a:gd name="connsiteX19" fmla="*/ 108137 w 190500"/>
                <a:gd name="connsiteY19" fmla="*/ 104842 h 190525"/>
                <a:gd name="connsiteX20" fmla="*/ 107175 w 190500"/>
                <a:gd name="connsiteY20" fmla="*/ 104775 h 190525"/>
                <a:gd name="connsiteX21" fmla="*/ 126206 w 190500"/>
                <a:gd name="connsiteY21" fmla="*/ 71438 h 190525"/>
                <a:gd name="connsiteX22" fmla="*/ 64294 w 190500"/>
                <a:gd name="connsiteY22" fmla="*/ 71438 h 190525"/>
                <a:gd name="connsiteX23" fmla="*/ 63322 w 190500"/>
                <a:gd name="connsiteY23" fmla="*/ 71504 h 190525"/>
                <a:gd name="connsiteX24" fmla="*/ 57219 w 190500"/>
                <a:gd name="connsiteY24" fmla="*/ 79555 h 190525"/>
                <a:gd name="connsiteX25" fmla="*/ 63322 w 190500"/>
                <a:gd name="connsiteY25" fmla="*/ 85658 h 190525"/>
                <a:gd name="connsiteX26" fmla="*/ 64294 w 190500"/>
                <a:gd name="connsiteY26" fmla="*/ 85725 h 190525"/>
                <a:gd name="connsiteX27" fmla="*/ 126206 w 190500"/>
                <a:gd name="connsiteY27" fmla="*/ 85725 h 190525"/>
                <a:gd name="connsiteX28" fmla="*/ 127178 w 190500"/>
                <a:gd name="connsiteY28" fmla="*/ 85658 h 190525"/>
                <a:gd name="connsiteX29" fmla="*/ 133282 w 190500"/>
                <a:gd name="connsiteY29" fmla="*/ 77608 h 190525"/>
                <a:gd name="connsiteX30" fmla="*/ 127178 w 190500"/>
                <a:gd name="connsiteY30" fmla="*/ 71504 h 190525"/>
                <a:gd name="connsiteX31" fmla="*/ 126206 w 190500"/>
                <a:gd name="connsiteY31" fmla="*/ 71438 h 1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00" h="190525">
                  <a:moveTo>
                    <a:pt x="95250" y="0"/>
                  </a:moveTo>
                  <a:cubicBezTo>
                    <a:pt x="147857" y="0"/>
                    <a:pt x="190500" y="42643"/>
                    <a:pt x="190500" y="95250"/>
                  </a:cubicBezTo>
                  <a:cubicBezTo>
                    <a:pt x="190500" y="147857"/>
                    <a:pt x="147857" y="190500"/>
                    <a:pt x="95250" y="190500"/>
                  </a:cubicBezTo>
                  <a:cubicBezTo>
                    <a:pt x="79841" y="190520"/>
                    <a:pt x="64658" y="186787"/>
                    <a:pt x="51016" y="179622"/>
                  </a:cubicBezTo>
                  <a:lnTo>
                    <a:pt x="10154" y="190262"/>
                  </a:lnTo>
                  <a:cubicBezTo>
                    <a:pt x="5827" y="191389"/>
                    <a:pt x="1405" y="188795"/>
                    <a:pt x="278" y="184468"/>
                  </a:cubicBezTo>
                  <a:cubicBezTo>
                    <a:pt x="-70" y="183132"/>
                    <a:pt x="-70" y="181729"/>
                    <a:pt x="276" y="180394"/>
                  </a:cubicBezTo>
                  <a:lnTo>
                    <a:pt x="10906" y="139541"/>
                  </a:lnTo>
                  <a:cubicBezTo>
                    <a:pt x="3722" y="125884"/>
                    <a:pt x="-21" y="110681"/>
                    <a:pt x="0" y="95250"/>
                  </a:cubicBezTo>
                  <a:cubicBezTo>
                    <a:pt x="0" y="42643"/>
                    <a:pt x="42644" y="0"/>
                    <a:pt x="95250" y="0"/>
                  </a:cubicBezTo>
                  <a:close/>
                  <a:moveTo>
                    <a:pt x="107175" y="104775"/>
                  </a:moveTo>
                  <a:lnTo>
                    <a:pt x="64294" y="104775"/>
                  </a:lnTo>
                  <a:lnTo>
                    <a:pt x="63322" y="104842"/>
                  </a:lnTo>
                  <a:cubicBezTo>
                    <a:pt x="59414" y="105380"/>
                    <a:pt x="56681" y="108984"/>
                    <a:pt x="57219" y="112892"/>
                  </a:cubicBezTo>
                  <a:cubicBezTo>
                    <a:pt x="57655" y="116065"/>
                    <a:pt x="60150" y="118560"/>
                    <a:pt x="63322" y="118996"/>
                  </a:cubicBezTo>
                  <a:lnTo>
                    <a:pt x="64294" y="119063"/>
                  </a:lnTo>
                  <a:lnTo>
                    <a:pt x="107175" y="119063"/>
                  </a:lnTo>
                  <a:lnTo>
                    <a:pt x="108137" y="118996"/>
                  </a:lnTo>
                  <a:cubicBezTo>
                    <a:pt x="112046" y="118458"/>
                    <a:pt x="114778" y="114853"/>
                    <a:pt x="114241" y="110945"/>
                  </a:cubicBezTo>
                  <a:cubicBezTo>
                    <a:pt x="113804" y="107773"/>
                    <a:pt x="111310" y="105278"/>
                    <a:pt x="108137" y="104842"/>
                  </a:cubicBezTo>
                  <a:lnTo>
                    <a:pt x="107175" y="104775"/>
                  </a:lnTo>
                  <a:close/>
                  <a:moveTo>
                    <a:pt x="126206" y="71438"/>
                  </a:moveTo>
                  <a:lnTo>
                    <a:pt x="64294" y="71438"/>
                  </a:lnTo>
                  <a:lnTo>
                    <a:pt x="63322" y="71504"/>
                  </a:lnTo>
                  <a:cubicBezTo>
                    <a:pt x="59414" y="72042"/>
                    <a:pt x="56681" y="75646"/>
                    <a:pt x="57219" y="79555"/>
                  </a:cubicBezTo>
                  <a:cubicBezTo>
                    <a:pt x="57655" y="82727"/>
                    <a:pt x="60150" y="85222"/>
                    <a:pt x="63322" y="85658"/>
                  </a:cubicBezTo>
                  <a:lnTo>
                    <a:pt x="64294" y="85725"/>
                  </a:lnTo>
                  <a:lnTo>
                    <a:pt x="126206" y="85725"/>
                  </a:lnTo>
                  <a:lnTo>
                    <a:pt x="127178" y="85658"/>
                  </a:lnTo>
                  <a:cubicBezTo>
                    <a:pt x="131086" y="85120"/>
                    <a:pt x="133819" y="81516"/>
                    <a:pt x="133282" y="77608"/>
                  </a:cubicBezTo>
                  <a:cubicBezTo>
                    <a:pt x="132844" y="74435"/>
                    <a:pt x="130351" y="71941"/>
                    <a:pt x="127178" y="71504"/>
                  </a:cubicBezTo>
                  <a:lnTo>
                    <a:pt x="126206" y="71438"/>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73" name="Graphic 71">
              <a:extLst>
                <a:ext uri="{FF2B5EF4-FFF2-40B4-BE49-F238E27FC236}">
                  <a16:creationId xmlns:a16="http://schemas.microsoft.com/office/drawing/2014/main" id="{A6B3BC9E-9338-A82A-3D78-8A1F5150795E}"/>
                </a:ext>
                <a:ext uri="{C183D7F6-B498-43B3-948B-1728B52AA6E4}">
                  <adec:decorative xmlns:adec="http://schemas.microsoft.com/office/drawing/2017/decorative" val="1"/>
                </a:ext>
              </a:extLst>
            </p:cNvPr>
            <p:cNvSpPr/>
            <p:nvPr/>
          </p:nvSpPr>
          <p:spPr>
            <a:xfrm>
              <a:off x="5899283" y="4787043"/>
              <a:ext cx="336780" cy="336780"/>
            </a:xfrm>
            <a:custGeom>
              <a:avLst/>
              <a:gdLst>
                <a:gd name="connsiteX0" fmla="*/ 0 w 266863"/>
                <a:gd name="connsiteY0" fmla="*/ 48184 h 266863"/>
                <a:gd name="connsiteX1" fmla="*/ 48184 w 266863"/>
                <a:gd name="connsiteY1" fmla="*/ 0 h 266863"/>
                <a:gd name="connsiteX2" fmla="*/ 88955 w 266863"/>
                <a:gd name="connsiteY2" fmla="*/ 0 h 266863"/>
                <a:gd name="connsiteX3" fmla="*/ 88955 w 266863"/>
                <a:gd name="connsiteY3" fmla="*/ 266864 h 266863"/>
                <a:gd name="connsiteX4" fmla="*/ 48184 w 266863"/>
                <a:gd name="connsiteY4" fmla="*/ 266864 h 266863"/>
                <a:gd name="connsiteX5" fmla="*/ 0 w 266863"/>
                <a:gd name="connsiteY5" fmla="*/ 218680 h 266863"/>
                <a:gd name="connsiteX6" fmla="*/ 0 w 266863"/>
                <a:gd name="connsiteY6" fmla="*/ 48184 h 266863"/>
                <a:gd name="connsiteX7" fmla="*/ 111193 w 266863"/>
                <a:gd name="connsiteY7" fmla="*/ 266864 h 266863"/>
                <a:gd name="connsiteX8" fmla="*/ 218680 w 266863"/>
                <a:gd name="connsiteY8" fmla="*/ 266864 h 266863"/>
                <a:gd name="connsiteX9" fmla="*/ 266864 w 266863"/>
                <a:gd name="connsiteY9" fmla="*/ 218680 h 266863"/>
                <a:gd name="connsiteX10" fmla="*/ 266864 w 266863"/>
                <a:gd name="connsiteY10" fmla="*/ 185322 h 266863"/>
                <a:gd name="connsiteX11" fmla="*/ 111193 w 266863"/>
                <a:gd name="connsiteY11" fmla="*/ 185322 h 266863"/>
                <a:gd name="connsiteX12" fmla="*/ 111193 w 266863"/>
                <a:gd name="connsiteY12" fmla="*/ 266864 h 266863"/>
                <a:gd name="connsiteX13" fmla="*/ 266864 w 266863"/>
                <a:gd name="connsiteY13" fmla="*/ 163083 h 266863"/>
                <a:gd name="connsiteX14" fmla="*/ 266864 w 266863"/>
                <a:gd name="connsiteY14" fmla="*/ 48184 h 266863"/>
                <a:gd name="connsiteX15" fmla="*/ 218680 w 266863"/>
                <a:gd name="connsiteY15" fmla="*/ 0 h 266863"/>
                <a:gd name="connsiteX16" fmla="*/ 111193 w 266863"/>
                <a:gd name="connsiteY16" fmla="*/ 0 h 266863"/>
                <a:gd name="connsiteX17" fmla="*/ 111193 w 266863"/>
                <a:gd name="connsiteY17" fmla="*/ 163083 h 266863"/>
                <a:gd name="connsiteX18" fmla="*/ 266864 w 266863"/>
                <a:gd name="connsiteY18" fmla="*/ 163083 h 26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863" h="266863">
                  <a:moveTo>
                    <a:pt x="0" y="48184"/>
                  </a:moveTo>
                  <a:cubicBezTo>
                    <a:pt x="0" y="21573"/>
                    <a:pt x="21573" y="0"/>
                    <a:pt x="48184" y="0"/>
                  </a:cubicBezTo>
                  <a:lnTo>
                    <a:pt x="88955" y="0"/>
                  </a:lnTo>
                  <a:lnTo>
                    <a:pt x="88955" y="266864"/>
                  </a:lnTo>
                  <a:lnTo>
                    <a:pt x="48184" y="266864"/>
                  </a:lnTo>
                  <a:cubicBezTo>
                    <a:pt x="21573" y="266864"/>
                    <a:pt x="0" y="245291"/>
                    <a:pt x="0" y="218680"/>
                  </a:cubicBezTo>
                  <a:lnTo>
                    <a:pt x="0" y="48184"/>
                  </a:lnTo>
                  <a:close/>
                  <a:moveTo>
                    <a:pt x="111193" y="266864"/>
                  </a:moveTo>
                  <a:lnTo>
                    <a:pt x="218680" y="266864"/>
                  </a:lnTo>
                  <a:cubicBezTo>
                    <a:pt x="245291" y="266864"/>
                    <a:pt x="266864" y="245291"/>
                    <a:pt x="266864" y="218680"/>
                  </a:cubicBezTo>
                  <a:lnTo>
                    <a:pt x="266864" y="185322"/>
                  </a:lnTo>
                  <a:lnTo>
                    <a:pt x="111193" y="185322"/>
                  </a:lnTo>
                  <a:lnTo>
                    <a:pt x="111193" y="266864"/>
                  </a:lnTo>
                  <a:close/>
                  <a:moveTo>
                    <a:pt x="266864" y="163083"/>
                  </a:moveTo>
                  <a:lnTo>
                    <a:pt x="266864" y="48184"/>
                  </a:lnTo>
                  <a:cubicBezTo>
                    <a:pt x="266864" y="21573"/>
                    <a:pt x="245291" y="0"/>
                    <a:pt x="218680" y="0"/>
                  </a:cubicBezTo>
                  <a:lnTo>
                    <a:pt x="111193" y="0"/>
                  </a:lnTo>
                  <a:lnTo>
                    <a:pt x="111193" y="163083"/>
                  </a:lnTo>
                  <a:lnTo>
                    <a:pt x="266864" y="163083"/>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grpSp>
          <p:nvGrpSpPr>
            <p:cNvPr id="11" name="Group 10">
              <a:extLst>
                <a:ext uri="{FF2B5EF4-FFF2-40B4-BE49-F238E27FC236}">
                  <a16:creationId xmlns:a16="http://schemas.microsoft.com/office/drawing/2014/main" id="{AE5B20F1-B60C-5B67-A4E6-12565D4E57AA}"/>
                </a:ext>
              </a:extLst>
            </p:cNvPr>
            <p:cNvGrpSpPr/>
            <p:nvPr/>
          </p:nvGrpSpPr>
          <p:grpSpPr>
            <a:xfrm>
              <a:off x="5755508" y="2675764"/>
              <a:ext cx="671803" cy="489365"/>
              <a:chOff x="878175" y="2720627"/>
              <a:chExt cx="3307848" cy="2409554"/>
            </a:xfrm>
            <a:effectLst>
              <a:outerShdw blurRad="63500" dist="127000" dir="2700000" algn="tl" rotWithShape="0">
                <a:prstClr val="black">
                  <a:alpha val="20000"/>
                </a:prstClr>
              </a:outerShdw>
            </a:effectLst>
          </p:grpSpPr>
          <p:sp>
            <p:nvSpPr>
              <p:cNvPr id="31" name="Freeform: Shape 30">
                <a:extLst>
                  <a:ext uri="{FF2B5EF4-FFF2-40B4-BE49-F238E27FC236}">
                    <a16:creationId xmlns:a16="http://schemas.microsoft.com/office/drawing/2014/main" id="{866F18AE-6FF5-9B30-F514-551067186AD0}"/>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endParaRPr lang="en-US" noProof="0"/>
              </a:p>
            </p:txBody>
          </p:sp>
          <p:sp>
            <p:nvSpPr>
              <p:cNvPr id="51" name="Freeform: Shape 50">
                <a:extLst>
                  <a:ext uri="{FF2B5EF4-FFF2-40B4-BE49-F238E27FC236}">
                    <a16:creationId xmlns:a16="http://schemas.microsoft.com/office/drawing/2014/main" id="{EDFDD244-8C6D-2A92-B0F4-6BB5BBDA4C2E}"/>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endParaRPr lang="en-US" noProof="0"/>
              </a:p>
            </p:txBody>
          </p:sp>
          <p:sp>
            <p:nvSpPr>
              <p:cNvPr id="53" name="Freeform: Shape 52">
                <a:extLst>
                  <a:ext uri="{FF2B5EF4-FFF2-40B4-BE49-F238E27FC236}">
                    <a16:creationId xmlns:a16="http://schemas.microsoft.com/office/drawing/2014/main" id="{623FF27C-774B-0DC9-280D-71F734E455AE}"/>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166894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5" descr="Background rotating color animation">
            <a:extLst>
              <a:ext uri="{FF2B5EF4-FFF2-40B4-BE49-F238E27FC236}">
                <a16:creationId xmlns:a16="http://schemas.microsoft.com/office/drawing/2014/main" id="{0B0B43CD-6AFF-3CBD-EC51-658373973DA3}"/>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Variable Text Semibold" pitchFamily="2" charset="0"/>
              <a:ea typeface="+mn-ea"/>
              <a:cs typeface="Segoe UI" pitchFamily="34" charset="0"/>
            </a:endParaRPr>
          </a:p>
        </p:txBody>
      </p:sp>
      <p:sp>
        <p:nvSpPr>
          <p:cNvPr id="13" name="Rectangle: Rounded Corners 19">
            <a:extLst>
              <a:ext uri="{FF2B5EF4-FFF2-40B4-BE49-F238E27FC236}">
                <a16:creationId xmlns:a16="http://schemas.microsoft.com/office/drawing/2014/main" id="{1CC8F663-C754-F599-1BEE-ED768961257E}"/>
              </a:ext>
              <a:ext uri="{C183D7F6-B498-43B3-948B-1728B52AA6E4}">
                <adec:decorative xmlns:adec="http://schemas.microsoft.com/office/drawing/2017/decorative" val="1"/>
              </a:ext>
            </a:extLst>
          </p:cNvPr>
          <p:cNvSpPr/>
          <p:nvPr/>
        </p:nvSpPr>
        <p:spPr bwMode="auto">
          <a:xfrm>
            <a:off x="138683" y="137160"/>
            <a:ext cx="11914632" cy="6583680"/>
          </a:xfrm>
          <a:prstGeom prst="roundRect">
            <a:avLst>
              <a:gd name="adj" fmla="val 269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Variable Text" pitchFamily="2" charset="0"/>
              <a:ea typeface="Segoe UI" pitchFamily="34" charset="0"/>
              <a:cs typeface="Segoe UI" pitchFamily="34" charset="0"/>
            </a:endParaRPr>
          </a:p>
        </p:txBody>
      </p:sp>
      <p:sp>
        <p:nvSpPr>
          <p:cNvPr id="2" name="Title 1" hidden="1">
            <a:extLst>
              <a:ext uri="{FF2B5EF4-FFF2-40B4-BE49-F238E27FC236}">
                <a16:creationId xmlns:a16="http://schemas.microsoft.com/office/drawing/2014/main" id="{40727661-41D7-190F-085D-26D15F464522}"/>
              </a:ext>
            </a:extLst>
          </p:cNvPr>
          <p:cNvSpPr>
            <a:spLocks noGrp="1"/>
          </p:cNvSpPr>
          <p:nvPr>
            <p:ph type="title" idx="4294967295"/>
          </p:nvPr>
        </p:nvSpPr>
        <p:spPr>
          <a:xfrm>
            <a:off x="1174750" y="457200"/>
            <a:ext cx="11017250" cy="1107996"/>
          </a:xfrm>
        </p:spPr>
        <p:txBody>
          <a:bodyPr/>
          <a:lstStyle/>
          <a:p>
            <a:r>
              <a:rPr lang="en-US" noProof="0"/>
              <a:t>Announcement slide with secondary</a:t>
            </a:r>
            <a:r>
              <a:rPr lang="en-US" baseline="0" noProof="0"/>
              <a:t> announcements (dark)</a:t>
            </a:r>
            <a:endParaRPr lang="en-US" noProof="0"/>
          </a:p>
        </p:txBody>
      </p:sp>
      <p:sp>
        <p:nvSpPr>
          <p:cNvPr id="3" name="Title 6">
            <a:extLst>
              <a:ext uri="{FF2B5EF4-FFF2-40B4-BE49-F238E27FC236}">
                <a16:creationId xmlns:a16="http://schemas.microsoft.com/office/drawing/2014/main" id="{4FA119E8-0222-6FEF-88AF-4715EB11429A}"/>
              </a:ext>
            </a:extLst>
          </p:cNvPr>
          <p:cNvSpPr txBox="1">
            <a:spLocks/>
          </p:cNvSpPr>
          <p:nvPr/>
        </p:nvSpPr>
        <p:spPr>
          <a:xfrm>
            <a:off x="802640" y="2415932"/>
            <a:ext cx="10586720"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solidFill>
                  <a:schemeClr val="bg1"/>
                </a:solidFill>
                <a:effectLst/>
                <a:uLnTx/>
                <a:uFillTx/>
                <a:latin typeface="Segoe UI Variable Text Semibold" pitchFamily="2" charset="0"/>
                <a:ea typeface="+mn-ea"/>
                <a:cs typeface="Segoe UI" pitchFamily="34" charset="0"/>
              </a:rPr>
              <a:t>Azure AI Search</a:t>
            </a:r>
          </a:p>
        </p:txBody>
      </p:sp>
      <p:sp>
        <p:nvSpPr>
          <p:cNvPr id="4" name="TextBox 3">
            <a:extLst>
              <a:ext uri="{FF2B5EF4-FFF2-40B4-BE49-F238E27FC236}">
                <a16:creationId xmlns:a16="http://schemas.microsoft.com/office/drawing/2014/main" id="{9C608411-E992-36AB-CA7C-349B2D640144}"/>
              </a:ext>
            </a:extLst>
          </p:cNvPr>
          <p:cNvSpPr txBox="1"/>
          <p:nvPr/>
        </p:nvSpPr>
        <p:spPr>
          <a:xfrm>
            <a:off x="1280740" y="4392819"/>
            <a:ext cx="1655774" cy="67710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chemeClr val="bg1"/>
                </a:solidFill>
                <a:effectLst/>
                <a:uLnTx/>
                <a:uFillTx/>
                <a:latin typeface="Segoe UI Variable Text Semibold" pitchFamily="2" charset="0"/>
                <a:ea typeface="+mn-ea"/>
                <a:cs typeface="+mn-cs"/>
              </a:rPr>
              <a:t>Battle-tested</a:t>
            </a:r>
            <a:br>
              <a:rPr kumimoji="0" lang="en-US" sz="2200" b="1" i="0" u="none" strike="noStrike" kern="1200" cap="none" spc="0" normalizeH="0" baseline="0" noProof="0">
                <a:ln>
                  <a:noFill/>
                </a:ln>
                <a:solidFill>
                  <a:schemeClr val="bg1"/>
                </a:solidFill>
                <a:effectLst/>
                <a:uLnTx/>
                <a:uFillTx/>
                <a:latin typeface="Segoe UI Variable Text Semibold" pitchFamily="2" charset="0"/>
                <a:ea typeface="+mn-ea"/>
                <a:cs typeface="+mn-cs"/>
              </a:rPr>
            </a:br>
            <a:r>
              <a:rPr kumimoji="0" lang="en-US" sz="2200" b="1" i="0" u="none" strike="noStrike" kern="1200" cap="none" spc="0" normalizeH="0" baseline="0" noProof="0">
                <a:ln>
                  <a:noFill/>
                </a:ln>
                <a:solidFill>
                  <a:schemeClr val="bg1"/>
                </a:solidFill>
                <a:effectLst/>
                <a:uLnTx/>
                <a:uFillTx/>
                <a:latin typeface="Segoe UI Variable Text Semibold" pitchFamily="2" charset="0"/>
                <a:ea typeface="+mn-ea"/>
                <a:cs typeface="+mn-cs"/>
              </a:rPr>
              <a:t> retrieval</a:t>
            </a:r>
          </a:p>
        </p:txBody>
      </p:sp>
      <p:sp>
        <p:nvSpPr>
          <p:cNvPr id="11" name="TextBox 10">
            <a:extLst>
              <a:ext uri="{FF2B5EF4-FFF2-40B4-BE49-F238E27FC236}">
                <a16:creationId xmlns:a16="http://schemas.microsoft.com/office/drawing/2014/main" id="{11DA1D8F-DA42-BDA2-310E-FE729BE87D7B}"/>
              </a:ext>
            </a:extLst>
          </p:cNvPr>
          <p:cNvSpPr txBox="1"/>
          <p:nvPr/>
        </p:nvSpPr>
        <p:spPr>
          <a:xfrm>
            <a:off x="3852476" y="4392819"/>
            <a:ext cx="1828800" cy="67710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chemeClr val="bg1"/>
                </a:solidFill>
                <a:effectLst/>
                <a:uLnTx/>
                <a:uFillTx/>
                <a:latin typeface="Segoe UI Variable Text Semibold" pitchFamily="2" charset="0"/>
                <a:ea typeface="+mn-ea"/>
                <a:cs typeface="+mn-cs"/>
              </a:rPr>
              <a:t>Streamlined data pipeline</a:t>
            </a:r>
          </a:p>
        </p:txBody>
      </p:sp>
      <p:sp>
        <p:nvSpPr>
          <p:cNvPr id="12" name="TextBox 11">
            <a:extLst>
              <a:ext uri="{FF2B5EF4-FFF2-40B4-BE49-F238E27FC236}">
                <a16:creationId xmlns:a16="http://schemas.microsoft.com/office/drawing/2014/main" id="{718A6972-6BBE-5F6B-8DCF-298E2E602D21}"/>
              </a:ext>
            </a:extLst>
          </p:cNvPr>
          <p:cNvSpPr txBox="1"/>
          <p:nvPr/>
        </p:nvSpPr>
        <p:spPr>
          <a:xfrm>
            <a:off x="6653310" y="4392819"/>
            <a:ext cx="1543628" cy="67710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chemeClr val="bg1"/>
                </a:solidFill>
                <a:effectLst/>
                <a:uLnTx/>
                <a:uFillTx/>
                <a:latin typeface="Segoe UI Variable Text Semibold" pitchFamily="2" charset="0"/>
                <a:ea typeface="+mn-ea"/>
                <a:cs typeface="+mn-cs"/>
              </a:rPr>
              <a:t>Developer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chemeClr val="bg1"/>
                </a:solidFill>
                <a:effectLst/>
                <a:uLnTx/>
                <a:uFillTx/>
                <a:latin typeface="Segoe UI Variable Text Semibold" pitchFamily="2" charset="0"/>
                <a:ea typeface="+mn-ea"/>
                <a:cs typeface="+mn-cs"/>
              </a:rPr>
              <a:t>integrations</a:t>
            </a:r>
          </a:p>
        </p:txBody>
      </p:sp>
      <p:sp>
        <p:nvSpPr>
          <p:cNvPr id="14" name="TextBox 13">
            <a:extLst>
              <a:ext uri="{FF2B5EF4-FFF2-40B4-BE49-F238E27FC236}">
                <a16:creationId xmlns:a16="http://schemas.microsoft.com/office/drawing/2014/main" id="{5AF8737D-E55F-628C-8B43-F1E84F1B4DDB}"/>
              </a:ext>
            </a:extLst>
          </p:cNvPr>
          <p:cNvSpPr txBox="1"/>
          <p:nvPr/>
        </p:nvSpPr>
        <p:spPr>
          <a:xfrm>
            <a:off x="8988199" y="4392819"/>
            <a:ext cx="2190343" cy="67710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chemeClr val="bg1"/>
                </a:solidFill>
                <a:effectLst/>
                <a:uLnTx/>
                <a:uFillTx/>
                <a:latin typeface="Segoe UI Variable Text Semibold" pitchFamily="2" charset="0"/>
                <a:ea typeface="+mn-ea"/>
                <a:cs typeface="+mn-cs"/>
              </a:rPr>
              <a:t>Enterprise-ready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chemeClr val="bg1"/>
                </a:solidFill>
                <a:effectLst/>
                <a:uLnTx/>
                <a:uFillTx/>
                <a:latin typeface="Segoe UI Variable Text Semibold" pitchFamily="2" charset="0"/>
                <a:ea typeface="+mn-ea"/>
                <a:cs typeface="+mn-cs"/>
              </a:rPr>
              <a:t>foundation</a:t>
            </a:r>
          </a:p>
        </p:txBody>
      </p:sp>
      <p:cxnSp>
        <p:nvCxnSpPr>
          <p:cNvPr id="15" name="!!Straight Connector 49">
            <a:extLst>
              <a:ext uri="{FF2B5EF4-FFF2-40B4-BE49-F238E27FC236}">
                <a16:creationId xmlns:a16="http://schemas.microsoft.com/office/drawing/2014/main" id="{89B36AE7-718E-B931-16D2-D7EDEDA1A72D}"/>
              </a:ext>
              <a:ext uri="{C183D7F6-B498-43B3-948B-1728B52AA6E4}">
                <adec:decorative xmlns:adec="http://schemas.microsoft.com/office/drawing/2017/decorative" val="1"/>
              </a:ext>
            </a:extLst>
          </p:cNvPr>
          <p:cNvCxnSpPr>
            <a:cxnSpLocks/>
          </p:cNvCxnSpPr>
          <p:nvPr/>
        </p:nvCxnSpPr>
        <p:spPr>
          <a:xfrm>
            <a:off x="3437752" y="4393045"/>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6" name="!!Straight Connector 49">
            <a:extLst>
              <a:ext uri="{FF2B5EF4-FFF2-40B4-BE49-F238E27FC236}">
                <a16:creationId xmlns:a16="http://schemas.microsoft.com/office/drawing/2014/main" id="{A121646A-9BE6-0E45-202D-3CB2A8737868}"/>
              </a:ext>
              <a:ext uri="{C183D7F6-B498-43B3-948B-1728B52AA6E4}">
                <adec:decorative xmlns:adec="http://schemas.microsoft.com/office/drawing/2017/decorative" val="1"/>
              </a:ext>
            </a:extLst>
          </p:cNvPr>
          <p:cNvCxnSpPr>
            <a:cxnSpLocks/>
          </p:cNvCxnSpPr>
          <p:nvPr/>
        </p:nvCxnSpPr>
        <p:spPr>
          <a:xfrm>
            <a:off x="6095999" y="4393045"/>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DED251AB-D2CD-4FEC-D458-B233A54C94A4}"/>
              </a:ext>
              <a:ext uri="{C183D7F6-B498-43B3-948B-1728B52AA6E4}">
                <adec:decorative xmlns:adec="http://schemas.microsoft.com/office/drawing/2017/decorative" val="1"/>
              </a:ext>
            </a:extLst>
          </p:cNvPr>
          <p:cNvCxnSpPr>
            <a:cxnSpLocks/>
          </p:cNvCxnSpPr>
          <p:nvPr/>
        </p:nvCxnSpPr>
        <p:spPr>
          <a:xfrm>
            <a:off x="8754246" y="4393045"/>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E0941FE-569A-82EA-EA94-461A09B77739}"/>
              </a:ext>
            </a:extLst>
          </p:cNvPr>
          <p:cNvPicPr>
            <a:picLocks noChangeAspect="1" noChangeArrowheads="1"/>
          </p:cNvPicPr>
          <p:nvPr/>
        </p:nvPicPr>
        <p:blipFill>
          <a:blip r:embed="rId3"/>
          <a:srcRect t="7091" b="7091"/>
          <a:stretch/>
        </p:blipFill>
        <p:spPr bwMode="auto">
          <a:xfrm>
            <a:off x="5391062" y="1010795"/>
            <a:ext cx="1409876" cy="120991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ED9D806-8E8A-1587-B6B6-CEB26391F8F7}"/>
              </a:ext>
            </a:extLst>
          </p:cNvPr>
          <p:cNvSpPr txBox="1">
            <a:spLocks/>
          </p:cNvSpPr>
          <p:nvPr/>
        </p:nvSpPr>
        <p:spPr>
          <a:xfrm>
            <a:off x="3592400" y="3279932"/>
            <a:ext cx="5161846"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lvl="1" algn="ctr" fontAlgn="base">
              <a:spcBef>
                <a:spcPct val="0"/>
              </a:spcBef>
              <a:spcAft>
                <a:spcPts val="1200"/>
              </a:spcAft>
              <a:defRPr sz="1862" b="0" i="0" u="none" strike="noStrike" kern="1200" spc="0" baseline="0">
                <a:solidFill>
                  <a:srgbClr val="FFFFFF">
                    <a:lumMod val="65000"/>
                    <a:lumOff val="35000"/>
                  </a:srgbClr>
                </a:solidFill>
                <a:latin typeface="+mn-lt"/>
                <a:ea typeface="+mn-ea"/>
                <a:cs typeface="+mn-cs"/>
              </a:defRPr>
            </a:pPr>
            <a:r>
              <a:rPr lang="en-US" sz="3200" b="1"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cs typeface="Segoe UI" pitchFamily="34" charset="0"/>
              </a:rPr>
              <a:t>Revolutionary RAG</a:t>
            </a:r>
          </a:p>
          <a:p>
            <a:pPr marL="0" lvl="1" algn="ctr" fontAlgn="base">
              <a:spcBef>
                <a:spcPct val="0"/>
              </a:spcBef>
              <a:spcAft>
                <a:spcPts val="1200"/>
              </a:spcAft>
              <a:defRPr sz="1862" b="0" i="0" u="none" strike="noStrike" kern="1200" spc="0" baseline="0">
                <a:solidFill>
                  <a:srgbClr val="FFFFFF">
                    <a:lumMod val="65000"/>
                    <a:lumOff val="35000"/>
                  </a:srgbClr>
                </a:solidFill>
                <a:latin typeface="+mn-lt"/>
                <a:ea typeface="+mn-ea"/>
                <a:cs typeface="+mn-cs"/>
              </a:defRPr>
            </a:pPr>
            <a:endParaRPr lang="en-US" sz="320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Variable Text Semibold" pitchFamily="2" charset="0"/>
              <a:cs typeface="Segoe UI" pitchFamily="34" charset="0"/>
            </a:endParaRPr>
          </a:p>
        </p:txBody>
      </p:sp>
    </p:spTree>
    <p:extLst>
      <p:ext uri="{BB962C8B-B14F-4D97-AF65-F5344CB8AC3E}">
        <p14:creationId xmlns:p14="http://schemas.microsoft.com/office/powerpoint/2010/main" val="1797196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10"/>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0.00013 -2.96296E-6 C 0.06406 -0.20833 0.76497 -0.22315 0.92291 -0.08819 C 1.08112 0.04676 1.00846 0.74537 0.94791 0.80996 C 0.8875 0.87454 0.075 0.86505 0.02018 0.81667 C -0.03268 0.76736 -0.0418 0.17246 0.00013 -2.96296E-6 Z " pathEditMode="relative" rAng="0" ptsTypes="AAAAA">
                                      <p:cBhvr>
                                        <p:cTn id="11" dur="45000" fill="hold"/>
                                        <p:tgtEl>
                                          <p:spTgt spid="10"/>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decel="100000" fill="hold" grpId="1" nodeType="withEffect">
                                  <p:stCondLst>
                                    <p:cond delay="100"/>
                                  </p:stCondLst>
                                  <p:childTnLst>
                                    <p:animMotion origin="layout" path="M 0 -4.07407E-6 L 0 0.03542 " pathEditMode="relative" rAng="0" ptsTypes="AA">
                                      <p:cBhvr>
                                        <p:cTn id="16" dur="700" spd="-100000" fill="hold"/>
                                        <p:tgtEl>
                                          <p:spTgt spid="3"/>
                                        </p:tgtEl>
                                        <p:attrNameLst>
                                          <p:attrName>ppt_x</p:attrName>
                                          <p:attrName>ppt_y</p:attrName>
                                        </p:attrNameLst>
                                      </p:cBhvr>
                                      <p:rCtr x="0" y="1759"/>
                                    </p:animMotion>
                                  </p:childTnLst>
                                </p:cTn>
                              </p:par>
                              <p:par>
                                <p:cTn id="17" presetID="16" presetClass="entr" presetSubtype="42" fill="hold" nodeType="withEffect">
                                  <p:stCondLst>
                                    <p:cond delay="250"/>
                                  </p:stCondLst>
                                  <p:childTnLst>
                                    <p:set>
                                      <p:cBhvr>
                                        <p:cTn id="18" dur="1" fill="hold">
                                          <p:stCondLst>
                                            <p:cond delay="0"/>
                                          </p:stCondLst>
                                        </p:cTn>
                                        <p:tgtEl>
                                          <p:spTgt spid="15"/>
                                        </p:tgtEl>
                                        <p:attrNameLst>
                                          <p:attrName>style.visibility</p:attrName>
                                        </p:attrNameLst>
                                      </p:cBhvr>
                                      <p:to>
                                        <p:strVal val="visible"/>
                                      </p:to>
                                    </p:set>
                                    <p:animEffect transition="in" filter="barn(outHorizontal)">
                                      <p:cBhvr>
                                        <p:cTn id="19" dur="500"/>
                                        <p:tgtEl>
                                          <p:spTgt spid="15"/>
                                        </p:tgtEl>
                                      </p:cBhvr>
                                    </p:animEffect>
                                  </p:childTnLst>
                                </p:cTn>
                              </p:par>
                              <p:par>
                                <p:cTn id="20" presetID="42" presetClass="path" presetSubtype="0" decel="100000" fill="hold" nodeType="withEffect">
                                  <p:stCondLst>
                                    <p:cond delay="250"/>
                                  </p:stCondLst>
                                  <p:childTnLst>
                                    <p:animMotion origin="layout" path="M -1.25E-6 3.33333E-6 L -1.25E-6 0.01967 " pathEditMode="relative" rAng="0" ptsTypes="AA">
                                      <p:cBhvr>
                                        <p:cTn id="21" dur="500" spd="-100000" fill="hold"/>
                                        <p:tgtEl>
                                          <p:spTgt spid="15"/>
                                        </p:tgtEl>
                                        <p:attrNameLst>
                                          <p:attrName>ppt_x</p:attrName>
                                          <p:attrName>ppt_y</p:attrName>
                                        </p:attrNameLst>
                                      </p:cBhvr>
                                      <p:rCtr x="0" y="972"/>
                                    </p:animMotion>
                                  </p:childTnLst>
                                </p:cTn>
                              </p:par>
                              <p:par>
                                <p:cTn id="22" presetID="16" presetClass="entr" presetSubtype="42" fill="hold" nodeType="withEffect">
                                  <p:stCondLst>
                                    <p:cond delay="300"/>
                                  </p:stCondLst>
                                  <p:childTnLst>
                                    <p:set>
                                      <p:cBhvr>
                                        <p:cTn id="23" dur="1" fill="hold">
                                          <p:stCondLst>
                                            <p:cond delay="0"/>
                                          </p:stCondLst>
                                        </p:cTn>
                                        <p:tgtEl>
                                          <p:spTgt spid="16"/>
                                        </p:tgtEl>
                                        <p:attrNameLst>
                                          <p:attrName>style.visibility</p:attrName>
                                        </p:attrNameLst>
                                      </p:cBhvr>
                                      <p:to>
                                        <p:strVal val="visible"/>
                                      </p:to>
                                    </p:set>
                                    <p:animEffect transition="in" filter="barn(outHorizontal)">
                                      <p:cBhvr>
                                        <p:cTn id="24" dur="500"/>
                                        <p:tgtEl>
                                          <p:spTgt spid="16"/>
                                        </p:tgtEl>
                                      </p:cBhvr>
                                    </p:animEffect>
                                  </p:childTnLst>
                                </p:cTn>
                              </p:par>
                              <p:par>
                                <p:cTn id="25" presetID="42" presetClass="path" presetSubtype="0" decel="100000" fill="hold" nodeType="withEffect">
                                  <p:stCondLst>
                                    <p:cond delay="300"/>
                                  </p:stCondLst>
                                  <p:childTnLst>
                                    <p:animMotion origin="layout" path="M 0 3.33333E-6 L 0 0.01967 " pathEditMode="relative" rAng="0" ptsTypes="AA">
                                      <p:cBhvr>
                                        <p:cTn id="26" dur="500" spd="-100000" fill="hold"/>
                                        <p:tgtEl>
                                          <p:spTgt spid="16"/>
                                        </p:tgtEl>
                                        <p:attrNameLst>
                                          <p:attrName>ppt_x</p:attrName>
                                          <p:attrName>ppt_y</p:attrName>
                                        </p:attrNameLst>
                                      </p:cBhvr>
                                      <p:rCtr x="0" y="972"/>
                                    </p:animMotion>
                                  </p:childTnLst>
                                </p:cTn>
                              </p:par>
                              <p:par>
                                <p:cTn id="27" presetID="16" presetClass="entr" presetSubtype="42" fill="hold" nodeType="withEffect">
                                  <p:stCondLst>
                                    <p:cond delay="350"/>
                                  </p:stCondLst>
                                  <p:childTnLst>
                                    <p:set>
                                      <p:cBhvr>
                                        <p:cTn id="28" dur="1" fill="hold">
                                          <p:stCondLst>
                                            <p:cond delay="0"/>
                                          </p:stCondLst>
                                        </p:cTn>
                                        <p:tgtEl>
                                          <p:spTgt spid="18"/>
                                        </p:tgtEl>
                                        <p:attrNameLst>
                                          <p:attrName>style.visibility</p:attrName>
                                        </p:attrNameLst>
                                      </p:cBhvr>
                                      <p:to>
                                        <p:strVal val="visible"/>
                                      </p:to>
                                    </p:set>
                                    <p:animEffect transition="in" filter="barn(outHorizontal)">
                                      <p:cBhvr>
                                        <p:cTn id="29" dur="500"/>
                                        <p:tgtEl>
                                          <p:spTgt spid="18"/>
                                        </p:tgtEl>
                                      </p:cBhvr>
                                    </p:animEffect>
                                  </p:childTnLst>
                                </p:cTn>
                              </p:par>
                              <p:par>
                                <p:cTn id="30" presetID="42" presetClass="path" presetSubtype="0" decel="100000" fill="hold" nodeType="withEffect">
                                  <p:stCondLst>
                                    <p:cond delay="350"/>
                                  </p:stCondLst>
                                  <p:childTnLst>
                                    <p:animMotion origin="layout" path="M 1.25E-6 3.33333E-6 L 1.25E-6 0.01967 " pathEditMode="relative" rAng="0" ptsTypes="AA">
                                      <p:cBhvr>
                                        <p:cTn id="31" dur="500" spd="-100000" fill="hold"/>
                                        <p:tgtEl>
                                          <p:spTgt spid="18"/>
                                        </p:tgtEl>
                                        <p:attrNameLst>
                                          <p:attrName>ppt_x</p:attrName>
                                          <p:attrName>ppt_y</p:attrName>
                                        </p:attrNameLst>
                                      </p:cBhvr>
                                      <p:rCtr x="0" y="972"/>
                                    </p:animMotion>
                                  </p:childTnLst>
                                </p:cTn>
                              </p:par>
                              <p:par>
                                <p:cTn id="32" presetID="10" presetClass="entr" presetSubtype="0" fill="hold" grpId="0" nodeType="withEffect">
                                  <p:stCondLst>
                                    <p:cond delay="2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42" presetClass="path" presetSubtype="0" decel="100000" fill="hold" grpId="1" nodeType="withEffect">
                                  <p:stCondLst>
                                    <p:cond delay="200"/>
                                  </p:stCondLst>
                                  <p:childTnLst>
                                    <p:animMotion origin="layout" path="M 3.33333E-6 3.33333E-6 L 3.33333E-6 0.01967 " pathEditMode="relative" rAng="0" ptsTypes="AA">
                                      <p:cBhvr>
                                        <p:cTn id="36" dur="500" spd="-100000" fill="hold"/>
                                        <p:tgtEl>
                                          <p:spTgt spid="4"/>
                                        </p:tgtEl>
                                        <p:attrNameLst>
                                          <p:attrName>ppt_x</p:attrName>
                                          <p:attrName>ppt_y</p:attrName>
                                        </p:attrNameLst>
                                      </p:cBhvr>
                                      <p:rCtr x="0" y="972"/>
                                    </p:animMotion>
                                  </p:childTnLst>
                                </p:cTn>
                              </p:par>
                              <p:par>
                                <p:cTn id="37" presetID="10" presetClass="entr" presetSubtype="0"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42" presetClass="path" presetSubtype="0" decel="100000" fill="hold" grpId="1" nodeType="withEffect">
                                  <p:stCondLst>
                                    <p:cond delay="250"/>
                                  </p:stCondLst>
                                  <p:childTnLst>
                                    <p:animMotion origin="layout" path="M 4.375E-6 3.33333E-6 L 4.375E-6 0.01967 " pathEditMode="relative" rAng="0" ptsTypes="AA">
                                      <p:cBhvr>
                                        <p:cTn id="41" dur="500" spd="-100000" fill="hold"/>
                                        <p:tgtEl>
                                          <p:spTgt spid="11"/>
                                        </p:tgtEl>
                                        <p:attrNameLst>
                                          <p:attrName>ppt_x</p:attrName>
                                          <p:attrName>ppt_y</p:attrName>
                                        </p:attrNameLst>
                                      </p:cBhvr>
                                      <p:rCtr x="0" y="972"/>
                                    </p:animMotion>
                                  </p:childTnLst>
                                </p:cTn>
                              </p:par>
                              <p:par>
                                <p:cTn id="42" presetID="10" presetClass="entr" presetSubtype="0" fill="hold" grpId="0" nodeType="withEffect">
                                  <p:stCondLst>
                                    <p:cond delay="3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42" presetClass="path" presetSubtype="0" decel="100000" fill="hold" grpId="1" nodeType="withEffect">
                                  <p:stCondLst>
                                    <p:cond delay="300"/>
                                  </p:stCondLst>
                                  <p:childTnLst>
                                    <p:animMotion origin="layout" path="M -4.375E-6 3.33333E-6 L -4.375E-6 0.01967 " pathEditMode="relative" rAng="0" ptsTypes="AA">
                                      <p:cBhvr>
                                        <p:cTn id="46" dur="500" spd="-100000" fill="hold"/>
                                        <p:tgtEl>
                                          <p:spTgt spid="12"/>
                                        </p:tgtEl>
                                        <p:attrNameLst>
                                          <p:attrName>ppt_x</p:attrName>
                                          <p:attrName>ppt_y</p:attrName>
                                        </p:attrNameLst>
                                      </p:cBhvr>
                                      <p:rCtr x="0" y="972"/>
                                    </p:animMotion>
                                  </p:childTnLst>
                                </p:cTn>
                              </p:par>
                              <p:par>
                                <p:cTn id="47" presetID="10" presetClass="entr" presetSubtype="0" fill="hold" grpId="0" nodeType="withEffect">
                                  <p:stCondLst>
                                    <p:cond delay="35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42" presetClass="path" presetSubtype="0" decel="100000" fill="hold" grpId="1" nodeType="withEffect">
                                  <p:stCondLst>
                                    <p:cond delay="350"/>
                                  </p:stCondLst>
                                  <p:childTnLst>
                                    <p:animMotion origin="layout" path="M -3.33333E-6 3.33333E-6 L -3.33333E-6 0.01967 " pathEditMode="relative" rAng="0" ptsTypes="AA">
                                      <p:cBhvr>
                                        <p:cTn id="51" dur="500" spd="-100000" fill="hold"/>
                                        <p:tgtEl>
                                          <p:spTgt spid="14"/>
                                        </p:tgtEl>
                                        <p:attrNameLst>
                                          <p:attrName>ppt_x</p:attrName>
                                          <p:attrName>ppt_y</p:attrName>
                                        </p:attrNameLst>
                                      </p:cBhvr>
                                      <p:rCtr x="0" y="972"/>
                                    </p:animMotion>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42" presetClass="path" presetSubtype="0" decel="100000" fill="hold" nodeType="withEffect">
                                  <p:stCondLst>
                                    <p:cond delay="0"/>
                                  </p:stCondLst>
                                  <p:childTnLst>
                                    <p:animMotion origin="layout" path="M 0 3.7037E-7 L 0 0.03542 " pathEditMode="relative" rAng="0" ptsTypes="AA">
                                      <p:cBhvr>
                                        <p:cTn id="56" dur="700" spd="-100000" fill="hold"/>
                                        <p:tgtEl>
                                          <p:spTgt spid="19"/>
                                        </p:tgtEl>
                                        <p:attrNameLst>
                                          <p:attrName>ppt_x</p:attrName>
                                          <p:attrName>ppt_y</p:attrName>
                                        </p:attrNameLst>
                                      </p:cBhvr>
                                      <p:rCtr x="0" y="1759"/>
                                    </p:animMotion>
                                  </p:childTnLst>
                                </p:cTn>
                              </p:par>
                              <p:par>
                                <p:cTn id="57" presetID="10" presetClass="entr" presetSubtype="0" fill="hold" grpId="0" nodeType="withEffect">
                                  <p:stCondLst>
                                    <p:cond delay="2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42" presetClass="path" presetSubtype="0" decel="100000" fill="hold" grpId="1" nodeType="withEffect">
                                  <p:stCondLst>
                                    <p:cond delay="200"/>
                                  </p:stCondLst>
                                  <p:childTnLst>
                                    <p:animMotion origin="layout" path="M 3.33333E-6 3.33333E-6 L 3.33333E-6 0.01967 " pathEditMode="relative" rAng="0" ptsTypes="AA">
                                      <p:cBhvr>
                                        <p:cTn id="61"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3" grpId="0"/>
      <p:bldP spid="3" grpId="1"/>
      <p:bldP spid="4" grpId="0"/>
      <p:bldP spid="4" grpId="1"/>
      <p:bldP spid="11" grpId="0"/>
      <p:bldP spid="11" grpId="1"/>
      <p:bldP spid="12" grpId="0"/>
      <p:bldP spid="12" grpId="1"/>
      <p:bldP spid="14" grpId="0"/>
      <p:bldP spid="14" grpId="1"/>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noProof="0"/>
              <a:t>Choosing an embedding model</a:t>
            </a:r>
            <a:br>
              <a:rPr lang="en-US" noProof="0"/>
            </a:br>
            <a:r>
              <a:rPr lang="en-US" sz="2000" spc="0" noProof="0">
                <a:solidFill>
                  <a:schemeClr val="tx1"/>
                </a:solidFill>
              </a:rPr>
              <a:t>Key factors for selecting the optimal model for your use case</a:t>
            </a:r>
          </a:p>
        </p:txBody>
      </p:sp>
      <p:sp>
        <p:nvSpPr>
          <p:cNvPr id="5" name="Text Placeholder 4">
            <a:extLst>
              <a:ext uri="{FF2B5EF4-FFF2-40B4-BE49-F238E27FC236}">
                <a16:creationId xmlns:a16="http://schemas.microsoft.com/office/drawing/2014/main" id="{CEFF2E17-84EF-E0F1-4020-326D090744DA}"/>
              </a:ext>
            </a:extLst>
          </p:cNvPr>
          <p:cNvSpPr>
            <a:spLocks noGrp="1"/>
          </p:cNvSpPr>
          <p:nvPr>
            <p:ph type="body" sz="quarter" idx="16"/>
          </p:nvPr>
        </p:nvSpPr>
        <p:spPr>
          <a:xfrm>
            <a:off x="584200" y="1708837"/>
            <a:ext cx="5219700" cy="430887"/>
          </a:xfrm>
        </p:spPr>
        <p:txBody>
          <a:bodyPr/>
          <a:lstStyle/>
          <a:p>
            <a:r>
              <a:rPr lang="en-US" noProof="0"/>
              <a:t>Model characteristics</a:t>
            </a:r>
          </a:p>
        </p:txBody>
      </p:sp>
      <p:sp>
        <p:nvSpPr>
          <p:cNvPr id="3" name="Text Placeholder 2">
            <a:extLst>
              <a:ext uri="{FF2B5EF4-FFF2-40B4-BE49-F238E27FC236}">
                <a16:creationId xmlns:a16="http://schemas.microsoft.com/office/drawing/2014/main" id="{0A25B08B-7F8D-E5BF-FA38-6572B942054A}"/>
              </a:ext>
            </a:extLst>
          </p:cNvPr>
          <p:cNvSpPr>
            <a:spLocks noGrp="1"/>
          </p:cNvSpPr>
          <p:nvPr>
            <p:ph type="body" sz="quarter" idx="14"/>
          </p:nvPr>
        </p:nvSpPr>
        <p:spPr>
          <a:xfrm>
            <a:off x="584200" y="2356537"/>
            <a:ext cx="5219700" cy="1612749"/>
          </a:xfrm>
        </p:spPr>
        <p:txBody>
          <a:bodyPr/>
          <a:lstStyle/>
          <a:p>
            <a:r>
              <a:rPr lang="en-US" noProof="0"/>
              <a:t>Task specificity</a:t>
            </a:r>
          </a:p>
          <a:p>
            <a:r>
              <a:rPr lang="en-US" noProof="0"/>
              <a:t>Performance</a:t>
            </a:r>
          </a:p>
          <a:p>
            <a:r>
              <a:rPr lang="en-US" noProof="0"/>
              <a:t>Context awareness</a:t>
            </a:r>
          </a:p>
          <a:p>
            <a:r>
              <a:rPr lang="en-US" noProof="0"/>
              <a:t>Model size and inference speed</a:t>
            </a:r>
          </a:p>
          <a:p>
            <a:r>
              <a:rPr lang="en-US" noProof="0"/>
              <a:t>Language support</a:t>
            </a:r>
          </a:p>
          <a:p>
            <a:r>
              <a:rPr lang="en-US" noProof="0"/>
              <a:t>Customizability (ability to fine-tune)</a:t>
            </a:r>
          </a:p>
        </p:txBody>
      </p:sp>
      <p:sp>
        <p:nvSpPr>
          <p:cNvPr id="6" name="Text Placeholder 5">
            <a:extLst>
              <a:ext uri="{FF2B5EF4-FFF2-40B4-BE49-F238E27FC236}">
                <a16:creationId xmlns:a16="http://schemas.microsoft.com/office/drawing/2014/main" id="{6DD55A5D-81B1-F67C-4F4B-D154D4CF31ED}"/>
              </a:ext>
            </a:extLst>
          </p:cNvPr>
          <p:cNvSpPr>
            <a:spLocks noGrp="1"/>
          </p:cNvSpPr>
          <p:nvPr>
            <p:ph type="body" sz="quarter" idx="17"/>
          </p:nvPr>
        </p:nvSpPr>
        <p:spPr>
          <a:xfrm>
            <a:off x="6397625" y="1708837"/>
            <a:ext cx="5219700" cy="430887"/>
          </a:xfrm>
        </p:spPr>
        <p:txBody>
          <a:bodyPr/>
          <a:lstStyle/>
          <a:p>
            <a:r>
              <a:rPr lang="en-US" noProof="0"/>
              <a:t>Implementation considerations</a:t>
            </a:r>
          </a:p>
        </p:txBody>
      </p:sp>
      <p:sp>
        <p:nvSpPr>
          <p:cNvPr id="4" name="Text Placeholder 3">
            <a:extLst>
              <a:ext uri="{FF2B5EF4-FFF2-40B4-BE49-F238E27FC236}">
                <a16:creationId xmlns:a16="http://schemas.microsoft.com/office/drawing/2014/main" id="{46AF2FDA-BCD9-B8BD-4C37-A6C89A1F734A}"/>
              </a:ext>
            </a:extLst>
          </p:cNvPr>
          <p:cNvSpPr>
            <a:spLocks noGrp="1"/>
          </p:cNvSpPr>
          <p:nvPr>
            <p:ph type="body" sz="quarter" idx="15"/>
          </p:nvPr>
        </p:nvSpPr>
        <p:spPr>
          <a:xfrm>
            <a:off x="6397625" y="2356537"/>
            <a:ext cx="5219700" cy="1612749"/>
          </a:xfrm>
        </p:spPr>
        <p:txBody>
          <a:bodyPr/>
          <a:lstStyle/>
          <a:p>
            <a:r>
              <a:rPr lang="en-US" noProof="0"/>
              <a:t>Training time and complexity</a:t>
            </a:r>
          </a:p>
          <a:p>
            <a:r>
              <a:rPr lang="en-US" noProof="0"/>
              <a:t>Pre-trained models</a:t>
            </a:r>
          </a:p>
          <a:p>
            <a:r>
              <a:rPr lang="en-US" noProof="0"/>
              <a:t>Integration </a:t>
            </a:r>
          </a:p>
          <a:p>
            <a:r>
              <a:rPr lang="en-US" noProof="0"/>
              <a:t>Community support and updates</a:t>
            </a:r>
          </a:p>
          <a:p>
            <a:r>
              <a:rPr lang="en-US" noProof="0"/>
              <a:t>Cost </a:t>
            </a:r>
          </a:p>
        </p:txBody>
      </p:sp>
      <p:sp>
        <p:nvSpPr>
          <p:cNvPr id="9" name="Text Placeholder 2">
            <a:extLst>
              <a:ext uri="{FF2B5EF4-FFF2-40B4-BE49-F238E27FC236}">
                <a16:creationId xmlns:a16="http://schemas.microsoft.com/office/drawing/2014/main" id="{4888BB3F-05D7-8530-B428-FEC41E7EED6D}"/>
              </a:ext>
            </a:extLst>
          </p:cNvPr>
          <p:cNvSpPr txBox="1">
            <a:spLocks/>
          </p:cNvSpPr>
          <p:nvPr/>
        </p:nvSpPr>
        <p:spPr>
          <a:xfrm>
            <a:off x="584199" y="5591930"/>
            <a:ext cx="11018519" cy="677108"/>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noProof="0">
                <a:cs typeface="Segoe Sans Text" pitchFamily="2" charset="0"/>
              </a:rPr>
              <a:t>We recommend Azure OpenAI “text-embedding-ada-002” for text embeddings</a:t>
            </a:r>
          </a:p>
          <a:p>
            <a:pPr marL="0" indent="0">
              <a:buNone/>
            </a:pPr>
            <a:r>
              <a:rPr lang="en-US" sz="2000" noProof="0">
                <a:cs typeface="Segoe Sans Text" pitchFamily="2" charset="0"/>
              </a:rPr>
              <a:t>We recommend Azure AI Vision Image Retrieval API for image embeddings</a:t>
            </a:r>
          </a:p>
        </p:txBody>
      </p:sp>
      <p:cxnSp>
        <p:nvCxnSpPr>
          <p:cNvPr id="10" name="Straight Connector 9">
            <a:extLst>
              <a:ext uri="{FF2B5EF4-FFF2-40B4-BE49-F238E27FC236}">
                <a16:creationId xmlns:a16="http://schemas.microsoft.com/office/drawing/2014/main" id="{8CFFB835-6AEC-055C-7CBA-98129E3B23CB}"/>
              </a:ext>
              <a:ext uri="{C183D7F6-B498-43B3-948B-1728B52AA6E4}">
                <adec:decorative xmlns:adec="http://schemas.microsoft.com/office/drawing/2017/decorative" val="1"/>
              </a:ext>
            </a:extLst>
          </p:cNvPr>
          <p:cNvCxnSpPr>
            <a:cxnSpLocks/>
          </p:cNvCxnSpPr>
          <p:nvPr/>
        </p:nvCxnSpPr>
        <p:spPr>
          <a:xfrm rot="5400000">
            <a:off x="6103493" y="-193423"/>
            <a:ext cx="0" cy="11027664"/>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04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4.375E-6 1.11111E-6 L 4.375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4.375E-6 1.11111E-6 L 4.375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100"/>
                                  </p:stCondLst>
                                  <p:childTnLst>
                                    <p:animMotion origin="layout" path="M 4.375E-6 1.11111E-6 L 4.375E-6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100"/>
                                  </p:stCondLst>
                                  <p:childTnLst>
                                    <p:animMotion origin="layout" path="M 4.375E-6 1.11111E-6 L 4.37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P spid="6" grpId="0"/>
      <p:bldP spid="6" grpId="1"/>
      <p:bldP spid="4" grpId="0"/>
      <p:bldP spid="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D65A-BAC7-76E6-C4B8-EC79EB419D88}"/>
              </a:ext>
            </a:extLst>
          </p:cNvPr>
          <p:cNvSpPr>
            <a:spLocks noGrp="1"/>
          </p:cNvSpPr>
          <p:nvPr>
            <p:ph type="title"/>
          </p:nvPr>
        </p:nvSpPr>
        <p:spPr/>
        <p:txBody>
          <a:bodyPr/>
          <a:lstStyle/>
          <a:p>
            <a:r>
              <a:rPr lang="en-US" noProof="0"/>
              <a:t>Vector search strategies</a:t>
            </a:r>
          </a:p>
        </p:txBody>
      </p:sp>
      <p:sp>
        <p:nvSpPr>
          <p:cNvPr id="8" name="Text Placeholder 7">
            <a:extLst>
              <a:ext uri="{FF2B5EF4-FFF2-40B4-BE49-F238E27FC236}">
                <a16:creationId xmlns:a16="http://schemas.microsoft.com/office/drawing/2014/main" id="{DCB863E5-3BBF-E0A2-41F5-32F6FD0011C2}"/>
              </a:ext>
            </a:extLst>
          </p:cNvPr>
          <p:cNvSpPr>
            <a:spLocks noGrp="1"/>
          </p:cNvSpPr>
          <p:nvPr>
            <p:ph type="body" sz="quarter" idx="16"/>
          </p:nvPr>
        </p:nvSpPr>
        <p:spPr>
          <a:xfrm>
            <a:off x="584200" y="1436688"/>
            <a:ext cx="5219700" cy="430887"/>
          </a:xfrm>
        </p:spPr>
        <p:txBody>
          <a:bodyPr/>
          <a:lstStyle/>
          <a:p>
            <a:r>
              <a:rPr lang="en-US" noProof="0"/>
              <a:t>ANN search</a:t>
            </a:r>
          </a:p>
        </p:txBody>
      </p:sp>
      <p:sp>
        <p:nvSpPr>
          <p:cNvPr id="3" name="Content Placeholder 2">
            <a:extLst>
              <a:ext uri="{FF2B5EF4-FFF2-40B4-BE49-F238E27FC236}">
                <a16:creationId xmlns:a16="http://schemas.microsoft.com/office/drawing/2014/main" id="{9131FE78-B9F3-052B-67DB-4846365FFC94}"/>
              </a:ext>
            </a:extLst>
          </p:cNvPr>
          <p:cNvSpPr>
            <a:spLocks noGrp="1"/>
          </p:cNvSpPr>
          <p:nvPr>
            <p:ph sz="quarter" idx="11"/>
          </p:nvPr>
        </p:nvSpPr>
        <p:spPr>
          <a:xfrm>
            <a:off x="588963" y="2081212"/>
            <a:ext cx="5214937" cy="1625060"/>
          </a:xfrm>
        </p:spPr>
        <p:txBody>
          <a:bodyPr/>
          <a:lstStyle/>
          <a:p>
            <a:r>
              <a:rPr lang="en-US" noProof="0"/>
              <a:t>Fast vector search at scale</a:t>
            </a:r>
          </a:p>
          <a:p>
            <a:r>
              <a:rPr lang="en-US" noProof="0"/>
              <a:t>Uses HNSW, a graph method with excellent performance-recall profile</a:t>
            </a:r>
          </a:p>
          <a:p>
            <a:r>
              <a:rPr lang="en-US" noProof="0"/>
              <a:t>Fine control over index parameters</a:t>
            </a:r>
          </a:p>
        </p:txBody>
      </p:sp>
      <p:sp>
        <p:nvSpPr>
          <p:cNvPr id="9" name="Text Placeholder 8">
            <a:extLst>
              <a:ext uri="{FF2B5EF4-FFF2-40B4-BE49-F238E27FC236}">
                <a16:creationId xmlns:a16="http://schemas.microsoft.com/office/drawing/2014/main" id="{1E3F9DF5-27DA-A798-1CCB-65E621508B38}"/>
              </a:ext>
            </a:extLst>
          </p:cNvPr>
          <p:cNvSpPr>
            <a:spLocks noGrp="1"/>
          </p:cNvSpPr>
          <p:nvPr>
            <p:ph type="body" sz="quarter" idx="17"/>
          </p:nvPr>
        </p:nvSpPr>
        <p:spPr>
          <a:xfrm>
            <a:off x="6397625" y="1436688"/>
            <a:ext cx="5219700" cy="430887"/>
          </a:xfrm>
        </p:spPr>
        <p:txBody>
          <a:bodyPr/>
          <a:lstStyle/>
          <a:p>
            <a:r>
              <a:rPr lang="en-US" noProof="0"/>
              <a:t>Exhaustive KNN search</a:t>
            </a:r>
          </a:p>
        </p:txBody>
      </p:sp>
      <p:sp>
        <p:nvSpPr>
          <p:cNvPr id="7" name="Content Placeholder 6">
            <a:extLst>
              <a:ext uri="{FF2B5EF4-FFF2-40B4-BE49-F238E27FC236}">
                <a16:creationId xmlns:a16="http://schemas.microsoft.com/office/drawing/2014/main" id="{1210B6F2-9A2C-505E-F422-B1A325BBE772}"/>
              </a:ext>
            </a:extLst>
          </p:cNvPr>
          <p:cNvSpPr>
            <a:spLocks noGrp="1"/>
          </p:cNvSpPr>
          <p:nvPr>
            <p:ph sz="quarter" idx="13"/>
          </p:nvPr>
        </p:nvSpPr>
        <p:spPr>
          <a:xfrm>
            <a:off x="6394451" y="2081212"/>
            <a:ext cx="5214937" cy="1625060"/>
          </a:xfrm>
        </p:spPr>
        <p:txBody>
          <a:bodyPr/>
          <a:lstStyle/>
          <a:p>
            <a:r>
              <a:rPr lang="en-US" noProof="0"/>
              <a:t>Per-query or built into schema</a:t>
            </a:r>
          </a:p>
          <a:p>
            <a:r>
              <a:rPr lang="en-US" noProof="0"/>
              <a:t>Useful to create recall baselines</a:t>
            </a:r>
          </a:p>
          <a:p>
            <a:r>
              <a:rPr lang="en-US" noProof="0"/>
              <a:t>Scenarios with highly selective filters</a:t>
            </a:r>
          </a:p>
          <a:p>
            <a:pPr lvl="1"/>
            <a:r>
              <a:rPr lang="en-US" noProof="0"/>
              <a:t>e.g., dense multi-tenant apps</a:t>
            </a:r>
          </a:p>
        </p:txBody>
      </p:sp>
      <p:sp>
        <p:nvSpPr>
          <p:cNvPr id="6" name="Content Placeholder 5">
            <a:extLst>
              <a:ext uri="{FF2B5EF4-FFF2-40B4-BE49-F238E27FC236}">
                <a16:creationId xmlns:a16="http://schemas.microsoft.com/office/drawing/2014/main" id="{10EA3EEE-288D-3BA0-9BD6-228173373D4F}"/>
              </a:ext>
            </a:extLst>
          </p:cNvPr>
          <p:cNvSpPr txBox="1">
            <a:spLocks/>
          </p:cNvSpPr>
          <p:nvPr/>
        </p:nvSpPr>
        <p:spPr>
          <a:xfrm>
            <a:off x="588962" y="4393044"/>
            <a:ext cx="5214937" cy="1875995"/>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r = search_client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search</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4FC1FF"/>
                </a:solidFill>
                <a:effectLst/>
                <a:uLnTx/>
                <a:uFillTx/>
                <a:latin typeface="Consolas" panose="020B0609020204030204" pitchFamily="49" charset="0"/>
                <a:ea typeface="+mn-ea"/>
                <a:cs typeface="+mn-cs"/>
              </a:rPr>
              <a:t>None</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top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vector_queries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RawVectorQuery</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vector</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search_vector</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k</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fields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"embedding"</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p:txBody>
      </p:sp>
      <p:sp>
        <p:nvSpPr>
          <p:cNvPr id="11" name="Content Placeholder 5">
            <a:extLst>
              <a:ext uri="{FF2B5EF4-FFF2-40B4-BE49-F238E27FC236}">
                <a16:creationId xmlns:a16="http://schemas.microsoft.com/office/drawing/2014/main" id="{27C33CF9-12FD-A32D-9511-CAB365D53C0A}"/>
              </a:ext>
            </a:extLst>
          </p:cNvPr>
          <p:cNvSpPr txBox="1">
            <a:spLocks/>
          </p:cNvSpPr>
          <p:nvPr/>
        </p:nvSpPr>
        <p:spPr>
          <a:xfrm>
            <a:off x="6388101" y="4393043"/>
            <a:ext cx="5214937" cy="1875995"/>
          </a:xfrm>
          <a:prstGeom prst="rect">
            <a:avLst/>
          </a:prstGeom>
          <a:solidFill>
            <a:schemeClr val="tx1"/>
          </a:solidFill>
        </p:spPr>
        <p:txBody>
          <a:bodyPr vert="horz" lIns="91440" tIns="45720" rIns="91440" bIns="45720" rtlCol="0">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r = search_client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search</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4FC1FF"/>
                </a:solidFill>
                <a:effectLst/>
                <a:uLnTx/>
                <a:uFillTx/>
                <a:latin typeface="Consolas" panose="020B0609020204030204" pitchFamily="49" charset="0"/>
                <a:ea typeface="+mn-ea"/>
                <a:cs typeface="+mn-cs"/>
              </a:rPr>
              <a:t>None</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top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vector_queries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RawVectorQuery</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vector</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search_vector</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k</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fields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"embedding"</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exhaustive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4FC1FF"/>
                </a:solidFill>
                <a:effectLst/>
                <a:uLnTx/>
                <a:uFillTx/>
                <a:latin typeface="Consolas" panose="020B0609020204030204" pitchFamily="49" charset="0"/>
                <a:ea typeface="+mn-ea"/>
                <a:cs typeface="+mn-cs"/>
              </a:rPr>
              <a:t>True</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420858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noProof="0"/>
              <a:t>Approximate nearest neighbor search</a:t>
            </a:r>
            <a:br>
              <a:rPr lang="en-US" noProof="0"/>
            </a:br>
            <a:r>
              <a:rPr lang="en-US" sz="2000" spc="0" noProof="0">
                <a:solidFill>
                  <a:schemeClr val="tx1"/>
                </a:solidFill>
              </a:rPr>
              <a:t>Efficient and scalable similarity search with AI</a:t>
            </a:r>
          </a:p>
        </p:txBody>
      </p:sp>
      <p:sp>
        <p:nvSpPr>
          <p:cNvPr id="5" name="Text Placeholder 4">
            <a:extLst>
              <a:ext uri="{FF2B5EF4-FFF2-40B4-BE49-F238E27FC236}">
                <a16:creationId xmlns:a16="http://schemas.microsoft.com/office/drawing/2014/main" id="{BE63BB6F-34AC-9CB2-4275-71E7AD5F7047}"/>
              </a:ext>
            </a:extLst>
          </p:cNvPr>
          <p:cNvSpPr>
            <a:spLocks noGrp="1"/>
          </p:cNvSpPr>
          <p:nvPr>
            <p:ph type="body" sz="quarter" idx="16"/>
          </p:nvPr>
        </p:nvSpPr>
        <p:spPr>
          <a:xfrm>
            <a:off x="585788" y="1909734"/>
            <a:ext cx="3263900" cy="677863"/>
          </a:xfrm>
        </p:spPr>
        <p:txBody>
          <a:bodyPr/>
          <a:lstStyle/>
          <a:p>
            <a:r>
              <a:rPr lang="en-US" noProof="0"/>
              <a:t>Definition</a:t>
            </a:r>
          </a:p>
        </p:txBody>
      </p:sp>
      <p:sp>
        <p:nvSpPr>
          <p:cNvPr id="3" name="Text Placeholder 2">
            <a:extLst>
              <a:ext uri="{FF2B5EF4-FFF2-40B4-BE49-F238E27FC236}">
                <a16:creationId xmlns:a16="http://schemas.microsoft.com/office/drawing/2014/main" id="{42149F6A-8AB9-4496-192C-B9B43B40A252}"/>
              </a:ext>
            </a:extLst>
          </p:cNvPr>
          <p:cNvSpPr>
            <a:spLocks noGrp="1"/>
          </p:cNvSpPr>
          <p:nvPr>
            <p:ph type="body" sz="quarter" idx="14"/>
          </p:nvPr>
        </p:nvSpPr>
        <p:spPr>
          <a:xfrm>
            <a:off x="585788" y="2390775"/>
            <a:ext cx="3263900" cy="1231106"/>
          </a:xfrm>
        </p:spPr>
        <p:txBody>
          <a:bodyPr/>
          <a:lstStyle/>
          <a:p>
            <a:pPr marL="0" indent="0">
              <a:buNone/>
            </a:pPr>
            <a:r>
              <a:rPr lang="en-US" noProof="0"/>
              <a:t>A fast search method</a:t>
            </a:r>
            <a:br>
              <a:rPr lang="en-US" noProof="0"/>
            </a:br>
            <a:r>
              <a:rPr lang="en-US" noProof="0"/>
              <a:t>for finding approximate nearest neighbors in</a:t>
            </a:r>
            <a:br>
              <a:rPr lang="en-US" noProof="0"/>
            </a:br>
            <a:r>
              <a:rPr lang="en-US" noProof="0"/>
              <a:t>high-dimensional spaces</a:t>
            </a:r>
          </a:p>
        </p:txBody>
      </p:sp>
      <p:sp>
        <p:nvSpPr>
          <p:cNvPr id="6" name="Text Placeholder 5">
            <a:extLst>
              <a:ext uri="{FF2B5EF4-FFF2-40B4-BE49-F238E27FC236}">
                <a16:creationId xmlns:a16="http://schemas.microsoft.com/office/drawing/2014/main" id="{51FFC9D9-6E63-A845-D3D0-92415C81E35D}"/>
              </a:ext>
            </a:extLst>
          </p:cNvPr>
          <p:cNvSpPr>
            <a:spLocks noGrp="1"/>
          </p:cNvSpPr>
          <p:nvPr>
            <p:ph type="body" sz="quarter" idx="17"/>
          </p:nvPr>
        </p:nvSpPr>
        <p:spPr>
          <a:xfrm>
            <a:off x="4464050" y="1909734"/>
            <a:ext cx="3263900" cy="677863"/>
          </a:xfrm>
        </p:spPr>
        <p:txBody>
          <a:bodyPr/>
          <a:lstStyle/>
          <a:p>
            <a:r>
              <a:rPr lang="en-US" noProof="0"/>
              <a:t>Purpose</a:t>
            </a:r>
          </a:p>
        </p:txBody>
      </p:sp>
      <p:sp>
        <p:nvSpPr>
          <p:cNvPr id="4" name="Text Placeholder 3">
            <a:extLst>
              <a:ext uri="{FF2B5EF4-FFF2-40B4-BE49-F238E27FC236}">
                <a16:creationId xmlns:a16="http://schemas.microsoft.com/office/drawing/2014/main" id="{20D70954-D9F0-976D-DA53-C02A44929ED6}"/>
              </a:ext>
            </a:extLst>
          </p:cNvPr>
          <p:cNvSpPr>
            <a:spLocks noGrp="1"/>
          </p:cNvSpPr>
          <p:nvPr>
            <p:ph type="body" sz="quarter" idx="15"/>
          </p:nvPr>
        </p:nvSpPr>
        <p:spPr>
          <a:xfrm>
            <a:off x="4464050" y="2384425"/>
            <a:ext cx="3263900" cy="923330"/>
          </a:xfrm>
        </p:spPr>
        <p:txBody>
          <a:bodyPr/>
          <a:lstStyle/>
          <a:p>
            <a:pPr marL="0" indent="0">
              <a:buNone/>
            </a:pPr>
            <a:r>
              <a:rPr lang="en-US" noProof="0"/>
              <a:t>Applicable in</a:t>
            </a:r>
            <a:br>
              <a:rPr lang="en-US" noProof="0"/>
            </a:br>
            <a:r>
              <a:rPr lang="en-US" noProof="0"/>
              <a:t>image search, NLP, recommendation systems</a:t>
            </a:r>
          </a:p>
        </p:txBody>
      </p:sp>
      <p:sp>
        <p:nvSpPr>
          <p:cNvPr id="7" name="Text Placeholder 6">
            <a:extLst>
              <a:ext uri="{FF2B5EF4-FFF2-40B4-BE49-F238E27FC236}">
                <a16:creationId xmlns:a16="http://schemas.microsoft.com/office/drawing/2014/main" id="{E6F6F4D1-01F3-8DE4-4F17-95535B9986C1}"/>
              </a:ext>
            </a:extLst>
          </p:cNvPr>
          <p:cNvSpPr>
            <a:spLocks noGrp="1"/>
          </p:cNvSpPr>
          <p:nvPr>
            <p:ph type="body" sz="quarter" idx="18"/>
          </p:nvPr>
        </p:nvSpPr>
        <p:spPr>
          <a:xfrm>
            <a:off x="8342313" y="1909734"/>
            <a:ext cx="3263900" cy="677863"/>
          </a:xfrm>
        </p:spPr>
        <p:txBody>
          <a:bodyPr/>
          <a:lstStyle/>
          <a:p>
            <a:r>
              <a:rPr lang="en-US" noProof="0"/>
              <a:t>Benefits</a:t>
            </a:r>
          </a:p>
        </p:txBody>
      </p:sp>
      <p:sp>
        <p:nvSpPr>
          <p:cNvPr id="8" name="Text Placeholder 7">
            <a:extLst>
              <a:ext uri="{FF2B5EF4-FFF2-40B4-BE49-F238E27FC236}">
                <a16:creationId xmlns:a16="http://schemas.microsoft.com/office/drawing/2014/main" id="{841DDC98-BA5E-ED5F-611C-9BCD7FD09404}"/>
              </a:ext>
            </a:extLst>
          </p:cNvPr>
          <p:cNvSpPr>
            <a:spLocks noGrp="1"/>
          </p:cNvSpPr>
          <p:nvPr>
            <p:ph type="body" sz="quarter" idx="19"/>
          </p:nvPr>
        </p:nvSpPr>
        <p:spPr>
          <a:xfrm>
            <a:off x="8342313" y="2390775"/>
            <a:ext cx="3263900" cy="2154436"/>
          </a:xfrm>
        </p:spPr>
        <p:txBody>
          <a:bodyPr/>
          <a:lstStyle/>
          <a:p>
            <a:pPr marL="0" indent="0">
              <a:buNone/>
            </a:pPr>
            <a:r>
              <a:rPr lang="en-US" noProof="0"/>
              <a:t>Provide faster search</a:t>
            </a:r>
            <a:br>
              <a:rPr lang="en-US" noProof="0"/>
            </a:br>
            <a:r>
              <a:rPr lang="en-US" noProof="0"/>
              <a:t>results in high-dimensional data by trading off</a:t>
            </a:r>
            <a:br>
              <a:rPr lang="en-US" noProof="0"/>
            </a:br>
            <a:r>
              <a:rPr lang="en-US" noProof="0"/>
              <a:t>a small degree of recall</a:t>
            </a:r>
            <a:br>
              <a:rPr lang="en-US" noProof="0"/>
            </a:br>
            <a:r>
              <a:rPr lang="en-US" noProof="0"/>
              <a:t>for significant performance gains compared to exhaustive vector search</a:t>
            </a:r>
          </a:p>
        </p:txBody>
      </p:sp>
      <p:sp>
        <p:nvSpPr>
          <p:cNvPr id="10" name="Text Placeholder 2">
            <a:extLst>
              <a:ext uri="{FF2B5EF4-FFF2-40B4-BE49-F238E27FC236}">
                <a16:creationId xmlns:a16="http://schemas.microsoft.com/office/drawing/2014/main" id="{CB6C2F74-3110-E1A4-C0EB-D796F007357F}"/>
              </a:ext>
            </a:extLst>
          </p:cNvPr>
          <p:cNvSpPr txBox="1">
            <a:spLocks/>
          </p:cNvSpPr>
          <p:nvPr/>
        </p:nvSpPr>
        <p:spPr>
          <a:xfrm>
            <a:off x="584199" y="5591930"/>
            <a:ext cx="11018519" cy="307777"/>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noProof="0">
                <a:cs typeface="Segoe Sans Text" pitchFamily="2" charset="0"/>
              </a:rPr>
              <a:t>Vector indexes are data structures that let us perform approximate nearest neighbor search</a:t>
            </a:r>
          </a:p>
        </p:txBody>
      </p:sp>
      <p:cxnSp>
        <p:nvCxnSpPr>
          <p:cNvPr id="11" name="Straight Connector 10">
            <a:extLst>
              <a:ext uri="{FF2B5EF4-FFF2-40B4-BE49-F238E27FC236}">
                <a16:creationId xmlns:a16="http://schemas.microsoft.com/office/drawing/2014/main" id="{EE92631F-8B48-9956-3BFA-8476D72CB65D}"/>
              </a:ext>
              <a:ext uri="{C183D7F6-B498-43B3-948B-1728B52AA6E4}">
                <adec:decorative xmlns:adec="http://schemas.microsoft.com/office/drawing/2017/decorative" val="1"/>
              </a:ext>
            </a:extLst>
          </p:cNvPr>
          <p:cNvCxnSpPr>
            <a:cxnSpLocks/>
          </p:cNvCxnSpPr>
          <p:nvPr/>
        </p:nvCxnSpPr>
        <p:spPr>
          <a:xfrm rot="5400000">
            <a:off x="6103493" y="-193423"/>
            <a:ext cx="0" cy="11027664"/>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59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04167E-6 2.22222E-6 L -1.04167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1.04167E-6 -4.44444E-6 L -1.0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100"/>
                                  </p:stCondLst>
                                  <p:childTnLst>
                                    <p:animMotion origin="layout" path="M 0 2.22222E-6 L 0 0.03541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100"/>
                                  </p:stCondLst>
                                  <p:childTnLst>
                                    <p:animMotion origin="layout" path="M 0 3.7037E-6 L 0 0.03541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200"/>
                                  </p:stCondLst>
                                  <p:childTnLst>
                                    <p:animMotion origin="layout" path="M 1.04167E-6 2.22222E-6 L 1.04167E-6 0.03541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200"/>
                                  </p:stCondLst>
                                  <p:childTnLst>
                                    <p:animMotion origin="layout" path="M 1.04167E-6 4.44444E-6 L 1.04167E-6 0.03541 " pathEditMode="relative" rAng="0" ptsTypes="AA">
                                      <p:cBhvr>
                                        <p:cTn id="3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P spid="6" grpId="0"/>
      <p:bldP spid="6" grpId="1"/>
      <p:bldP spid="4" grpId="0"/>
      <p:bldP spid="4" grpId="1"/>
      <p:bldP spid="7" grpId="0"/>
      <p:bldP spid="7" grpId="1"/>
      <p:bldP spid="8" grpId="0"/>
      <p:bldP spid="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noProof="0"/>
              <a:t>Exhaustive nearest neighbor search (KNN)</a:t>
            </a:r>
            <a:br>
              <a:rPr lang="en-US" noProof="0"/>
            </a:br>
            <a:r>
              <a:rPr lang="en-US" sz="2000" spc="0" noProof="0">
                <a:solidFill>
                  <a:schemeClr val="tx1"/>
                </a:solidFill>
              </a:rPr>
              <a:t>Efficient and scalable similarity search with AI</a:t>
            </a:r>
          </a:p>
        </p:txBody>
      </p:sp>
      <p:sp>
        <p:nvSpPr>
          <p:cNvPr id="5" name="Text Placeholder 4">
            <a:extLst>
              <a:ext uri="{FF2B5EF4-FFF2-40B4-BE49-F238E27FC236}">
                <a16:creationId xmlns:a16="http://schemas.microsoft.com/office/drawing/2014/main" id="{BE63BB6F-34AC-9CB2-4275-71E7AD5F7047}"/>
              </a:ext>
            </a:extLst>
          </p:cNvPr>
          <p:cNvSpPr>
            <a:spLocks noGrp="1"/>
          </p:cNvSpPr>
          <p:nvPr>
            <p:ph type="body" sz="quarter" idx="16"/>
          </p:nvPr>
        </p:nvSpPr>
        <p:spPr>
          <a:xfrm>
            <a:off x="585788" y="1909734"/>
            <a:ext cx="3263900" cy="677863"/>
          </a:xfrm>
        </p:spPr>
        <p:txBody>
          <a:bodyPr/>
          <a:lstStyle/>
          <a:p>
            <a:r>
              <a:rPr lang="en-US" noProof="0"/>
              <a:t>Definition</a:t>
            </a:r>
          </a:p>
        </p:txBody>
      </p:sp>
      <p:sp>
        <p:nvSpPr>
          <p:cNvPr id="3" name="Text Placeholder 2">
            <a:extLst>
              <a:ext uri="{FF2B5EF4-FFF2-40B4-BE49-F238E27FC236}">
                <a16:creationId xmlns:a16="http://schemas.microsoft.com/office/drawing/2014/main" id="{42149F6A-8AB9-4496-192C-B9B43B40A252}"/>
              </a:ext>
            </a:extLst>
          </p:cNvPr>
          <p:cNvSpPr>
            <a:spLocks noGrp="1"/>
          </p:cNvSpPr>
          <p:nvPr>
            <p:ph type="body" sz="quarter" idx="14"/>
          </p:nvPr>
        </p:nvSpPr>
        <p:spPr>
          <a:xfrm>
            <a:off x="585788" y="2390775"/>
            <a:ext cx="3263900" cy="1538883"/>
          </a:xfrm>
        </p:spPr>
        <p:txBody>
          <a:bodyPr/>
          <a:lstStyle/>
          <a:p>
            <a:pPr marL="0" indent="0">
              <a:buNone/>
            </a:pPr>
            <a:r>
              <a:rPr lang="en-US" noProof="0"/>
              <a:t>A computationally intensive search method</a:t>
            </a:r>
            <a:br>
              <a:rPr lang="en-US" noProof="0"/>
            </a:br>
            <a:r>
              <a:rPr lang="en-US" noProof="0"/>
              <a:t>for finding the global set of nearest neighbors in</a:t>
            </a:r>
            <a:br>
              <a:rPr lang="en-US" noProof="0"/>
            </a:br>
            <a:r>
              <a:rPr lang="en-US" noProof="0"/>
              <a:t>high-dimensional spaces</a:t>
            </a:r>
          </a:p>
        </p:txBody>
      </p:sp>
      <p:sp>
        <p:nvSpPr>
          <p:cNvPr id="6" name="Text Placeholder 5">
            <a:extLst>
              <a:ext uri="{FF2B5EF4-FFF2-40B4-BE49-F238E27FC236}">
                <a16:creationId xmlns:a16="http://schemas.microsoft.com/office/drawing/2014/main" id="{51FFC9D9-6E63-A845-D3D0-92415C81E35D}"/>
              </a:ext>
            </a:extLst>
          </p:cNvPr>
          <p:cNvSpPr>
            <a:spLocks noGrp="1"/>
          </p:cNvSpPr>
          <p:nvPr>
            <p:ph type="body" sz="quarter" idx="17"/>
          </p:nvPr>
        </p:nvSpPr>
        <p:spPr>
          <a:xfrm>
            <a:off x="4464050" y="1909734"/>
            <a:ext cx="3263900" cy="677863"/>
          </a:xfrm>
        </p:spPr>
        <p:txBody>
          <a:bodyPr/>
          <a:lstStyle/>
          <a:p>
            <a:r>
              <a:rPr lang="en-US" noProof="0"/>
              <a:t>Purpose</a:t>
            </a:r>
          </a:p>
        </p:txBody>
      </p:sp>
      <p:sp>
        <p:nvSpPr>
          <p:cNvPr id="4" name="Text Placeholder 3">
            <a:extLst>
              <a:ext uri="{FF2B5EF4-FFF2-40B4-BE49-F238E27FC236}">
                <a16:creationId xmlns:a16="http://schemas.microsoft.com/office/drawing/2014/main" id="{20D70954-D9F0-976D-DA53-C02A44929ED6}"/>
              </a:ext>
            </a:extLst>
          </p:cNvPr>
          <p:cNvSpPr>
            <a:spLocks noGrp="1"/>
          </p:cNvSpPr>
          <p:nvPr>
            <p:ph type="body" sz="quarter" idx="15"/>
          </p:nvPr>
        </p:nvSpPr>
        <p:spPr>
          <a:xfrm>
            <a:off x="4464050" y="2384425"/>
            <a:ext cx="3263900" cy="1538883"/>
          </a:xfrm>
        </p:spPr>
        <p:txBody>
          <a:bodyPr/>
          <a:lstStyle/>
          <a:p>
            <a:pPr marL="0" indent="0">
              <a:buNone/>
            </a:pPr>
            <a:r>
              <a:rPr lang="en-US" noProof="0"/>
              <a:t>Applicable in</a:t>
            </a:r>
            <a:br>
              <a:rPr lang="en-US" noProof="0"/>
            </a:br>
            <a:r>
              <a:rPr lang="en-US" noProof="0"/>
              <a:t>image search, NLP, recommendation systems etc., when recall is of utmost importance. </a:t>
            </a:r>
          </a:p>
        </p:txBody>
      </p:sp>
      <p:sp>
        <p:nvSpPr>
          <p:cNvPr id="7" name="Text Placeholder 6">
            <a:extLst>
              <a:ext uri="{FF2B5EF4-FFF2-40B4-BE49-F238E27FC236}">
                <a16:creationId xmlns:a16="http://schemas.microsoft.com/office/drawing/2014/main" id="{E6F6F4D1-01F3-8DE4-4F17-95535B9986C1}"/>
              </a:ext>
            </a:extLst>
          </p:cNvPr>
          <p:cNvSpPr>
            <a:spLocks noGrp="1"/>
          </p:cNvSpPr>
          <p:nvPr>
            <p:ph type="body" sz="quarter" idx="18"/>
          </p:nvPr>
        </p:nvSpPr>
        <p:spPr>
          <a:xfrm>
            <a:off x="8342313" y="1909734"/>
            <a:ext cx="3263900" cy="677863"/>
          </a:xfrm>
        </p:spPr>
        <p:txBody>
          <a:bodyPr/>
          <a:lstStyle/>
          <a:p>
            <a:r>
              <a:rPr lang="en-US" noProof="0"/>
              <a:t>Benefits</a:t>
            </a:r>
          </a:p>
        </p:txBody>
      </p:sp>
      <p:sp>
        <p:nvSpPr>
          <p:cNvPr id="8" name="Text Placeholder 7">
            <a:extLst>
              <a:ext uri="{FF2B5EF4-FFF2-40B4-BE49-F238E27FC236}">
                <a16:creationId xmlns:a16="http://schemas.microsoft.com/office/drawing/2014/main" id="{841DDC98-BA5E-ED5F-611C-9BCD7FD09404}"/>
              </a:ext>
            </a:extLst>
          </p:cNvPr>
          <p:cNvSpPr>
            <a:spLocks noGrp="1"/>
          </p:cNvSpPr>
          <p:nvPr>
            <p:ph type="body" sz="quarter" idx="19"/>
          </p:nvPr>
        </p:nvSpPr>
        <p:spPr>
          <a:xfrm>
            <a:off x="8342313" y="2390775"/>
            <a:ext cx="3263900" cy="2769989"/>
          </a:xfrm>
        </p:spPr>
        <p:txBody>
          <a:bodyPr/>
          <a:lstStyle/>
          <a:p>
            <a:pPr marL="0" indent="0">
              <a:buNone/>
            </a:pPr>
            <a:r>
              <a:rPr lang="en-US" noProof="0"/>
              <a:t>Provide exhaustive search</a:t>
            </a:r>
            <a:br>
              <a:rPr lang="en-US" noProof="0"/>
            </a:br>
            <a:r>
              <a:rPr lang="en-US" noProof="0"/>
              <a:t>results in high-dimensional data by trading off</a:t>
            </a:r>
            <a:br>
              <a:rPr lang="en-US" noProof="0"/>
            </a:br>
            <a:r>
              <a:rPr lang="en-US" noProof="0"/>
              <a:t>performance for recall gains compared to ANN vector search; an example use case is to use KNN to build an evaluation set for measuring ANN performance.</a:t>
            </a:r>
          </a:p>
        </p:txBody>
      </p:sp>
      <p:sp>
        <p:nvSpPr>
          <p:cNvPr id="10" name="Text Placeholder 2">
            <a:extLst>
              <a:ext uri="{FF2B5EF4-FFF2-40B4-BE49-F238E27FC236}">
                <a16:creationId xmlns:a16="http://schemas.microsoft.com/office/drawing/2014/main" id="{CB6C2F74-3110-E1A4-C0EB-D796F007357F}"/>
              </a:ext>
            </a:extLst>
          </p:cNvPr>
          <p:cNvSpPr txBox="1">
            <a:spLocks/>
          </p:cNvSpPr>
          <p:nvPr/>
        </p:nvSpPr>
        <p:spPr>
          <a:xfrm>
            <a:off x="584199" y="5591930"/>
            <a:ext cx="11018519" cy="307777"/>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noProof="0">
                <a:cs typeface="Segoe Sans Text" pitchFamily="2" charset="0"/>
              </a:rPr>
              <a:t>Vector indexes are data structures that let us perform approximate nearest neighbor search</a:t>
            </a:r>
          </a:p>
        </p:txBody>
      </p:sp>
      <p:cxnSp>
        <p:nvCxnSpPr>
          <p:cNvPr id="11" name="Straight Connector 10">
            <a:extLst>
              <a:ext uri="{FF2B5EF4-FFF2-40B4-BE49-F238E27FC236}">
                <a16:creationId xmlns:a16="http://schemas.microsoft.com/office/drawing/2014/main" id="{EE92631F-8B48-9956-3BFA-8476D72CB65D}"/>
              </a:ext>
              <a:ext uri="{C183D7F6-B498-43B3-948B-1728B52AA6E4}">
                <adec:decorative xmlns:adec="http://schemas.microsoft.com/office/drawing/2017/decorative" val="1"/>
              </a:ext>
            </a:extLst>
          </p:cNvPr>
          <p:cNvCxnSpPr>
            <a:cxnSpLocks/>
          </p:cNvCxnSpPr>
          <p:nvPr/>
        </p:nvCxnSpPr>
        <p:spPr>
          <a:xfrm rot="5400000">
            <a:off x="6103493" y="-193423"/>
            <a:ext cx="0" cy="11027664"/>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88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04167E-6 2.22222E-6 L -1.04167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1.04167E-6 -4.44444E-6 L -1.0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100"/>
                                  </p:stCondLst>
                                  <p:childTnLst>
                                    <p:animMotion origin="layout" path="M 0 2.22222E-6 L 0 0.03541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100"/>
                                  </p:stCondLst>
                                  <p:childTnLst>
                                    <p:animMotion origin="layout" path="M 0 3.7037E-6 L 0 0.03541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200"/>
                                  </p:stCondLst>
                                  <p:childTnLst>
                                    <p:animMotion origin="layout" path="M 1.04167E-6 2.22222E-6 L 1.04167E-6 0.03541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200"/>
                                  </p:stCondLst>
                                  <p:childTnLst>
                                    <p:animMotion origin="layout" path="M 1.04167E-6 4.44444E-6 L 1.04167E-6 0.03541 " pathEditMode="relative" rAng="0" ptsTypes="AA">
                                      <p:cBhvr>
                                        <p:cTn id="3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P spid="6" grpId="0"/>
      <p:bldP spid="6" grpId="1"/>
      <p:bldP spid="4" grpId="0"/>
      <p:bldP spid="4" grpId="1"/>
      <p:bldP spid="7" grpId="0"/>
      <p:bldP spid="7" grpId="1"/>
      <p:bldP spid="8" grpId="0"/>
      <p:bldP spid="8"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551D72-C219-26F1-835E-02ABD26173AB}"/>
              </a:ext>
            </a:extLst>
          </p:cNvPr>
          <p:cNvSpPr>
            <a:spLocks noGrp="1"/>
          </p:cNvSpPr>
          <p:nvPr>
            <p:ph type="title"/>
          </p:nvPr>
        </p:nvSpPr>
        <p:spPr>
          <a:xfrm>
            <a:off x="716286" y="772728"/>
            <a:ext cx="3138085" cy="1662112"/>
          </a:xfrm>
        </p:spPr>
        <p:txBody>
          <a:bodyPr/>
          <a:lstStyle/>
          <a:p>
            <a:r>
              <a:rPr lang="en-US" noProof="0"/>
              <a:t>Similarity metrics</a:t>
            </a:r>
          </a:p>
        </p:txBody>
      </p:sp>
      <p:sp>
        <p:nvSpPr>
          <p:cNvPr id="6" name="Content Placeholder 5">
            <a:extLst>
              <a:ext uri="{FF2B5EF4-FFF2-40B4-BE49-F238E27FC236}">
                <a16:creationId xmlns:a16="http://schemas.microsoft.com/office/drawing/2014/main" id="{DF8DA12A-CE64-3F20-4215-EDE13AF177C2}"/>
              </a:ext>
            </a:extLst>
          </p:cNvPr>
          <p:cNvSpPr>
            <a:spLocks noGrp="1"/>
          </p:cNvSpPr>
          <p:nvPr>
            <p:ph sz="quarter" idx="4294967295"/>
          </p:nvPr>
        </p:nvSpPr>
        <p:spPr>
          <a:xfrm>
            <a:off x="586390" y="2500368"/>
            <a:ext cx="3732666" cy="2154237"/>
          </a:xfrm>
        </p:spPr>
        <p:txBody>
          <a:bodyPr/>
          <a:lstStyle/>
          <a:p>
            <a:r>
              <a:rPr lang="en-US" sz="2000" noProof="0"/>
              <a:t>Cosine similarity</a:t>
            </a:r>
          </a:p>
          <a:p>
            <a:r>
              <a:rPr lang="en-US" sz="2000" noProof="0"/>
              <a:t>Dot product</a:t>
            </a:r>
          </a:p>
          <a:p>
            <a:r>
              <a:rPr lang="en-US" sz="2000" noProof="0"/>
              <a:t>Euclidean distance</a:t>
            </a:r>
          </a:p>
          <a:p>
            <a:r>
              <a:rPr lang="en-US" sz="2000" noProof="0"/>
              <a:t>Angular</a:t>
            </a:r>
          </a:p>
          <a:p>
            <a:r>
              <a:rPr lang="en-US" sz="2000" noProof="0"/>
              <a:t>Jaccard</a:t>
            </a:r>
          </a:p>
          <a:p>
            <a:r>
              <a:rPr lang="en-US" sz="2000" noProof="0"/>
              <a:t>Many more!</a:t>
            </a:r>
          </a:p>
        </p:txBody>
      </p:sp>
      <p:pic>
        <p:nvPicPr>
          <p:cNvPr id="7" name="Picture 6">
            <a:extLst>
              <a:ext uri="{FF2B5EF4-FFF2-40B4-BE49-F238E27FC236}">
                <a16:creationId xmlns:a16="http://schemas.microsoft.com/office/drawing/2014/main" id="{0C73A044-19FA-A00F-0C4E-544E28F614C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854371" y="2527279"/>
            <a:ext cx="7748666" cy="1915325"/>
          </a:xfrm>
          <a:prstGeom prst="roundRect">
            <a:avLst>
              <a:gd name="adj" fmla="val 1692"/>
            </a:avLst>
          </a:prstGeom>
          <a:effectLst>
            <a:outerShdw blurRad="127000" dist="127000" dir="2700000" algn="tl" rotWithShape="0">
              <a:prstClr val="black">
                <a:alpha val="25000"/>
              </a:prstClr>
            </a:outerShdw>
          </a:effectLst>
        </p:spPr>
      </p:pic>
      <p:sp>
        <p:nvSpPr>
          <p:cNvPr id="8" name="Text Placeholder 2">
            <a:extLst>
              <a:ext uri="{FF2B5EF4-FFF2-40B4-BE49-F238E27FC236}">
                <a16:creationId xmlns:a16="http://schemas.microsoft.com/office/drawing/2014/main" id="{B047D0E6-BEBB-4631-459D-6D9CAEA868F6}"/>
              </a:ext>
            </a:extLst>
          </p:cNvPr>
          <p:cNvSpPr txBox="1">
            <a:spLocks/>
          </p:cNvSpPr>
          <p:nvPr/>
        </p:nvSpPr>
        <p:spPr>
          <a:xfrm>
            <a:off x="586390" y="6145927"/>
            <a:ext cx="11018520" cy="12311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noProof="0">
                <a:latin typeface="+mj-lt"/>
                <a:cs typeface="Segoe Sans Text" pitchFamily="2" charset="0"/>
              </a:rPr>
              <a:t>https://platform.openai.com/docs/guides/embeddings/which-distance-function-should-i-use</a:t>
            </a:r>
          </a:p>
        </p:txBody>
      </p:sp>
    </p:spTree>
    <p:extLst>
      <p:ext uri="{BB962C8B-B14F-4D97-AF65-F5344CB8AC3E}">
        <p14:creationId xmlns:p14="http://schemas.microsoft.com/office/powerpoint/2010/main" val="28341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2.5E-6 0 L 2.5E-6 0.03542 " pathEditMode="relative" rAng="0" ptsTypes="AA">
                                      <p:cBhvr>
                                        <p:cTn id="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noProof="0"/>
              <a:t>Common approximate nearest neighbor algorithms</a:t>
            </a:r>
            <a:br>
              <a:rPr lang="en-US" noProof="0"/>
            </a:br>
            <a:r>
              <a:rPr lang="en-US" sz="2000" spc="0" noProof="0">
                <a:solidFill>
                  <a:schemeClr val="tx1"/>
                </a:solidFill>
              </a:rPr>
              <a:t>Exploring AI techniques for efficient similarity search</a:t>
            </a:r>
          </a:p>
        </p:txBody>
      </p:sp>
      <p:cxnSp>
        <p:nvCxnSpPr>
          <p:cNvPr id="5" name="Straight Connector 4">
            <a:extLst>
              <a:ext uri="{FF2B5EF4-FFF2-40B4-BE49-F238E27FC236}">
                <a16:creationId xmlns:a16="http://schemas.microsoft.com/office/drawing/2014/main" id="{40B79811-7468-106D-7009-3BB195215786}"/>
              </a:ext>
              <a:ext uri="{C183D7F6-B498-43B3-948B-1728B52AA6E4}">
                <adec:decorative xmlns:adec="http://schemas.microsoft.com/office/drawing/2017/decorative" val="1"/>
              </a:ext>
            </a:extLst>
          </p:cNvPr>
          <p:cNvCxnSpPr>
            <a:cxnSpLocks/>
          </p:cNvCxnSpPr>
          <p:nvPr/>
        </p:nvCxnSpPr>
        <p:spPr>
          <a:xfrm rot="5400000">
            <a:off x="6103493" y="-420436"/>
            <a:ext cx="0" cy="11027664"/>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0D115E0D-DCBA-9E93-76E7-B3B723459BAE}"/>
              </a:ext>
            </a:extLst>
          </p:cNvPr>
          <p:cNvSpPr txBox="1">
            <a:spLocks/>
          </p:cNvSpPr>
          <p:nvPr/>
        </p:nvSpPr>
        <p:spPr>
          <a:xfrm>
            <a:off x="589661" y="1749514"/>
            <a:ext cx="2532063" cy="830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200" noProof="0">
                <a:solidFill>
                  <a:schemeClr val="accent2"/>
                </a:solidFill>
                <a:latin typeface="+mj-lt"/>
                <a:cs typeface="Segoe Sans Text" pitchFamily="2" charset="0"/>
              </a:rPr>
              <a:t>HNSW</a:t>
            </a:r>
            <a:r>
              <a:rPr lang="en-US" sz="2200" noProof="0">
                <a:cs typeface="Segoe Sans Text" pitchFamily="2" charset="0"/>
              </a:rPr>
              <a:t> </a:t>
            </a:r>
            <a:br>
              <a:rPr lang="en-US" sz="2200" noProof="0">
                <a:cs typeface="Segoe Sans Text" pitchFamily="2" charset="0"/>
              </a:rPr>
            </a:br>
            <a:r>
              <a:rPr lang="en-US" sz="1600" noProof="0">
                <a:cs typeface="Segoe Sans Text" pitchFamily="2" charset="0"/>
              </a:rPr>
              <a:t>(Hierarchical Navigable Small World)</a:t>
            </a:r>
            <a:endParaRPr lang="en-US" noProof="0">
              <a:cs typeface="Segoe Sans Text" pitchFamily="2" charset="0"/>
            </a:endParaRPr>
          </a:p>
        </p:txBody>
      </p:sp>
      <p:sp>
        <p:nvSpPr>
          <p:cNvPr id="7" name="Text Placeholder 3">
            <a:extLst>
              <a:ext uri="{FF2B5EF4-FFF2-40B4-BE49-F238E27FC236}">
                <a16:creationId xmlns:a16="http://schemas.microsoft.com/office/drawing/2014/main" id="{91FAF80F-C244-1FAC-5162-3CFC6D526071}"/>
              </a:ext>
            </a:extLst>
          </p:cNvPr>
          <p:cNvSpPr txBox="1">
            <a:spLocks/>
          </p:cNvSpPr>
          <p:nvPr/>
        </p:nvSpPr>
        <p:spPr>
          <a:xfrm>
            <a:off x="589661" y="2901303"/>
            <a:ext cx="2532063" cy="130805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0970" indent="-140970">
              <a:spcBef>
                <a:spcPts val="0"/>
              </a:spcBef>
              <a:spcAft>
                <a:spcPts val="600"/>
              </a:spcAft>
            </a:pPr>
            <a:r>
              <a:rPr lang="en-US" sz="2000" noProof="0">
                <a:cs typeface="Segoe Sans Text" pitchFamily="2" charset="0"/>
              </a:rPr>
              <a:t>Hierarchical</a:t>
            </a:r>
            <a:br>
              <a:rPr lang="en-US" sz="2000" noProof="0">
                <a:cs typeface="Segoe Sans Text" pitchFamily="2" charset="0"/>
              </a:rPr>
            </a:br>
            <a:r>
              <a:rPr lang="en-US" sz="2000" noProof="0">
                <a:cs typeface="Segoe Sans Text" pitchFamily="2" charset="0"/>
              </a:rPr>
              <a:t>graph structure</a:t>
            </a:r>
          </a:p>
          <a:p>
            <a:pPr marL="140970" indent="-140970">
              <a:spcBef>
                <a:spcPts val="0"/>
              </a:spcBef>
              <a:spcAft>
                <a:spcPts val="600"/>
              </a:spcAft>
            </a:pPr>
            <a:r>
              <a:rPr lang="en-US" sz="2000" noProof="0">
                <a:cs typeface="Segoe Sans Text" pitchFamily="2" charset="0"/>
              </a:rPr>
              <a:t>Fast search performance</a:t>
            </a:r>
          </a:p>
        </p:txBody>
      </p:sp>
      <p:sp>
        <p:nvSpPr>
          <p:cNvPr id="8" name="Text Placeholder 4">
            <a:extLst>
              <a:ext uri="{FF2B5EF4-FFF2-40B4-BE49-F238E27FC236}">
                <a16:creationId xmlns:a16="http://schemas.microsoft.com/office/drawing/2014/main" id="{A9025468-CF0D-C56F-82EA-5868920C1B09}"/>
              </a:ext>
            </a:extLst>
          </p:cNvPr>
          <p:cNvSpPr txBox="1">
            <a:spLocks/>
          </p:cNvSpPr>
          <p:nvPr/>
        </p:nvSpPr>
        <p:spPr>
          <a:xfrm>
            <a:off x="3413125" y="1749514"/>
            <a:ext cx="2533650" cy="5847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200" noProof="0">
                <a:solidFill>
                  <a:schemeClr val="accent2"/>
                </a:solidFill>
                <a:latin typeface="+mj-lt"/>
                <a:cs typeface="Segoe Sans Text" pitchFamily="2" charset="0"/>
              </a:rPr>
              <a:t>FLAT </a:t>
            </a:r>
            <a:br>
              <a:rPr lang="en-US" sz="2200" noProof="0">
                <a:solidFill>
                  <a:schemeClr val="accent2"/>
                </a:solidFill>
                <a:latin typeface="+mj-lt"/>
                <a:cs typeface="Segoe Sans Text" pitchFamily="2" charset="0"/>
              </a:rPr>
            </a:br>
            <a:r>
              <a:rPr lang="en-US" sz="1600" noProof="0">
                <a:cs typeface="Segoe Sans Text" pitchFamily="2" charset="0"/>
              </a:rPr>
              <a:t>(Brute Force)</a:t>
            </a:r>
            <a:endParaRPr lang="en-US" noProof="0">
              <a:cs typeface="Segoe Sans Text" pitchFamily="2" charset="0"/>
            </a:endParaRPr>
          </a:p>
        </p:txBody>
      </p:sp>
      <p:sp>
        <p:nvSpPr>
          <p:cNvPr id="9" name="Text Placeholder 5">
            <a:extLst>
              <a:ext uri="{FF2B5EF4-FFF2-40B4-BE49-F238E27FC236}">
                <a16:creationId xmlns:a16="http://schemas.microsoft.com/office/drawing/2014/main" id="{F88C5541-197B-0F11-2404-1529AFCDC0A7}"/>
              </a:ext>
            </a:extLst>
          </p:cNvPr>
          <p:cNvSpPr txBox="1">
            <a:spLocks/>
          </p:cNvSpPr>
          <p:nvPr/>
        </p:nvSpPr>
        <p:spPr>
          <a:xfrm>
            <a:off x="3421528" y="2901303"/>
            <a:ext cx="2532063" cy="160043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0970" indent="-140970">
              <a:spcBef>
                <a:spcPts val="0"/>
              </a:spcBef>
              <a:spcAft>
                <a:spcPts val="600"/>
              </a:spcAft>
            </a:pPr>
            <a:r>
              <a:rPr lang="en-US" sz="2000" noProof="0">
                <a:cs typeface="Segoe Sans Text" pitchFamily="2" charset="0"/>
              </a:rPr>
              <a:t>Exhaustive</a:t>
            </a:r>
            <a:br>
              <a:rPr lang="en-US" sz="2000" noProof="0">
                <a:cs typeface="Segoe Sans Text" pitchFamily="2" charset="0"/>
              </a:rPr>
            </a:br>
            <a:r>
              <a:rPr lang="en-US" sz="2000" noProof="0">
                <a:cs typeface="Segoe Sans Text" pitchFamily="2" charset="0"/>
              </a:rPr>
              <a:t>search in high-dimensional data</a:t>
            </a:r>
          </a:p>
          <a:p>
            <a:pPr marL="140970" indent="-140970">
              <a:spcBef>
                <a:spcPts val="0"/>
              </a:spcBef>
              <a:spcAft>
                <a:spcPts val="600"/>
              </a:spcAft>
            </a:pPr>
            <a:r>
              <a:rPr lang="en-US" sz="2000" noProof="0">
                <a:cs typeface="Segoe Sans Text" pitchFamily="2" charset="0"/>
              </a:rPr>
              <a:t>Slower but</a:t>
            </a:r>
            <a:br>
              <a:rPr lang="en-US" sz="2000" noProof="0">
                <a:cs typeface="Segoe Sans Text" pitchFamily="2" charset="0"/>
              </a:rPr>
            </a:br>
            <a:r>
              <a:rPr lang="en-US" sz="2000" noProof="0">
                <a:cs typeface="Segoe Sans Text" pitchFamily="2" charset="0"/>
              </a:rPr>
              <a:t>highly accurate</a:t>
            </a:r>
          </a:p>
        </p:txBody>
      </p:sp>
      <p:sp>
        <p:nvSpPr>
          <p:cNvPr id="10" name="Text Placeholder 6">
            <a:extLst>
              <a:ext uri="{FF2B5EF4-FFF2-40B4-BE49-F238E27FC236}">
                <a16:creationId xmlns:a16="http://schemas.microsoft.com/office/drawing/2014/main" id="{5EECED48-12A5-921D-3610-0B2838B55DCD}"/>
              </a:ext>
            </a:extLst>
          </p:cNvPr>
          <p:cNvSpPr txBox="1">
            <a:spLocks/>
          </p:cNvSpPr>
          <p:nvPr/>
        </p:nvSpPr>
        <p:spPr>
          <a:xfrm>
            <a:off x="6244208" y="1749514"/>
            <a:ext cx="2691148" cy="830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200" noProof="0">
                <a:solidFill>
                  <a:schemeClr val="accent2"/>
                </a:solidFill>
                <a:latin typeface="+mj-lt"/>
                <a:cs typeface="Segoe Sans Text" pitchFamily="2" charset="0"/>
              </a:rPr>
              <a:t>LSH</a:t>
            </a:r>
            <a:br>
              <a:rPr lang="en-US" sz="2200" noProof="0">
                <a:solidFill>
                  <a:schemeClr val="accent2"/>
                </a:solidFill>
                <a:latin typeface="+mj-lt"/>
                <a:cs typeface="Segoe Sans Text" pitchFamily="2" charset="0"/>
              </a:rPr>
            </a:br>
            <a:r>
              <a:rPr lang="en-US" sz="1600" noProof="0">
                <a:cs typeface="Segoe Sans Text" pitchFamily="2" charset="0"/>
              </a:rPr>
              <a:t>(Locality-Sensitive Hashing)</a:t>
            </a:r>
            <a:endParaRPr lang="en-US" noProof="0">
              <a:cs typeface="Segoe Sans Text" pitchFamily="2" charset="0"/>
            </a:endParaRPr>
          </a:p>
        </p:txBody>
      </p:sp>
      <p:sp>
        <p:nvSpPr>
          <p:cNvPr id="11" name="Text Placeholder 7">
            <a:extLst>
              <a:ext uri="{FF2B5EF4-FFF2-40B4-BE49-F238E27FC236}">
                <a16:creationId xmlns:a16="http://schemas.microsoft.com/office/drawing/2014/main" id="{90D37886-69D5-4A02-4021-5F3A8EC1EBBA}"/>
              </a:ext>
            </a:extLst>
          </p:cNvPr>
          <p:cNvSpPr txBox="1">
            <a:spLocks/>
          </p:cNvSpPr>
          <p:nvPr/>
        </p:nvSpPr>
        <p:spPr>
          <a:xfrm>
            <a:off x="6253395" y="2901303"/>
            <a:ext cx="2532063" cy="130805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0970" indent="-140970">
              <a:spcBef>
                <a:spcPts val="0"/>
              </a:spcBef>
              <a:spcAft>
                <a:spcPts val="600"/>
              </a:spcAft>
            </a:pPr>
            <a:r>
              <a:rPr lang="en-US" sz="2000" noProof="0">
                <a:cs typeface="Segoe Sans Text" pitchFamily="2" charset="0"/>
              </a:rPr>
              <a:t>Hash-based similarity search</a:t>
            </a:r>
          </a:p>
          <a:p>
            <a:pPr marL="140970" indent="-140970">
              <a:spcBef>
                <a:spcPts val="0"/>
              </a:spcBef>
              <a:spcAft>
                <a:spcPts val="600"/>
              </a:spcAft>
            </a:pPr>
            <a:r>
              <a:rPr lang="en-US" sz="2000" noProof="0">
                <a:cs typeface="Segoe Sans Text" pitchFamily="2" charset="0"/>
              </a:rPr>
              <a:t>Trade-off between speed and accuracy</a:t>
            </a:r>
          </a:p>
        </p:txBody>
      </p:sp>
      <p:sp>
        <p:nvSpPr>
          <p:cNvPr id="12" name="Text Placeholder 8">
            <a:extLst>
              <a:ext uri="{FF2B5EF4-FFF2-40B4-BE49-F238E27FC236}">
                <a16:creationId xmlns:a16="http://schemas.microsoft.com/office/drawing/2014/main" id="{93C919E5-92FC-7336-8ACC-F076B4BBB5F9}"/>
              </a:ext>
            </a:extLst>
          </p:cNvPr>
          <p:cNvSpPr txBox="1">
            <a:spLocks/>
          </p:cNvSpPr>
          <p:nvPr/>
        </p:nvSpPr>
        <p:spPr>
          <a:xfrm>
            <a:off x="9083675" y="1749514"/>
            <a:ext cx="2533650" cy="5847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2200" noProof="0">
                <a:solidFill>
                  <a:schemeClr val="accent2"/>
                </a:solidFill>
                <a:latin typeface="+mj-lt"/>
                <a:cs typeface="Segoe Sans Text" pitchFamily="2" charset="0"/>
              </a:rPr>
              <a:t>IVF </a:t>
            </a:r>
            <a:br>
              <a:rPr lang="en-US" sz="2200" noProof="0">
                <a:solidFill>
                  <a:schemeClr val="accent2"/>
                </a:solidFill>
                <a:latin typeface="+mj-lt"/>
                <a:cs typeface="Segoe Sans Text" pitchFamily="2" charset="0"/>
              </a:rPr>
            </a:br>
            <a:r>
              <a:rPr lang="en-US" sz="1600" noProof="0">
                <a:cs typeface="Segoe Sans Text" pitchFamily="2" charset="0"/>
              </a:rPr>
              <a:t>(Inverted File Index)</a:t>
            </a:r>
            <a:endParaRPr lang="en-US" noProof="0">
              <a:cs typeface="Segoe Sans Text" pitchFamily="2" charset="0"/>
            </a:endParaRPr>
          </a:p>
        </p:txBody>
      </p:sp>
      <p:sp>
        <p:nvSpPr>
          <p:cNvPr id="13" name="Text Placeholder 9">
            <a:extLst>
              <a:ext uri="{FF2B5EF4-FFF2-40B4-BE49-F238E27FC236}">
                <a16:creationId xmlns:a16="http://schemas.microsoft.com/office/drawing/2014/main" id="{2E585CAD-93CB-B937-47B9-1D615D8FC40F}"/>
              </a:ext>
            </a:extLst>
          </p:cNvPr>
          <p:cNvSpPr txBox="1">
            <a:spLocks/>
          </p:cNvSpPr>
          <p:nvPr/>
        </p:nvSpPr>
        <p:spPr>
          <a:xfrm>
            <a:off x="9085262" y="2901303"/>
            <a:ext cx="2532063" cy="161582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0970" indent="-140970">
              <a:spcBef>
                <a:spcPts val="0"/>
              </a:spcBef>
              <a:spcAft>
                <a:spcPts val="600"/>
              </a:spcAft>
            </a:pPr>
            <a:r>
              <a:rPr lang="en-US" sz="2000" noProof="0">
                <a:cs typeface="Segoe Sans Text" pitchFamily="2" charset="0"/>
              </a:rPr>
              <a:t>Reduces search space using quantization</a:t>
            </a:r>
          </a:p>
          <a:p>
            <a:pPr marL="140970" indent="-140970">
              <a:spcBef>
                <a:spcPts val="0"/>
              </a:spcBef>
              <a:spcAft>
                <a:spcPts val="600"/>
              </a:spcAft>
            </a:pPr>
            <a:r>
              <a:rPr lang="en-US" sz="2000" noProof="0">
                <a:cs typeface="Segoe Sans Text" pitchFamily="2" charset="0"/>
              </a:rPr>
              <a:t>Scalable and memory-efficient</a:t>
            </a:r>
          </a:p>
        </p:txBody>
      </p:sp>
      <p:sp>
        <p:nvSpPr>
          <p:cNvPr id="4" name="Text Placeholder 2">
            <a:extLst>
              <a:ext uri="{FF2B5EF4-FFF2-40B4-BE49-F238E27FC236}">
                <a16:creationId xmlns:a16="http://schemas.microsoft.com/office/drawing/2014/main" id="{F195DC6C-860E-EFA1-EBCB-A6A2D5F2EE2F}"/>
              </a:ext>
            </a:extLst>
          </p:cNvPr>
          <p:cNvSpPr txBox="1">
            <a:spLocks/>
          </p:cNvSpPr>
          <p:nvPr/>
        </p:nvSpPr>
        <p:spPr>
          <a:xfrm>
            <a:off x="584199" y="5364917"/>
            <a:ext cx="11018519" cy="615553"/>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noProof="0">
                <a:cs typeface="Segoe Sans Text" pitchFamily="2" charset="0"/>
              </a:rPr>
              <a:t>When productionizing, it doesn’t matter what algorithm you</a:t>
            </a:r>
            <a:br>
              <a:rPr lang="en-US" sz="2000" noProof="0">
                <a:cs typeface="Segoe Sans Text" pitchFamily="2" charset="0"/>
              </a:rPr>
            </a:br>
            <a:r>
              <a:rPr lang="en-US" sz="2000" noProof="0">
                <a:cs typeface="Segoe Sans Text" pitchFamily="2" charset="0"/>
              </a:rPr>
              <a:t>chose, but rather the information retrieval system it’s part of</a:t>
            </a:r>
          </a:p>
        </p:txBody>
      </p:sp>
      <p:sp>
        <p:nvSpPr>
          <p:cNvPr id="3" name="Text Placeholder 2">
            <a:extLst>
              <a:ext uri="{FF2B5EF4-FFF2-40B4-BE49-F238E27FC236}">
                <a16:creationId xmlns:a16="http://schemas.microsoft.com/office/drawing/2014/main" id="{07E7D05B-040A-B07F-8298-AD2DE3E73532}"/>
              </a:ext>
            </a:extLst>
          </p:cNvPr>
          <p:cNvSpPr txBox="1">
            <a:spLocks/>
          </p:cNvSpPr>
          <p:nvPr/>
        </p:nvSpPr>
        <p:spPr>
          <a:xfrm>
            <a:off x="586390" y="6145927"/>
            <a:ext cx="11018520" cy="12311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noProof="0">
                <a:latin typeface="+mj-lt"/>
                <a:cs typeface="Segoe Sans Text" pitchFamily="2" charset="0"/>
              </a:rPr>
              <a:t>https://github.com/erikbern/ann-benchmarks</a:t>
            </a:r>
          </a:p>
        </p:txBody>
      </p:sp>
      <p:cxnSp>
        <p:nvCxnSpPr>
          <p:cNvPr id="14" name="Straight Arrow Connector 13">
            <a:extLst>
              <a:ext uri="{FF2B5EF4-FFF2-40B4-BE49-F238E27FC236}">
                <a16:creationId xmlns:a16="http://schemas.microsoft.com/office/drawing/2014/main" id="{52359F23-9B38-7A41-F186-210C4279048D}"/>
              </a:ext>
              <a:ext uri="{C183D7F6-B498-43B3-948B-1728B52AA6E4}">
                <adec:decorative xmlns:adec="http://schemas.microsoft.com/office/drawing/2017/decorative" val="1"/>
              </a:ext>
            </a:extLst>
          </p:cNvPr>
          <p:cNvCxnSpPr>
            <a:cxnSpLocks/>
          </p:cNvCxnSpPr>
          <p:nvPr/>
        </p:nvCxnSpPr>
        <p:spPr>
          <a:xfrm>
            <a:off x="3271626" y="1749514"/>
            <a:ext cx="0" cy="2756319"/>
          </a:xfrm>
          <a:prstGeom prst="straightConnector1">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4AF3A9-418F-4081-279A-184E3BD7E124}"/>
              </a:ext>
              <a:ext uri="{C183D7F6-B498-43B3-948B-1728B52AA6E4}">
                <adec:decorative xmlns:adec="http://schemas.microsoft.com/office/drawing/2017/decorative" val="1"/>
              </a:ext>
            </a:extLst>
          </p:cNvPr>
          <p:cNvCxnSpPr>
            <a:cxnSpLocks/>
          </p:cNvCxnSpPr>
          <p:nvPr/>
        </p:nvCxnSpPr>
        <p:spPr>
          <a:xfrm>
            <a:off x="6103493" y="1749514"/>
            <a:ext cx="0" cy="2752344"/>
          </a:xfrm>
          <a:prstGeom prst="straightConnector1">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D62EAC-F982-4F0A-A678-32F7424EE9BE}"/>
              </a:ext>
              <a:ext uri="{C183D7F6-B498-43B3-948B-1728B52AA6E4}">
                <adec:decorative xmlns:adec="http://schemas.microsoft.com/office/drawing/2017/decorative" val="1"/>
              </a:ext>
            </a:extLst>
          </p:cNvPr>
          <p:cNvCxnSpPr>
            <a:cxnSpLocks/>
          </p:cNvCxnSpPr>
          <p:nvPr/>
        </p:nvCxnSpPr>
        <p:spPr>
          <a:xfrm>
            <a:off x="8935360" y="1749514"/>
            <a:ext cx="0" cy="2752344"/>
          </a:xfrm>
          <a:prstGeom prst="straightConnector1">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201C23C-8024-CD0F-A138-103F7E835D3B}"/>
              </a:ext>
              <a:ext uri="{C183D7F6-B498-43B3-948B-1728B52AA6E4}">
                <adec:decorative xmlns:adec="http://schemas.microsoft.com/office/drawing/2017/decorative" val="1"/>
              </a:ext>
            </a:extLst>
          </p:cNvPr>
          <p:cNvCxnSpPr>
            <a:cxnSpLocks/>
          </p:cNvCxnSpPr>
          <p:nvPr/>
        </p:nvCxnSpPr>
        <p:spPr>
          <a:xfrm flipV="1">
            <a:off x="589661" y="2694903"/>
            <a:ext cx="11027664" cy="0"/>
          </a:xfrm>
          <a:prstGeom prst="straightConnector1">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73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p:txBody>
          <a:bodyPr/>
          <a:lstStyle/>
          <a:p>
            <a:r>
              <a:rPr lang="en-US" noProof="0"/>
              <a:t>Limitations of common OSS ANN indexes</a:t>
            </a:r>
          </a:p>
        </p:txBody>
      </p:sp>
      <p:sp>
        <p:nvSpPr>
          <p:cNvPr id="3" name="Text Placeholder 2">
            <a:extLst>
              <a:ext uri="{FF2B5EF4-FFF2-40B4-BE49-F238E27FC236}">
                <a16:creationId xmlns:a16="http://schemas.microsoft.com/office/drawing/2014/main" id="{7135F929-A22E-BE5F-948D-4AE10FC2C948}"/>
              </a:ext>
            </a:extLst>
          </p:cNvPr>
          <p:cNvSpPr>
            <a:spLocks noGrp="1"/>
          </p:cNvSpPr>
          <p:nvPr>
            <p:ph sz="quarter" idx="10"/>
          </p:nvPr>
        </p:nvSpPr>
        <p:spPr>
          <a:xfrm>
            <a:off x="584200" y="1435100"/>
            <a:ext cx="11018838" cy="4875181"/>
          </a:xfrm>
        </p:spPr>
        <p:txBody>
          <a:bodyPr/>
          <a:lstStyle/>
          <a:p>
            <a:r>
              <a:rPr lang="en-US" sz="2200" noProof="0"/>
              <a:t>ANN indexes on their own, are simply just a data structure</a:t>
            </a:r>
          </a:p>
          <a:p>
            <a:r>
              <a:rPr lang="en-US" sz="2200" noProof="0">
                <a:latin typeface="+mj-lt"/>
              </a:rPr>
              <a:t>Limited scalability: </a:t>
            </a:r>
            <a:r>
              <a:rPr lang="en-US" sz="2200" noProof="0"/>
              <a:t>struggle with vertical and horizontal scaling in large-scale data sets</a:t>
            </a:r>
          </a:p>
          <a:p>
            <a:r>
              <a:rPr lang="en-US" sz="2200" noProof="0">
                <a:latin typeface="+mj-lt"/>
              </a:rPr>
              <a:t>Memory constraints: </a:t>
            </a:r>
            <a:r>
              <a:rPr lang="en-US" sz="2200" noProof="0"/>
              <a:t>high memory consumption</a:t>
            </a:r>
            <a:br>
              <a:rPr lang="en-US" sz="2200" noProof="0"/>
            </a:br>
            <a:r>
              <a:rPr lang="en-US" sz="2200" noProof="0"/>
              <a:t>affecting search performance and resource efficiency</a:t>
            </a:r>
          </a:p>
          <a:p>
            <a:r>
              <a:rPr lang="en-US" sz="2200" noProof="0">
                <a:latin typeface="+mj-lt"/>
              </a:rPr>
              <a:t>Persistence and durability: </a:t>
            </a:r>
            <a:r>
              <a:rPr lang="en-US" sz="2200" noProof="0"/>
              <a:t>lack of built-in mechanisms</a:t>
            </a:r>
            <a:br>
              <a:rPr lang="en-US" sz="2200" noProof="0"/>
            </a:br>
            <a:r>
              <a:rPr lang="en-US" sz="2200" noProof="0"/>
              <a:t>for data storage, recovery, and metadata management</a:t>
            </a:r>
          </a:p>
          <a:p>
            <a:r>
              <a:rPr lang="en-US" sz="2200" noProof="0">
                <a:latin typeface="+mj-lt"/>
              </a:rPr>
              <a:t>Simplistic query support: </a:t>
            </a:r>
            <a:r>
              <a:rPr lang="en-US" sz="2200" noProof="0"/>
              <a:t>limited capabilities for</a:t>
            </a:r>
            <a:br>
              <a:rPr lang="en-US" sz="2200" noProof="0"/>
            </a:br>
            <a:r>
              <a:rPr lang="en-US" sz="2200" noProof="0"/>
              <a:t>combining sparse and dense retrieval methods</a:t>
            </a:r>
          </a:p>
          <a:p>
            <a:r>
              <a:rPr lang="en-US" sz="2200" noProof="0">
                <a:latin typeface="+mj-lt"/>
              </a:rPr>
              <a:t>Hosting challenges: </a:t>
            </a:r>
            <a:r>
              <a:rPr lang="en-US" sz="2200" noProof="0"/>
              <a:t>complex setup and hosting requirements </a:t>
            </a:r>
          </a:p>
          <a:p>
            <a:r>
              <a:rPr lang="en-US" sz="2200" noProof="0">
                <a:latin typeface="+mj-lt"/>
              </a:rPr>
              <a:t>No built-in security features: </a:t>
            </a:r>
            <a:r>
              <a:rPr lang="en-US" sz="2200" noProof="0"/>
              <a:t>open-source solutions often lack advanced </a:t>
            </a:r>
            <a:br>
              <a:rPr lang="en-US" sz="2200" noProof="0"/>
            </a:br>
            <a:r>
              <a:rPr lang="en-US" sz="2200" noProof="0"/>
              <a:t>security features</a:t>
            </a:r>
          </a:p>
          <a:p>
            <a:r>
              <a:rPr lang="en-US" sz="2200" noProof="0">
                <a:latin typeface="+mj-lt"/>
              </a:rPr>
              <a:t>Embedding management: </a:t>
            </a:r>
            <a:r>
              <a:rPr lang="en-US" sz="2200" noProof="0"/>
              <a:t>limited support for managing the embedding </a:t>
            </a:r>
            <a:br>
              <a:rPr lang="en-US" sz="2200" noProof="0"/>
            </a:br>
            <a:r>
              <a:rPr lang="en-US" sz="2200" noProof="0"/>
              <a:t>functions themselves</a:t>
            </a:r>
          </a:p>
        </p:txBody>
      </p:sp>
    </p:spTree>
    <p:extLst>
      <p:ext uri="{BB962C8B-B14F-4D97-AF65-F5344CB8AC3E}">
        <p14:creationId xmlns:p14="http://schemas.microsoft.com/office/powerpoint/2010/main" val="111047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0330CC0-9729-AFF3-FCB4-B719E3665902}"/>
              </a:ext>
              <a:ext uri="{C183D7F6-B498-43B3-948B-1728B52AA6E4}">
                <adec:decorative xmlns:adec="http://schemas.microsoft.com/office/drawing/2017/decorative" val="1"/>
              </a:ext>
            </a:extLst>
          </p:cNvPr>
          <p:cNvSpPr/>
          <p:nvPr/>
        </p:nvSpPr>
        <p:spPr bwMode="auto">
          <a:xfrm>
            <a:off x="571500" y="3941838"/>
            <a:ext cx="11049000" cy="2128838"/>
          </a:xfrm>
          <a:prstGeom prst="roundRect">
            <a:avLst>
              <a:gd name="adj" fmla="val 4736"/>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noProof="0">
              <a:solidFill>
                <a:srgbClr val="000000"/>
              </a:solidFill>
              <a:latin typeface="Segoe Sans Text Semibold" pitchFamily="2" charset="0"/>
              <a:cs typeface="Segoe Sans Text" pitchFamily="2" charset="0"/>
            </a:endParaRPr>
          </a:p>
        </p:txBody>
      </p:sp>
      <p:sp>
        <p:nvSpPr>
          <p:cNvPr id="10" name="TextBox 9">
            <a:extLst>
              <a:ext uri="{FF2B5EF4-FFF2-40B4-BE49-F238E27FC236}">
                <a16:creationId xmlns:a16="http://schemas.microsoft.com/office/drawing/2014/main" id="{7AEE25D8-4575-2614-0D10-1AF4C55F43F1}"/>
              </a:ext>
            </a:extLst>
          </p:cNvPr>
          <p:cNvSpPr txBox="1"/>
          <p:nvPr/>
        </p:nvSpPr>
        <p:spPr>
          <a:xfrm>
            <a:off x="793306" y="4698481"/>
            <a:ext cx="1365694"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2"/>
                </a:solidFill>
                <a:effectLst/>
                <a:uLnTx/>
                <a:uFillTx/>
                <a:latin typeface="+mj-lt"/>
              </a:rPr>
              <a:t>Common challenges</a:t>
            </a:r>
          </a:p>
        </p:txBody>
      </p:sp>
      <p:sp>
        <p:nvSpPr>
          <p:cNvPr id="11" name="TextBox 10">
            <a:extLst>
              <a:ext uri="{FF2B5EF4-FFF2-40B4-BE49-F238E27FC236}">
                <a16:creationId xmlns:a16="http://schemas.microsoft.com/office/drawing/2014/main" id="{9F7916F6-1F36-56EC-C203-210F03B288B3}"/>
              </a:ext>
            </a:extLst>
          </p:cNvPr>
          <p:cNvSpPr txBox="1"/>
          <p:nvPr/>
        </p:nvSpPr>
        <p:spPr>
          <a:xfrm>
            <a:off x="2317306" y="4121400"/>
            <a:ext cx="2743200" cy="1769715"/>
          </a:xfrm>
          <a:prstGeom prst="rect">
            <a:avLst/>
          </a:prstGeom>
          <a:noFill/>
        </p:spPr>
        <p:txBody>
          <a:bodyPr wrap="square" lIns="0" tIns="0" rIns="0" bIns="0" rtlCol="0">
            <a:spAutoFit/>
          </a:bodyPr>
          <a:lstStyle/>
          <a:p>
            <a:pPr marR="0" lvl="0" algn="ctr" defTabSz="914400" eaLnBrk="1" fontAlgn="auto" latinLnBrk="0" hangingPunct="1">
              <a:lnSpc>
                <a:spcPct val="100000"/>
              </a:lnSpc>
              <a:spcBef>
                <a:spcPts val="0"/>
              </a:spcBef>
              <a:spcAft>
                <a:spcPts val="600"/>
              </a:spcAft>
              <a:buClrTx/>
              <a:buSzTx/>
              <a:tabLst/>
              <a:defRPr/>
            </a:pPr>
            <a:r>
              <a:rPr kumimoji="0" lang="en-US" sz="2000" b="0" i="0" u="none" strike="noStrike" kern="0" cap="none" spc="0" normalizeH="0" baseline="0" noProof="0">
                <a:ln>
                  <a:noFill/>
                </a:ln>
                <a:effectLst/>
                <a:uLnTx/>
                <a:uFillTx/>
              </a:rPr>
              <a:t>Scalability</a:t>
            </a:r>
          </a:p>
          <a:p>
            <a:pPr marR="0" lvl="0" algn="ctr" defTabSz="914400" eaLnBrk="1" fontAlgn="auto" latinLnBrk="0" hangingPunct="1">
              <a:lnSpc>
                <a:spcPct val="100000"/>
              </a:lnSpc>
              <a:spcBef>
                <a:spcPts val="0"/>
              </a:spcBef>
              <a:spcAft>
                <a:spcPts val="600"/>
              </a:spcAft>
              <a:buClrTx/>
              <a:buSzTx/>
              <a:tabLst/>
              <a:defRPr/>
            </a:pPr>
            <a:r>
              <a:rPr kumimoji="0" lang="en-US" sz="2000" b="0" i="0" u="none" strike="noStrike" kern="0" cap="none" spc="0" normalizeH="0" baseline="0" noProof="0">
                <a:ln>
                  <a:noFill/>
                </a:ln>
                <a:effectLst/>
                <a:uLnTx/>
                <a:uFillTx/>
              </a:rPr>
              <a:t>Preprocessing</a:t>
            </a:r>
          </a:p>
          <a:p>
            <a:pPr marR="0" lvl="0" algn="ctr" defTabSz="914400" eaLnBrk="1" fontAlgn="auto" latinLnBrk="0" hangingPunct="1">
              <a:lnSpc>
                <a:spcPct val="100000"/>
              </a:lnSpc>
              <a:spcBef>
                <a:spcPts val="0"/>
              </a:spcBef>
              <a:spcAft>
                <a:spcPts val="600"/>
              </a:spcAft>
              <a:buClrTx/>
              <a:buSzTx/>
              <a:tabLst/>
              <a:defRPr/>
            </a:pPr>
            <a:r>
              <a:rPr kumimoji="0" lang="en-US" sz="2000" b="0" i="0" u="none" strike="noStrike" kern="0" cap="none" spc="0" normalizeH="0" baseline="0" noProof="0">
                <a:ln>
                  <a:noFill/>
                </a:ln>
                <a:effectLst/>
                <a:uLnTx/>
                <a:uFillTx/>
              </a:rPr>
              <a:t>Splitting/Chunking</a:t>
            </a:r>
          </a:p>
          <a:p>
            <a:pPr marR="0" lvl="0" algn="ctr" defTabSz="914400" eaLnBrk="1" fontAlgn="auto" latinLnBrk="0" hangingPunct="1">
              <a:lnSpc>
                <a:spcPct val="100000"/>
              </a:lnSpc>
              <a:spcBef>
                <a:spcPts val="0"/>
              </a:spcBef>
              <a:spcAft>
                <a:spcPts val="600"/>
              </a:spcAft>
              <a:buClrTx/>
              <a:buSzTx/>
              <a:tabLst/>
              <a:defRPr/>
            </a:pPr>
            <a:r>
              <a:rPr kumimoji="0" lang="en-US" sz="2000" b="0" i="0" u="none" strike="noStrike" kern="0" cap="none" spc="0" normalizeH="0" baseline="0" noProof="0">
                <a:ln>
                  <a:noFill/>
                </a:ln>
                <a:effectLst/>
                <a:uLnTx/>
                <a:uFillTx/>
              </a:rPr>
              <a:t>Embedding management </a:t>
            </a:r>
          </a:p>
        </p:txBody>
      </p:sp>
      <p:sp>
        <p:nvSpPr>
          <p:cNvPr id="12" name="TextBox 11">
            <a:extLst>
              <a:ext uri="{FF2B5EF4-FFF2-40B4-BE49-F238E27FC236}">
                <a16:creationId xmlns:a16="http://schemas.microsoft.com/office/drawing/2014/main" id="{D207AA94-6A66-E8DB-B2CA-D8765F5B3931}"/>
              </a:ext>
            </a:extLst>
          </p:cNvPr>
          <p:cNvSpPr txBox="1"/>
          <p:nvPr/>
        </p:nvSpPr>
        <p:spPr>
          <a:xfrm>
            <a:off x="5537200" y="4660009"/>
            <a:ext cx="2743200" cy="692497"/>
          </a:xfrm>
          <a:prstGeom prst="rect">
            <a:avLst/>
          </a:prstGeom>
          <a:noFill/>
        </p:spPr>
        <p:txBody>
          <a:bodyPr wrap="square" lIns="0" tIns="0" rIns="0" bIns="0" rtlCol="0">
            <a:spAutoFit/>
          </a:bodyPr>
          <a:lstStyle/>
          <a:p>
            <a:pPr algn="ctr" defTabSz="914400">
              <a:spcAft>
                <a:spcPts val="600"/>
              </a:spcAft>
              <a:defRPr/>
            </a:pPr>
            <a:r>
              <a:rPr lang="en-US" sz="2000" kern="0" noProof="0"/>
              <a:t>Query understanding</a:t>
            </a:r>
          </a:p>
          <a:p>
            <a:pPr algn="ctr" defTabSz="914400">
              <a:spcAft>
                <a:spcPts val="600"/>
              </a:spcAft>
              <a:defRPr/>
            </a:pPr>
            <a:r>
              <a:rPr lang="en-US" sz="2000" kern="0" noProof="0"/>
              <a:t>Query flexibility</a:t>
            </a:r>
          </a:p>
        </p:txBody>
      </p:sp>
      <p:sp>
        <p:nvSpPr>
          <p:cNvPr id="13" name="TextBox 12">
            <a:extLst>
              <a:ext uri="{FF2B5EF4-FFF2-40B4-BE49-F238E27FC236}">
                <a16:creationId xmlns:a16="http://schemas.microsoft.com/office/drawing/2014/main" id="{C35D78BB-15C5-D838-CFED-243E61BEDDE3}"/>
              </a:ext>
            </a:extLst>
          </p:cNvPr>
          <p:cNvSpPr txBox="1"/>
          <p:nvPr/>
        </p:nvSpPr>
        <p:spPr>
          <a:xfrm>
            <a:off x="8757094" y="4467648"/>
            <a:ext cx="2743200" cy="1077218"/>
          </a:xfrm>
          <a:prstGeom prst="rect">
            <a:avLst/>
          </a:prstGeom>
          <a:noFill/>
        </p:spPr>
        <p:txBody>
          <a:bodyPr wrap="square" lIns="0" tIns="0" rIns="0" bIns="0" rtlCol="0">
            <a:spAutoFit/>
          </a:bodyPr>
          <a:lstStyle/>
          <a:p>
            <a:pPr algn="ctr" defTabSz="914400">
              <a:spcAft>
                <a:spcPts val="600"/>
              </a:spcAft>
              <a:defRPr/>
            </a:pPr>
            <a:r>
              <a:rPr lang="en-US" sz="2000" kern="0" noProof="0"/>
              <a:t>Ranking accuracy</a:t>
            </a:r>
          </a:p>
          <a:p>
            <a:pPr algn="ctr" defTabSz="914400">
              <a:spcAft>
                <a:spcPts val="600"/>
              </a:spcAft>
              <a:defRPr/>
            </a:pPr>
            <a:r>
              <a:rPr lang="en-US" sz="2000" kern="0" noProof="0"/>
              <a:t>Result diversity </a:t>
            </a:r>
          </a:p>
          <a:p>
            <a:pPr algn="ctr" defTabSz="914400">
              <a:spcAft>
                <a:spcPts val="600"/>
              </a:spcAft>
              <a:defRPr/>
            </a:pPr>
            <a:r>
              <a:rPr lang="en-US" sz="2000" kern="0" noProof="0"/>
              <a:t>Search </a:t>
            </a:r>
            <a:r>
              <a:rPr kumimoji="0" lang="en-US" sz="2000" b="0" i="0" u="none" strike="noStrike" kern="0" cap="none" spc="0" normalizeH="0" baseline="0" noProof="0">
                <a:ln>
                  <a:noFill/>
                </a:ln>
                <a:effectLst/>
                <a:uLnTx/>
                <a:uFillTx/>
              </a:rPr>
              <a:t>algorithm</a:t>
            </a:r>
          </a:p>
        </p:txBody>
      </p:sp>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noProof="0"/>
              <a:t>The dream scenario for vector search</a:t>
            </a:r>
            <a:br>
              <a:rPr lang="en-US" noProof="0"/>
            </a:br>
            <a:r>
              <a:rPr lang="en-US" sz="2000" spc="0" noProof="0">
                <a:solidFill>
                  <a:schemeClr val="tx1"/>
                </a:solidFill>
              </a:rPr>
              <a:t>Effortless data management and relevant search results</a:t>
            </a:r>
          </a:p>
        </p:txBody>
      </p:sp>
      <p:sp>
        <p:nvSpPr>
          <p:cNvPr id="3" name="Text Placeholder 3">
            <a:extLst>
              <a:ext uri="{FF2B5EF4-FFF2-40B4-BE49-F238E27FC236}">
                <a16:creationId xmlns:a16="http://schemas.microsoft.com/office/drawing/2014/main" id="{3EC061CF-DC7E-0127-806A-A2AAE5EA8B67}"/>
              </a:ext>
            </a:extLst>
          </p:cNvPr>
          <p:cNvSpPr txBox="1">
            <a:spLocks/>
          </p:cNvSpPr>
          <p:nvPr/>
        </p:nvSpPr>
        <p:spPr>
          <a:xfrm>
            <a:off x="2317306" y="2912423"/>
            <a:ext cx="2743200" cy="738664"/>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2"/>
                </a:solidFill>
                <a:effectLst/>
                <a:uLnTx/>
                <a:uFillTx/>
                <a:ea typeface="+mn-ea"/>
                <a:cs typeface="Segoe Sans Text" pitchFamily="2" charset="0"/>
              </a:rPr>
              <a:t>Dump a</a:t>
            </a:r>
            <a:br>
              <a:rPr kumimoji="0" lang="en-US" sz="2400" b="0" i="0" u="none" strike="noStrike" kern="1200" cap="none" spc="0" normalizeH="0" baseline="0" noProof="0">
                <a:ln>
                  <a:noFill/>
                </a:ln>
                <a:solidFill>
                  <a:schemeClr val="accent2"/>
                </a:solidFill>
                <a:effectLst/>
                <a:uLnTx/>
                <a:uFillTx/>
                <a:ea typeface="+mn-ea"/>
                <a:cs typeface="Segoe Sans Text" pitchFamily="2" charset="0"/>
              </a:rPr>
            </a:br>
            <a:r>
              <a:rPr kumimoji="0" lang="en-US" sz="2400" b="0" i="0" u="none" strike="noStrike" kern="1200" cap="none" spc="0" normalizeH="0" baseline="0" noProof="0">
                <a:ln>
                  <a:noFill/>
                </a:ln>
                <a:solidFill>
                  <a:schemeClr val="accent2"/>
                </a:solidFill>
                <a:effectLst/>
                <a:uLnTx/>
                <a:uFillTx/>
                <a:ea typeface="+mn-ea"/>
                <a:cs typeface="Segoe Sans Text" pitchFamily="2" charset="0"/>
              </a:rPr>
              <a:t>bunch of data</a:t>
            </a:r>
          </a:p>
        </p:txBody>
      </p:sp>
      <p:sp>
        <p:nvSpPr>
          <p:cNvPr id="4" name="Text Placeholder 5">
            <a:extLst>
              <a:ext uri="{FF2B5EF4-FFF2-40B4-BE49-F238E27FC236}">
                <a16:creationId xmlns:a16="http://schemas.microsoft.com/office/drawing/2014/main" id="{13A8265A-34D4-E3FC-CA64-87E661ED5850}"/>
              </a:ext>
            </a:extLst>
          </p:cNvPr>
          <p:cNvSpPr txBox="1">
            <a:spLocks/>
          </p:cNvSpPr>
          <p:nvPr/>
        </p:nvSpPr>
        <p:spPr>
          <a:xfrm>
            <a:off x="5537200" y="3097089"/>
            <a:ext cx="27432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2"/>
                </a:solidFill>
                <a:effectLst/>
                <a:uLnTx/>
                <a:uFillTx/>
                <a:ea typeface="+mn-ea"/>
                <a:cs typeface="Segoe Sans Text" pitchFamily="2" charset="0"/>
              </a:rPr>
              <a:t>Run a query</a:t>
            </a:r>
          </a:p>
        </p:txBody>
      </p:sp>
      <p:sp>
        <p:nvSpPr>
          <p:cNvPr id="5" name="Text Placeholder 7">
            <a:extLst>
              <a:ext uri="{FF2B5EF4-FFF2-40B4-BE49-F238E27FC236}">
                <a16:creationId xmlns:a16="http://schemas.microsoft.com/office/drawing/2014/main" id="{C7894F16-F543-A189-7301-C360ACCDBEAB}"/>
              </a:ext>
            </a:extLst>
          </p:cNvPr>
          <p:cNvSpPr txBox="1">
            <a:spLocks/>
          </p:cNvSpPr>
          <p:nvPr/>
        </p:nvSpPr>
        <p:spPr>
          <a:xfrm>
            <a:off x="8757094" y="2912423"/>
            <a:ext cx="2743200" cy="738664"/>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2"/>
                </a:solidFill>
                <a:effectLst/>
                <a:uLnTx/>
                <a:uFillTx/>
                <a:ea typeface="+mn-ea"/>
                <a:cs typeface="Segoe Sans Text" pitchFamily="2" charset="0"/>
              </a:rPr>
              <a:t>Get the most relevant data back</a:t>
            </a:r>
          </a:p>
        </p:txBody>
      </p:sp>
      <p:sp>
        <p:nvSpPr>
          <p:cNvPr id="21" name="Graphic 15">
            <a:extLst>
              <a:ext uri="{FF2B5EF4-FFF2-40B4-BE49-F238E27FC236}">
                <a16:creationId xmlns:a16="http://schemas.microsoft.com/office/drawing/2014/main" id="{F2CDFAD3-5302-8638-436F-6B2475746430}"/>
              </a:ext>
              <a:ext uri="{C183D7F6-B498-43B3-948B-1728B52AA6E4}">
                <adec:decorative xmlns:adec="http://schemas.microsoft.com/office/drawing/2017/decorative" val="1"/>
              </a:ext>
            </a:extLst>
          </p:cNvPr>
          <p:cNvSpPr/>
          <p:nvPr/>
        </p:nvSpPr>
        <p:spPr>
          <a:xfrm>
            <a:off x="9918805" y="2065887"/>
            <a:ext cx="419776" cy="57897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76200 w 138112"/>
              <a:gd name="connsiteY14" fmla="*/ 147618 h 190490"/>
              <a:gd name="connsiteX15" fmla="*/ 76200 w 138112"/>
              <a:gd name="connsiteY15" fmla="*/ 83334 h 190490"/>
              <a:gd name="connsiteX16" fmla="*/ 69056 w 138112"/>
              <a:gd name="connsiteY16" fmla="*/ 76190 h 190490"/>
              <a:gd name="connsiteX17" fmla="*/ 61913 w 138112"/>
              <a:gd name="connsiteY17" fmla="*/ 83334 h 190490"/>
              <a:gd name="connsiteX18" fmla="*/ 61913 w 138112"/>
              <a:gd name="connsiteY18" fmla="*/ 147628 h 190490"/>
              <a:gd name="connsiteX19" fmla="*/ 32042 w 138112"/>
              <a:gd name="connsiteY19" fmla="*/ 147628 h 190490"/>
              <a:gd name="connsiteX20" fmla="*/ 27032 w 138112"/>
              <a:gd name="connsiteY20" fmla="*/ 125882 h 190490"/>
              <a:gd name="connsiteX21" fmla="*/ 26356 w 138112"/>
              <a:gd name="connsiteY21" fmla="*/ 124701 h 190490"/>
              <a:gd name="connsiteX22" fmla="*/ 0 w 138112"/>
              <a:gd name="connsiteY22" fmla="*/ 69047 h 190490"/>
              <a:gd name="connsiteX23" fmla="*/ 69056 w 138112"/>
              <a:gd name="connsiteY23" fmla="*/ 0 h 190490"/>
              <a:gd name="connsiteX24" fmla="*/ 61913 w 138112"/>
              <a:gd name="connsiteY24" fmla="*/ 45244 h 190490"/>
              <a:gd name="connsiteX25" fmla="*/ 61913 w 138112"/>
              <a:gd name="connsiteY25" fmla="*/ 59531 h 190490"/>
              <a:gd name="connsiteX26" fmla="*/ 69056 w 138112"/>
              <a:gd name="connsiteY26" fmla="*/ 66675 h 190490"/>
              <a:gd name="connsiteX27" fmla="*/ 76200 w 138112"/>
              <a:gd name="connsiteY27" fmla="*/ 59531 h 190490"/>
              <a:gd name="connsiteX28" fmla="*/ 76200 w 138112"/>
              <a:gd name="connsiteY28" fmla="*/ 45244 h 190490"/>
              <a:gd name="connsiteX29" fmla="*/ 69056 w 138112"/>
              <a:gd name="connsiteY29" fmla="*/ 38100 h 190490"/>
              <a:gd name="connsiteX30" fmla="*/ 61913 w 138112"/>
              <a:gd name="connsiteY30" fmla="*/ 45244 h 190490"/>
              <a:gd name="connsiteX31" fmla="*/ 109823 w 138112"/>
              <a:gd name="connsiteY31" fmla="*/ 59198 h 190490"/>
              <a:gd name="connsiteX32" fmla="*/ 99727 w 138112"/>
              <a:gd name="connsiteY32" fmla="*/ 59198 h 190490"/>
              <a:gd name="connsiteX33" fmla="*/ 89621 w 138112"/>
              <a:gd name="connsiteY33" fmla="*/ 69294 h 190490"/>
              <a:gd name="connsiteX34" fmla="*/ 89441 w 138112"/>
              <a:gd name="connsiteY34" fmla="*/ 79396 h 190490"/>
              <a:gd name="connsiteX35" fmla="*/ 99542 w 138112"/>
              <a:gd name="connsiteY35" fmla="*/ 79576 h 190490"/>
              <a:gd name="connsiteX36" fmla="*/ 99717 w 138112"/>
              <a:gd name="connsiteY36" fmla="*/ 79400 h 190490"/>
              <a:gd name="connsiteX37" fmla="*/ 109823 w 138112"/>
              <a:gd name="connsiteY37" fmla="*/ 69304 h 190490"/>
              <a:gd name="connsiteX38" fmla="*/ 109823 w 138112"/>
              <a:gd name="connsiteY38" fmla="*/ 59207 h 190490"/>
              <a:gd name="connsiteX39" fmla="*/ 38386 w 138112"/>
              <a:gd name="connsiteY39" fmla="*/ 59198 h 190490"/>
              <a:gd name="connsiteX40" fmla="*/ 28289 w 138112"/>
              <a:gd name="connsiteY40" fmla="*/ 59554 h 190490"/>
              <a:gd name="connsiteX41" fmla="*/ 28289 w 138112"/>
              <a:gd name="connsiteY41" fmla="*/ 69294 h 190490"/>
              <a:gd name="connsiteX42" fmla="*/ 38386 w 138112"/>
              <a:gd name="connsiteY42" fmla="*/ 79400 h 190490"/>
              <a:gd name="connsiteX43" fmla="*/ 48487 w 138112"/>
              <a:gd name="connsiteY43" fmla="*/ 79580 h 190490"/>
              <a:gd name="connsiteX44" fmla="*/ 48667 w 138112"/>
              <a:gd name="connsiteY44" fmla="*/ 69479 h 190490"/>
              <a:gd name="connsiteX45" fmla="*/ 48492 w 138112"/>
              <a:gd name="connsiteY45" fmla="*/ 69304 h 190490"/>
              <a:gd name="connsiteX46" fmla="*/ 38395 w 138112"/>
              <a:gd name="connsiteY46" fmla="*/ 59207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76200" y="147618"/>
                </a:lnTo>
                <a:lnTo>
                  <a:pt x="76200" y="83334"/>
                </a:lnTo>
                <a:cubicBezTo>
                  <a:pt x="76200" y="79389"/>
                  <a:pt x="73002" y="76190"/>
                  <a:pt x="69056" y="76190"/>
                </a:cubicBezTo>
                <a:cubicBezTo>
                  <a:pt x="65111" y="76190"/>
                  <a:pt x="61913" y="79389"/>
                  <a:pt x="61913" y="83334"/>
                </a:cubicBezTo>
                <a:lnTo>
                  <a:pt x="61913" y="147628"/>
                </a:lnTo>
                <a:lnTo>
                  <a:pt x="32042" y="147628"/>
                </a:lnTo>
                <a:lnTo>
                  <a:pt x="27032" y="125882"/>
                </a:lnTo>
                <a:cubicBezTo>
                  <a:pt x="26926" y="125431"/>
                  <a:pt x="26691" y="125020"/>
                  <a:pt x="26356" y="124701"/>
                </a:cubicBezTo>
                <a:cubicBezTo>
                  <a:pt x="8925" y="108042"/>
                  <a:pt x="0" y="89402"/>
                  <a:pt x="0" y="69047"/>
                </a:cubicBezTo>
                <a:cubicBezTo>
                  <a:pt x="5" y="30912"/>
                  <a:pt x="30921" y="0"/>
                  <a:pt x="69056" y="0"/>
                </a:cubicBezTo>
                <a:close/>
                <a:moveTo>
                  <a:pt x="61913" y="45244"/>
                </a:moveTo>
                <a:lnTo>
                  <a:pt x="61913" y="59531"/>
                </a:lnTo>
                <a:cubicBezTo>
                  <a:pt x="61913" y="63477"/>
                  <a:pt x="65111" y="66675"/>
                  <a:pt x="69056" y="66675"/>
                </a:cubicBezTo>
                <a:cubicBezTo>
                  <a:pt x="73002" y="66675"/>
                  <a:pt x="76200" y="63477"/>
                  <a:pt x="76200" y="59531"/>
                </a:cubicBezTo>
                <a:lnTo>
                  <a:pt x="76200" y="45244"/>
                </a:lnTo>
                <a:cubicBezTo>
                  <a:pt x="76200" y="41298"/>
                  <a:pt x="73002" y="38100"/>
                  <a:pt x="69056" y="38100"/>
                </a:cubicBezTo>
                <a:cubicBezTo>
                  <a:pt x="65111" y="38100"/>
                  <a:pt x="61913" y="41298"/>
                  <a:pt x="61913" y="45244"/>
                </a:cubicBezTo>
                <a:close/>
                <a:moveTo>
                  <a:pt x="109823" y="59198"/>
                </a:moveTo>
                <a:cubicBezTo>
                  <a:pt x="107034" y="56412"/>
                  <a:pt x="102516" y="56412"/>
                  <a:pt x="99727" y="59198"/>
                </a:cubicBezTo>
                <a:lnTo>
                  <a:pt x="89621" y="69294"/>
                </a:lnTo>
                <a:cubicBezTo>
                  <a:pt x="86781" y="72034"/>
                  <a:pt x="86701" y="76556"/>
                  <a:pt x="89441" y="79396"/>
                </a:cubicBezTo>
                <a:cubicBezTo>
                  <a:pt x="92180" y="82235"/>
                  <a:pt x="96703" y="82315"/>
                  <a:pt x="99542" y="79576"/>
                </a:cubicBezTo>
                <a:cubicBezTo>
                  <a:pt x="99601" y="79519"/>
                  <a:pt x="99660" y="79459"/>
                  <a:pt x="99717" y="79400"/>
                </a:cubicBezTo>
                <a:lnTo>
                  <a:pt x="109823" y="69304"/>
                </a:lnTo>
                <a:cubicBezTo>
                  <a:pt x="112609" y="66515"/>
                  <a:pt x="112609" y="61997"/>
                  <a:pt x="109823" y="59207"/>
                </a:cubicBezTo>
                <a:close/>
                <a:moveTo>
                  <a:pt x="38386" y="59198"/>
                </a:moveTo>
                <a:cubicBezTo>
                  <a:pt x="35499" y="56508"/>
                  <a:pt x="30979" y="56668"/>
                  <a:pt x="28289" y="59554"/>
                </a:cubicBezTo>
                <a:cubicBezTo>
                  <a:pt x="25733" y="62298"/>
                  <a:pt x="25733" y="66551"/>
                  <a:pt x="28289" y="69294"/>
                </a:cubicBezTo>
                <a:lnTo>
                  <a:pt x="38386" y="79400"/>
                </a:lnTo>
                <a:cubicBezTo>
                  <a:pt x="41125" y="82240"/>
                  <a:pt x="45648" y="82320"/>
                  <a:pt x="48487" y="79580"/>
                </a:cubicBezTo>
                <a:cubicBezTo>
                  <a:pt x="51326" y="76841"/>
                  <a:pt x="51406" y="72319"/>
                  <a:pt x="48667" y="69479"/>
                </a:cubicBezTo>
                <a:cubicBezTo>
                  <a:pt x="48610" y="69420"/>
                  <a:pt x="48551" y="69361"/>
                  <a:pt x="48492" y="69304"/>
                </a:cubicBezTo>
                <a:lnTo>
                  <a:pt x="38395" y="59207"/>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2" name="Graphic 17">
            <a:extLst>
              <a:ext uri="{FF2B5EF4-FFF2-40B4-BE49-F238E27FC236}">
                <a16:creationId xmlns:a16="http://schemas.microsoft.com/office/drawing/2014/main" id="{A54262C9-0327-AA01-A1F8-A5B2124622B4}"/>
              </a:ext>
              <a:ext uri="{C183D7F6-B498-43B3-948B-1728B52AA6E4}">
                <adec:decorative xmlns:adec="http://schemas.microsoft.com/office/drawing/2017/decorative" val="1"/>
              </a:ext>
            </a:extLst>
          </p:cNvPr>
          <p:cNvSpPr/>
          <p:nvPr/>
        </p:nvSpPr>
        <p:spPr>
          <a:xfrm>
            <a:off x="6638641" y="2085209"/>
            <a:ext cx="535542" cy="535548"/>
          </a:xfrm>
          <a:custGeom>
            <a:avLst/>
            <a:gdLst>
              <a:gd name="connsiteX0" fmla="*/ 71438 w 176200"/>
              <a:gd name="connsiteY0" fmla="*/ 0 h 176202"/>
              <a:gd name="connsiteX1" fmla="*/ 142878 w 176200"/>
              <a:gd name="connsiteY1" fmla="*/ 71435 h 176202"/>
              <a:gd name="connsiteX2" fmla="*/ 128245 w 176200"/>
              <a:gd name="connsiteY2" fmla="*/ 114757 h 176202"/>
              <a:gd name="connsiteX3" fmla="*/ 173422 w 176200"/>
              <a:gd name="connsiteY3" fmla="*/ 159953 h 176202"/>
              <a:gd name="connsiteX4" fmla="*/ 173399 w 176200"/>
              <a:gd name="connsiteY4" fmla="*/ 173424 h 176202"/>
              <a:gd name="connsiteX5" fmla="*/ 160849 w 176200"/>
              <a:gd name="connsiteY5" fmla="*/ 174212 h 176202"/>
              <a:gd name="connsiteX6" fmla="*/ 159953 w 176200"/>
              <a:gd name="connsiteY6" fmla="*/ 173422 h 176202"/>
              <a:gd name="connsiteX7" fmla="*/ 114757 w 176200"/>
              <a:gd name="connsiteY7" fmla="*/ 128245 h 176202"/>
              <a:gd name="connsiteX8" fmla="*/ 14634 w 176200"/>
              <a:gd name="connsiteY8" fmla="*/ 114753 h 176202"/>
              <a:gd name="connsiteX9" fmla="*/ 28125 w 176200"/>
              <a:gd name="connsiteY9" fmla="*/ 14630 h 176202"/>
              <a:gd name="connsiteX10" fmla="*/ 71438 w 176200"/>
              <a:gd name="connsiteY10" fmla="*/ 0 h 176202"/>
              <a:gd name="connsiteX11" fmla="*/ 71438 w 176200"/>
              <a:gd name="connsiteY11" fmla="*/ 19050 h 176202"/>
              <a:gd name="connsiteX12" fmla="*/ 19050 w 176200"/>
              <a:gd name="connsiteY12" fmla="*/ 71438 h 176202"/>
              <a:gd name="connsiteX13" fmla="*/ 71438 w 176200"/>
              <a:gd name="connsiteY13" fmla="*/ 123825 h 176202"/>
              <a:gd name="connsiteX14" fmla="*/ 123825 w 176200"/>
              <a:gd name="connsiteY14" fmla="*/ 71438 h 176202"/>
              <a:gd name="connsiteX15" fmla="*/ 71438 w 176200"/>
              <a:gd name="connsiteY15" fmla="*/ 1905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6200" h="176202">
                <a:moveTo>
                  <a:pt x="71438" y="0"/>
                </a:moveTo>
                <a:cubicBezTo>
                  <a:pt x="110891" y="-2"/>
                  <a:pt x="142876" y="31981"/>
                  <a:pt x="142878" y="71435"/>
                </a:cubicBezTo>
                <a:cubicBezTo>
                  <a:pt x="142879" y="87089"/>
                  <a:pt x="137737" y="102310"/>
                  <a:pt x="128245" y="114757"/>
                </a:cubicBezTo>
                <a:lnTo>
                  <a:pt x="173422" y="159953"/>
                </a:lnTo>
                <a:cubicBezTo>
                  <a:pt x="177135" y="163680"/>
                  <a:pt x="177125" y="169711"/>
                  <a:pt x="173399" y="173424"/>
                </a:cubicBezTo>
                <a:cubicBezTo>
                  <a:pt x="170008" y="176803"/>
                  <a:pt x="164636" y="177140"/>
                  <a:pt x="160849" y="174212"/>
                </a:cubicBezTo>
                <a:lnTo>
                  <a:pt x="159953" y="173422"/>
                </a:lnTo>
                <a:lnTo>
                  <a:pt x="114757" y="128245"/>
                </a:lnTo>
                <a:cubicBezTo>
                  <a:pt x="83384" y="152168"/>
                  <a:pt x="38557" y="146127"/>
                  <a:pt x="14634" y="114753"/>
                </a:cubicBezTo>
                <a:cubicBezTo>
                  <a:pt x="-9289" y="83380"/>
                  <a:pt x="-3248" y="38553"/>
                  <a:pt x="28125" y="14630"/>
                </a:cubicBezTo>
                <a:cubicBezTo>
                  <a:pt x="40570" y="5141"/>
                  <a:pt x="55787" y="1"/>
                  <a:pt x="71438" y="0"/>
                </a:cubicBezTo>
                <a:close/>
                <a:moveTo>
                  <a:pt x="71438" y="19050"/>
                </a:moveTo>
                <a:cubicBezTo>
                  <a:pt x="42505" y="19050"/>
                  <a:pt x="19050" y="42505"/>
                  <a:pt x="19050" y="71438"/>
                </a:cubicBezTo>
                <a:cubicBezTo>
                  <a:pt x="19050" y="100371"/>
                  <a:pt x="42505" y="123825"/>
                  <a:pt x="71438" y="123825"/>
                </a:cubicBezTo>
                <a:cubicBezTo>
                  <a:pt x="100371" y="123825"/>
                  <a:pt x="123825" y="100371"/>
                  <a:pt x="123825" y="71438"/>
                </a:cubicBezTo>
                <a:cubicBezTo>
                  <a:pt x="123825" y="42505"/>
                  <a:pt x="100371" y="19050"/>
                  <a:pt x="71438" y="1905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23" name="Graphic 19">
            <a:extLst>
              <a:ext uri="{FF2B5EF4-FFF2-40B4-BE49-F238E27FC236}">
                <a16:creationId xmlns:a16="http://schemas.microsoft.com/office/drawing/2014/main" id="{08161D85-4B82-CE6B-F69E-9BA7FB56D3B5}"/>
              </a:ext>
              <a:ext uri="{C183D7F6-B498-43B3-948B-1728B52AA6E4}">
                <adec:decorative xmlns:adec="http://schemas.microsoft.com/office/drawing/2017/decorative" val="1"/>
              </a:ext>
            </a:extLst>
          </p:cNvPr>
          <p:cNvSpPr/>
          <p:nvPr/>
        </p:nvSpPr>
        <p:spPr>
          <a:xfrm>
            <a:off x="3457304" y="2065867"/>
            <a:ext cx="463204" cy="579006"/>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Tree>
    <p:extLst>
      <p:ext uri="{BB962C8B-B14F-4D97-AF65-F5344CB8AC3E}">
        <p14:creationId xmlns:p14="http://schemas.microsoft.com/office/powerpoint/2010/main" val="110810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4.16667E-6 2.96296E-6 L -4.16667E-6 0.03541 " pathEditMode="relative" rAng="0" ptsTypes="AA">
                                      <p:cBhvr>
                                        <p:cTn id="9" dur="700" spd="-100000" fill="hold"/>
                                        <p:tgtEl>
                                          <p:spTgt spid="2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4.16667E-6 -2.22222E-6 L -4.166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100"/>
                                  </p:stCondLst>
                                  <p:childTnLst>
                                    <p:animMotion origin="layout" path="M 3.75E-6 4.44444E-6 L 3.75E-6 0.03541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100"/>
                                  </p:stCondLst>
                                  <p:childTnLst>
                                    <p:animMotion origin="layout" path="M 3.33333E-6 -2.22222E-6 L 3.33333E-6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00"/>
                                  </p:stCondLst>
                                  <p:childTnLst>
                                    <p:animMotion origin="layout" path="M 8.33333E-7 2.96296E-6 L 8.33333E-7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200"/>
                                  </p:stCondLst>
                                  <p:childTnLst>
                                    <p:animMotion origin="layout" path="M 8.33333E-7 -2.22222E-6 L 8.33333E-7 0.03542 " pathEditMode="relative" rAng="0" ptsTypes="AA">
                                      <p:cBhvr>
                                        <p:cTn id="34" dur="700" spd="-100000" fill="hold"/>
                                        <p:tgtEl>
                                          <p:spTgt spid="5"/>
                                        </p:tgtEl>
                                        <p:attrNameLst>
                                          <p:attrName>ppt_x</p:attrName>
                                          <p:attrName>ppt_y</p:attrName>
                                        </p:attrNameLst>
                                      </p:cBhvr>
                                      <p:rCtr x="0" y="1759"/>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42" presetClass="path" presetSubtype="0" decel="100000" fill="hold" grpId="1" nodeType="withEffect">
                                  <p:stCondLst>
                                    <p:cond delay="0"/>
                                  </p:stCondLst>
                                  <p:childTnLst>
                                    <p:animMotion origin="layout" path="M -3.75E-6 -1.11111E-6 L -3.75E-6 0.03542 " pathEditMode="relative" rAng="0" ptsTypes="AA">
                                      <p:cBhvr>
                                        <p:cTn id="41" dur="700" spd="-100000" fill="hold"/>
                                        <p:tgtEl>
                                          <p:spTgt spid="10"/>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42" presetClass="path" presetSubtype="0" decel="100000" fill="hold" grpId="1" nodeType="withEffect">
                                  <p:stCondLst>
                                    <p:cond delay="0"/>
                                  </p:stCondLst>
                                  <p:childTnLst>
                                    <p:animMotion origin="layout" path="M 0 -1.11111E-6 L 0 0.03542 " pathEditMode="relative" rAng="0" ptsTypes="AA">
                                      <p:cBhvr>
                                        <p:cTn id="46" dur="700" spd="-100000" fill="hold"/>
                                        <p:tgtEl>
                                          <p:spTgt spid="14"/>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42" presetClass="path" presetSubtype="0" decel="100000" fill="hold" grpId="1" nodeType="withEffect">
                                  <p:stCondLst>
                                    <p:cond delay="0"/>
                                  </p:stCondLst>
                                  <p:childTnLst>
                                    <p:animMotion origin="layout" path="M -4.16667E-6 -1.11111E-6 L -4.16667E-6 0.03542 " pathEditMode="relative" rAng="0" ptsTypes="AA">
                                      <p:cBhvr>
                                        <p:cTn id="51" dur="700" spd="-100000" fill="hold"/>
                                        <p:tgtEl>
                                          <p:spTgt spid="11"/>
                                        </p:tgtEl>
                                        <p:attrNameLst>
                                          <p:attrName>ppt_x</p:attrName>
                                          <p:attrName>ppt_y</p:attrName>
                                        </p:attrNameLst>
                                      </p:cBhvr>
                                      <p:rCtr x="0" y="1759"/>
                                    </p:animMotion>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42" presetClass="path" presetSubtype="0" decel="100000" fill="hold" grpId="1" nodeType="withEffect">
                                  <p:stCondLst>
                                    <p:cond delay="0"/>
                                  </p:stCondLst>
                                  <p:childTnLst>
                                    <p:animMotion origin="layout" path="M 3.33333E-6 -1.11111E-6 L 3.33333E-6 0.03542 " pathEditMode="relative" rAng="0" ptsTypes="AA">
                                      <p:cBhvr>
                                        <p:cTn id="56" dur="700" spd="-100000" fill="hold"/>
                                        <p:tgtEl>
                                          <p:spTgt spid="12"/>
                                        </p:tgtEl>
                                        <p:attrNameLst>
                                          <p:attrName>ppt_x</p:attrName>
                                          <p:attrName>ppt_y</p:attrName>
                                        </p:attrNameLst>
                                      </p:cBhvr>
                                      <p:rCtr x="0" y="1759"/>
                                    </p:animMotion>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42" presetClass="path" presetSubtype="0" decel="100000" fill="hold" grpId="1" nodeType="withEffect">
                                  <p:stCondLst>
                                    <p:cond delay="0"/>
                                  </p:stCondLst>
                                  <p:childTnLst>
                                    <p:animMotion origin="layout" path="M 8.33333E-7 -1.11111E-6 L 8.33333E-7 0.03542 " pathEditMode="relative" rAng="0" ptsTypes="AA">
                                      <p:cBhvr>
                                        <p:cTn id="61"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0" grpId="0"/>
      <p:bldP spid="10" grpId="1"/>
      <p:bldP spid="11" grpId="0"/>
      <p:bldP spid="11" grpId="1"/>
      <p:bldP spid="12" grpId="0"/>
      <p:bldP spid="12" grpId="1"/>
      <p:bldP spid="13" grpId="0"/>
      <p:bldP spid="13" grpId="1"/>
      <p:bldP spid="3" grpId="0"/>
      <p:bldP spid="3" grpId="1"/>
      <p:bldP spid="4" grpId="0"/>
      <p:bldP spid="4" grpId="1"/>
      <p:bldP spid="5" grpId="0"/>
      <p:bldP spid="5" grpId="1"/>
      <p:bldP spid="21" grpId="0" animBg="1"/>
      <p:bldP spid="21" grpId="1" animBg="1"/>
      <p:bldP spid="22" grpId="0" animBg="1"/>
      <p:bldP spid="22" grpId="1" animBg="1"/>
      <p:bldP spid="23" grpId="0" animBg="1"/>
      <p:bldP spid="2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8D6E6E-059D-EE2E-0B43-C1A9C9DD0C5A}"/>
              </a:ext>
            </a:extLst>
          </p:cNvPr>
          <p:cNvSpPr>
            <a:spLocks noGrp="1"/>
          </p:cNvSpPr>
          <p:nvPr>
            <p:ph type="title"/>
          </p:nvPr>
        </p:nvSpPr>
        <p:spPr>
          <a:xfrm>
            <a:off x="422481" y="2058698"/>
            <a:ext cx="7396413" cy="615553"/>
          </a:xfrm>
        </p:spPr>
        <p:txBody>
          <a:bodyPr/>
          <a:lstStyle/>
          <a:p>
            <a:r>
              <a:rPr lang="en-US" noProof="0"/>
              <a:t>Best practices – </a:t>
            </a:r>
            <a:r>
              <a:rPr lang="en-US"/>
              <a:t>v</a:t>
            </a:r>
            <a:r>
              <a:rPr lang="en-US" noProof="0"/>
              <a:t>ector search</a:t>
            </a:r>
          </a:p>
        </p:txBody>
      </p:sp>
    </p:spTree>
    <p:extLst>
      <p:ext uri="{BB962C8B-B14F-4D97-AF65-F5344CB8AC3E}">
        <p14:creationId xmlns:p14="http://schemas.microsoft.com/office/powerpoint/2010/main" val="209340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noProof="0"/>
              <a:t>Scalability in vector search</a:t>
            </a:r>
            <a:br>
              <a:rPr lang="en-US" noProof="0"/>
            </a:br>
            <a:r>
              <a:rPr lang="en-US" sz="2000" spc="0" noProof="0">
                <a:solidFill>
                  <a:schemeClr val="tx1"/>
                </a:solidFill>
              </a:rPr>
              <a:t>Key questions and considerations for efficient scaling</a:t>
            </a:r>
          </a:p>
        </p:txBody>
      </p:sp>
      <p:sp>
        <p:nvSpPr>
          <p:cNvPr id="3" name="Content Placeholder 2">
            <a:extLst>
              <a:ext uri="{FF2B5EF4-FFF2-40B4-BE49-F238E27FC236}">
                <a16:creationId xmlns:a16="http://schemas.microsoft.com/office/drawing/2014/main" id="{91FE67B5-30C4-AD82-480B-D83436A07E1D}"/>
              </a:ext>
            </a:extLst>
          </p:cNvPr>
          <p:cNvSpPr>
            <a:spLocks noGrp="1"/>
          </p:cNvSpPr>
          <p:nvPr>
            <p:ph sz="quarter" idx="10"/>
          </p:nvPr>
        </p:nvSpPr>
        <p:spPr>
          <a:xfrm>
            <a:off x="584200" y="1674592"/>
            <a:ext cx="11018838" cy="4764381"/>
          </a:xfrm>
        </p:spPr>
        <p:txBody>
          <a:bodyPr/>
          <a:lstStyle/>
          <a:p>
            <a:pPr marL="0" indent="0">
              <a:buNone/>
            </a:pPr>
            <a:r>
              <a:rPr lang="en-US" sz="1800" noProof="0">
                <a:latin typeface="+mj-lt"/>
              </a:rPr>
              <a:t>Data volume: can the system handle increasing amounts of data?</a:t>
            </a:r>
          </a:p>
          <a:p>
            <a:r>
              <a:rPr lang="en-US" sz="1800" noProof="0"/>
              <a:t>Storage capacity and management</a:t>
            </a:r>
          </a:p>
          <a:p>
            <a:r>
              <a:rPr lang="en-US" sz="1800" noProof="0"/>
              <a:t>Indexing and search performance</a:t>
            </a:r>
            <a:br>
              <a:rPr lang="en-US" sz="1800" noProof="0"/>
            </a:br>
            <a:endParaRPr lang="en-US" sz="1800" noProof="0"/>
          </a:p>
          <a:p>
            <a:pPr marL="0" indent="0">
              <a:buNone/>
            </a:pPr>
            <a:r>
              <a:rPr lang="en-US" sz="1800" noProof="0">
                <a:latin typeface="+mj-lt"/>
              </a:rPr>
              <a:t>Query load: how well does the system respond to growing query demands?</a:t>
            </a:r>
          </a:p>
          <a:p>
            <a:r>
              <a:rPr lang="en-US" sz="1800" noProof="0"/>
              <a:t>Query execution speed and response times</a:t>
            </a:r>
          </a:p>
          <a:p>
            <a:r>
              <a:rPr lang="en-US" sz="1800" noProof="0"/>
              <a:t>Handling concurrent queries and user connections</a:t>
            </a:r>
            <a:br>
              <a:rPr lang="en-US" sz="1800" noProof="0"/>
            </a:br>
            <a:endParaRPr lang="en-US" sz="1800" noProof="0"/>
          </a:p>
          <a:p>
            <a:pPr marL="0" indent="0">
              <a:buNone/>
            </a:pPr>
            <a:r>
              <a:rPr lang="en-US" sz="1800" noProof="0">
                <a:latin typeface="+mj-lt"/>
              </a:rPr>
              <a:t>Distributed infrastructure: does the system support distributed and parallel processing?</a:t>
            </a:r>
          </a:p>
          <a:p>
            <a:r>
              <a:rPr lang="en-US" sz="1800" noProof="0"/>
              <a:t>Horizontal scaling across multiple nodes</a:t>
            </a:r>
          </a:p>
          <a:p>
            <a:r>
              <a:rPr lang="en-US" sz="1800" noProof="0"/>
              <a:t>Load balancing and fault tolerance</a:t>
            </a:r>
            <a:br>
              <a:rPr lang="en-US" sz="1800" noProof="0"/>
            </a:br>
            <a:endParaRPr lang="en-US" sz="1800" noProof="0"/>
          </a:p>
          <a:p>
            <a:pPr marL="0" indent="0">
              <a:buNone/>
            </a:pPr>
            <a:r>
              <a:rPr lang="en-US" sz="1800" noProof="0">
                <a:latin typeface="+mj-lt"/>
              </a:rPr>
              <a:t>Cost efficiency: how does the system optimize resource usage and cost management?</a:t>
            </a:r>
          </a:p>
          <a:p>
            <a:r>
              <a:rPr lang="en-US" sz="1800" noProof="0"/>
              <a:t>Balancing performance and cost requirements</a:t>
            </a:r>
          </a:p>
          <a:p>
            <a:r>
              <a:rPr lang="en-US" sz="1800" noProof="0"/>
              <a:t>Efficient use of hardware and cloud resources</a:t>
            </a:r>
          </a:p>
        </p:txBody>
      </p:sp>
      <p:pic>
        <p:nvPicPr>
          <p:cNvPr id="11" name="Picture 10">
            <a:extLst>
              <a:ext uri="{FF2B5EF4-FFF2-40B4-BE49-F238E27FC236}">
                <a16:creationId xmlns:a16="http://schemas.microsoft.com/office/drawing/2014/main" id="{7A73C450-FD26-E49E-37D9-DB04E944D5BE}"/>
              </a:ext>
              <a:ext uri="{C183D7F6-B498-43B3-948B-1728B52AA6E4}">
                <adec:decorative xmlns:adec="http://schemas.microsoft.com/office/drawing/2017/decorative" val="1"/>
              </a:ext>
            </a:extLst>
          </p:cNvPr>
          <p:cNvPicPr>
            <a:picLocks noChangeAspect="1"/>
          </p:cNvPicPr>
          <p:nvPr/>
        </p:nvPicPr>
        <p:blipFill>
          <a:blip r:embed="rId3"/>
          <a:srcRect l="71" r="71"/>
          <a:stretch/>
        </p:blipFill>
        <p:spPr>
          <a:xfrm>
            <a:off x="8079758" y="290093"/>
            <a:ext cx="3807011" cy="776818"/>
          </a:xfrm>
          <a:prstGeom prst="rect">
            <a:avLst/>
          </a:prstGeom>
        </p:spPr>
      </p:pic>
    </p:spTree>
    <p:extLst>
      <p:ext uri="{BB962C8B-B14F-4D97-AF65-F5344CB8AC3E}">
        <p14:creationId xmlns:p14="http://schemas.microsoft.com/office/powerpoint/2010/main" val="81968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63FBC-F0FA-CCC0-C412-2FED93649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52FCC-5214-2561-ABB1-B0087205F967}"/>
              </a:ext>
            </a:extLst>
          </p:cNvPr>
          <p:cNvSpPr>
            <a:spLocks noGrp="1"/>
          </p:cNvSpPr>
          <p:nvPr>
            <p:ph type="title"/>
          </p:nvPr>
        </p:nvSpPr>
        <p:spPr>
          <a:xfrm>
            <a:off x="591255" y="2646893"/>
            <a:ext cx="4040887" cy="492443"/>
          </a:xfrm>
        </p:spPr>
        <p:txBody>
          <a:bodyPr anchor="ctr" anchorCtr="0"/>
          <a:lstStyle/>
          <a:p>
            <a:r>
              <a:rPr lang="en-US" sz="5400" noProof="0"/>
              <a:t>RAG Framework</a:t>
            </a:r>
          </a:p>
        </p:txBody>
      </p:sp>
      <p:grpSp>
        <p:nvGrpSpPr>
          <p:cNvPr id="44" name="Group 43">
            <a:extLst>
              <a:ext uri="{FF2B5EF4-FFF2-40B4-BE49-F238E27FC236}">
                <a16:creationId xmlns:a16="http://schemas.microsoft.com/office/drawing/2014/main" id="{FAED363C-4B71-AE55-D71F-11379E19146C}"/>
              </a:ext>
            </a:extLst>
          </p:cNvPr>
          <p:cNvGrpSpPr/>
          <p:nvPr/>
        </p:nvGrpSpPr>
        <p:grpSpPr>
          <a:xfrm>
            <a:off x="5967384" y="1243700"/>
            <a:ext cx="5831652" cy="4567082"/>
            <a:chOff x="4262718" y="531488"/>
            <a:chExt cx="7329844" cy="5740397"/>
          </a:xfrm>
        </p:grpSpPr>
        <p:grpSp>
          <p:nvGrpSpPr>
            <p:cNvPr id="8" name="Group 7">
              <a:extLst>
                <a:ext uri="{FF2B5EF4-FFF2-40B4-BE49-F238E27FC236}">
                  <a16:creationId xmlns:a16="http://schemas.microsoft.com/office/drawing/2014/main" id="{3E7355A9-DAC0-385D-2A9F-73C6F085C024}"/>
                </a:ext>
              </a:extLst>
            </p:cNvPr>
            <p:cNvGrpSpPr/>
            <p:nvPr/>
          </p:nvGrpSpPr>
          <p:grpSpPr>
            <a:xfrm>
              <a:off x="4262718" y="531488"/>
              <a:ext cx="7329844" cy="5740397"/>
              <a:chOff x="4262718" y="531488"/>
              <a:chExt cx="7329844" cy="5740397"/>
            </a:xfrm>
          </p:grpSpPr>
          <p:sp>
            <p:nvSpPr>
              <p:cNvPr id="9" name="Rectangle: Rounded Corners 87">
                <a:extLst>
                  <a:ext uri="{FF2B5EF4-FFF2-40B4-BE49-F238E27FC236}">
                    <a16:creationId xmlns:a16="http://schemas.microsoft.com/office/drawing/2014/main" id="{696A91DE-A4A2-E220-D679-FCF3F23C1906}"/>
                  </a:ext>
                  <a:ext uri="{C183D7F6-B498-43B3-948B-1728B52AA6E4}">
                    <adec:decorative xmlns:adec="http://schemas.microsoft.com/office/drawing/2017/decorative" val="1"/>
                  </a:ext>
                </a:extLst>
              </p:cNvPr>
              <p:cNvSpPr/>
              <p:nvPr/>
            </p:nvSpPr>
            <p:spPr bwMode="auto">
              <a:xfrm>
                <a:off x="4262718" y="531488"/>
                <a:ext cx="7329844" cy="5740397"/>
              </a:xfrm>
              <a:prstGeom prst="roundRect">
                <a:avLst>
                  <a:gd name="adj" fmla="val 3838"/>
                </a:avLst>
              </a:prstGeom>
              <a:solidFill>
                <a:schemeClr val="bg1">
                  <a:lumMod val="9500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sp>
            <p:nvSpPr>
              <p:cNvPr id="10" name="Oval 9">
                <a:extLst>
                  <a:ext uri="{FF2B5EF4-FFF2-40B4-BE49-F238E27FC236}">
                    <a16:creationId xmlns:a16="http://schemas.microsoft.com/office/drawing/2014/main" id="{DCDB0939-3464-E5EF-0870-1C09579447EF}"/>
                  </a:ext>
                  <a:ext uri="{C183D7F6-B498-43B3-948B-1728B52AA6E4}">
                    <adec:decorative xmlns:adec="http://schemas.microsoft.com/office/drawing/2017/decorative" val="1"/>
                  </a:ext>
                </a:extLst>
              </p:cNvPr>
              <p:cNvSpPr/>
              <p:nvPr/>
            </p:nvSpPr>
            <p:spPr>
              <a:xfrm>
                <a:off x="4502898" y="3190913"/>
                <a:ext cx="692802" cy="693056"/>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Text" pitchFamily="2" charset="0"/>
                  <a:ea typeface="+mn-ea"/>
                  <a:cs typeface="Segoe UI" pitchFamily="34" charset="0"/>
                </a:endParaRPr>
              </a:p>
            </p:txBody>
          </p:sp>
          <p:sp>
            <p:nvSpPr>
              <p:cNvPr id="11" name="TextBox 10">
                <a:extLst>
                  <a:ext uri="{FF2B5EF4-FFF2-40B4-BE49-F238E27FC236}">
                    <a16:creationId xmlns:a16="http://schemas.microsoft.com/office/drawing/2014/main" id="{4F74E1D2-895B-1653-80AA-B286AE4862DD}"/>
                  </a:ext>
                  <a:ext uri="{C183D7F6-B498-43B3-948B-1728B52AA6E4}">
                    <adec:decorative xmlns:adec="http://schemas.microsoft.com/office/drawing/2017/decorative" val="1"/>
                  </a:ext>
                </a:extLst>
              </p:cNvPr>
              <p:cNvSpPr txBox="1"/>
              <p:nvPr/>
            </p:nvSpPr>
            <p:spPr>
              <a:xfrm>
                <a:off x="4527095" y="4007592"/>
                <a:ext cx="644407" cy="21276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Variable Text" pitchFamily="2" charset="0"/>
                    <a:ea typeface="+mn-ea"/>
                    <a:cs typeface="Segoe UI Semibold" panose="020B0702040204020203" pitchFamily="34" charset="0"/>
                  </a:rPr>
                  <a:t>App UX</a:t>
                </a:r>
              </a:p>
            </p:txBody>
          </p:sp>
          <p:sp>
            <p:nvSpPr>
              <p:cNvPr id="12" name="TextBox 11">
                <a:extLst>
                  <a:ext uri="{FF2B5EF4-FFF2-40B4-BE49-F238E27FC236}">
                    <a16:creationId xmlns:a16="http://schemas.microsoft.com/office/drawing/2014/main" id="{B92282EB-D98F-BD99-EAA5-FAB0383C0997}"/>
                  </a:ext>
                  <a:ext uri="{C183D7F6-B498-43B3-948B-1728B52AA6E4}">
                    <adec:decorative xmlns:adec="http://schemas.microsoft.com/office/drawing/2017/decorative" val="1"/>
                  </a:ext>
                </a:extLst>
              </p:cNvPr>
              <p:cNvSpPr txBox="1"/>
              <p:nvPr/>
            </p:nvSpPr>
            <p:spPr>
              <a:xfrm>
                <a:off x="5410752" y="3083274"/>
                <a:ext cx="1128172" cy="20309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Variable Text" pitchFamily="2" charset="0"/>
                    <a:ea typeface="+mn-ea"/>
                    <a:cs typeface="Segoe UI Semibold" panose="020B0702040204020203" pitchFamily="34" charset="0"/>
                  </a:rPr>
                  <a:t>User question</a:t>
                </a:r>
              </a:p>
            </p:txBody>
          </p:sp>
          <p:cxnSp>
            <p:nvCxnSpPr>
              <p:cNvPr id="13" name="Straight Connector 12">
                <a:extLst>
                  <a:ext uri="{FF2B5EF4-FFF2-40B4-BE49-F238E27FC236}">
                    <a16:creationId xmlns:a16="http://schemas.microsoft.com/office/drawing/2014/main" id="{83101ADB-B278-5284-B34D-C0EB4F261F78}"/>
                  </a:ext>
                  <a:ext uri="{C183D7F6-B498-43B3-948B-1728B52AA6E4}">
                    <adec:decorative xmlns:adec="http://schemas.microsoft.com/office/drawing/2017/decorative" val="1"/>
                  </a:ext>
                </a:extLst>
              </p:cNvPr>
              <p:cNvCxnSpPr>
                <a:cxnSpLocks/>
              </p:cNvCxnSpPr>
              <p:nvPr/>
            </p:nvCxnSpPr>
            <p:spPr>
              <a:xfrm flipV="1">
                <a:off x="5432423" y="3379326"/>
                <a:ext cx="10800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88AA5B7-E45B-8458-4068-8EE1DF22D1F8}"/>
                  </a:ext>
                  <a:ext uri="{C183D7F6-B498-43B3-948B-1728B52AA6E4}">
                    <adec:decorative xmlns:adec="http://schemas.microsoft.com/office/drawing/2017/decorative" val="1"/>
                  </a:ext>
                </a:extLst>
              </p:cNvPr>
              <p:cNvCxnSpPr>
                <a:cxnSpLocks/>
              </p:cNvCxnSpPr>
              <p:nvPr/>
            </p:nvCxnSpPr>
            <p:spPr>
              <a:xfrm flipH="1">
                <a:off x="5432423" y="3569826"/>
                <a:ext cx="10800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64BF37-9D3B-95C1-800F-B5E52ADE842B}"/>
                  </a:ext>
                  <a:ext uri="{C183D7F6-B498-43B3-948B-1728B52AA6E4}">
                    <adec:decorative xmlns:adec="http://schemas.microsoft.com/office/drawing/2017/decorative" val="1"/>
                  </a:ext>
                </a:extLst>
              </p:cNvPr>
              <p:cNvSpPr txBox="1"/>
              <p:nvPr/>
            </p:nvSpPr>
            <p:spPr>
              <a:xfrm>
                <a:off x="5594109" y="3643186"/>
                <a:ext cx="761456" cy="20309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Variable Text" pitchFamily="2" charset="0"/>
                    <a:ea typeface="+mn-ea"/>
                    <a:cs typeface="Segoe UI Semibold" panose="020B0702040204020203" pitchFamily="34" charset="0"/>
                  </a:rPr>
                  <a:t>Answer</a:t>
                </a:r>
              </a:p>
            </p:txBody>
          </p:sp>
          <p:sp>
            <p:nvSpPr>
              <p:cNvPr id="16" name="TextBox 15">
                <a:extLst>
                  <a:ext uri="{FF2B5EF4-FFF2-40B4-BE49-F238E27FC236}">
                    <a16:creationId xmlns:a16="http://schemas.microsoft.com/office/drawing/2014/main" id="{57945147-5514-C43D-6D61-226CC175432E}"/>
                  </a:ext>
                  <a:ext uri="{C183D7F6-B498-43B3-948B-1728B52AA6E4}">
                    <adec:decorative xmlns:adec="http://schemas.microsoft.com/office/drawing/2017/decorative" val="1"/>
                  </a:ext>
                </a:extLst>
              </p:cNvPr>
              <p:cNvSpPr txBox="1"/>
              <p:nvPr/>
            </p:nvSpPr>
            <p:spPr>
              <a:xfrm>
                <a:off x="6545851" y="4007592"/>
                <a:ext cx="1067793" cy="21276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0" i="0" u="none" strike="noStrike" cap="none" spc="0" normalizeH="0" baseline="0">
                    <a:ln>
                      <a:noFill/>
                    </a:ln>
                    <a:effectLst/>
                    <a:uLnTx/>
                    <a:uFillTx/>
                    <a:latin typeface="+mj-lt"/>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Variable Text" pitchFamily="2" charset="0"/>
                    <a:ea typeface="+mn-ea"/>
                    <a:cs typeface="Segoe UI Semibold" panose="020B0702040204020203" pitchFamily="34" charset="0"/>
                  </a:rPr>
                  <a:t>Agent</a:t>
                </a:r>
              </a:p>
            </p:txBody>
          </p:sp>
          <p:cxnSp>
            <p:nvCxnSpPr>
              <p:cNvPr id="17" name="Straight Connector 16">
                <a:extLst>
                  <a:ext uri="{FF2B5EF4-FFF2-40B4-BE49-F238E27FC236}">
                    <a16:creationId xmlns:a16="http://schemas.microsoft.com/office/drawing/2014/main" id="{7A48C4E6-BC69-848D-8223-3B4EBDF58349}"/>
                  </a:ext>
                  <a:ext uri="{C183D7F6-B498-43B3-948B-1728B52AA6E4}">
                    <adec:decorative xmlns:adec="http://schemas.microsoft.com/office/drawing/2017/decorative" val="1"/>
                  </a:ext>
                </a:extLst>
              </p:cNvPr>
              <p:cNvCxnSpPr>
                <a:cxnSpLocks/>
              </p:cNvCxnSpPr>
              <p:nvPr/>
            </p:nvCxnSpPr>
            <p:spPr>
              <a:xfrm flipV="1">
                <a:off x="6982052" y="2225859"/>
                <a:ext cx="0" cy="73152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4D560A-20C1-80EF-0B75-57DCF515C62B}"/>
                  </a:ext>
                  <a:ext uri="{C183D7F6-B498-43B3-948B-1728B52AA6E4}">
                    <adec:decorative xmlns:adec="http://schemas.microsoft.com/office/drawing/2017/decorative" val="1"/>
                  </a:ext>
                </a:extLst>
              </p:cNvPr>
              <p:cNvCxnSpPr>
                <a:cxnSpLocks/>
              </p:cNvCxnSpPr>
              <p:nvPr/>
            </p:nvCxnSpPr>
            <p:spPr>
              <a:xfrm flipH="1">
                <a:off x="7175008" y="2225859"/>
                <a:ext cx="0" cy="73152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A4C198-2254-694F-7F5F-486D7494CAEA}"/>
                  </a:ext>
                  <a:ext uri="{C183D7F6-B498-43B3-948B-1728B52AA6E4}">
                    <adec:decorative xmlns:adec="http://schemas.microsoft.com/office/drawing/2017/decorative" val="1"/>
                  </a:ext>
                </a:extLst>
              </p:cNvPr>
              <p:cNvCxnSpPr>
                <a:cxnSpLocks/>
              </p:cNvCxnSpPr>
              <p:nvPr/>
            </p:nvCxnSpPr>
            <p:spPr>
              <a:xfrm rot="2358803" flipH="1">
                <a:off x="7693023" y="4471526"/>
                <a:ext cx="10800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BE1AF8-15AA-B723-5B0C-725E462FF8FB}"/>
                  </a:ext>
                  <a:ext uri="{C183D7F6-B498-43B3-948B-1728B52AA6E4}">
                    <adec:decorative xmlns:adec="http://schemas.microsoft.com/office/drawing/2017/decorative" val="1"/>
                  </a:ext>
                </a:extLst>
              </p:cNvPr>
              <p:cNvCxnSpPr>
                <a:cxnSpLocks/>
              </p:cNvCxnSpPr>
              <p:nvPr/>
            </p:nvCxnSpPr>
            <p:spPr>
              <a:xfrm rot="2358803" flipV="1">
                <a:off x="7820023" y="4319126"/>
                <a:ext cx="10800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E344DC9-1D77-FE53-6C20-77C4C462C728}"/>
                  </a:ext>
                  <a:ext uri="{C183D7F6-B498-43B3-948B-1728B52AA6E4}">
                    <adec:decorative xmlns:adec="http://schemas.microsoft.com/office/drawing/2017/decorative" val="1"/>
                  </a:ext>
                </a:extLst>
              </p:cNvPr>
              <p:cNvSpPr/>
              <p:nvPr/>
            </p:nvSpPr>
            <p:spPr>
              <a:xfrm>
                <a:off x="8888200" y="4756823"/>
                <a:ext cx="692802" cy="693056"/>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Text" pitchFamily="2" charset="0"/>
                  <a:ea typeface="+mn-ea"/>
                  <a:cs typeface="Segoe UI" pitchFamily="34" charset="0"/>
                </a:endParaRPr>
              </a:p>
            </p:txBody>
          </p:sp>
          <p:sp>
            <p:nvSpPr>
              <p:cNvPr id="22" name="TextBox 21">
                <a:extLst>
                  <a:ext uri="{FF2B5EF4-FFF2-40B4-BE49-F238E27FC236}">
                    <a16:creationId xmlns:a16="http://schemas.microsoft.com/office/drawing/2014/main" id="{73F2907E-A6D9-F213-7727-3732577CD95C}"/>
                  </a:ext>
                  <a:ext uri="{C183D7F6-B498-43B3-948B-1728B52AA6E4}">
                    <adec:decorative xmlns:adec="http://schemas.microsoft.com/office/drawing/2017/decorative" val="1"/>
                  </a:ext>
                </a:extLst>
              </p:cNvPr>
              <p:cNvSpPr txBox="1"/>
              <p:nvPr/>
            </p:nvSpPr>
            <p:spPr>
              <a:xfrm>
                <a:off x="6389175" y="1001944"/>
                <a:ext cx="1381147" cy="21276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Variable Text" pitchFamily="2" charset="0"/>
                    <a:ea typeface="+mn-ea"/>
                    <a:cs typeface="Segoe UI Semibold" panose="020B0702040204020203" pitchFamily="34" charset="0"/>
                  </a:rPr>
                  <a:t>Retrieval system</a:t>
                </a:r>
              </a:p>
            </p:txBody>
          </p:sp>
          <p:sp>
            <p:nvSpPr>
              <p:cNvPr id="23" name="TextBox 22">
                <a:extLst>
                  <a:ext uri="{FF2B5EF4-FFF2-40B4-BE49-F238E27FC236}">
                    <a16:creationId xmlns:a16="http://schemas.microsoft.com/office/drawing/2014/main" id="{9C674909-B299-4CC9-E874-B7DC4BA95137}"/>
                  </a:ext>
                  <a:ext uri="{C183D7F6-B498-43B3-948B-1728B52AA6E4}">
                    <adec:decorative xmlns:adec="http://schemas.microsoft.com/office/drawing/2017/decorative" val="1"/>
                  </a:ext>
                </a:extLst>
              </p:cNvPr>
              <p:cNvSpPr txBox="1"/>
              <p:nvPr/>
            </p:nvSpPr>
            <p:spPr>
              <a:xfrm>
                <a:off x="8317123" y="5544658"/>
                <a:ext cx="1927708" cy="21276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Variable Text" pitchFamily="2" charset="0"/>
                    <a:ea typeface="+mn-ea"/>
                    <a:cs typeface="Segoe UI Semibold" panose="020B0702040204020203" pitchFamily="34" charset="0"/>
                  </a:rPr>
                  <a:t>Large Language Model</a:t>
                </a:r>
              </a:p>
            </p:txBody>
          </p:sp>
          <p:pic>
            <p:nvPicPr>
              <p:cNvPr id="24" name="Graphic 23">
                <a:extLst>
                  <a:ext uri="{FF2B5EF4-FFF2-40B4-BE49-F238E27FC236}">
                    <a16:creationId xmlns:a16="http://schemas.microsoft.com/office/drawing/2014/main" id="{C4D92C78-ADE3-DC21-436A-CF50FC7445E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10609" y="4914358"/>
                <a:ext cx="447984" cy="377987"/>
              </a:xfrm>
              <a:prstGeom prst="rect">
                <a:avLst/>
              </a:prstGeom>
              <a:effectLst/>
            </p:spPr>
          </p:pic>
          <p:sp>
            <p:nvSpPr>
              <p:cNvPr id="25" name="Oval 24">
                <a:extLst>
                  <a:ext uri="{FF2B5EF4-FFF2-40B4-BE49-F238E27FC236}">
                    <a16:creationId xmlns:a16="http://schemas.microsoft.com/office/drawing/2014/main" id="{7A61F0D5-88EF-561A-99E3-54E841EA0A02}"/>
                  </a:ext>
                  <a:ext uri="{C183D7F6-B498-43B3-948B-1728B52AA6E4}">
                    <adec:decorative xmlns:adec="http://schemas.microsoft.com/office/drawing/2017/decorative" val="1"/>
                  </a:ext>
                </a:extLst>
              </p:cNvPr>
              <p:cNvSpPr/>
              <p:nvPr/>
            </p:nvSpPr>
            <p:spPr>
              <a:xfrm>
                <a:off x="6733346" y="1307518"/>
                <a:ext cx="692802" cy="693056"/>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pic>
            <p:nvPicPr>
              <p:cNvPr id="26" name="Graphic 437806336">
                <a:extLst>
                  <a:ext uri="{FF2B5EF4-FFF2-40B4-BE49-F238E27FC236}">
                    <a16:creationId xmlns:a16="http://schemas.microsoft.com/office/drawing/2014/main" id="{C5B03AE3-0334-1EA3-90DC-9AB40EE96AA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86088" y="1460386"/>
                <a:ext cx="387320" cy="387320"/>
              </a:xfrm>
              <a:prstGeom prst="rect">
                <a:avLst/>
              </a:prstGeom>
            </p:spPr>
          </p:pic>
          <p:sp>
            <p:nvSpPr>
              <p:cNvPr id="27" name="Oval 26">
                <a:extLst>
                  <a:ext uri="{FF2B5EF4-FFF2-40B4-BE49-F238E27FC236}">
                    <a16:creationId xmlns:a16="http://schemas.microsoft.com/office/drawing/2014/main" id="{916D7D93-A220-2D57-772C-D4EB84079AFC}"/>
                  </a:ext>
                  <a:ext uri="{C183D7F6-B498-43B3-948B-1728B52AA6E4}">
                    <adec:decorative xmlns:adec="http://schemas.microsoft.com/office/drawing/2017/decorative" val="1"/>
                  </a:ext>
                </a:extLst>
              </p:cNvPr>
              <p:cNvSpPr/>
              <p:nvPr/>
            </p:nvSpPr>
            <p:spPr>
              <a:xfrm>
                <a:off x="6733346" y="3190913"/>
                <a:ext cx="692802" cy="693056"/>
              </a:xfrm>
              <a:prstGeom prst="ellipse">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Text" pitchFamily="2" charset="0"/>
                  <a:ea typeface="+mn-ea"/>
                  <a:cs typeface="Segoe UI" pitchFamily="34" charset="0"/>
                </a:endParaRPr>
              </a:p>
            </p:txBody>
          </p:sp>
          <p:sp>
            <p:nvSpPr>
              <p:cNvPr id="28" name="Freeform: Shape 84">
                <a:extLst>
                  <a:ext uri="{FF2B5EF4-FFF2-40B4-BE49-F238E27FC236}">
                    <a16:creationId xmlns:a16="http://schemas.microsoft.com/office/drawing/2014/main" id="{94BCBDD7-3A46-24FA-9BDA-8DA4967DEF92}"/>
                  </a:ext>
                  <a:ext uri="{C183D7F6-B498-43B3-948B-1728B52AA6E4}">
                    <adec:decorative xmlns:adec="http://schemas.microsoft.com/office/drawing/2017/decorative" val="1"/>
                  </a:ext>
                </a:extLst>
              </p:cNvPr>
              <p:cNvSpPr/>
              <p:nvPr/>
            </p:nvSpPr>
            <p:spPr>
              <a:xfrm>
                <a:off x="4815137" y="3372531"/>
                <a:ext cx="68325" cy="12215"/>
              </a:xfrm>
              <a:custGeom>
                <a:avLst/>
                <a:gdLst>
                  <a:gd name="connsiteX0" fmla="*/ 768182 w 843591"/>
                  <a:gd name="connsiteY0" fmla="*/ 150819 h 150818"/>
                  <a:gd name="connsiteX1" fmla="*/ 75409 w 843591"/>
                  <a:gd name="connsiteY1" fmla="*/ 150819 h 150818"/>
                  <a:gd name="connsiteX2" fmla="*/ 0 w 843591"/>
                  <a:gd name="connsiteY2" fmla="*/ 75409 h 150818"/>
                  <a:gd name="connsiteX3" fmla="*/ 75409 w 843591"/>
                  <a:gd name="connsiteY3" fmla="*/ 0 h 150818"/>
                  <a:gd name="connsiteX4" fmla="*/ 768182 w 843591"/>
                  <a:gd name="connsiteY4" fmla="*/ 0 h 150818"/>
                  <a:gd name="connsiteX5" fmla="*/ 843591 w 843591"/>
                  <a:gd name="connsiteY5" fmla="*/ 75409 h 150818"/>
                  <a:gd name="connsiteX6" fmla="*/ 768182 w 843591"/>
                  <a:gd name="connsiteY6" fmla="*/ 150819 h 1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591" h="150818">
                    <a:moveTo>
                      <a:pt x="768182" y="150819"/>
                    </a:moveTo>
                    <a:lnTo>
                      <a:pt x="75409" y="150819"/>
                    </a:lnTo>
                    <a:cubicBezTo>
                      <a:pt x="33747" y="150819"/>
                      <a:pt x="0" y="117062"/>
                      <a:pt x="0" y="75409"/>
                    </a:cubicBezTo>
                    <a:cubicBezTo>
                      <a:pt x="0" y="33757"/>
                      <a:pt x="33757" y="0"/>
                      <a:pt x="75409" y="0"/>
                    </a:cubicBezTo>
                    <a:lnTo>
                      <a:pt x="768182" y="0"/>
                    </a:lnTo>
                    <a:cubicBezTo>
                      <a:pt x="809844" y="0"/>
                      <a:pt x="843591" y="33757"/>
                      <a:pt x="843591" y="75409"/>
                    </a:cubicBezTo>
                    <a:cubicBezTo>
                      <a:pt x="843591" y="117062"/>
                      <a:pt x="809844" y="150819"/>
                      <a:pt x="768182" y="150819"/>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Variable Text" pitchFamily="2" charset="0"/>
                  <a:ea typeface="+mn-ea"/>
                  <a:cs typeface="+mn-cs"/>
                </a:endParaRPr>
              </a:p>
            </p:txBody>
          </p:sp>
          <p:sp>
            <p:nvSpPr>
              <p:cNvPr id="29" name="TextBox 28">
                <a:extLst>
                  <a:ext uri="{FF2B5EF4-FFF2-40B4-BE49-F238E27FC236}">
                    <a16:creationId xmlns:a16="http://schemas.microsoft.com/office/drawing/2014/main" id="{8612B660-C0CD-5B9A-6AFE-4C60EC225C6B}"/>
                  </a:ext>
                  <a:ext uri="{C183D7F6-B498-43B3-948B-1728B52AA6E4}">
                    <adec:decorative xmlns:adec="http://schemas.microsoft.com/office/drawing/2017/decorative" val="1"/>
                  </a:ext>
                </a:extLst>
              </p:cNvPr>
              <p:cNvSpPr txBox="1"/>
              <p:nvPr/>
            </p:nvSpPr>
            <p:spPr>
              <a:xfrm>
                <a:off x="8751196" y="1100372"/>
                <a:ext cx="2670465" cy="203095"/>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Variable Text" pitchFamily="2" charset="0"/>
                    <a:ea typeface="+mn-ea"/>
                    <a:cs typeface="Segoe UI Semibold" panose="020B0702040204020203" pitchFamily="34" charset="0"/>
                  </a:rPr>
                  <a:t>Data Sources</a:t>
                </a:r>
              </a:p>
            </p:txBody>
          </p:sp>
          <p:pic>
            <p:nvPicPr>
              <p:cNvPr id="30" name="Picture 2">
                <a:extLst>
                  <a:ext uri="{FF2B5EF4-FFF2-40B4-BE49-F238E27FC236}">
                    <a16:creationId xmlns:a16="http://schemas.microsoft.com/office/drawing/2014/main" id="{CA0C2E7D-2A28-76CF-C249-5363F06E0FD8}"/>
                  </a:ext>
                  <a:ext uri="{C183D7F6-B498-43B3-948B-1728B52AA6E4}">
                    <adec:decorative xmlns:adec="http://schemas.microsoft.com/office/drawing/2017/decorative" val="1"/>
                  </a:ext>
                </a:extLst>
              </p:cNvPr>
              <p:cNvPicPr>
                <a:picLocks noChangeAspect="1" noChangeArrowheads="1"/>
              </p:cNvPicPr>
              <p:nvPr/>
            </p:nvPicPr>
            <p:blipFill>
              <a:blip r:embed="rId5"/>
              <a:srcRect/>
              <a:stretch/>
            </p:blipFill>
            <p:spPr bwMode="auto">
              <a:xfrm>
                <a:off x="11014069" y="1488173"/>
                <a:ext cx="285926" cy="286485"/>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sp>
            <p:nvSpPr>
              <p:cNvPr id="31" name="Rectangle: Rounded Corners 98">
                <a:extLst>
                  <a:ext uri="{FF2B5EF4-FFF2-40B4-BE49-F238E27FC236}">
                    <a16:creationId xmlns:a16="http://schemas.microsoft.com/office/drawing/2014/main" id="{63A4B382-01FE-83F2-5B7F-E3D503CADF5C}"/>
                  </a:ext>
                  <a:ext uri="{C183D7F6-B498-43B3-948B-1728B52AA6E4}">
                    <adec:decorative xmlns:adec="http://schemas.microsoft.com/office/drawing/2017/decorative" val="1"/>
                  </a:ext>
                </a:extLst>
              </p:cNvPr>
              <p:cNvSpPr>
                <a:spLocks/>
              </p:cNvSpPr>
              <p:nvPr/>
            </p:nvSpPr>
            <p:spPr bwMode="auto">
              <a:xfrm>
                <a:off x="8846814" y="1346446"/>
                <a:ext cx="2522741" cy="596709"/>
              </a:xfrm>
              <a:prstGeom prst="roundRect">
                <a:avLst>
                  <a:gd name="adj" fmla="val 1276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Text" pitchFamily="2" charset="0"/>
                  <a:ea typeface="+mn-ea"/>
                  <a:cs typeface="Segoe UI" panose="020B0502040204020203" pitchFamily="34" charset="0"/>
                </a:endParaRPr>
              </a:p>
            </p:txBody>
          </p:sp>
          <p:pic>
            <p:nvPicPr>
              <p:cNvPr id="32" name="Graphic 31">
                <a:extLst>
                  <a:ext uri="{FF2B5EF4-FFF2-40B4-BE49-F238E27FC236}">
                    <a16:creationId xmlns:a16="http://schemas.microsoft.com/office/drawing/2014/main" id="{19405207-85C5-1C60-6EB3-E491330B92C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549365" y="1488173"/>
                <a:ext cx="285926" cy="285925"/>
              </a:xfrm>
              <a:prstGeom prst="rect">
                <a:avLst/>
              </a:prstGeom>
              <a:effectLst/>
            </p:spPr>
          </p:pic>
          <p:sp>
            <p:nvSpPr>
              <p:cNvPr id="33" name="Freeform 88">
                <a:extLst>
                  <a:ext uri="{FF2B5EF4-FFF2-40B4-BE49-F238E27FC236}">
                    <a16:creationId xmlns:a16="http://schemas.microsoft.com/office/drawing/2014/main" id="{760E4C5E-4004-928F-4F83-FC0969019EDF}"/>
                  </a:ext>
                  <a:ext uri="{C183D7F6-B498-43B3-948B-1728B52AA6E4}">
                    <adec:decorative xmlns:adec="http://schemas.microsoft.com/office/drawing/2017/decorative" val="1"/>
                  </a:ext>
                </a:extLst>
              </p:cNvPr>
              <p:cNvSpPr>
                <a:spLocks/>
              </p:cNvSpPr>
              <p:nvPr/>
            </p:nvSpPr>
            <p:spPr bwMode="auto">
              <a:xfrm>
                <a:off x="10092444" y="1534219"/>
                <a:ext cx="193359" cy="239653"/>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Variable Text" pitchFamily="2" charset="0"/>
                  <a:ea typeface="+mn-ea"/>
                  <a:cs typeface="+mn-cs"/>
                </a:endParaRPr>
              </a:p>
            </p:txBody>
          </p:sp>
          <p:sp>
            <p:nvSpPr>
              <p:cNvPr id="34" name="Freeform 88">
                <a:extLst>
                  <a:ext uri="{FF2B5EF4-FFF2-40B4-BE49-F238E27FC236}">
                    <a16:creationId xmlns:a16="http://schemas.microsoft.com/office/drawing/2014/main" id="{B540F33A-7CB8-633A-1A0E-AA5A2CB2F50A}"/>
                  </a:ext>
                  <a:ext uri="{C183D7F6-B498-43B3-948B-1728B52AA6E4}">
                    <adec:decorative xmlns:adec="http://schemas.microsoft.com/office/drawing/2017/decorative" val="1"/>
                  </a:ext>
                </a:extLst>
              </p:cNvPr>
              <p:cNvSpPr>
                <a:spLocks/>
              </p:cNvSpPr>
              <p:nvPr/>
            </p:nvSpPr>
            <p:spPr bwMode="auto">
              <a:xfrm>
                <a:off x="10086428" y="1499436"/>
                <a:ext cx="193358" cy="239653"/>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Variable Text" pitchFamily="2" charset="0"/>
                  <a:ea typeface="+mn-ea"/>
                  <a:cs typeface="+mn-cs"/>
                </a:endParaRPr>
              </a:p>
            </p:txBody>
          </p:sp>
          <p:sp>
            <p:nvSpPr>
              <p:cNvPr id="35" name="Freeform 89">
                <a:extLst>
                  <a:ext uri="{FF2B5EF4-FFF2-40B4-BE49-F238E27FC236}">
                    <a16:creationId xmlns:a16="http://schemas.microsoft.com/office/drawing/2014/main" id="{F903363B-7B1C-D3F2-86CA-6CCD4B3FCC07}"/>
                  </a:ext>
                  <a:ext uri="{C183D7F6-B498-43B3-948B-1728B52AA6E4}">
                    <adec:decorative xmlns:adec="http://schemas.microsoft.com/office/drawing/2017/decorative" val="1"/>
                  </a:ext>
                </a:extLst>
              </p:cNvPr>
              <p:cNvSpPr>
                <a:spLocks/>
              </p:cNvSpPr>
              <p:nvPr/>
            </p:nvSpPr>
            <p:spPr bwMode="auto">
              <a:xfrm>
                <a:off x="10065958" y="1510473"/>
                <a:ext cx="70807" cy="70807"/>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Variable Text" pitchFamily="2" charset="0"/>
                  <a:ea typeface="+mn-ea"/>
                  <a:cs typeface="+mn-cs"/>
                </a:endParaRPr>
              </a:p>
            </p:txBody>
          </p:sp>
          <p:sp>
            <p:nvSpPr>
              <p:cNvPr id="36" name="Line 90">
                <a:extLst>
                  <a:ext uri="{FF2B5EF4-FFF2-40B4-BE49-F238E27FC236}">
                    <a16:creationId xmlns:a16="http://schemas.microsoft.com/office/drawing/2014/main" id="{DAF23802-261E-49E9-0D86-FE602FDFBAE2}"/>
                  </a:ext>
                  <a:ext uri="{C183D7F6-B498-43B3-948B-1728B52AA6E4}">
                    <adec:decorative xmlns:adec="http://schemas.microsoft.com/office/drawing/2017/decorative" val="1"/>
                  </a:ext>
                </a:extLst>
              </p:cNvPr>
              <p:cNvSpPr>
                <a:spLocks noChangeShapeType="1"/>
              </p:cNvSpPr>
              <p:nvPr/>
            </p:nvSpPr>
            <p:spPr bwMode="auto">
              <a:xfrm>
                <a:off x="10116340" y="1635746"/>
                <a:ext cx="9123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Variable Text" pitchFamily="2" charset="0"/>
                  <a:ea typeface="+mn-ea"/>
                  <a:cs typeface="+mn-cs"/>
                </a:endParaRPr>
              </a:p>
            </p:txBody>
          </p:sp>
          <p:pic>
            <p:nvPicPr>
              <p:cNvPr id="37" name="Picture 36">
                <a:extLst>
                  <a:ext uri="{FF2B5EF4-FFF2-40B4-BE49-F238E27FC236}">
                    <a16:creationId xmlns:a16="http://schemas.microsoft.com/office/drawing/2014/main" id="{17E45994-C516-0D23-CDE5-8D9E26954544}"/>
                  </a:ext>
                  <a:ext uri="{C183D7F6-B498-43B3-948B-1728B52AA6E4}">
                    <adec:decorative xmlns:adec="http://schemas.microsoft.com/office/drawing/2017/decorative" val="1"/>
                  </a:ext>
                </a:extLst>
              </p:cNvPr>
              <p:cNvPicPr>
                <a:picLocks noChangeAspect="1"/>
              </p:cNvPicPr>
              <p:nvPr/>
            </p:nvPicPr>
            <p:blipFill>
              <a:blip r:embed="rId8"/>
              <a:srcRect t="11433" b="11433"/>
              <a:stretch/>
            </p:blipFill>
            <p:spPr>
              <a:xfrm>
                <a:off x="9020086" y="1514673"/>
                <a:ext cx="339305" cy="254648"/>
              </a:xfrm>
              <a:prstGeom prst="rect">
                <a:avLst/>
              </a:prstGeom>
            </p:spPr>
          </p:pic>
          <p:pic>
            <p:nvPicPr>
              <p:cNvPr id="38" name="Graphic 1">
                <a:extLst>
                  <a:ext uri="{FF2B5EF4-FFF2-40B4-BE49-F238E27FC236}">
                    <a16:creationId xmlns:a16="http://schemas.microsoft.com/office/drawing/2014/main" id="{A63A072E-2F79-15A9-A0AE-095EEF0A5C9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67878" y="1477058"/>
                <a:ext cx="287490" cy="314809"/>
              </a:xfrm>
              <a:prstGeom prst="rect">
                <a:avLst/>
              </a:prstGeom>
            </p:spPr>
          </p:pic>
          <p:pic>
            <p:nvPicPr>
              <p:cNvPr id="39" name="Picture 38">
                <a:extLst>
                  <a:ext uri="{FF2B5EF4-FFF2-40B4-BE49-F238E27FC236}">
                    <a16:creationId xmlns:a16="http://schemas.microsoft.com/office/drawing/2014/main" id="{8BEE61C2-3147-E448-B398-B3799A1F75D6}"/>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860960" y="3333271"/>
                <a:ext cx="437577" cy="408340"/>
              </a:xfrm>
              <a:prstGeom prst="rect">
                <a:avLst/>
              </a:prstGeom>
            </p:spPr>
          </p:pic>
          <p:pic>
            <p:nvPicPr>
              <p:cNvPr id="40" name="Picture 39">
                <a:extLst>
                  <a:ext uri="{FF2B5EF4-FFF2-40B4-BE49-F238E27FC236}">
                    <a16:creationId xmlns:a16="http://schemas.microsoft.com/office/drawing/2014/main" id="{39D37EDC-8B8A-938B-0268-4156DD52F746}"/>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627509" y="3315651"/>
                <a:ext cx="443581" cy="443581"/>
              </a:xfrm>
              <a:prstGeom prst="rect">
                <a:avLst/>
              </a:prstGeom>
            </p:spPr>
          </p:pic>
          <p:cxnSp>
            <p:nvCxnSpPr>
              <p:cNvPr id="41" name="Straight Connector 40">
                <a:extLst>
                  <a:ext uri="{FF2B5EF4-FFF2-40B4-BE49-F238E27FC236}">
                    <a16:creationId xmlns:a16="http://schemas.microsoft.com/office/drawing/2014/main" id="{91C36EA0-4783-D8D5-7166-7B05948533BD}"/>
                  </a:ext>
                  <a:ext uri="{C183D7F6-B498-43B3-948B-1728B52AA6E4}">
                    <adec:decorative xmlns:adec="http://schemas.microsoft.com/office/drawing/2017/decorative" val="1"/>
                  </a:ext>
                </a:extLst>
              </p:cNvPr>
              <p:cNvCxnSpPr>
                <a:cxnSpLocks/>
              </p:cNvCxnSpPr>
              <p:nvPr/>
            </p:nvCxnSpPr>
            <p:spPr>
              <a:xfrm flipH="1">
                <a:off x="7628503" y="1641997"/>
                <a:ext cx="1090800" cy="0"/>
              </a:xfrm>
              <a:prstGeom prst="line">
                <a:avLst/>
              </a:prstGeom>
              <a:solidFill>
                <a:srgbClr val="071924">
                  <a:alpha val="80000"/>
                </a:srgbClr>
              </a:solidFill>
              <a:ln w="12700" cap="rnd">
                <a:solidFill>
                  <a:srgbClr val="3A4953"/>
                </a:solidFill>
                <a:headEnd type="oval" w="med" len="med"/>
                <a:tailEnd type="arrow" w="lg" len="med"/>
              </a:ln>
              <a:effectLst/>
            </p:spPr>
            <p:style>
              <a:lnRef idx="1">
                <a:schemeClr val="accent1"/>
              </a:lnRef>
              <a:fillRef idx="0">
                <a:schemeClr val="accent1"/>
              </a:fillRef>
              <a:effectRef idx="0">
                <a:schemeClr val="accent1"/>
              </a:effectRef>
              <a:fontRef idx="minor">
                <a:schemeClr val="tx1"/>
              </a:fontRef>
            </p:style>
          </p:cxnSp>
        </p:grpSp>
        <p:sp>
          <p:nvSpPr>
            <p:cNvPr id="42" name="Speech Bubble: Rectangle 45">
              <a:extLst>
                <a:ext uri="{FF2B5EF4-FFF2-40B4-BE49-F238E27FC236}">
                  <a16:creationId xmlns:a16="http://schemas.microsoft.com/office/drawing/2014/main" id="{6BEA75F3-E7F6-5E27-158C-1D07B0F8CFEB}"/>
                </a:ext>
                <a:ext uri="{C183D7F6-B498-43B3-948B-1728B52AA6E4}">
                  <adec:decorative xmlns:adec="http://schemas.microsoft.com/office/drawing/2017/decorative" val="1"/>
                </a:ext>
              </a:extLst>
            </p:cNvPr>
            <p:cNvSpPr/>
            <p:nvPr/>
          </p:nvSpPr>
          <p:spPr bwMode="auto">
            <a:xfrm>
              <a:off x="7933018" y="2095718"/>
              <a:ext cx="1636354" cy="502270"/>
            </a:xfrm>
            <a:prstGeom prst="wedgeRoundRectCallout">
              <a:avLst>
                <a:gd name="adj1" fmla="val -33476"/>
                <a:gd name="adj2" fmla="val -78183"/>
                <a:gd name="adj3" fmla="val 16667"/>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20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rPr>
                <a:t>Indexing</a:t>
              </a:r>
            </a:p>
          </p:txBody>
        </p:sp>
        <p:sp>
          <p:nvSpPr>
            <p:cNvPr id="43" name="Speech Bubble: Rectangle 45">
              <a:extLst>
                <a:ext uri="{FF2B5EF4-FFF2-40B4-BE49-F238E27FC236}">
                  <a16:creationId xmlns:a16="http://schemas.microsoft.com/office/drawing/2014/main" id="{C1ACB2DF-1597-ADB1-4AB5-5926C99C8577}"/>
                </a:ext>
                <a:ext uri="{C183D7F6-B498-43B3-948B-1728B52AA6E4}">
                  <adec:decorative xmlns:adec="http://schemas.microsoft.com/office/drawing/2017/decorative" val="1"/>
                </a:ext>
              </a:extLst>
            </p:cNvPr>
            <p:cNvSpPr/>
            <p:nvPr/>
          </p:nvSpPr>
          <p:spPr bwMode="auto">
            <a:xfrm>
              <a:off x="5035064" y="2225859"/>
              <a:ext cx="1636354" cy="502270"/>
            </a:xfrm>
            <a:prstGeom prst="wedgeRoundRectCallout">
              <a:avLst>
                <a:gd name="adj1" fmla="val 61562"/>
                <a:gd name="adj2" fmla="val 6641"/>
                <a:gd name="adj3" fmla="val 16667"/>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20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Variable Text" pitchFamily="2" charset="0"/>
                  <a:ea typeface="+mn-ea"/>
                  <a:cs typeface="Segoe UI" pitchFamily="34" charset="0"/>
                </a:rPr>
                <a:t>Retrieval</a:t>
              </a:r>
            </a:p>
          </p:txBody>
        </p:sp>
      </p:grpSp>
    </p:spTree>
    <p:extLst>
      <p:ext uri="{BB962C8B-B14F-4D97-AF65-F5344CB8AC3E}">
        <p14:creationId xmlns:p14="http://schemas.microsoft.com/office/powerpoint/2010/main" val="97106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85C04-1E9D-CF38-3AFB-3553BC17A616}"/>
              </a:ext>
              <a:ext uri="{C183D7F6-B498-43B3-948B-1728B52AA6E4}">
                <adec:decorative xmlns:adec="http://schemas.microsoft.com/office/drawing/2017/decorative" val="1"/>
              </a:ext>
            </a:extLst>
          </p:cNvPr>
          <p:cNvPicPr>
            <a:picLocks noChangeAspect="1"/>
          </p:cNvPicPr>
          <p:nvPr/>
        </p:nvPicPr>
        <p:blipFill>
          <a:blip r:embed="rId3"/>
          <a:srcRect l="71" r="71"/>
          <a:stretch/>
        </p:blipFill>
        <p:spPr>
          <a:xfrm>
            <a:off x="8079758" y="290093"/>
            <a:ext cx="3807011" cy="776818"/>
          </a:xfrm>
          <a:prstGeom prst="rect">
            <a:avLst/>
          </a:prstGeom>
        </p:spPr>
      </p:pic>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61774"/>
          </a:xfrm>
        </p:spPr>
        <p:txBody>
          <a:bodyPr/>
          <a:lstStyle/>
          <a:p>
            <a:r>
              <a:rPr lang="en-US" sz="3500" noProof="0"/>
              <a:t>Preprocessing &amp; document Chunking </a:t>
            </a:r>
            <a:br>
              <a:rPr lang="en-US" noProof="0"/>
            </a:br>
            <a:r>
              <a:rPr lang="en-US" sz="2000" spc="0" noProof="0">
                <a:solidFill>
                  <a:schemeClr val="tx1"/>
                </a:solidFill>
              </a:rPr>
              <a:t>Optimizing data preparation for efficient Vector Search</a:t>
            </a:r>
          </a:p>
        </p:txBody>
      </p:sp>
      <p:sp>
        <p:nvSpPr>
          <p:cNvPr id="4" name="Content Placeholder 3">
            <a:extLst>
              <a:ext uri="{FF2B5EF4-FFF2-40B4-BE49-F238E27FC236}">
                <a16:creationId xmlns:a16="http://schemas.microsoft.com/office/drawing/2014/main" id="{06E87100-AD03-2400-EFB6-C8024362DBB9}"/>
              </a:ext>
            </a:extLst>
          </p:cNvPr>
          <p:cNvSpPr>
            <a:spLocks noGrp="1"/>
          </p:cNvSpPr>
          <p:nvPr>
            <p:ph sz="quarter" idx="10"/>
          </p:nvPr>
        </p:nvSpPr>
        <p:spPr>
          <a:xfrm>
            <a:off x="588963" y="1777996"/>
            <a:ext cx="11018838" cy="4622804"/>
          </a:xfrm>
        </p:spPr>
        <p:txBody>
          <a:bodyPr/>
          <a:lstStyle/>
          <a:p>
            <a:pPr marL="0" indent="0">
              <a:buNone/>
            </a:pPr>
            <a:r>
              <a:rPr lang="en-US" sz="1600" noProof="0">
                <a:latin typeface="+mj-lt"/>
              </a:rPr>
              <a:t>Text preprocessing: ensuring clean and structured data for the embedding model</a:t>
            </a:r>
          </a:p>
          <a:p>
            <a:pPr lvl="1"/>
            <a:r>
              <a:rPr lang="en-US" sz="1400" noProof="0"/>
              <a:t>Tokenization (or segmentation): breaking text into words, phrases, or symbols</a:t>
            </a:r>
          </a:p>
          <a:p>
            <a:pPr lvl="1"/>
            <a:r>
              <a:rPr lang="en-US" sz="1400" noProof="0"/>
              <a:t>Lowercasing and normalization: standardizing text representation</a:t>
            </a:r>
          </a:p>
          <a:p>
            <a:pPr lvl="1"/>
            <a:r>
              <a:rPr lang="en-US" sz="1400" noProof="0"/>
              <a:t>Stopword removal: eliminating common words with little semantic value</a:t>
            </a:r>
          </a:p>
          <a:p>
            <a:pPr lvl="1"/>
            <a:r>
              <a:rPr lang="en-US" sz="1400" noProof="0"/>
              <a:t>Stemming and lemmatization: reducing words to their root forms</a:t>
            </a:r>
            <a:br>
              <a:rPr lang="en-US" sz="1400" noProof="0"/>
            </a:br>
            <a:endParaRPr lang="en-US" sz="1400" noProof="0"/>
          </a:p>
          <a:p>
            <a:pPr marL="0" indent="0">
              <a:buNone/>
            </a:pPr>
            <a:r>
              <a:rPr lang="en-US" sz="1600" noProof="0">
                <a:latin typeface="+mj-lt"/>
              </a:rPr>
              <a:t>Document splitting: adapting documents to fit within embedding model limits</a:t>
            </a:r>
          </a:p>
          <a:p>
            <a:pPr lvl="1"/>
            <a:r>
              <a:rPr lang="en-US" sz="1400" noProof="0"/>
              <a:t>Chunking: dividing long documents into smaller, manageable sections</a:t>
            </a:r>
          </a:p>
          <a:p>
            <a:pPr lvl="1"/>
            <a:r>
              <a:rPr lang="en-US" sz="1400" noProof="0"/>
              <a:t>Passage extraction: identifying and retaining meaningful segments</a:t>
            </a:r>
          </a:p>
          <a:p>
            <a:pPr lvl="1"/>
            <a:r>
              <a:rPr lang="en-US" sz="1400" noProof="0"/>
              <a:t>Overlap management: ensuring continuity and context preservation</a:t>
            </a:r>
            <a:br>
              <a:rPr lang="en-US" sz="1400" noProof="0"/>
            </a:br>
            <a:endParaRPr lang="en-US" sz="1400" noProof="0"/>
          </a:p>
          <a:p>
            <a:pPr marL="0" indent="0">
              <a:buNone/>
            </a:pPr>
            <a:r>
              <a:rPr lang="en-US" sz="1600" noProof="0">
                <a:latin typeface="+mj-lt"/>
              </a:rPr>
              <a:t>Model compatibility: preparing data to align with the chosen embedding model</a:t>
            </a:r>
          </a:p>
          <a:p>
            <a:pPr lvl="1"/>
            <a:r>
              <a:rPr lang="en-US" sz="1400" noProof="0"/>
              <a:t>Input requirements: adhering to model-specific formatting and length constraints</a:t>
            </a:r>
          </a:p>
          <a:p>
            <a:pPr lvl="1"/>
            <a:r>
              <a:rPr lang="en-US" sz="1400" noProof="0"/>
              <a:t>Vocabulary coverage: maximizing the overlap between document vocabulary and model vocabulary</a:t>
            </a:r>
            <a:br>
              <a:rPr lang="en-US" sz="1400" noProof="0"/>
            </a:br>
            <a:endParaRPr lang="en-US" sz="1400" noProof="0"/>
          </a:p>
          <a:p>
            <a:pPr marL="0" indent="0">
              <a:buNone/>
            </a:pPr>
            <a:r>
              <a:rPr lang="en-US" sz="1600" noProof="0">
                <a:latin typeface="+mj-lt"/>
              </a:rPr>
              <a:t>Evaluation and iteration: continuously improving preprocessing and splitting strategies</a:t>
            </a:r>
          </a:p>
          <a:p>
            <a:pPr lvl="1"/>
            <a:r>
              <a:rPr lang="en-US" sz="1400" noProof="0"/>
              <a:t>Performance monitoring: assessing the impact of preprocessing and splitting on search quality</a:t>
            </a:r>
          </a:p>
          <a:p>
            <a:pPr lvl="1"/>
            <a:r>
              <a:rPr lang="en-US" sz="1400" noProof="0"/>
              <a:t>Strategy refinement: adjusting techniques based on observed results and user feedback</a:t>
            </a:r>
          </a:p>
        </p:txBody>
      </p:sp>
    </p:spTree>
    <p:extLst>
      <p:ext uri="{BB962C8B-B14F-4D97-AF65-F5344CB8AC3E}">
        <p14:creationId xmlns:p14="http://schemas.microsoft.com/office/powerpoint/2010/main" val="201461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15608"/>
          </a:xfrm>
        </p:spPr>
        <p:txBody>
          <a:bodyPr/>
          <a:lstStyle/>
          <a:p>
            <a:r>
              <a:rPr lang="en-US" sz="3300" noProof="0"/>
              <a:t>Challenge of embedding management</a:t>
            </a:r>
            <a:br>
              <a:rPr lang="en-US" noProof="0"/>
            </a:br>
            <a:r>
              <a:rPr lang="en-US" sz="2000" spc="0" noProof="0">
                <a:solidFill>
                  <a:schemeClr val="tx1"/>
                </a:solidFill>
              </a:rPr>
              <a:t>Overcoming embedding management in Vector Search</a:t>
            </a:r>
          </a:p>
        </p:txBody>
      </p:sp>
      <p:sp>
        <p:nvSpPr>
          <p:cNvPr id="3" name="Content Placeholder 2">
            <a:extLst>
              <a:ext uri="{FF2B5EF4-FFF2-40B4-BE49-F238E27FC236}">
                <a16:creationId xmlns:a16="http://schemas.microsoft.com/office/drawing/2014/main" id="{117FB46E-6B82-B8B4-D5E9-3D73F5FA74CC}"/>
              </a:ext>
            </a:extLst>
          </p:cNvPr>
          <p:cNvSpPr>
            <a:spLocks noGrp="1"/>
          </p:cNvSpPr>
          <p:nvPr>
            <p:ph sz="quarter" idx="10"/>
          </p:nvPr>
        </p:nvSpPr>
        <p:spPr>
          <a:xfrm>
            <a:off x="584200" y="1554846"/>
            <a:ext cx="11018838" cy="4869025"/>
          </a:xfrm>
        </p:spPr>
        <p:txBody>
          <a:bodyPr/>
          <a:lstStyle/>
          <a:p>
            <a:pPr marL="0" indent="0">
              <a:buNone/>
            </a:pPr>
            <a:r>
              <a:rPr lang="en-US" sz="1800" noProof="0">
                <a:latin typeface="+mj-lt"/>
              </a:rPr>
              <a:t>Embedding quality: ensuring high-quality and accurate vector representations</a:t>
            </a:r>
          </a:p>
          <a:p>
            <a:pPr lvl="1"/>
            <a:r>
              <a:rPr lang="en-US" sz="1400" noProof="0"/>
              <a:t>Selecting appropriate embedding models (e.g., OpenAI, BERT)</a:t>
            </a:r>
          </a:p>
          <a:p>
            <a:pPr lvl="1"/>
            <a:r>
              <a:rPr lang="en-US" sz="1400" noProof="0"/>
              <a:t>Fine-tuning models for domain-specific vocabulary and context</a:t>
            </a:r>
            <a:br>
              <a:rPr lang="en-US" sz="1400" noProof="0"/>
            </a:br>
            <a:endParaRPr lang="en-US" sz="1400" noProof="0"/>
          </a:p>
          <a:p>
            <a:pPr marL="0" indent="0">
              <a:buNone/>
            </a:pPr>
            <a:r>
              <a:rPr lang="en-US" sz="1800" noProof="0">
                <a:latin typeface="+mj-lt"/>
              </a:rPr>
              <a:t>Dimensionality: balancing embedding size and search performance</a:t>
            </a:r>
          </a:p>
          <a:p>
            <a:pPr lvl="1"/>
            <a:r>
              <a:rPr lang="en-US" sz="1400" noProof="0"/>
              <a:t>Reducing dimensions while retaining semantic information</a:t>
            </a:r>
          </a:p>
          <a:p>
            <a:pPr lvl="1"/>
            <a:r>
              <a:rPr lang="en-US" sz="1400" noProof="0"/>
              <a:t>Implementing dimensionality reduction techniques (e.g., PCA, t-SNE)</a:t>
            </a:r>
            <a:br>
              <a:rPr lang="en-US" sz="1400" noProof="0"/>
            </a:br>
            <a:endParaRPr lang="en-US" sz="1400" noProof="0"/>
          </a:p>
          <a:p>
            <a:pPr marL="0" indent="0">
              <a:buNone/>
            </a:pPr>
            <a:r>
              <a:rPr lang="en-US" sz="1800" noProof="0">
                <a:latin typeface="+mj-lt"/>
              </a:rPr>
              <a:t>Indexing and storage: efficiently managing and storing embeddings</a:t>
            </a:r>
          </a:p>
          <a:p>
            <a:pPr lvl="1"/>
            <a:r>
              <a:rPr lang="en-US" sz="1400" noProof="0"/>
              <a:t>Using optimized data structures for quick look-up and retrieval (e.g., approximate nearest neighbors)</a:t>
            </a:r>
            <a:br>
              <a:rPr lang="en-US" sz="1400" noProof="0"/>
            </a:br>
            <a:endParaRPr lang="en-US" sz="1400" noProof="0"/>
          </a:p>
          <a:p>
            <a:pPr marL="0" indent="0">
              <a:buNone/>
            </a:pPr>
            <a:r>
              <a:rPr lang="en-US" sz="1800" noProof="0">
                <a:latin typeface="+mj-lt"/>
              </a:rPr>
              <a:t>Embedding updates: keeping vector representations up-to-date with evolving data</a:t>
            </a:r>
          </a:p>
          <a:p>
            <a:pPr lvl="1"/>
            <a:r>
              <a:rPr lang="en-US" sz="1400" noProof="0"/>
              <a:t>Incremental updates to embeddings based on new or updated documents</a:t>
            </a:r>
          </a:p>
          <a:p>
            <a:pPr lvl="1"/>
            <a:r>
              <a:rPr lang="en-US" sz="1400" noProof="0"/>
              <a:t>Periodic model retraining for continuous improvement and/or model version updating</a:t>
            </a:r>
            <a:br>
              <a:rPr lang="en-US" sz="1400" noProof="0"/>
            </a:br>
            <a:endParaRPr lang="en-US" sz="1400" noProof="0"/>
          </a:p>
          <a:p>
            <a:pPr marL="0" indent="0">
              <a:buNone/>
            </a:pPr>
            <a:r>
              <a:rPr lang="en-US" sz="1800" noProof="0">
                <a:latin typeface="+mj-lt"/>
              </a:rPr>
              <a:t>Evaluation and iteration: continuously assessing and refining embedding management strategies</a:t>
            </a:r>
          </a:p>
          <a:p>
            <a:pPr lvl="1"/>
            <a:r>
              <a:rPr lang="en-US" sz="1400" noProof="0"/>
              <a:t>Monitoring performance metrics (e.g., search relevance, recall, precision)</a:t>
            </a:r>
          </a:p>
          <a:p>
            <a:pPr lvl="1"/>
            <a:r>
              <a:rPr lang="en-US" sz="1400" noProof="0"/>
              <a:t>Adjusting techniques based on observed results and user feedback</a:t>
            </a:r>
          </a:p>
        </p:txBody>
      </p:sp>
      <p:pic>
        <p:nvPicPr>
          <p:cNvPr id="10" name="Picture 9">
            <a:extLst>
              <a:ext uri="{FF2B5EF4-FFF2-40B4-BE49-F238E27FC236}">
                <a16:creationId xmlns:a16="http://schemas.microsoft.com/office/drawing/2014/main" id="{11657CD2-2D9D-A3C0-97F3-13C8AF22EABC}"/>
              </a:ext>
              <a:ext uri="{C183D7F6-B498-43B3-948B-1728B52AA6E4}">
                <adec:decorative xmlns:adec="http://schemas.microsoft.com/office/drawing/2017/decorative" val="1"/>
              </a:ext>
            </a:extLst>
          </p:cNvPr>
          <p:cNvPicPr>
            <a:picLocks noChangeAspect="1"/>
          </p:cNvPicPr>
          <p:nvPr/>
        </p:nvPicPr>
        <p:blipFill>
          <a:blip r:embed="rId3"/>
          <a:srcRect l="71" r="71"/>
          <a:stretch/>
        </p:blipFill>
        <p:spPr>
          <a:xfrm>
            <a:off x="8079758" y="290093"/>
            <a:ext cx="3807011" cy="776818"/>
          </a:xfrm>
          <a:prstGeom prst="rect">
            <a:avLst/>
          </a:prstGeom>
        </p:spPr>
      </p:pic>
    </p:spTree>
    <p:extLst>
      <p:ext uri="{BB962C8B-B14F-4D97-AF65-F5344CB8AC3E}">
        <p14:creationId xmlns:p14="http://schemas.microsoft.com/office/powerpoint/2010/main" val="44310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800219"/>
          </a:xfrm>
        </p:spPr>
        <p:txBody>
          <a:bodyPr/>
          <a:lstStyle/>
          <a:p>
            <a:r>
              <a:rPr lang="en-US" sz="3100" noProof="0"/>
              <a:t>Addressing the query language challenge</a:t>
            </a:r>
            <a:br>
              <a:rPr lang="en-US" noProof="0"/>
            </a:br>
            <a:r>
              <a:rPr lang="en-US" sz="2000" spc="0" noProof="0">
                <a:solidFill>
                  <a:schemeClr val="tx1"/>
                </a:solidFill>
              </a:rPr>
              <a:t>Enhancing Vector Search through improved query understanding</a:t>
            </a:r>
          </a:p>
        </p:txBody>
      </p:sp>
      <p:sp>
        <p:nvSpPr>
          <p:cNvPr id="8" name="Content Placeholder 7">
            <a:extLst>
              <a:ext uri="{FF2B5EF4-FFF2-40B4-BE49-F238E27FC236}">
                <a16:creationId xmlns:a16="http://schemas.microsoft.com/office/drawing/2014/main" id="{2E9A01DC-477F-F75F-3DC6-319CAAFA7FEF}"/>
              </a:ext>
            </a:extLst>
          </p:cNvPr>
          <p:cNvSpPr>
            <a:spLocks noGrp="1"/>
          </p:cNvSpPr>
          <p:nvPr>
            <p:ph sz="quarter" idx="10"/>
          </p:nvPr>
        </p:nvSpPr>
        <p:spPr>
          <a:xfrm>
            <a:off x="588963" y="1641929"/>
            <a:ext cx="11018838" cy="4370427"/>
          </a:xfrm>
        </p:spPr>
        <p:txBody>
          <a:bodyPr/>
          <a:lstStyle/>
          <a:p>
            <a:pPr marL="0" indent="0">
              <a:buNone/>
            </a:pPr>
            <a:r>
              <a:rPr lang="en-US" sz="2000" noProof="0">
                <a:latin typeface="+mj-lt"/>
              </a:rPr>
              <a:t>Beyond similarity: addressing complex search scenarios beyond “most similar documents”</a:t>
            </a:r>
          </a:p>
          <a:p>
            <a:pPr lvl="1"/>
            <a:r>
              <a:rPr lang="en-US" sz="1600" noProof="0"/>
              <a:t>Understanding user intent: identifying specific search goals and requirements</a:t>
            </a:r>
            <a:br>
              <a:rPr lang="en-US" sz="1600" noProof="0"/>
            </a:br>
            <a:endParaRPr lang="en-US" sz="1600" noProof="0"/>
          </a:p>
          <a:p>
            <a:pPr marL="0" indent="0">
              <a:buNone/>
            </a:pPr>
            <a:r>
              <a:rPr lang="en-US" sz="2000" noProof="0">
                <a:latin typeface="+mj-lt"/>
              </a:rPr>
              <a:t>Query flexibility: supporting various search parameters and filters</a:t>
            </a:r>
          </a:p>
          <a:p>
            <a:pPr lvl="1"/>
            <a:r>
              <a:rPr lang="en-US" sz="1600" noProof="0"/>
              <a:t>Boolean operators: handling AND, OR, and NOT conditions</a:t>
            </a:r>
          </a:p>
          <a:p>
            <a:pPr lvl="1"/>
            <a:r>
              <a:rPr lang="en-US" sz="1600" noProof="0"/>
              <a:t>Filtering and faceting: allowing users to filter results based on specific attributes</a:t>
            </a:r>
            <a:br>
              <a:rPr lang="en-US" sz="1600" noProof="0"/>
            </a:br>
            <a:endParaRPr lang="en-US" sz="1600" noProof="0"/>
          </a:p>
          <a:p>
            <a:pPr marL="0" indent="0">
              <a:buNone/>
            </a:pPr>
            <a:r>
              <a:rPr lang="en-US" sz="2000" noProof="0">
                <a:latin typeface="+mj-lt"/>
              </a:rPr>
              <a:t>Query transformation: converting user queries into vector representations</a:t>
            </a:r>
          </a:p>
          <a:p>
            <a:pPr lvl="1"/>
            <a:r>
              <a:rPr lang="en-US" sz="1600" noProof="0"/>
              <a:t>Text-to-vector conversion: transforming query text into compatible embeddings</a:t>
            </a:r>
          </a:p>
          <a:p>
            <a:pPr lvl="1"/>
            <a:r>
              <a:rPr lang="en-US" sz="1600" noProof="0"/>
              <a:t>Query expansion: incorporating additional keywords or phrases to improve search relevance</a:t>
            </a:r>
            <a:br>
              <a:rPr lang="en-US" sz="1600" noProof="0"/>
            </a:br>
            <a:endParaRPr lang="en-US" sz="1600" noProof="0"/>
          </a:p>
          <a:p>
            <a:pPr marL="0" indent="0">
              <a:buNone/>
            </a:pPr>
            <a:r>
              <a:rPr lang="en-US" sz="2000" noProof="0">
                <a:latin typeface="+mj-lt"/>
              </a:rPr>
              <a:t>Evaluation and iteration: continuously refining query language understanding</a:t>
            </a:r>
          </a:p>
          <a:p>
            <a:pPr lvl="1"/>
            <a:r>
              <a:rPr lang="en-US" sz="1600" noProof="0"/>
              <a:t>Monitoring query performance metrics (e.g., query success rate, user satisfaction)</a:t>
            </a:r>
          </a:p>
          <a:p>
            <a:pPr lvl="1"/>
            <a:r>
              <a:rPr lang="en-US" sz="1600" noProof="0"/>
              <a:t>Adjusting techniques based on observed results and user feedback</a:t>
            </a:r>
          </a:p>
        </p:txBody>
      </p:sp>
      <p:pic>
        <p:nvPicPr>
          <p:cNvPr id="10" name="Picture 9">
            <a:extLst>
              <a:ext uri="{FF2B5EF4-FFF2-40B4-BE49-F238E27FC236}">
                <a16:creationId xmlns:a16="http://schemas.microsoft.com/office/drawing/2014/main" id="{DE43D9B0-44BB-C686-854E-3B0CA02F7508}"/>
              </a:ext>
              <a:ext uri="{C183D7F6-B498-43B3-948B-1728B52AA6E4}">
                <adec:decorative xmlns:adec="http://schemas.microsoft.com/office/drawing/2017/decorative" val="1"/>
              </a:ext>
            </a:extLst>
          </p:cNvPr>
          <p:cNvPicPr>
            <a:picLocks noChangeAspect="1"/>
          </p:cNvPicPr>
          <p:nvPr/>
        </p:nvPicPr>
        <p:blipFill>
          <a:blip r:embed="rId3"/>
          <a:srcRect l="71" r="71"/>
          <a:stretch/>
        </p:blipFill>
        <p:spPr>
          <a:xfrm>
            <a:off x="8079758" y="290093"/>
            <a:ext cx="3807011" cy="776818"/>
          </a:xfrm>
          <a:prstGeom prst="rect">
            <a:avLst/>
          </a:prstGeom>
        </p:spPr>
      </p:pic>
    </p:spTree>
    <p:extLst>
      <p:ext uri="{BB962C8B-B14F-4D97-AF65-F5344CB8AC3E}">
        <p14:creationId xmlns:p14="http://schemas.microsoft.com/office/powerpoint/2010/main" val="268059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769441"/>
          </a:xfrm>
        </p:spPr>
        <p:txBody>
          <a:bodyPr/>
          <a:lstStyle/>
          <a:p>
            <a:r>
              <a:rPr lang="en-US" sz="2900" noProof="0"/>
              <a:t>Enhancing search relevance in Vector Search</a:t>
            </a:r>
            <a:br>
              <a:rPr lang="en-US" noProof="0"/>
            </a:br>
            <a:r>
              <a:rPr lang="en-US" sz="2000" spc="0" noProof="0">
                <a:solidFill>
                  <a:schemeClr val="tx1"/>
                </a:solidFill>
              </a:rPr>
              <a:t>Achieving accurate ranking, result diversity, and adaptability</a:t>
            </a:r>
          </a:p>
        </p:txBody>
      </p:sp>
      <p:sp>
        <p:nvSpPr>
          <p:cNvPr id="8" name="Content Placeholder 7">
            <a:extLst>
              <a:ext uri="{FF2B5EF4-FFF2-40B4-BE49-F238E27FC236}">
                <a16:creationId xmlns:a16="http://schemas.microsoft.com/office/drawing/2014/main" id="{EA099B38-B2F4-DB17-4233-080C5AB54F31}"/>
              </a:ext>
            </a:extLst>
          </p:cNvPr>
          <p:cNvSpPr>
            <a:spLocks noGrp="1"/>
          </p:cNvSpPr>
          <p:nvPr>
            <p:ph sz="quarter" idx="10"/>
          </p:nvPr>
        </p:nvSpPr>
        <p:spPr>
          <a:xfrm>
            <a:off x="586581" y="1587500"/>
            <a:ext cx="11018838" cy="4530471"/>
          </a:xfrm>
        </p:spPr>
        <p:txBody>
          <a:bodyPr/>
          <a:lstStyle/>
          <a:p>
            <a:pPr marL="0" indent="0">
              <a:buNone/>
            </a:pPr>
            <a:r>
              <a:rPr lang="en-US" sz="2000" noProof="0">
                <a:latin typeface="+mj-lt"/>
              </a:rPr>
              <a:t>Ranking accuracy: ensuring highly relevant results are ranked at the top</a:t>
            </a:r>
          </a:p>
          <a:p>
            <a:pPr lvl="1"/>
            <a:r>
              <a:rPr lang="en-US" sz="1600" noProof="0"/>
              <a:t>Hyperparameter tuning leverage hyperparameters as needed to tradeoff recall/latency</a:t>
            </a:r>
          </a:p>
          <a:p>
            <a:pPr lvl="1"/>
            <a:r>
              <a:rPr lang="en-US" sz="1600" noProof="0"/>
              <a:t>Rank fusion (hybrid, re-ranker, HyDE): combining multiple ranking signals for improved accuracy</a:t>
            </a:r>
            <a:br>
              <a:rPr lang="en-US" sz="1600" noProof="0"/>
            </a:br>
            <a:endParaRPr lang="en-US" sz="1600" noProof="0"/>
          </a:p>
          <a:p>
            <a:pPr marL="0" indent="0">
              <a:buNone/>
            </a:pPr>
            <a:r>
              <a:rPr lang="en-US" sz="2000" noProof="0">
                <a:latin typeface="+mj-lt"/>
              </a:rPr>
              <a:t>Result diversity: balancing the variety and relevance of search results</a:t>
            </a:r>
          </a:p>
          <a:p>
            <a:pPr lvl="1"/>
            <a:r>
              <a:rPr lang="en-US" sz="1600" noProof="0"/>
              <a:t>Diversification strategies: Introducing variety while maintaining relevance </a:t>
            </a:r>
          </a:p>
          <a:p>
            <a:pPr lvl="1"/>
            <a:r>
              <a:rPr lang="en-US" sz="1600" noProof="0"/>
              <a:t>Document-level vs. Chunk-level search: considering the impact of Chunking long documents</a:t>
            </a:r>
          </a:p>
          <a:p>
            <a:pPr lvl="2"/>
            <a:r>
              <a:rPr lang="en-US" sz="1200" noProof="0"/>
              <a:t>More focused and relevant results from individual Chunks (good or bad? -&gt; depends on task)</a:t>
            </a:r>
          </a:p>
          <a:p>
            <a:pPr lvl="2"/>
            <a:r>
              <a:rPr lang="en-US" sz="1200" noProof="0"/>
              <a:t>Top results may all belong to the same document, reducing result diversity (good or bad? -&gt; depends on task)</a:t>
            </a:r>
            <a:br>
              <a:rPr lang="en-US" sz="1200" noProof="0"/>
            </a:br>
            <a:endParaRPr lang="en-US" sz="1200" noProof="0"/>
          </a:p>
          <a:p>
            <a:pPr lvl="1"/>
            <a:r>
              <a:rPr lang="en-US" sz="1600" noProof="0"/>
              <a:t>Search algorithm adaptability: customizing search behavior based on the task at hand</a:t>
            </a:r>
          </a:p>
          <a:p>
            <a:pPr lvl="1"/>
            <a:r>
              <a:rPr lang="en-US" sz="1600" noProof="0"/>
              <a:t>Task-oriented search: adjusting search algorithms for specific tasks or user requirements</a:t>
            </a:r>
            <a:br>
              <a:rPr lang="en-US" sz="1600" noProof="0"/>
            </a:br>
            <a:endParaRPr lang="en-US" sz="1600" noProof="0"/>
          </a:p>
          <a:p>
            <a:pPr marL="0" indent="0">
              <a:buNone/>
            </a:pPr>
            <a:r>
              <a:rPr lang="en-US" sz="2000" noProof="0">
                <a:latin typeface="+mj-lt"/>
              </a:rPr>
              <a:t>Evaluation and iteration: continuously refining search relevance strategies</a:t>
            </a:r>
          </a:p>
          <a:p>
            <a:pPr lvl="1"/>
            <a:r>
              <a:rPr lang="en-US" sz="1600" noProof="0"/>
              <a:t>Monitoring search performance metrics (e.g., precision, recall, user satisfaction)</a:t>
            </a:r>
          </a:p>
          <a:p>
            <a:pPr lvl="1"/>
            <a:r>
              <a:rPr lang="en-US" sz="1600" noProof="0"/>
              <a:t>Adjusting techniques based on observed results and user feedback</a:t>
            </a:r>
          </a:p>
        </p:txBody>
      </p:sp>
      <p:pic>
        <p:nvPicPr>
          <p:cNvPr id="9" name="Picture 8">
            <a:extLst>
              <a:ext uri="{FF2B5EF4-FFF2-40B4-BE49-F238E27FC236}">
                <a16:creationId xmlns:a16="http://schemas.microsoft.com/office/drawing/2014/main" id="{74103055-7C15-0413-E51B-03E37C6B8FF8}"/>
              </a:ext>
              <a:ext uri="{C183D7F6-B498-43B3-948B-1728B52AA6E4}">
                <adec:decorative xmlns:adec="http://schemas.microsoft.com/office/drawing/2017/decorative" val="1"/>
              </a:ext>
            </a:extLst>
          </p:cNvPr>
          <p:cNvPicPr>
            <a:picLocks noChangeAspect="1"/>
          </p:cNvPicPr>
          <p:nvPr/>
        </p:nvPicPr>
        <p:blipFill>
          <a:blip r:embed="rId3"/>
          <a:srcRect l="71" r="71"/>
          <a:stretch/>
        </p:blipFill>
        <p:spPr>
          <a:xfrm>
            <a:off x="8079758" y="290093"/>
            <a:ext cx="3807011" cy="776818"/>
          </a:xfrm>
          <a:prstGeom prst="rect">
            <a:avLst/>
          </a:prstGeom>
        </p:spPr>
      </p:pic>
    </p:spTree>
    <p:extLst>
      <p:ext uri="{BB962C8B-B14F-4D97-AF65-F5344CB8AC3E}">
        <p14:creationId xmlns:p14="http://schemas.microsoft.com/office/powerpoint/2010/main" val="32997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noProof="0"/>
              <a:t>How do I get started with Vector search?</a:t>
            </a:r>
          </a:p>
        </p:txBody>
      </p:sp>
      <p:cxnSp>
        <p:nvCxnSpPr>
          <p:cNvPr id="35" name="Straight Connector 34">
            <a:extLst>
              <a:ext uri="{FF2B5EF4-FFF2-40B4-BE49-F238E27FC236}">
                <a16:creationId xmlns:a16="http://schemas.microsoft.com/office/drawing/2014/main" id="{D94583B4-A2BD-7A47-85B6-FAB73C357384}"/>
              </a:ext>
              <a:ext uri="{C183D7F6-B498-43B3-948B-1728B52AA6E4}">
                <adec:decorative xmlns:adec="http://schemas.microsoft.com/office/drawing/2017/decorative" val="1"/>
              </a:ext>
            </a:extLst>
          </p:cNvPr>
          <p:cNvCxnSpPr>
            <a:cxnSpLocks/>
          </p:cNvCxnSpPr>
          <p:nvPr/>
        </p:nvCxnSpPr>
        <p:spPr>
          <a:xfrm>
            <a:off x="584200" y="3213025"/>
            <a:ext cx="11025188"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814648-3E02-844F-AD45-4B3A4F8A65AF}"/>
              </a:ext>
            </a:extLst>
          </p:cNvPr>
          <p:cNvSpPr txBox="1"/>
          <p:nvPr/>
        </p:nvSpPr>
        <p:spPr>
          <a:xfrm>
            <a:off x="584201" y="1914422"/>
            <a:ext cx="1595438"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Ingest data sources</a:t>
            </a:r>
          </a:p>
        </p:txBody>
      </p:sp>
      <p:grpSp>
        <p:nvGrpSpPr>
          <p:cNvPr id="21" name="Group 20">
            <a:extLst>
              <a:ext uri="{FF2B5EF4-FFF2-40B4-BE49-F238E27FC236}">
                <a16:creationId xmlns:a16="http://schemas.microsoft.com/office/drawing/2014/main" id="{EE0693D1-59F4-7049-849C-8AC8D86B9D2E}"/>
              </a:ext>
              <a:ext uri="{C183D7F6-B498-43B3-948B-1728B52AA6E4}">
                <adec:decorative xmlns:adec="http://schemas.microsoft.com/office/drawing/2017/decorative" val="1"/>
              </a:ext>
            </a:extLst>
          </p:cNvPr>
          <p:cNvGrpSpPr/>
          <p:nvPr/>
        </p:nvGrpSpPr>
        <p:grpSpPr>
          <a:xfrm>
            <a:off x="754063" y="2620489"/>
            <a:ext cx="1243486" cy="1243486"/>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AE7B703F-6E4B-D049-9076-3A3FAF4BA062}"/>
              </a:ext>
            </a:extLst>
          </p:cNvPr>
          <p:cNvSpPr txBox="1"/>
          <p:nvPr/>
        </p:nvSpPr>
        <p:spPr>
          <a:xfrm>
            <a:off x="584201" y="4096438"/>
            <a:ext cx="159543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Gather your data sources</a:t>
            </a:r>
          </a:p>
        </p:txBody>
      </p:sp>
      <p:sp>
        <p:nvSpPr>
          <p:cNvPr id="37" name="TextBox 36">
            <a:extLst>
              <a:ext uri="{FF2B5EF4-FFF2-40B4-BE49-F238E27FC236}">
                <a16:creationId xmlns:a16="http://schemas.microsoft.com/office/drawing/2014/main" id="{029391D6-7A49-C24A-845C-BD6753E67D60}"/>
              </a:ext>
            </a:extLst>
          </p:cNvPr>
          <p:cNvSpPr txBox="1"/>
          <p:nvPr/>
        </p:nvSpPr>
        <p:spPr>
          <a:xfrm>
            <a:off x="2470151" y="1637423"/>
            <a:ext cx="1595438" cy="830997"/>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Generate document embeddings</a:t>
            </a:r>
          </a:p>
        </p:txBody>
      </p:sp>
      <p:grpSp>
        <p:nvGrpSpPr>
          <p:cNvPr id="24" name="Group 23">
            <a:extLst>
              <a:ext uri="{FF2B5EF4-FFF2-40B4-BE49-F238E27FC236}">
                <a16:creationId xmlns:a16="http://schemas.microsoft.com/office/drawing/2014/main" id="{BCE3D5B7-DDDA-0645-B453-19118EC75F4F}"/>
              </a:ext>
              <a:ext uri="{C183D7F6-B498-43B3-948B-1728B52AA6E4}">
                <adec:decorative xmlns:adec="http://schemas.microsoft.com/office/drawing/2017/decorative" val="1"/>
              </a:ext>
            </a:extLst>
          </p:cNvPr>
          <p:cNvGrpSpPr/>
          <p:nvPr/>
        </p:nvGrpSpPr>
        <p:grpSpPr>
          <a:xfrm>
            <a:off x="2640013" y="2621232"/>
            <a:ext cx="1242000" cy="1242000"/>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55" name="TextBox 54">
            <a:extLst>
              <a:ext uri="{FF2B5EF4-FFF2-40B4-BE49-F238E27FC236}">
                <a16:creationId xmlns:a16="http://schemas.microsoft.com/office/drawing/2014/main" id="{E7469F56-A16C-0E43-9078-8468470E9877}"/>
              </a:ext>
            </a:extLst>
          </p:cNvPr>
          <p:cNvSpPr txBox="1"/>
          <p:nvPr/>
        </p:nvSpPr>
        <p:spPr>
          <a:xfrm>
            <a:off x="2470150" y="4096438"/>
            <a:ext cx="1595438"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Generate embeddings for your data using you own model</a:t>
            </a:r>
          </a:p>
        </p:txBody>
      </p:sp>
      <p:sp>
        <p:nvSpPr>
          <p:cNvPr id="50" name="TextBox 49">
            <a:extLst>
              <a:ext uri="{FF2B5EF4-FFF2-40B4-BE49-F238E27FC236}">
                <a16:creationId xmlns:a16="http://schemas.microsoft.com/office/drawing/2014/main" id="{79C8BEEA-C4E6-8043-B127-B5CE82A50F62}"/>
              </a:ext>
            </a:extLst>
          </p:cNvPr>
          <p:cNvSpPr txBox="1"/>
          <p:nvPr/>
        </p:nvSpPr>
        <p:spPr>
          <a:xfrm>
            <a:off x="4367808" y="1914422"/>
            <a:ext cx="1595438"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Add to your index</a:t>
            </a:r>
          </a:p>
        </p:txBody>
      </p:sp>
      <p:grpSp>
        <p:nvGrpSpPr>
          <p:cNvPr id="27" name="Group 26">
            <a:extLst>
              <a:ext uri="{FF2B5EF4-FFF2-40B4-BE49-F238E27FC236}">
                <a16:creationId xmlns:a16="http://schemas.microsoft.com/office/drawing/2014/main" id="{E17DCCD5-C199-8C4D-BE52-2C2D7796F00C}"/>
              </a:ext>
              <a:ext uri="{C183D7F6-B498-43B3-948B-1728B52AA6E4}">
                <adec:decorative xmlns:adec="http://schemas.microsoft.com/office/drawing/2017/decorative" val="1"/>
              </a:ext>
            </a:extLst>
          </p:cNvPr>
          <p:cNvGrpSpPr/>
          <p:nvPr/>
        </p:nvGrpSpPr>
        <p:grpSpPr>
          <a:xfrm>
            <a:off x="4535488" y="2621232"/>
            <a:ext cx="1242000" cy="1242000"/>
            <a:chOff x="4358213" y="3560884"/>
            <a:chExt cx="659875" cy="659875"/>
          </a:xfrm>
        </p:grpSpPr>
        <p:grpSp>
          <p:nvGrpSpPr>
            <p:cNvPr id="28" name="Group 27">
              <a:extLst>
                <a:ext uri="{FF2B5EF4-FFF2-40B4-BE49-F238E27FC236}">
                  <a16:creationId xmlns:a16="http://schemas.microsoft.com/office/drawing/2014/main" id="{CCA978A2-2B76-C449-AB4C-3C90CF0365AB}"/>
                </a:ext>
              </a:extLst>
            </p:cNvPr>
            <p:cNvGrpSpPr/>
            <p:nvPr/>
          </p:nvGrpSpPr>
          <p:grpSpPr>
            <a:xfrm>
              <a:off x="4358213" y="3560884"/>
              <a:ext cx="659875" cy="659875"/>
              <a:chOff x="584200" y="3560884"/>
              <a:chExt cx="659875" cy="659875"/>
            </a:xfrm>
          </p:grpSpPr>
          <p:sp>
            <p:nvSpPr>
              <p:cNvPr id="30" name="Oval 29">
                <a:extLst>
                  <a:ext uri="{FF2B5EF4-FFF2-40B4-BE49-F238E27FC236}">
                    <a16:creationId xmlns:a16="http://schemas.microsoft.com/office/drawing/2014/main" id="{80F40B89-2B72-6D4C-91F9-912C1DDEF885}"/>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1" name="Oval 30">
                <a:extLst>
                  <a:ext uri="{FF2B5EF4-FFF2-40B4-BE49-F238E27FC236}">
                    <a16:creationId xmlns:a16="http://schemas.microsoft.com/office/drawing/2014/main" id="{D2EDDDB7-A71C-1342-AFCC-3CC3DBE9465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9" name="Relationship_F003" title="Icon of three boxes connected by lines">
              <a:extLst>
                <a:ext uri="{FF2B5EF4-FFF2-40B4-BE49-F238E27FC236}">
                  <a16:creationId xmlns:a16="http://schemas.microsoft.com/office/drawing/2014/main" id="{E0282A45-FF6C-2540-AC40-9DA2F0058041}"/>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E98020A0-3DB3-8644-8257-E1132A5382A7}"/>
              </a:ext>
            </a:extLst>
          </p:cNvPr>
          <p:cNvSpPr txBox="1"/>
          <p:nvPr/>
        </p:nvSpPr>
        <p:spPr>
          <a:xfrm>
            <a:off x="4356100" y="4096438"/>
            <a:ext cx="1603374" cy="172354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Insert your vectors into your search index as a collection of floats via the Push API or the Indexer via a Custom Embedding Skill</a:t>
            </a:r>
          </a:p>
        </p:txBody>
      </p:sp>
      <p:sp>
        <p:nvSpPr>
          <p:cNvPr id="51" name="TextBox 50">
            <a:extLst>
              <a:ext uri="{FF2B5EF4-FFF2-40B4-BE49-F238E27FC236}">
                <a16:creationId xmlns:a16="http://schemas.microsoft.com/office/drawing/2014/main" id="{0934464B-44C3-704A-BCF1-E4DC9A04A529}"/>
              </a:ext>
            </a:extLst>
          </p:cNvPr>
          <p:cNvSpPr txBox="1"/>
          <p:nvPr/>
        </p:nvSpPr>
        <p:spPr>
          <a:xfrm>
            <a:off x="6240016" y="1637423"/>
            <a:ext cx="1595438" cy="830997"/>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Create your vector configuration</a:t>
            </a:r>
          </a:p>
        </p:txBody>
      </p:sp>
      <p:grpSp>
        <p:nvGrpSpPr>
          <p:cNvPr id="34" name="Group 33">
            <a:extLst>
              <a:ext uri="{FF2B5EF4-FFF2-40B4-BE49-F238E27FC236}">
                <a16:creationId xmlns:a16="http://schemas.microsoft.com/office/drawing/2014/main" id="{C9DAE554-FC9B-DD46-BDD3-7E784EEE9893}"/>
              </a:ext>
              <a:ext uri="{C183D7F6-B498-43B3-948B-1728B52AA6E4}">
                <adec:decorative xmlns:adec="http://schemas.microsoft.com/office/drawing/2017/decorative" val="1"/>
              </a:ext>
            </a:extLst>
          </p:cNvPr>
          <p:cNvGrpSpPr/>
          <p:nvPr/>
        </p:nvGrpSpPr>
        <p:grpSpPr>
          <a:xfrm>
            <a:off x="6410325" y="2621232"/>
            <a:ext cx="1242000" cy="1242000"/>
            <a:chOff x="584200" y="3560884"/>
            <a:chExt cx="659875" cy="659875"/>
          </a:xfrm>
        </p:grpSpPr>
        <p:sp>
          <p:nvSpPr>
            <p:cNvPr id="43" name="Oval 42">
              <a:extLst>
                <a:ext uri="{FF2B5EF4-FFF2-40B4-BE49-F238E27FC236}">
                  <a16:creationId xmlns:a16="http://schemas.microsoft.com/office/drawing/2014/main" id="{23C2634A-D9BF-0A47-A71E-70C7E50F4363}"/>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4" name="Oval 43">
              <a:extLst>
                <a:ext uri="{FF2B5EF4-FFF2-40B4-BE49-F238E27FC236}">
                  <a16:creationId xmlns:a16="http://schemas.microsoft.com/office/drawing/2014/main" id="{7305330F-09A8-D943-8116-93BEDB84EA1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58" name="TextBox 57">
            <a:extLst>
              <a:ext uri="{FF2B5EF4-FFF2-40B4-BE49-F238E27FC236}">
                <a16:creationId xmlns:a16="http://schemas.microsoft.com/office/drawing/2014/main" id="{F3A3C887-766E-7947-9BF9-DDF8B4261A65}"/>
              </a:ext>
            </a:extLst>
          </p:cNvPr>
          <p:cNvSpPr txBox="1"/>
          <p:nvPr/>
        </p:nvSpPr>
        <p:spPr>
          <a:xfrm>
            <a:off x="6240462" y="4096438"/>
            <a:ext cx="1597025"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Configure your algorithm, similarity function, and parameters</a:t>
            </a:r>
          </a:p>
        </p:txBody>
      </p:sp>
      <p:sp>
        <p:nvSpPr>
          <p:cNvPr id="54" name="TextBox 53">
            <a:extLst>
              <a:ext uri="{FF2B5EF4-FFF2-40B4-BE49-F238E27FC236}">
                <a16:creationId xmlns:a16="http://schemas.microsoft.com/office/drawing/2014/main" id="{C9C15CBD-B64A-9140-BFE2-E0014BAB24B6}"/>
              </a:ext>
            </a:extLst>
          </p:cNvPr>
          <p:cNvSpPr txBox="1"/>
          <p:nvPr/>
        </p:nvSpPr>
        <p:spPr>
          <a:xfrm>
            <a:off x="8127999" y="1637423"/>
            <a:ext cx="1592263" cy="830997"/>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Generate query embedding</a:t>
            </a:r>
          </a:p>
        </p:txBody>
      </p:sp>
      <p:grpSp>
        <p:nvGrpSpPr>
          <p:cNvPr id="33" name="Group 32">
            <a:extLst>
              <a:ext uri="{FF2B5EF4-FFF2-40B4-BE49-F238E27FC236}">
                <a16:creationId xmlns:a16="http://schemas.microsoft.com/office/drawing/2014/main" id="{C01D066E-3765-B24B-B620-7FDEC96721AA}"/>
              </a:ext>
              <a:ext uri="{C183D7F6-B498-43B3-948B-1728B52AA6E4}">
                <adec:decorative xmlns:adec="http://schemas.microsoft.com/office/drawing/2017/decorative" val="1"/>
              </a:ext>
            </a:extLst>
          </p:cNvPr>
          <p:cNvGrpSpPr/>
          <p:nvPr/>
        </p:nvGrpSpPr>
        <p:grpSpPr>
          <a:xfrm>
            <a:off x="8294688" y="2621232"/>
            <a:ext cx="1242000" cy="124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61" name="TextBox 60">
            <a:extLst>
              <a:ext uri="{FF2B5EF4-FFF2-40B4-BE49-F238E27FC236}">
                <a16:creationId xmlns:a16="http://schemas.microsoft.com/office/drawing/2014/main" id="{DCCB8095-F49F-864D-A29F-FD58A14533BB}"/>
              </a:ext>
            </a:extLst>
          </p:cNvPr>
          <p:cNvSpPr txBox="1"/>
          <p:nvPr/>
        </p:nvSpPr>
        <p:spPr>
          <a:xfrm>
            <a:off x="8128000" y="4096438"/>
            <a:ext cx="1592262" cy="107721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Generate an embedding for your query using the same model as your docs</a:t>
            </a:r>
          </a:p>
        </p:txBody>
      </p:sp>
      <p:sp>
        <p:nvSpPr>
          <p:cNvPr id="38" name="TextBox 37">
            <a:extLst>
              <a:ext uri="{FF2B5EF4-FFF2-40B4-BE49-F238E27FC236}">
                <a16:creationId xmlns:a16="http://schemas.microsoft.com/office/drawing/2014/main" id="{30878ECC-D588-BD44-8BAC-7E365CB314C5}"/>
              </a:ext>
            </a:extLst>
          </p:cNvPr>
          <p:cNvSpPr txBox="1"/>
          <p:nvPr/>
        </p:nvSpPr>
        <p:spPr>
          <a:xfrm>
            <a:off x="10013950" y="1914422"/>
            <a:ext cx="1595438"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Search using vectors</a:t>
            </a:r>
          </a:p>
        </p:txBody>
      </p:sp>
      <p:grpSp>
        <p:nvGrpSpPr>
          <p:cNvPr id="46" name="Group 45">
            <a:extLst>
              <a:ext uri="{FF2B5EF4-FFF2-40B4-BE49-F238E27FC236}">
                <a16:creationId xmlns:a16="http://schemas.microsoft.com/office/drawing/2014/main" id="{403E3B28-5D0A-0E46-8C57-D0638D030BC9}"/>
              </a:ext>
              <a:ext uri="{C183D7F6-B498-43B3-948B-1728B52AA6E4}">
                <adec:decorative xmlns:adec="http://schemas.microsoft.com/office/drawing/2017/decorative" val="1"/>
              </a:ext>
            </a:extLst>
          </p:cNvPr>
          <p:cNvGrpSpPr/>
          <p:nvPr/>
        </p:nvGrpSpPr>
        <p:grpSpPr>
          <a:xfrm>
            <a:off x="10173713" y="2621232"/>
            <a:ext cx="1242000" cy="1242000"/>
            <a:chOff x="584200" y="3560884"/>
            <a:chExt cx="659875" cy="659875"/>
          </a:xfrm>
        </p:grpSpPr>
        <p:sp>
          <p:nvSpPr>
            <p:cNvPr id="48" name="Oval 47">
              <a:extLst>
                <a:ext uri="{FF2B5EF4-FFF2-40B4-BE49-F238E27FC236}">
                  <a16:creationId xmlns:a16="http://schemas.microsoft.com/office/drawing/2014/main" id="{A695E4E3-D1DF-F241-B704-EDB3EBB23053}"/>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9" name="Oval 48">
              <a:extLst>
                <a:ext uri="{FF2B5EF4-FFF2-40B4-BE49-F238E27FC236}">
                  <a16:creationId xmlns:a16="http://schemas.microsoft.com/office/drawing/2014/main" id="{1D076C33-22C2-A749-8329-AA829213EB3C}"/>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62" name="TextBox 61">
            <a:extLst>
              <a:ext uri="{FF2B5EF4-FFF2-40B4-BE49-F238E27FC236}">
                <a16:creationId xmlns:a16="http://schemas.microsoft.com/office/drawing/2014/main" id="{F30174B2-1C13-B445-9280-1EF52A83F5B3}"/>
              </a:ext>
            </a:extLst>
          </p:cNvPr>
          <p:cNvSpPr txBox="1"/>
          <p:nvPr/>
        </p:nvSpPr>
        <p:spPr>
          <a:xfrm>
            <a:off x="10013950" y="4096438"/>
            <a:ext cx="1595438"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Search your index using a vector representation of your data</a:t>
            </a:r>
          </a:p>
        </p:txBody>
      </p:sp>
      <p:sp>
        <p:nvSpPr>
          <p:cNvPr id="12" name="magnify">
            <a:extLst>
              <a:ext uri="{FF2B5EF4-FFF2-40B4-BE49-F238E27FC236}">
                <a16:creationId xmlns:a16="http://schemas.microsoft.com/office/drawing/2014/main" id="{9DBB6A1A-1DA3-AE08-858D-BBF794C3B33D}"/>
              </a:ext>
              <a:ext uri="{C183D7F6-B498-43B3-948B-1728B52AA6E4}">
                <adec:decorative xmlns:adec="http://schemas.microsoft.com/office/drawing/2017/decorative" val="1"/>
              </a:ext>
            </a:extLst>
          </p:cNvPr>
          <p:cNvSpPr>
            <a:spLocks noChangeAspect="1" noEditPoints="1"/>
          </p:cNvSpPr>
          <p:nvPr/>
        </p:nvSpPr>
        <p:spPr bwMode="auto">
          <a:xfrm flipH="1">
            <a:off x="10474672" y="2886969"/>
            <a:ext cx="640080" cy="6278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cloud_2">
            <a:extLst>
              <a:ext uri="{FF2B5EF4-FFF2-40B4-BE49-F238E27FC236}">
                <a16:creationId xmlns:a16="http://schemas.microsoft.com/office/drawing/2014/main" id="{1D4A75CA-9C49-F182-734C-698AA6C6BDE1}"/>
              </a:ext>
              <a:ext uri="{C183D7F6-B498-43B3-948B-1728B52AA6E4}">
                <adec:decorative xmlns:adec="http://schemas.microsoft.com/office/drawing/2017/decorative" val="1"/>
              </a:ext>
            </a:extLst>
          </p:cNvPr>
          <p:cNvSpPr>
            <a:spLocks noChangeAspect="1" noEditPoints="1"/>
          </p:cNvSpPr>
          <p:nvPr/>
        </p:nvSpPr>
        <p:spPr bwMode="auto">
          <a:xfrm>
            <a:off x="1098510" y="3029262"/>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Data &amp; AI">
            <a:extLst>
              <a:ext uri="{FF2B5EF4-FFF2-40B4-BE49-F238E27FC236}">
                <a16:creationId xmlns:a16="http://schemas.microsoft.com/office/drawing/2014/main" id="{756D46F0-946E-1AB7-AFF9-BAEFFDA3FCC0}"/>
              </a:ext>
              <a:ext uri="{C183D7F6-B498-43B3-948B-1728B52AA6E4}">
                <adec:decorative xmlns:adec="http://schemas.microsoft.com/office/drawing/2017/decorative" val="1"/>
              </a:ext>
            </a:extLst>
          </p:cNvPr>
          <p:cNvSpPr>
            <a:spLocks noChangeAspect="1" noEditPoints="1"/>
          </p:cNvSpPr>
          <p:nvPr/>
        </p:nvSpPr>
        <p:spPr bwMode="auto">
          <a:xfrm>
            <a:off x="8595647" y="2933375"/>
            <a:ext cx="640080" cy="51181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chemeClr val="bg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6" name="Graphic 15">
            <a:extLst>
              <a:ext uri="{FF2B5EF4-FFF2-40B4-BE49-F238E27FC236}">
                <a16:creationId xmlns:a16="http://schemas.microsoft.com/office/drawing/2014/main" id="{0ABFA123-E463-104F-36D8-44A5C34BDD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4124" y="2755825"/>
            <a:ext cx="914400" cy="914400"/>
          </a:xfrm>
          <a:prstGeom prst="rect">
            <a:avLst/>
          </a:prstGeom>
        </p:spPr>
      </p:pic>
      <p:pic>
        <p:nvPicPr>
          <p:cNvPr id="4" name="Picture 3" descr="A white line with circles&#10;&#10;Description automatically generated">
            <a:extLst>
              <a:ext uri="{FF2B5EF4-FFF2-40B4-BE49-F238E27FC236}">
                <a16:creationId xmlns:a16="http://schemas.microsoft.com/office/drawing/2014/main" id="{308B13FE-24DD-7FE9-A2FB-20E1EEE96E01}"/>
              </a:ext>
            </a:extLst>
          </p:cNvPr>
          <p:cNvPicPr>
            <a:picLocks noChangeAspect="1"/>
          </p:cNvPicPr>
          <p:nvPr/>
        </p:nvPicPr>
        <p:blipFill>
          <a:blip r:embed="rId5"/>
          <a:stretch>
            <a:fillRect/>
          </a:stretch>
        </p:blipFill>
        <p:spPr>
          <a:xfrm>
            <a:off x="2851380" y="2791261"/>
            <a:ext cx="819264" cy="819264"/>
          </a:xfrm>
          <a:prstGeom prst="rect">
            <a:avLst/>
          </a:prstGeom>
        </p:spPr>
      </p:pic>
    </p:spTree>
    <p:extLst>
      <p:ext uri="{BB962C8B-B14F-4D97-AF65-F5344CB8AC3E}">
        <p14:creationId xmlns:p14="http://schemas.microsoft.com/office/powerpoint/2010/main" val="410276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B4E3-A80C-42E3-7FB6-71AE8AB5D726}"/>
              </a:ext>
            </a:extLst>
          </p:cNvPr>
          <p:cNvSpPr>
            <a:spLocks noGrp="1"/>
          </p:cNvSpPr>
          <p:nvPr>
            <p:ph type="title"/>
          </p:nvPr>
        </p:nvSpPr>
        <p:spPr>
          <a:xfrm>
            <a:off x="588263" y="457200"/>
            <a:ext cx="11018520" cy="984885"/>
          </a:xfrm>
        </p:spPr>
        <p:txBody>
          <a:bodyPr/>
          <a:lstStyle/>
          <a:p>
            <a:r>
              <a:rPr lang="en-US" noProof="0">
                <a:cs typeface="Segoe UI"/>
              </a:rPr>
              <a:t>RAG Example: Q&amp;A with Semantic Answering over Document Library</a:t>
            </a:r>
          </a:p>
        </p:txBody>
      </p:sp>
      <p:cxnSp>
        <p:nvCxnSpPr>
          <p:cNvPr id="17" name="Straight Arrow Connector 16">
            <a:extLst>
              <a:ext uri="{FF2B5EF4-FFF2-40B4-BE49-F238E27FC236}">
                <a16:creationId xmlns:a16="http://schemas.microsoft.com/office/drawing/2014/main" id="{E13FCB2F-EA19-BC77-AB26-4469407FDF2B}"/>
              </a:ext>
              <a:ext uri="{C183D7F6-B498-43B3-948B-1728B52AA6E4}">
                <adec:decorative xmlns:adec="http://schemas.microsoft.com/office/drawing/2017/decorative" val="1"/>
              </a:ext>
            </a:extLst>
          </p:cNvPr>
          <p:cNvCxnSpPr>
            <a:cxnSpLocks/>
          </p:cNvCxnSpPr>
          <p:nvPr/>
        </p:nvCxnSpPr>
        <p:spPr>
          <a:xfrm rot="10800000" flipH="1">
            <a:off x="2279651" y="3354958"/>
            <a:ext cx="43004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E598A-3070-AB1B-B067-FEE9B9281124}"/>
              </a:ext>
              <a:ext uri="{C183D7F6-B498-43B3-948B-1728B52AA6E4}">
                <adec:decorative xmlns:adec="http://schemas.microsoft.com/office/drawing/2017/decorative" val="1"/>
              </a:ext>
            </a:extLst>
          </p:cNvPr>
          <p:cNvCxnSpPr>
            <a:cxnSpLocks/>
          </p:cNvCxnSpPr>
          <p:nvPr/>
        </p:nvCxnSpPr>
        <p:spPr>
          <a:xfrm flipV="1">
            <a:off x="5718499" y="2681804"/>
            <a:ext cx="884032" cy="688035"/>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40FF10-58E7-736C-6415-934D10AB7150}"/>
              </a:ext>
              <a:ext uri="{C183D7F6-B498-43B3-948B-1728B52AA6E4}">
                <adec:decorative xmlns:adec="http://schemas.microsoft.com/office/drawing/2017/decorative" val="1"/>
              </a:ext>
            </a:extLst>
          </p:cNvPr>
          <p:cNvCxnSpPr>
            <a:cxnSpLocks/>
          </p:cNvCxnSpPr>
          <p:nvPr/>
        </p:nvCxnSpPr>
        <p:spPr>
          <a:xfrm>
            <a:off x="5724593" y="3729293"/>
            <a:ext cx="888348" cy="718397"/>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79952CC-A035-E65A-A4CF-3421BB5E3AE4}"/>
              </a:ext>
              <a:ext uri="{C183D7F6-B498-43B3-948B-1728B52AA6E4}">
                <adec:decorative xmlns:adec="http://schemas.microsoft.com/office/drawing/2017/decorative" val="1"/>
              </a:ext>
            </a:extLst>
          </p:cNvPr>
          <p:cNvCxnSpPr>
            <a:cxnSpLocks/>
          </p:cNvCxnSpPr>
          <p:nvPr/>
        </p:nvCxnSpPr>
        <p:spPr>
          <a:xfrm rot="10800000" flipH="1">
            <a:off x="4026543" y="3351571"/>
            <a:ext cx="43004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415E4F8A-312C-2268-72A4-B3BE0FE0221F}"/>
              </a:ext>
              <a:ext uri="{C183D7F6-B498-43B3-948B-1728B52AA6E4}">
                <adec:decorative xmlns:adec="http://schemas.microsoft.com/office/drawing/2017/decorative" val="1"/>
              </a:ext>
            </a:extLst>
          </p:cNvPr>
          <p:cNvGrpSpPr/>
          <p:nvPr/>
        </p:nvGrpSpPr>
        <p:grpSpPr>
          <a:xfrm>
            <a:off x="444007" y="2792097"/>
            <a:ext cx="1508747" cy="1872803"/>
            <a:chOff x="444007" y="2792097"/>
            <a:chExt cx="1508747" cy="1872803"/>
          </a:xfrm>
        </p:grpSpPr>
        <p:grpSp>
          <p:nvGrpSpPr>
            <p:cNvPr id="94" name="Group 93">
              <a:extLst>
                <a:ext uri="{FF2B5EF4-FFF2-40B4-BE49-F238E27FC236}">
                  <a16:creationId xmlns:a16="http://schemas.microsoft.com/office/drawing/2014/main" id="{B6BCC1EA-6BDB-6C67-4653-8121654235C8}"/>
                </a:ext>
              </a:extLst>
            </p:cNvPr>
            <p:cNvGrpSpPr/>
            <p:nvPr/>
          </p:nvGrpSpPr>
          <p:grpSpPr>
            <a:xfrm>
              <a:off x="444007" y="2792097"/>
              <a:ext cx="1508747" cy="1141383"/>
              <a:chOff x="2509511" y="3091636"/>
              <a:chExt cx="1508747" cy="1141383"/>
            </a:xfrm>
          </p:grpSpPr>
          <p:pic>
            <p:nvPicPr>
              <p:cNvPr id="89" name="Picture 88">
                <a:extLst>
                  <a:ext uri="{FF2B5EF4-FFF2-40B4-BE49-F238E27FC236}">
                    <a16:creationId xmlns:a16="http://schemas.microsoft.com/office/drawing/2014/main" id="{6AF82A78-1D25-324E-ACFD-F88231633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209" y="3091636"/>
                <a:ext cx="1253322" cy="737532"/>
              </a:xfrm>
              <a:prstGeom prst="rect">
                <a:avLst/>
              </a:prstGeom>
              <a:ln>
                <a:solidFill>
                  <a:schemeClr val="tx1"/>
                </a:solidFill>
              </a:ln>
            </p:spPr>
          </p:pic>
          <p:sp>
            <p:nvSpPr>
              <p:cNvPr id="90" name="TextBox 89">
                <a:extLst>
                  <a:ext uri="{FF2B5EF4-FFF2-40B4-BE49-F238E27FC236}">
                    <a16:creationId xmlns:a16="http://schemas.microsoft.com/office/drawing/2014/main" id="{972D8ADF-4BF2-31DC-1BFE-58B6E2CCDECD}"/>
                  </a:ext>
                  <a:ext uri="{C183D7F6-B498-43B3-948B-1728B52AA6E4}">
                    <adec:decorative xmlns:adec="http://schemas.microsoft.com/office/drawing/2017/decorative" val="1"/>
                  </a:ext>
                </a:extLst>
              </p:cNvPr>
              <p:cNvSpPr txBox="1"/>
              <p:nvPr/>
            </p:nvSpPr>
            <p:spPr>
              <a:xfrm>
                <a:off x="2509511" y="3832909"/>
                <a:ext cx="1508747" cy="400110"/>
              </a:xfrm>
              <a:prstGeom prst="rect">
                <a:avLst/>
              </a:prstGeom>
              <a:no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Layout Model</a:t>
                </a:r>
              </a:p>
            </p:txBody>
          </p:sp>
        </p:grpSp>
        <p:cxnSp>
          <p:nvCxnSpPr>
            <p:cNvPr id="96" name="Straight Arrow Connector 95">
              <a:extLst>
                <a:ext uri="{FF2B5EF4-FFF2-40B4-BE49-F238E27FC236}">
                  <a16:creationId xmlns:a16="http://schemas.microsoft.com/office/drawing/2014/main" id="{8E005B7C-331B-03F3-08C7-A968E078C7C5}"/>
                </a:ext>
              </a:extLst>
            </p:cNvPr>
            <p:cNvCxnSpPr>
              <a:cxnSpLocks/>
            </p:cNvCxnSpPr>
            <p:nvPr/>
          </p:nvCxnSpPr>
          <p:spPr>
            <a:xfrm flipV="1">
              <a:off x="1161786" y="4244431"/>
              <a:ext cx="0" cy="4204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F5D29B25-8ED2-8302-E42C-1B8ECE0A74C2}"/>
              </a:ext>
              <a:ext uri="{C183D7F6-B498-43B3-948B-1728B52AA6E4}">
                <adec:decorative xmlns:adec="http://schemas.microsoft.com/office/drawing/2017/decorative" val="1"/>
              </a:ext>
            </a:extLst>
          </p:cNvPr>
          <p:cNvGrpSpPr/>
          <p:nvPr/>
        </p:nvGrpSpPr>
        <p:grpSpPr>
          <a:xfrm>
            <a:off x="4041656" y="2265915"/>
            <a:ext cx="1824279" cy="2022318"/>
            <a:chOff x="5574915" y="2390481"/>
            <a:chExt cx="1824279" cy="2022318"/>
          </a:xfrm>
        </p:grpSpPr>
        <p:grpSp>
          <p:nvGrpSpPr>
            <p:cNvPr id="111" name="Group 110">
              <a:extLst>
                <a:ext uri="{FF2B5EF4-FFF2-40B4-BE49-F238E27FC236}">
                  <a16:creationId xmlns:a16="http://schemas.microsoft.com/office/drawing/2014/main" id="{E261E259-16BF-76B8-08A8-5A2ACCE191C7}"/>
                </a:ext>
              </a:extLst>
            </p:cNvPr>
            <p:cNvGrpSpPr/>
            <p:nvPr/>
          </p:nvGrpSpPr>
          <p:grpSpPr>
            <a:xfrm>
              <a:off x="5729224" y="3327255"/>
              <a:ext cx="1606529" cy="678168"/>
              <a:chOff x="6547537" y="3331649"/>
              <a:chExt cx="1606529" cy="678168"/>
            </a:xfrm>
          </p:grpSpPr>
          <p:sp>
            <p:nvSpPr>
              <p:cNvPr id="47" name="TextBox 46">
                <a:extLst>
                  <a:ext uri="{FF2B5EF4-FFF2-40B4-BE49-F238E27FC236}">
                    <a16:creationId xmlns:a16="http://schemas.microsoft.com/office/drawing/2014/main" id="{1D75E512-72AA-D20D-BFE5-0B9FC064E5BF}"/>
                  </a:ext>
                  <a:ext uri="{C183D7F6-B498-43B3-948B-1728B52AA6E4}">
                    <adec:decorative xmlns:adec="http://schemas.microsoft.com/office/drawing/2017/decorative" val="1"/>
                  </a:ext>
                </a:extLst>
              </p:cNvPr>
              <p:cNvSpPr txBox="1"/>
              <p:nvPr/>
            </p:nvSpPr>
            <p:spPr>
              <a:xfrm>
                <a:off x="6547537" y="3763596"/>
                <a:ext cx="1606529" cy="246221"/>
              </a:xfrm>
              <a:prstGeom prst="rect">
                <a:avLst/>
              </a:prstGeom>
              <a:no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text-embedding-3-small</a:t>
                </a:r>
              </a:p>
            </p:txBody>
          </p:sp>
          <p:pic>
            <p:nvPicPr>
              <p:cNvPr id="78" name="2F358329-2C19-4FBA-B51C-51CE75BE790F">
                <a:extLst>
                  <a:ext uri="{FF2B5EF4-FFF2-40B4-BE49-F238E27FC236}">
                    <a16:creationId xmlns:a16="http://schemas.microsoft.com/office/drawing/2014/main" id="{CECC5AC2-199A-BC01-315A-0D4E545FC43A}"/>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183" r="-3331"/>
              <a:stretch/>
            </p:blipFill>
            <p:spPr bwMode="auto">
              <a:xfrm>
                <a:off x="7120216" y="3331649"/>
                <a:ext cx="411480" cy="374887"/>
              </a:xfrm>
              <a:prstGeom prst="rect">
                <a:avLst/>
              </a:prstGeom>
              <a:noFill/>
              <a:ln>
                <a:noFill/>
              </a:ln>
            </p:spPr>
          </p:pic>
        </p:grpSp>
        <p:grpSp>
          <p:nvGrpSpPr>
            <p:cNvPr id="112" name="Group 111">
              <a:extLst>
                <a:ext uri="{FF2B5EF4-FFF2-40B4-BE49-F238E27FC236}">
                  <a16:creationId xmlns:a16="http://schemas.microsoft.com/office/drawing/2014/main" id="{4D9D2B82-1ACB-8DC4-6A03-C5D991665969}"/>
                </a:ext>
                <a:ext uri="{C183D7F6-B498-43B3-948B-1728B52AA6E4}">
                  <adec:decorative xmlns:adec="http://schemas.microsoft.com/office/drawing/2017/decorative" val="1"/>
                </a:ext>
              </a:extLst>
            </p:cNvPr>
            <p:cNvGrpSpPr/>
            <p:nvPr/>
          </p:nvGrpSpPr>
          <p:grpSpPr>
            <a:xfrm>
              <a:off x="5574915" y="2390481"/>
              <a:ext cx="1824279" cy="2022318"/>
              <a:chOff x="5943216" y="1607547"/>
              <a:chExt cx="2681487" cy="2357852"/>
            </a:xfrm>
          </p:grpSpPr>
          <p:sp>
            <p:nvSpPr>
              <p:cNvPr id="113" name="Rectangle: Rounded Corners 112">
                <a:extLst>
                  <a:ext uri="{FF2B5EF4-FFF2-40B4-BE49-F238E27FC236}">
                    <a16:creationId xmlns:a16="http://schemas.microsoft.com/office/drawing/2014/main" id="{253BDBE3-1B53-6DF8-3CC5-0C04790FDCA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5D2EE3B0-D421-5D85-5AC2-918F82E2D431}"/>
                  </a:ext>
                  <a:ext uri="{C183D7F6-B498-43B3-948B-1728B52AA6E4}">
                    <adec:decorative xmlns:adec="http://schemas.microsoft.com/office/drawing/2017/decorative" val="1"/>
                  </a:ext>
                </a:extLst>
              </p:cNvPr>
              <p:cNvSpPr txBox="1"/>
              <p:nvPr/>
            </p:nvSpPr>
            <p:spPr>
              <a:xfrm>
                <a:off x="6341579" y="1679443"/>
                <a:ext cx="2037160" cy="61003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Open AI Service</a:t>
                </a:r>
              </a:p>
            </p:txBody>
          </p:sp>
        </p:grpSp>
      </p:grpSp>
      <p:grpSp>
        <p:nvGrpSpPr>
          <p:cNvPr id="75" name="Group 74">
            <a:extLst>
              <a:ext uri="{FF2B5EF4-FFF2-40B4-BE49-F238E27FC236}">
                <a16:creationId xmlns:a16="http://schemas.microsoft.com/office/drawing/2014/main" id="{3239D486-B20F-EB30-3AE3-CE5B5413406C}"/>
              </a:ext>
              <a:ext uri="{C183D7F6-B498-43B3-948B-1728B52AA6E4}">
                <adec:decorative xmlns:adec="http://schemas.microsoft.com/office/drawing/2017/decorative" val="1"/>
              </a:ext>
            </a:extLst>
          </p:cNvPr>
          <p:cNvGrpSpPr/>
          <p:nvPr/>
        </p:nvGrpSpPr>
        <p:grpSpPr>
          <a:xfrm>
            <a:off x="1785246" y="2455812"/>
            <a:ext cx="2190194" cy="1707538"/>
            <a:chOff x="1785246" y="2455812"/>
            <a:chExt cx="2190194" cy="1707538"/>
          </a:xfrm>
        </p:grpSpPr>
        <p:cxnSp>
          <p:nvCxnSpPr>
            <p:cNvPr id="97" name="Straight Arrow Connector 96">
              <a:extLst>
                <a:ext uri="{FF2B5EF4-FFF2-40B4-BE49-F238E27FC236}">
                  <a16:creationId xmlns:a16="http://schemas.microsoft.com/office/drawing/2014/main" id="{CDD3C49D-4CFE-2CC9-7567-90212C5D1244}"/>
                </a:ext>
              </a:extLst>
            </p:cNvPr>
            <p:cNvCxnSpPr>
              <a:cxnSpLocks/>
            </p:cNvCxnSpPr>
            <p:nvPr/>
          </p:nvCxnSpPr>
          <p:spPr>
            <a:xfrm>
              <a:off x="1785246" y="3277074"/>
              <a:ext cx="2786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Left Brace 100">
              <a:extLst>
                <a:ext uri="{FF2B5EF4-FFF2-40B4-BE49-F238E27FC236}">
                  <a16:creationId xmlns:a16="http://schemas.microsoft.com/office/drawing/2014/main" id="{33EBFB8F-CBF3-5A77-72B7-D99B92BED9D3}"/>
                </a:ext>
              </a:extLst>
            </p:cNvPr>
            <p:cNvSpPr/>
            <p:nvPr/>
          </p:nvSpPr>
          <p:spPr>
            <a:xfrm>
              <a:off x="2140113" y="2455812"/>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48" name="Group 147">
              <a:extLst>
                <a:ext uri="{FF2B5EF4-FFF2-40B4-BE49-F238E27FC236}">
                  <a16:creationId xmlns:a16="http://schemas.microsoft.com/office/drawing/2014/main" id="{7AD0AFFA-420A-AB7D-B731-6D79E7718964}"/>
                </a:ext>
              </a:extLst>
            </p:cNvPr>
            <p:cNvGrpSpPr/>
            <p:nvPr/>
          </p:nvGrpSpPr>
          <p:grpSpPr>
            <a:xfrm>
              <a:off x="2530422" y="2520702"/>
              <a:ext cx="1043338" cy="1642648"/>
              <a:chOff x="4359240" y="2721000"/>
              <a:chExt cx="1043338" cy="1642648"/>
            </a:xfrm>
          </p:grpSpPr>
          <p:grpSp>
            <p:nvGrpSpPr>
              <p:cNvPr id="147" name="Group 146">
                <a:extLst>
                  <a:ext uri="{FF2B5EF4-FFF2-40B4-BE49-F238E27FC236}">
                    <a16:creationId xmlns:a16="http://schemas.microsoft.com/office/drawing/2014/main" id="{6EAB33D8-F788-456B-E661-2A9240D3FCFB}"/>
                  </a:ext>
                </a:extLst>
              </p:cNvPr>
              <p:cNvGrpSpPr/>
              <p:nvPr/>
            </p:nvGrpSpPr>
            <p:grpSpPr>
              <a:xfrm>
                <a:off x="4359240" y="2721000"/>
                <a:ext cx="234010" cy="1503359"/>
                <a:chOff x="4359240" y="2721000"/>
                <a:chExt cx="234010" cy="1503359"/>
              </a:xfrm>
            </p:grpSpPr>
            <p:pic>
              <p:nvPicPr>
                <p:cNvPr id="99" name="Picture 98">
                  <a:extLst>
                    <a:ext uri="{FF2B5EF4-FFF2-40B4-BE49-F238E27FC236}">
                      <a16:creationId xmlns:a16="http://schemas.microsoft.com/office/drawing/2014/main" id="{0B973DA9-E18F-4DCF-307A-AA5DF82FD5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9240" y="2721000"/>
                  <a:ext cx="234010" cy="283649"/>
                </a:xfrm>
                <a:prstGeom prst="rect">
                  <a:avLst/>
                </a:prstGeom>
                <a:ln>
                  <a:solidFill>
                    <a:schemeClr val="tx1"/>
                  </a:solidFill>
                </a:ln>
              </p:spPr>
            </p:pic>
            <p:pic>
              <p:nvPicPr>
                <p:cNvPr id="102" name="Picture 101">
                  <a:extLst>
                    <a:ext uri="{FF2B5EF4-FFF2-40B4-BE49-F238E27FC236}">
                      <a16:creationId xmlns:a16="http://schemas.microsoft.com/office/drawing/2014/main" id="{C18766D2-0B15-63BD-7A5F-353880F1D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9240" y="3136335"/>
                  <a:ext cx="234010" cy="283649"/>
                </a:xfrm>
                <a:prstGeom prst="rect">
                  <a:avLst/>
                </a:prstGeom>
                <a:ln>
                  <a:solidFill>
                    <a:schemeClr val="tx1"/>
                  </a:solidFill>
                </a:ln>
              </p:spPr>
            </p:pic>
            <p:pic>
              <p:nvPicPr>
                <p:cNvPr id="103" name="Picture 102">
                  <a:extLst>
                    <a:ext uri="{FF2B5EF4-FFF2-40B4-BE49-F238E27FC236}">
                      <a16:creationId xmlns:a16="http://schemas.microsoft.com/office/drawing/2014/main" id="{CC2E4D10-8446-C0FC-AE44-128B28006B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9240" y="3533751"/>
                  <a:ext cx="234010" cy="283649"/>
                </a:xfrm>
                <a:prstGeom prst="rect">
                  <a:avLst/>
                </a:prstGeom>
                <a:ln>
                  <a:solidFill>
                    <a:schemeClr val="tx1"/>
                  </a:solidFill>
                </a:ln>
              </p:spPr>
            </p:pic>
            <p:pic>
              <p:nvPicPr>
                <p:cNvPr id="104" name="Picture 103">
                  <a:extLst>
                    <a:ext uri="{FF2B5EF4-FFF2-40B4-BE49-F238E27FC236}">
                      <a16:creationId xmlns:a16="http://schemas.microsoft.com/office/drawing/2014/main" id="{EBA14E8D-147E-E7DB-AB38-1A185FE08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9240" y="3940710"/>
                  <a:ext cx="234010" cy="283649"/>
                </a:xfrm>
                <a:prstGeom prst="rect">
                  <a:avLst/>
                </a:prstGeom>
                <a:ln>
                  <a:solidFill>
                    <a:schemeClr val="tx1"/>
                  </a:solidFill>
                </a:ln>
              </p:spPr>
            </p:pic>
          </p:grpSp>
          <p:grpSp>
            <p:nvGrpSpPr>
              <p:cNvPr id="146" name="Group 145">
                <a:extLst>
                  <a:ext uri="{FF2B5EF4-FFF2-40B4-BE49-F238E27FC236}">
                    <a16:creationId xmlns:a16="http://schemas.microsoft.com/office/drawing/2014/main" id="{D0E4815B-D356-BC0D-A49A-4DFD699A12E2}"/>
                  </a:ext>
                </a:extLst>
              </p:cNvPr>
              <p:cNvGrpSpPr/>
              <p:nvPr/>
            </p:nvGrpSpPr>
            <p:grpSpPr>
              <a:xfrm>
                <a:off x="4655436" y="2738919"/>
                <a:ext cx="747142" cy="1624729"/>
                <a:chOff x="4655436" y="2738919"/>
                <a:chExt cx="747142" cy="1624729"/>
              </a:xfrm>
            </p:grpSpPr>
            <p:sp>
              <p:nvSpPr>
                <p:cNvPr id="105" name="TextBox 104">
                  <a:extLst>
                    <a:ext uri="{FF2B5EF4-FFF2-40B4-BE49-F238E27FC236}">
                      <a16:creationId xmlns:a16="http://schemas.microsoft.com/office/drawing/2014/main" id="{D9DDE8F8-3418-C184-1499-64F02B11A37E}"/>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DEE7320B-393F-D24B-B07E-1F19254D8922}"/>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35E60298-375F-96CD-FA17-FBC74D154093}"/>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A4B6ED3E-FB12-9727-79BA-35B592C07829}"/>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grpSp>
        </p:grpSp>
        <p:grpSp>
          <p:nvGrpSpPr>
            <p:cNvPr id="128" name="Group 127">
              <a:extLst>
                <a:ext uri="{FF2B5EF4-FFF2-40B4-BE49-F238E27FC236}">
                  <a16:creationId xmlns:a16="http://schemas.microsoft.com/office/drawing/2014/main" id="{F3EB40E2-B2B6-1172-6E10-75D26D313492}"/>
                </a:ext>
              </a:extLst>
            </p:cNvPr>
            <p:cNvGrpSpPr/>
            <p:nvPr/>
          </p:nvGrpSpPr>
          <p:grpSpPr>
            <a:xfrm>
              <a:off x="3497997" y="2653976"/>
              <a:ext cx="477443" cy="1228260"/>
              <a:chOff x="5500990" y="2854274"/>
              <a:chExt cx="477443" cy="1228260"/>
            </a:xfrm>
          </p:grpSpPr>
          <p:cxnSp>
            <p:nvCxnSpPr>
              <p:cNvPr id="124" name="Straight Arrow Connector 123">
                <a:extLst>
                  <a:ext uri="{FF2B5EF4-FFF2-40B4-BE49-F238E27FC236}">
                    <a16:creationId xmlns:a16="http://schemas.microsoft.com/office/drawing/2014/main" id="{20ACD874-BAEA-34C5-7950-5E2C3227CF4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3519A81-8AC0-5AEE-0A72-495B5E01B239}"/>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60F8E52-9699-EA31-BF6E-01FE2108D5F4}"/>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7ED47D6-8DC6-6A66-0EC7-7FF146F76198}"/>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A558F01F-B667-7264-86A2-254DEB2EF785}"/>
              </a:ext>
              <a:ext uri="{C183D7F6-B498-43B3-948B-1728B52AA6E4}">
                <adec:decorative xmlns:adec="http://schemas.microsoft.com/office/drawing/2017/decorative" val="1"/>
              </a:ext>
            </a:extLst>
          </p:cNvPr>
          <p:cNvGrpSpPr/>
          <p:nvPr/>
        </p:nvGrpSpPr>
        <p:grpSpPr>
          <a:xfrm>
            <a:off x="5925517" y="2528353"/>
            <a:ext cx="2226947" cy="1634997"/>
            <a:chOff x="5925517" y="2528353"/>
            <a:chExt cx="2226947" cy="1634997"/>
          </a:xfrm>
        </p:grpSpPr>
        <p:grpSp>
          <p:nvGrpSpPr>
            <p:cNvPr id="157" name="Group 156">
              <a:extLst>
                <a:ext uri="{FF2B5EF4-FFF2-40B4-BE49-F238E27FC236}">
                  <a16:creationId xmlns:a16="http://schemas.microsoft.com/office/drawing/2014/main" id="{E8B4209D-78AB-FDB7-FC0D-86FABBA1565A}"/>
                </a:ext>
              </a:extLst>
            </p:cNvPr>
            <p:cNvGrpSpPr/>
            <p:nvPr/>
          </p:nvGrpSpPr>
          <p:grpSpPr>
            <a:xfrm>
              <a:off x="5925517" y="2544593"/>
              <a:ext cx="1964458" cy="1495721"/>
              <a:chOff x="7388559" y="2744891"/>
              <a:chExt cx="1964458" cy="1495721"/>
            </a:xfrm>
          </p:grpSpPr>
          <p:pic>
            <p:nvPicPr>
              <p:cNvPr id="130" name="Picture 129">
                <a:extLst>
                  <a:ext uri="{FF2B5EF4-FFF2-40B4-BE49-F238E27FC236}">
                    <a16:creationId xmlns:a16="http://schemas.microsoft.com/office/drawing/2014/main" id="{51B32FA9-15D4-0011-0C1E-E14572BE2CF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2683" y="2744891"/>
                <a:ext cx="234010" cy="276011"/>
              </a:xfrm>
              <a:prstGeom prst="rect">
                <a:avLst/>
              </a:prstGeom>
              <a:ln>
                <a:solidFill>
                  <a:schemeClr val="tx1"/>
                </a:solidFill>
              </a:ln>
            </p:spPr>
          </p:pic>
          <p:sp>
            <p:nvSpPr>
              <p:cNvPr id="131" name="TextBox 130">
                <a:extLst>
                  <a:ext uri="{FF2B5EF4-FFF2-40B4-BE49-F238E27FC236}">
                    <a16:creationId xmlns:a16="http://schemas.microsoft.com/office/drawing/2014/main" id="{355BDDDB-24DA-195F-3B70-7FDBA1F19E77}"/>
                  </a:ext>
                  <a:ext uri="{C183D7F6-B498-43B3-948B-1728B52AA6E4}">
                    <adec:decorative xmlns:adec="http://schemas.microsoft.com/office/drawing/2017/decorative" val="1"/>
                  </a:ext>
                </a:extLst>
              </p:cNvPr>
              <p:cNvSpPr txBox="1"/>
              <p:nvPr/>
            </p:nvSpPr>
            <p:spPr>
              <a:xfrm>
                <a:off x="8248878" y="2758991"/>
                <a:ext cx="1104139" cy="24622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Embedding 1</a:t>
                </a:r>
              </a:p>
            </p:txBody>
          </p:sp>
          <p:pic>
            <p:nvPicPr>
              <p:cNvPr id="133" name="Picture 132">
                <a:extLst>
                  <a:ext uri="{FF2B5EF4-FFF2-40B4-BE49-F238E27FC236}">
                    <a16:creationId xmlns:a16="http://schemas.microsoft.com/office/drawing/2014/main" id="{72B2AB06-FE24-36D7-8608-E45E010FC08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2683" y="3160226"/>
                <a:ext cx="234010" cy="276011"/>
              </a:xfrm>
              <a:prstGeom prst="rect">
                <a:avLst/>
              </a:prstGeom>
              <a:ln>
                <a:solidFill>
                  <a:schemeClr val="tx1"/>
                </a:solidFill>
              </a:ln>
            </p:spPr>
          </p:pic>
          <p:sp>
            <p:nvSpPr>
              <p:cNvPr id="134" name="TextBox 133">
                <a:extLst>
                  <a:ext uri="{FF2B5EF4-FFF2-40B4-BE49-F238E27FC236}">
                    <a16:creationId xmlns:a16="http://schemas.microsoft.com/office/drawing/2014/main" id="{E91C4B2D-39FF-ED47-D4CB-8DE7C5D682A7}"/>
                  </a:ext>
                  <a:ext uri="{C183D7F6-B498-43B3-948B-1728B52AA6E4}">
                    <adec:decorative xmlns:adec="http://schemas.microsoft.com/office/drawing/2017/decorative" val="1"/>
                  </a:ext>
                </a:extLst>
              </p:cNvPr>
              <p:cNvSpPr txBox="1"/>
              <p:nvPr/>
            </p:nvSpPr>
            <p:spPr>
              <a:xfrm>
                <a:off x="8248878" y="3156407"/>
                <a:ext cx="1104139" cy="24622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Embedding 2</a:t>
                </a:r>
              </a:p>
            </p:txBody>
          </p:sp>
          <p:pic>
            <p:nvPicPr>
              <p:cNvPr id="136" name="Picture 135">
                <a:extLst>
                  <a:ext uri="{FF2B5EF4-FFF2-40B4-BE49-F238E27FC236}">
                    <a16:creationId xmlns:a16="http://schemas.microsoft.com/office/drawing/2014/main" id="{1184E664-7818-0D02-3EA7-853C8E7FC51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2683" y="3557642"/>
                <a:ext cx="234010" cy="276011"/>
              </a:xfrm>
              <a:prstGeom prst="rect">
                <a:avLst/>
              </a:prstGeom>
              <a:ln>
                <a:solidFill>
                  <a:schemeClr val="tx1"/>
                </a:solidFill>
              </a:ln>
            </p:spPr>
          </p:pic>
          <p:sp>
            <p:nvSpPr>
              <p:cNvPr id="137" name="TextBox 136">
                <a:extLst>
                  <a:ext uri="{FF2B5EF4-FFF2-40B4-BE49-F238E27FC236}">
                    <a16:creationId xmlns:a16="http://schemas.microsoft.com/office/drawing/2014/main" id="{662F8C89-0D8A-2913-27E7-8338131C48DF}"/>
                  </a:ext>
                  <a:ext uri="{C183D7F6-B498-43B3-948B-1728B52AA6E4}">
                    <adec:decorative xmlns:adec="http://schemas.microsoft.com/office/drawing/2017/decorative" val="1"/>
                  </a:ext>
                </a:extLst>
              </p:cNvPr>
              <p:cNvSpPr txBox="1"/>
              <p:nvPr/>
            </p:nvSpPr>
            <p:spPr>
              <a:xfrm>
                <a:off x="8248878" y="3563366"/>
                <a:ext cx="1104139" cy="24622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Embedding 3</a:t>
                </a:r>
              </a:p>
            </p:txBody>
          </p:sp>
          <p:pic>
            <p:nvPicPr>
              <p:cNvPr id="139" name="Picture 138">
                <a:extLst>
                  <a:ext uri="{FF2B5EF4-FFF2-40B4-BE49-F238E27FC236}">
                    <a16:creationId xmlns:a16="http://schemas.microsoft.com/office/drawing/2014/main" id="{B08453C4-965B-9C20-0F92-799C71CACE2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2683" y="3964601"/>
                <a:ext cx="234010" cy="276011"/>
              </a:xfrm>
              <a:prstGeom prst="rect">
                <a:avLst/>
              </a:prstGeom>
              <a:ln>
                <a:solidFill>
                  <a:schemeClr val="tx1"/>
                </a:solidFill>
              </a:ln>
            </p:spPr>
          </p:pic>
          <p:sp>
            <p:nvSpPr>
              <p:cNvPr id="140" name="TextBox 139">
                <a:extLst>
                  <a:ext uri="{FF2B5EF4-FFF2-40B4-BE49-F238E27FC236}">
                    <a16:creationId xmlns:a16="http://schemas.microsoft.com/office/drawing/2014/main" id="{85034568-BFFB-914B-DBDE-871AEBCAA67F}"/>
                  </a:ext>
                  <a:ext uri="{C183D7F6-B498-43B3-948B-1728B52AA6E4}">
                    <adec:decorative xmlns:adec="http://schemas.microsoft.com/office/drawing/2017/decorative" val="1"/>
                  </a:ext>
                </a:extLst>
              </p:cNvPr>
              <p:cNvSpPr txBox="1"/>
              <p:nvPr/>
            </p:nvSpPr>
            <p:spPr>
              <a:xfrm>
                <a:off x="8248878" y="3983610"/>
                <a:ext cx="1104139" cy="24622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Embedding 4</a:t>
                </a:r>
              </a:p>
            </p:txBody>
          </p:sp>
          <p:grpSp>
            <p:nvGrpSpPr>
              <p:cNvPr id="141" name="Group 140">
                <a:extLst>
                  <a:ext uri="{FF2B5EF4-FFF2-40B4-BE49-F238E27FC236}">
                    <a16:creationId xmlns:a16="http://schemas.microsoft.com/office/drawing/2014/main" id="{D15B44A2-A4CA-21FE-B597-B4340B356FB2}"/>
                  </a:ext>
                </a:extLst>
              </p:cNvPr>
              <p:cNvGrpSpPr/>
              <p:nvPr/>
            </p:nvGrpSpPr>
            <p:grpSpPr>
              <a:xfrm>
                <a:off x="7388559" y="2874346"/>
                <a:ext cx="477443" cy="1228260"/>
                <a:chOff x="5500990" y="2854274"/>
                <a:chExt cx="477443" cy="1228260"/>
              </a:xfrm>
            </p:grpSpPr>
            <p:cxnSp>
              <p:nvCxnSpPr>
                <p:cNvPr id="142" name="Straight Arrow Connector 141">
                  <a:extLst>
                    <a:ext uri="{FF2B5EF4-FFF2-40B4-BE49-F238E27FC236}">
                      <a16:creationId xmlns:a16="http://schemas.microsoft.com/office/drawing/2014/main" id="{7140D018-9480-F07C-DE62-6F03372A1CC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EB24AC1-FC7B-8CE3-CBBE-62ECB0856317}"/>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58028CA-4E38-7FF7-DE45-6BC0C99F21A0}"/>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5EB0D3-6178-F3A3-A830-41F18E367AA2}"/>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53" name="Left Brace 152">
              <a:extLst>
                <a:ext uri="{FF2B5EF4-FFF2-40B4-BE49-F238E27FC236}">
                  <a16:creationId xmlns:a16="http://schemas.microsoft.com/office/drawing/2014/main" id="{2EF98B19-6BA6-09D1-D620-14B91A06A6C0}"/>
                </a:ext>
              </a:extLst>
            </p:cNvPr>
            <p:cNvSpPr/>
            <p:nvPr/>
          </p:nvSpPr>
          <p:spPr>
            <a:xfrm rot="10800000">
              <a:off x="7894667" y="2528353"/>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40F19C9-9A52-0A6A-A31C-092C43F80FA0}"/>
              </a:ext>
              <a:ext uri="{C183D7F6-B498-43B3-948B-1728B52AA6E4}">
                <adec:decorative xmlns:adec="http://schemas.microsoft.com/office/drawing/2017/decorative" val="1"/>
              </a:ext>
            </a:extLst>
          </p:cNvPr>
          <p:cNvGrpSpPr/>
          <p:nvPr/>
        </p:nvGrpSpPr>
        <p:grpSpPr>
          <a:xfrm>
            <a:off x="8253600" y="3067100"/>
            <a:ext cx="736099" cy="770966"/>
            <a:chOff x="8253600" y="3067100"/>
            <a:chExt cx="736099" cy="770966"/>
          </a:xfrm>
        </p:grpSpPr>
        <p:sp>
          <p:nvSpPr>
            <p:cNvPr id="13"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8253600" y="3591845"/>
              <a:ext cx="736099" cy="246221"/>
            </a:xfrm>
            <a:prstGeom prst="rect">
              <a:avLst/>
            </a:prstGeom>
            <a:noFill/>
            <a:ln>
              <a:solidFill>
                <a:schemeClr val="tx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VectorDB</a:t>
              </a:r>
            </a:p>
          </p:txBody>
        </p:sp>
        <p:sp>
          <p:nvSpPr>
            <p:cNvPr id="14" name="Can 11">
              <a:extLst>
                <a:ext uri="{FF2B5EF4-FFF2-40B4-BE49-F238E27FC236}">
                  <a16:creationId xmlns:a16="http://schemas.microsoft.com/office/drawing/2014/main" id="{232BB936-F08B-DB66-EA10-05A3256D6F78}"/>
                </a:ext>
              </a:extLst>
            </p:cNvPr>
            <p:cNvSpPr/>
            <p:nvPr/>
          </p:nvSpPr>
          <p:spPr bwMode="auto">
            <a:xfrm>
              <a:off x="8359225" y="3067100"/>
              <a:ext cx="511737" cy="532706"/>
            </a:xfrm>
            <a:prstGeom prst="can">
              <a:avLst/>
            </a:prstGeom>
            <a:solidFill>
              <a:srgbClr val="0078D4"/>
            </a:solidFill>
            <a:ln w="9525" cap="flat" cmpd="sng" algn="ctr">
              <a:solidFill>
                <a:schemeClr val="tx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13E150B0-45DE-96A6-996B-8A4CEB820B71}"/>
              </a:ext>
              <a:ext uri="{C183D7F6-B498-43B3-948B-1728B52AA6E4}">
                <adec:decorative xmlns:adec="http://schemas.microsoft.com/office/drawing/2017/decorative" val="1"/>
              </a:ext>
            </a:extLst>
          </p:cNvPr>
          <p:cNvGrpSpPr/>
          <p:nvPr/>
        </p:nvGrpSpPr>
        <p:grpSpPr>
          <a:xfrm>
            <a:off x="10714531" y="1302925"/>
            <a:ext cx="853119" cy="1195991"/>
            <a:chOff x="3177969" y="1745260"/>
            <a:chExt cx="853119" cy="1195991"/>
          </a:xfrm>
        </p:grpSpPr>
        <p:grpSp>
          <p:nvGrpSpPr>
            <p:cNvPr id="23" name="Group 22">
              <a:extLst>
                <a:ext uri="{FF2B5EF4-FFF2-40B4-BE49-F238E27FC236}">
                  <a16:creationId xmlns:a16="http://schemas.microsoft.com/office/drawing/2014/main" id="{8B9C5EB7-DDE7-2001-ED77-CECFBEE2EF1A}"/>
                </a:ext>
              </a:extLst>
            </p:cNvPr>
            <p:cNvGrpSpPr/>
            <p:nvPr/>
          </p:nvGrpSpPr>
          <p:grpSpPr>
            <a:xfrm>
              <a:off x="3333399" y="1868737"/>
              <a:ext cx="542945" cy="599305"/>
              <a:chOff x="4791177" y="2725299"/>
              <a:chExt cx="583305" cy="643849"/>
            </a:xfrm>
          </p:grpSpPr>
          <p:grpSp>
            <p:nvGrpSpPr>
              <p:cNvPr id="26" name="Group 25">
                <a:extLst>
                  <a:ext uri="{FF2B5EF4-FFF2-40B4-BE49-F238E27FC236}">
                    <a16:creationId xmlns:a16="http://schemas.microsoft.com/office/drawing/2014/main" id="{38EF717F-E2DC-C209-EB68-8FCA3048D5DF}"/>
                  </a:ext>
                </a:extLst>
              </p:cNvPr>
              <p:cNvGrpSpPr/>
              <p:nvPr/>
            </p:nvGrpSpPr>
            <p:grpSpPr>
              <a:xfrm>
                <a:off x="4869000" y="2981621"/>
                <a:ext cx="505482" cy="387527"/>
                <a:chOff x="4764224" y="2905396"/>
                <a:chExt cx="614227" cy="470896"/>
              </a:xfrm>
            </p:grpSpPr>
            <p:grpSp>
              <p:nvGrpSpPr>
                <p:cNvPr id="30" name="Group 29">
                  <a:extLst>
                    <a:ext uri="{FF2B5EF4-FFF2-40B4-BE49-F238E27FC236}">
                      <a16:creationId xmlns:a16="http://schemas.microsoft.com/office/drawing/2014/main" id="{30095241-895B-9F0D-3F9A-7B050F2DD959}"/>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9125F3B-937B-A025-20AA-3E3C6A192FF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Oval 35">
                    <a:extLst>
                      <a:ext uri="{FF2B5EF4-FFF2-40B4-BE49-F238E27FC236}">
                        <a16:creationId xmlns:a16="http://schemas.microsoft.com/office/drawing/2014/main" id="{AF4E8924-AC5F-9925-30BB-289404050813}"/>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1D9C4488-E720-F225-1E0D-B4E0C458935D}"/>
                    </a:ext>
                  </a:extLst>
                </p:cNvPr>
                <p:cNvGrpSpPr/>
                <p:nvPr/>
              </p:nvGrpSpPr>
              <p:grpSpPr>
                <a:xfrm>
                  <a:off x="5031363" y="2905396"/>
                  <a:ext cx="347088" cy="388143"/>
                  <a:chOff x="1175042" y="1972326"/>
                  <a:chExt cx="147106" cy="164506"/>
                </a:xfrm>
              </p:grpSpPr>
              <p:sp>
                <p:nvSpPr>
                  <p:cNvPr id="33" name="Freeform 5">
                    <a:extLst>
                      <a:ext uri="{FF2B5EF4-FFF2-40B4-BE49-F238E27FC236}">
                        <a16:creationId xmlns:a16="http://schemas.microsoft.com/office/drawing/2014/main" id="{A442D167-ED15-AFA3-2E79-DFACD9B08A9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5947C839-3820-5E9B-050A-06BC9F8569CE}"/>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2" name="Freeform 28">
                  <a:extLst>
                    <a:ext uri="{FF2B5EF4-FFF2-40B4-BE49-F238E27FC236}">
                      <a16:creationId xmlns:a16="http://schemas.microsoft.com/office/drawing/2014/main" id="{04479CC2-2598-EC59-B7A2-59C835AD822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D2E2452-8C06-EFCC-8B89-140A23C5DD9F}"/>
                  </a:ext>
                </a:extLst>
              </p:cNvPr>
              <p:cNvGrpSpPr/>
              <p:nvPr/>
            </p:nvGrpSpPr>
            <p:grpSpPr>
              <a:xfrm>
                <a:off x="4791177" y="2725299"/>
                <a:ext cx="324620" cy="292851"/>
                <a:chOff x="4764983" y="2720537"/>
                <a:chExt cx="324620" cy="292851"/>
              </a:xfrm>
            </p:grpSpPr>
            <p:sp>
              <p:nvSpPr>
                <p:cNvPr id="28" name="Rectangle: Rounded Corners 27">
                  <a:extLst>
                    <a:ext uri="{FF2B5EF4-FFF2-40B4-BE49-F238E27FC236}">
                      <a16:creationId xmlns:a16="http://schemas.microsoft.com/office/drawing/2014/main" id="{4355BEB1-98D2-D510-46E8-4478D47188E6}"/>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128">
                  <a:extLst>
                    <a:ext uri="{FF2B5EF4-FFF2-40B4-BE49-F238E27FC236}">
                      <a16:creationId xmlns:a16="http://schemas.microsoft.com/office/drawing/2014/main" id="{573B8B11-81AC-D97F-0788-09C527E96BDE}"/>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403511A5-A72E-EBE7-5809-1386C5CAAEC8}"/>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algn="ctr" defTabSz="914400">
                <a:defRPr/>
              </a:pPr>
              <a:r>
                <a:rPr lang="en-US" sz="1000" noProof="0">
                  <a:latin typeface="Segoe UI Semibold" panose="020B0702040204020203" pitchFamily="34" charset="0"/>
                  <a:cs typeface="Segoe UI Semibold" panose="020B0702040204020203"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User </a:t>
              </a:r>
            </a:p>
          </p:txBody>
        </p:sp>
        <p:sp>
          <p:nvSpPr>
            <p:cNvPr id="25" name="TextBox 24">
              <a:extLst>
                <a:ext uri="{FF2B5EF4-FFF2-40B4-BE49-F238E27FC236}">
                  <a16:creationId xmlns:a16="http://schemas.microsoft.com/office/drawing/2014/main" id="{0C0A3A5B-3037-3BF1-C623-9683CEA0899A}"/>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a:ea typeface="+mn-ea"/>
                  <a:cs typeface="+mn-cs"/>
                </a:rPr>
                <a:t>?</a:t>
              </a:r>
            </a:p>
          </p:txBody>
        </p:sp>
      </p:grpSp>
      <p:cxnSp>
        <p:nvCxnSpPr>
          <p:cNvPr id="39" name="Straight Arrow Connector 38">
            <a:extLst>
              <a:ext uri="{FF2B5EF4-FFF2-40B4-BE49-F238E27FC236}">
                <a16:creationId xmlns:a16="http://schemas.microsoft.com/office/drawing/2014/main" id="{A8AED645-7B52-5983-653E-01800F905D03}"/>
              </a:ext>
              <a:ext uri="{C183D7F6-B498-43B3-948B-1728B52AA6E4}">
                <adec:decorative xmlns:adec="http://schemas.microsoft.com/office/drawing/2017/decorative" val="1"/>
              </a:ext>
            </a:extLst>
          </p:cNvPr>
          <p:cNvCxnSpPr>
            <a:cxnSpLocks/>
          </p:cNvCxnSpPr>
          <p:nvPr/>
        </p:nvCxnSpPr>
        <p:spPr>
          <a:xfrm flipH="1">
            <a:off x="10231551" y="4943465"/>
            <a:ext cx="78169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CF418B3-5E13-3DD4-ECC3-C9C545854ED8}"/>
              </a:ext>
              <a:ext uri="{C183D7F6-B498-43B3-948B-1728B52AA6E4}">
                <adec:decorative xmlns:adec="http://schemas.microsoft.com/office/drawing/2017/decorative" val="1"/>
              </a:ext>
            </a:extLst>
          </p:cNvPr>
          <p:cNvCxnSpPr>
            <a:cxnSpLocks/>
          </p:cNvCxnSpPr>
          <p:nvPr/>
        </p:nvCxnSpPr>
        <p:spPr>
          <a:xfrm flipV="1">
            <a:off x="10589734" y="5624254"/>
            <a:ext cx="842738" cy="120541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F5323FB-955F-956D-9F70-309CD390BFE2}"/>
              </a:ext>
              <a:ext uri="{C183D7F6-B498-43B3-948B-1728B52AA6E4}">
                <adec:decorative xmlns:adec="http://schemas.microsoft.com/office/drawing/2017/decorative" val="1"/>
              </a:ext>
            </a:extLst>
          </p:cNvPr>
          <p:cNvSpPr txBox="1"/>
          <p:nvPr/>
        </p:nvSpPr>
        <p:spPr>
          <a:xfrm>
            <a:off x="8556932" y="2630748"/>
            <a:ext cx="1089116"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Vector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search</a:t>
            </a:r>
          </a:p>
        </p:txBody>
      </p:sp>
      <p:grpSp>
        <p:nvGrpSpPr>
          <p:cNvPr id="52" name="Group 51">
            <a:extLst>
              <a:ext uri="{FF2B5EF4-FFF2-40B4-BE49-F238E27FC236}">
                <a16:creationId xmlns:a16="http://schemas.microsoft.com/office/drawing/2014/main" id="{2A59D007-CDBD-C189-2990-8A0ED16F087E}"/>
              </a:ext>
              <a:ext uri="{C183D7F6-B498-43B3-948B-1728B52AA6E4}">
                <adec:decorative xmlns:adec="http://schemas.microsoft.com/office/drawing/2017/decorative" val="1"/>
              </a:ext>
            </a:extLst>
          </p:cNvPr>
          <p:cNvGrpSpPr/>
          <p:nvPr/>
        </p:nvGrpSpPr>
        <p:grpSpPr>
          <a:xfrm>
            <a:off x="8919989" y="1557281"/>
            <a:ext cx="1606529" cy="650923"/>
            <a:chOff x="8993703" y="1747809"/>
            <a:chExt cx="1606529" cy="650923"/>
          </a:xfrm>
        </p:grpSpPr>
        <p:pic>
          <p:nvPicPr>
            <p:cNvPr id="5" name="2F358329-2C19-4FBA-B51C-51CE75BE790F">
              <a:extLst>
                <a:ext uri="{FF2B5EF4-FFF2-40B4-BE49-F238E27FC236}">
                  <a16:creationId xmlns:a16="http://schemas.microsoft.com/office/drawing/2014/main" id="{DCDA7930-0487-2DD2-B047-DEFF90DA9D5F}"/>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183" r="-3331"/>
            <a:stretch/>
          </p:blipFill>
          <p:spPr bwMode="auto">
            <a:xfrm>
              <a:off x="9567020" y="1747809"/>
              <a:ext cx="411480" cy="374887"/>
            </a:xfrm>
            <a:prstGeom prst="rect">
              <a:avLst/>
            </a:prstGeom>
            <a:noFill/>
            <a:ln>
              <a:noFill/>
            </a:ln>
          </p:spPr>
        </p:pic>
        <p:sp>
          <p:nvSpPr>
            <p:cNvPr id="20" name="TextBox 19">
              <a:extLst>
                <a:ext uri="{FF2B5EF4-FFF2-40B4-BE49-F238E27FC236}">
                  <a16:creationId xmlns:a16="http://schemas.microsoft.com/office/drawing/2014/main" id="{616A4DB8-E843-058E-3C90-63EC66A3B1C6}"/>
                </a:ext>
                <a:ext uri="{C183D7F6-B498-43B3-948B-1728B52AA6E4}">
                  <adec:decorative xmlns:adec="http://schemas.microsoft.com/office/drawing/2017/decorative" val="1"/>
                </a:ext>
              </a:extLst>
            </p:cNvPr>
            <p:cNvSpPr txBox="1"/>
            <p:nvPr/>
          </p:nvSpPr>
          <p:spPr>
            <a:xfrm>
              <a:off x="8993703" y="2152511"/>
              <a:ext cx="1606529" cy="246221"/>
            </a:xfrm>
            <a:prstGeom prst="rect">
              <a:avLst/>
            </a:prstGeom>
            <a:no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text-embedding-3-small</a:t>
              </a:r>
            </a:p>
          </p:txBody>
        </p:sp>
      </p:grpSp>
      <p:grpSp>
        <p:nvGrpSpPr>
          <p:cNvPr id="86" name="Group 85">
            <a:extLst>
              <a:ext uri="{FF2B5EF4-FFF2-40B4-BE49-F238E27FC236}">
                <a16:creationId xmlns:a16="http://schemas.microsoft.com/office/drawing/2014/main" id="{9062DD97-F39D-C1F7-2508-D3E8CEAFB5A7}"/>
              </a:ext>
              <a:ext uri="{C183D7F6-B498-43B3-948B-1728B52AA6E4}">
                <adec:decorative xmlns:adec="http://schemas.microsoft.com/office/drawing/2017/decorative" val="1"/>
              </a:ext>
            </a:extLst>
          </p:cNvPr>
          <p:cNvGrpSpPr/>
          <p:nvPr/>
        </p:nvGrpSpPr>
        <p:grpSpPr>
          <a:xfrm>
            <a:off x="8870962" y="3333453"/>
            <a:ext cx="1332230" cy="788975"/>
            <a:chOff x="8870962" y="3333453"/>
            <a:chExt cx="1332230" cy="788975"/>
          </a:xfrm>
        </p:grpSpPr>
        <p:cxnSp>
          <p:nvCxnSpPr>
            <p:cNvPr id="61" name="Connector: Elbow 60">
              <a:extLst>
                <a:ext uri="{FF2B5EF4-FFF2-40B4-BE49-F238E27FC236}">
                  <a16:creationId xmlns:a16="http://schemas.microsoft.com/office/drawing/2014/main" id="{569031D1-0E7A-6282-3CF1-2EEA32B9C360}"/>
                </a:ext>
              </a:extLst>
            </p:cNvPr>
            <p:cNvCxnSpPr>
              <a:cxnSpLocks/>
              <a:stCxn id="14" idx="4"/>
              <a:endCxn id="65" idx="1"/>
            </p:cNvCxnSpPr>
            <p:nvPr/>
          </p:nvCxnSpPr>
          <p:spPr>
            <a:xfrm>
              <a:off x="8870962" y="3333453"/>
              <a:ext cx="1332230" cy="2875"/>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B70CDA33-24F8-9F5C-AD52-1AAE6783F7A0}"/>
                </a:ext>
              </a:extLst>
            </p:cNvPr>
            <p:cNvGrpSpPr/>
            <p:nvPr/>
          </p:nvGrpSpPr>
          <p:grpSpPr>
            <a:xfrm>
              <a:off x="9026845" y="3398614"/>
              <a:ext cx="1020464" cy="723814"/>
              <a:chOff x="9026845" y="3398614"/>
              <a:chExt cx="1020464" cy="723814"/>
            </a:xfrm>
          </p:grpSpPr>
          <p:sp>
            <p:nvSpPr>
              <p:cNvPr id="37" name="TextBox 36">
                <a:extLst>
                  <a:ext uri="{FF2B5EF4-FFF2-40B4-BE49-F238E27FC236}">
                    <a16:creationId xmlns:a16="http://schemas.microsoft.com/office/drawing/2014/main" id="{3BD9A2C2-01AB-F5B9-725B-D2FBBA02EA3F}"/>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N-Relevant Sections</a:t>
                </a:r>
              </a:p>
            </p:txBody>
          </p:sp>
          <p:pic>
            <p:nvPicPr>
              <p:cNvPr id="68" name="Picture 67">
                <a:extLst>
                  <a:ext uri="{FF2B5EF4-FFF2-40B4-BE49-F238E27FC236}">
                    <a16:creationId xmlns:a16="http://schemas.microsoft.com/office/drawing/2014/main" id="{B250B5F5-023C-61C9-B577-509C3FAF2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753" y="3831073"/>
                <a:ext cx="234010" cy="283649"/>
              </a:xfrm>
              <a:prstGeom prst="rect">
                <a:avLst/>
              </a:prstGeom>
              <a:ln>
                <a:solidFill>
                  <a:schemeClr val="tx1"/>
                </a:solidFill>
              </a:ln>
            </p:spPr>
          </p:pic>
          <p:pic>
            <p:nvPicPr>
              <p:cNvPr id="69" name="Picture 68">
                <a:extLst>
                  <a:ext uri="{FF2B5EF4-FFF2-40B4-BE49-F238E27FC236}">
                    <a16:creationId xmlns:a16="http://schemas.microsoft.com/office/drawing/2014/main" id="{2F274565-CF77-9BF2-4CF5-2C02C88406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132" y="3833764"/>
                <a:ext cx="234010" cy="283649"/>
              </a:xfrm>
              <a:prstGeom prst="rect">
                <a:avLst/>
              </a:prstGeom>
              <a:ln>
                <a:solidFill>
                  <a:schemeClr val="tx1"/>
                </a:solidFill>
              </a:ln>
            </p:spPr>
          </p:pic>
          <p:pic>
            <p:nvPicPr>
              <p:cNvPr id="70" name="Picture 69">
                <a:extLst>
                  <a:ext uri="{FF2B5EF4-FFF2-40B4-BE49-F238E27FC236}">
                    <a16:creationId xmlns:a16="http://schemas.microsoft.com/office/drawing/2014/main" id="{E6426C6E-B689-FE45-9DF2-533DE2E1CB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6829" y="3838779"/>
                <a:ext cx="234010" cy="283649"/>
              </a:xfrm>
              <a:prstGeom prst="rect">
                <a:avLst/>
              </a:prstGeom>
              <a:ln>
                <a:solidFill>
                  <a:schemeClr val="tx1"/>
                </a:solidFill>
              </a:ln>
            </p:spPr>
          </p:pic>
        </p:grpSp>
      </p:grpSp>
      <p:grpSp>
        <p:nvGrpSpPr>
          <p:cNvPr id="87" name="Group 86">
            <a:extLst>
              <a:ext uri="{FF2B5EF4-FFF2-40B4-BE49-F238E27FC236}">
                <a16:creationId xmlns:a16="http://schemas.microsoft.com/office/drawing/2014/main" id="{27B85C79-BC51-1795-FEF1-C582151F8DC5}"/>
              </a:ext>
              <a:ext uri="{C183D7F6-B498-43B3-948B-1728B52AA6E4}">
                <adec:decorative xmlns:adec="http://schemas.microsoft.com/office/drawing/2017/decorative" val="1"/>
              </a:ext>
            </a:extLst>
          </p:cNvPr>
          <p:cNvGrpSpPr/>
          <p:nvPr/>
        </p:nvGrpSpPr>
        <p:grpSpPr>
          <a:xfrm>
            <a:off x="9856702" y="2498916"/>
            <a:ext cx="2276968" cy="1426162"/>
            <a:chOff x="9856702" y="2498916"/>
            <a:chExt cx="2276968" cy="1426162"/>
          </a:xfrm>
        </p:grpSpPr>
        <p:sp>
          <p:nvSpPr>
            <p:cNvPr id="48" name="TextBox 47">
              <a:extLst>
                <a:ext uri="{FF2B5EF4-FFF2-40B4-BE49-F238E27FC236}">
                  <a16:creationId xmlns:a16="http://schemas.microsoft.com/office/drawing/2014/main" id="{58BDD36F-0A9F-37D4-91F8-6B014E46DBEB}"/>
                </a:ext>
                <a:ext uri="{C183D7F6-B498-43B3-948B-1728B52AA6E4}">
                  <adec:decorative xmlns:adec="http://schemas.microsoft.com/office/drawing/2017/decorative" val="1"/>
                </a:ext>
              </a:extLst>
            </p:cNvPr>
            <p:cNvSpPr txBox="1"/>
            <p:nvPr/>
          </p:nvSpPr>
          <p:spPr>
            <a:xfrm>
              <a:off x="11001630" y="3371080"/>
              <a:ext cx="1132040"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NLP Tasks: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Q&amp;A, etc.</a:t>
              </a:r>
            </a:p>
          </p:txBody>
        </p:sp>
        <p:grpSp>
          <p:nvGrpSpPr>
            <p:cNvPr id="64" name="Group 63">
              <a:extLst>
                <a:ext uri="{FF2B5EF4-FFF2-40B4-BE49-F238E27FC236}">
                  <a16:creationId xmlns:a16="http://schemas.microsoft.com/office/drawing/2014/main" id="{885A1B1F-0ADA-772A-803D-913F88DCDAF9}"/>
                </a:ext>
              </a:extLst>
            </p:cNvPr>
            <p:cNvGrpSpPr/>
            <p:nvPr/>
          </p:nvGrpSpPr>
          <p:grpSpPr>
            <a:xfrm>
              <a:off x="9856702" y="3148884"/>
              <a:ext cx="1152881" cy="650923"/>
              <a:chOff x="9220530" y="1747809"/>
              <a:chExt cx="1152881" cy="650923"/>
            </a:xfrm>
          </p:grpSpPr>
          <p:pic>
            <p:nvPicPr>
              <p:cNvPr id="65" name="2F358329-2C19-4FBA-B51C-51CE75BE790F">
                <a:extLst>
                  <a:ext uri="{FF2B5EF4-FFF2-40B4-BE49-F238E27FC236}">
                    <a16:creationId xmlns:a16="http://schemas.microsoft.com/office/drawing/2014/main" id="{3B6A6DA2-43C2-10EC-1A05-A686A893A842}"/>
                  </a:ext>
                  <a:ext uri="{C183D7F6-B498-43B3-948B-1728B52AA6E4}">
                    <adec:decorative xmlns:adec="http://schemas.microsoft.com/office/drawing/2017/decorative" val="1"/>
                  </a:ext>
                </a:extLst>
              </p:cNvPr>
              <p:cNvPicPr>
                <a:picLocks noChangeAspect="1" noChangeArrowheads="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7183" r="-3331"/>
              <a:stretch/>
            </p:blipFill>
            <p:spPr bwMode="auto">
              <a:xfrm>
                <a:off x="9567020" y="1747809"/>
                <a:ext cx="411480" cy="374887"/>
              </a:xfrm>
              <a:prstGeom prst="rect">
                <a:avLst/>
              </a:prstGeom>
              <a:noFill/>
              <a:ln>
                <a:noFill/>
              </a:ln>
            </p:spPr>
          </p:pic>
          <p:sp>
            <p:nvSpPr>
              <p:cNvPr id="66" name="TextBox 65">
                <a:extLst>
                  <a:ext uri="{FF2B5EF4-FFF2-40B4-BE49-F238E27FC236}">
                    <a16:creationId xmlns:a16="http://schemas.microsoft.com/office/drawing/2014/main" id="{3AA225D2-4E60-577F-D027-266B38B24C04}"/>
                  </a:ext>
                  <a:ext uri="{C183D7F6-B498-43B3-948B-1728B52AA6E4}">
                    <adec:decorative xmlns:adec="http://schemas.microsoft.com/office/drawing/2017/decorative" val="1"/>
                  </a:ext>
                </a:extLst>
              </p:cNvPr>
              <p:cNvSpPr txBox="1"/>
              <p:nvPr/>
            </p:nvSpPr>
            <p:spPr>
              <a:xfrm>
                <a:off x="9220530" y="2152511"/>
                <a:ext cx="11528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text-davinci-003</a:t>
                </a:r>
              </a:p>
            </p:txBody>
          </p:sp>
        </p:grpSp>
        <p:cxnSp>
          <p:nvCxnSpPr>
            <p:cNvPr id="71" name="Connector: Elbow 70">
              <a:extLst>
                <a:ext uri="{FF2B5EF4-FFF2-40B4-BE49-F238E27FC236}">
                  <a16:creationId xmlns:a16="http://schemas.microsoft.com/office/drawing/2014/main" id="{59D8921F-57DB-438F-FE07-562B17B2E201}"/>
                </a:ext>
              </a:extLst>
            </p:cNvPr>
            <p:cNvCxnSpPr>
              <a:cxnSpLocks/>
              <a:stCxn id="65" idx="3"/>
              <a:endCxn id="24" idx="2"/>
            </p:cNvCxnSpPr>
            <p:nvPr/>
          </p:nvCxnSpPr>
          <p:spPr>
            <a:xfrm flipV="1">
              <a:off x="10614672" y="2498916"/>
              <a:ext cx="526419" cy="837412"/>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E42E2F6E-E5DF-DCAF-170F-4F9404C4A664}"/>
              </a:ext>
              <a:ext uri="{C183D7F6-B498-43B3-948B-1728B52AA6E4}">
                <adec:decorative xmlns:adec="http://schemas.microsoft.com/office/drawing/2017/decorative" val="1"/>
              </a:ext>
            </a:extLst>
          </p:cNvPr>
          <p:cNvGrpSpPr/>
          <p:nvPr/>
        </p:nvGrpSpPr>
        <p:grpSpPr>
          <a:xfrm>
            <a:off x="9785803" y="1401114"/>
            <a:ext cx="1089116" cy="343611"/>
            <a:chOff x="9785803" y="1401114"/>
            <a:chExt cx="1089116" cy="343611"/>
          </a:xfrm>
        </p:grpSpPr>
        <p:sp>
          <p:nvSpPr>
            <p:cNvPr id="93" name="TextBox 92">
              <a:extLst>
                <a:ext uri="{FF2B5EF4-FFF2-40B4-BE49-F238E27FC236}">
                  <a16:creationId xmlns:a16="http://schemas.microsoft.com/office/drawing/2014/main" id="{0210FFE4-3428-AA62-F223-9DE28B820EE9}"/>
                </a:ext>
                <a:ext uri="{C183D7F6-B498-43B3-948B-1728B52AA6E4}">
                  <adec:decorative xmlns:adec="http://schemas.microsoft.com/office/drawing/2017/decorative" val="1"/>
                </a:ext>
              </a:extLst>
            </p:cNvPr>
            <p:cNvSpPr txBox="1"/>
            <p:nvPr/>
          </p:nvSpPr>
          <p:spPr>
            <a:xfrm>
              <a:off x="9785803" y="1401114"/>
              <a:ext cx="108911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Questions</a:t>
              </a:r>
            </a:p>
          </p:txBody>
        </p:sp>
        <p:cxnSp>
          <p:nvCxnSpPr>
            <p:cNvPr id="95" name="Straight Arrow Connector 94">
              <a:extLst>
                <a:ext uri="{FF2B5EF4-FFF2-40B4-BE49-F238E27FC236}">
                  <a16:creationId xmlns:a16="http://schemas.microsoft.com/office/drawing/2014/main" id="{3F6303CB-2414-EF85-25CA-20C77A72D96C}"/>
                </a:ext>
              </a:extLst>
            </p:cNvPr>
            <p:cNvCxnSpPr>
              <a:cxnSpLocks/>
            </p:cNvCxnSpPr>
            <p:nvPr/>
          </p:nvCxnSpPr>
          <p:spPr>
            <a:xfrm flipH="1">
              <a:off x="9904786" y="1744724"/>
              <a:ext cx="71761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EE6DD53D-B34C-922E-02D3-969EDBB7458E}"/>
              </a:ext>
              <a:ext uri="{C183D7F6-B498-43B3-948B-1728B52AA6E4}">
                <adec:decorative xmlns:adec="http://schemas.microsoft.com/office/drawing/2017/decorative" val="1"/>
              </a:ext>
            </a:extLst>
          </p:cNvPr>
          <p:cNvGrpSpPr/>
          <p:nvPr/>
        </p:nvGrpSpPr>
        <p:grpSpPr>
          <a:xfrm>
            <a:off x="1785246" y="3338682"/>
            <a:ext cx="6836404" cy="1966690"/>
            <a:chOff x="1785246" y="3338682"/>
            <a:chExt cx="6836404" cy="1966690"/>
          </a:xfrm>
        </p:grpSpPr>
        <p:cxnSp>
          <p:nvCxnSpPr>
            <p:cNvPr id="107" name="Connector: Elbow 106">
              <a:extLst>
                <a:ext uri="{FF2B5EF4-FFF2-40B4-BE49-F238E27FC236}">
                  <a16:creationId xmlns:a16="http://schemas.microsoft.com/office/drawing/2014/main" id="{529AB711-6809-B8D3-862C-BB999B9A65C6}"/>
                </a:ext>
              </a:extLst>
            </p:cNvPr>
            <p:cNvCxnSpPr>
              <a:cxnSpLocks/>
              <a:endCxn id="13" idx="2"/>
            </p:cNvCxnSpPr>
            <p:nvPr/>
          </p:nvCxnSpPr>
          <p:spPr>
            <a:xfrm>
              <a:off x="1785246" y="3338682"/>
              <a:ext cx="6836404" cy="499384"/>
            </a:xfrm>
            <a:prstGeom prst="bentConnector4">
              <a:avLst>
                <a:gd name="adj1" fmla="val 2468"/>
                <a:gd name="adj2" fmla="val 28877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B13A226B-37D1-D7B2-A023-D4765EDF5B8A}"/>
                </a:ext>
              </a:extLst>
            </p:cNvPr>
            <p:cNvGrpSpPr/>
            <p:nvPr/>
          </p:nvGrpSpPr>
          <p:grpSpPr>
            <a:xfrm>
              <a:off x="4488996" y="4581558"/>
              <a:ext cx="1020464" cy="723814"/>
              <a:chOff x="9026845" y="3398614"/>
              <a:chExt cx="1020464" cy="723814"/>
            </a:xfrm>
          </p:grpSpPr>
          <p:sp>
            <p:nvSpPr>
              <p:cNvPr id="138" name="TextBox 137">
                <a:extLst>
                  <a:ext uri="{FF2B5EF4-FFF2-40B4-BE49-F238E27FC236}">
                    <a16:creationId xmlns:a16="http://schemas.microsoft.com/office/drawing/2014/main" id="{7401D8C5-F68E-4E70-55F9-10C0E982FFD7}"/>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Extracted Section Text</a:t>
                </a:r>
              </a:p>
            </p:txBody>
          </p:sp>
          <p:pic>
            <p:nvPicPr>
              <p:cNvPr id="149" name="Picture 148">
                <a:extLst>
                  <a:ext uri="{FF2B5EF4-FFF2-40B4-BE49-F238E27FC236}">
                    <a16:creationId xmlns:a16="http://schemas.microsoft.com/office/drawing/2014/main" id="{10DD689D-910C-0B1C-D2AE-DD781645B6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753" y="3831073"/>
                <a:ext cx="234010" cy="283649"/>
              </a:xfrm>
              <a:prstGeom prst="rect">
                <a:avLst/>
              </a:prstGeom>
              <a:ln>
                <a:solidFill>
                  <a:schemeClr val="tx1"/>
                </a:solidFill>
              </a:ln>
            </p:spPr>
          </p:pic>
          <p:pic>
            <p:nvPicPr>
              <p:cNvPr id="150" name="Picture 149">
                <a:extLst>
                  <a:ext uri="{FF2B5EF4-FFF2-40B4-BE49-F238E27FC236}">
                    <a16:creationId xmlns:a16="http://schemas.microsoft.com/office/drawing/2014/main" id="{3006BAF0-132B-560D-5566-7BB072968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132" y="3833764"/>
                <a:ext cx="234010" cy="283649"/>
              </a:xfrm>
              <a:prstGeom prst="rect">
                <a:avLst/>
              </a:prstGeom>
              <a:ln>
                <a:solidFill>
                  <a:schemeClr val="tx1"/>
                </a:solidFill>
              </a:ln>
            </p:spPr>
          </p:pic>
          <p:pic>
            <p:nvPicPr>
              <p:cNvPr id="151" name="Picture 150">
                <a:extLst>
                  <a:ext uri="{FF2B5EF4-FFF2-40B4-BE49-F238E27FC236}">
                    <a16:creationId xmlns:a16="http://schemas.microsoft.com/office/drawing/2014/main" id="{B3FD78AE-4C79-2863-A56C-2BB13D3D6F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6829" y="3838779"/>
                <a:ext cx="234010" cy="283649"/>
              </a:xfrm>
              <a:prstGeom prst="rect">
                <a:avLst/>
              </a:prstGeom>
              <a:ln>
                <a:solidFill>
                  <a:schemeClr val="tx1"/>
                </a:solidFill>
              </a:ln>
            </p:spPr>
          </p:pic>
        </p:grpSp>
      </p:grpSp>
      <p:grpSp>
        <p:nvGrpSpPr>
          <p:cNvPr id="9" name="Group 8">
            <a:extLst>
              <a:ext uri="{FF2B5EF4-FFF2-40B4-BE49-F238E27FC236}">
                <a16:creationId xmlns:a16="http://schemas.microsoft.com/office/drawing/2014/main" id="{F94937D3-3254-D7DE-D36F-2C10D8BED953}"/>
              </a:ext>
              <a:ext uri="{C183D7F6-B498-43B3-948B-1728B52AA6E4}">
                <adec:decorative xmlns:adec="http://schemas.microsoft.com/office/drawing/2017/decorative" val="1"/>
              </a:ext>
            </a:extLst>
          </p:cNvPr>
          <p:cNvGrpSpPr/>
          <p:nvPr/>
        </p:nvGrpSpPr>
        <p:grpSpPr>
          <a:xfrm>
            <a:off x="8363541" y="1360495"/>
            <a:ext cx="1136663" cy="1706604"/>
            <a:chOff x="8363541" y="1360495"/>
            <a:chExt cx="1136663" cy="1706604"/>
          </a:xfrm>
        </p:grpSpPr>
        <p:grpSp>
          <p:nvGrpSpPr>
            <p:cNvPr id="100" name="Group 99">
              <a:extLst>
                <a:ext uri="{FF2B5EF4-FFF2-40B4-BE49-F238E27FC236}">
                  <a16:creationId xmlns:a16="http://schemas.microsoft.com/office/drawing/2014/main" id="{4E978626-B34C-1047-920E-B9A90C406918}"/>
                </a:ext>
              </a:extLst>
            </p:cNvPr>
            <p:cNvGrpSpPr/>
            <p:nvPr/>
          </p:nvGrpSpPr>
          <p:grpSpPr>
            <a:xfrm>
              <a:off x="8411088" y="1360495"/>
              <a:ext cx="1089116" cy="1706604"/>
              <a:chOff x="8411088" y="1360495"/>
              <a:chExt cx="1089116" cy="1706604"/>
            </a:xfrm>
          </p:grpSpPr>
          <p:cxnSp>
            <p:nvCxnSpPr>
              <p:cNvPr id="43" name="Connector: Elbow 42">
                <a:extLst>
                  <a:ext uri="{FF2B5EF4-FFF2-40B4-BE49-F238E27FC236}">
                    <a16:creationId xmlns:a16="http://schemas.microsoft.com/office/drawing/2014/main" id="{47EF35F2-BE68-DE4A-2CF5-B325F83DA4C9}"/>
                  </a:ext>
                </a:extLst>
              </p:cNvPr>
              <p:cNvCxnSpPr>
                <a:cxnSpLocks/>
                <a:stCxn id="5" idx="1"/>
                <a:endCxn id="14" idx="1"/>
              </p:cNvCxnSpPr>
              <p:nvPr/>
            </p:nvCxnSpPr>
            <p:spPr>
              <a:xfrm rot="10800000" flipV="1">
                <a:off x="8615094" y="1744724"/>
                <a:ext cx="878212" cy="1322375"/>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8A13D2B-4E50-D1CE-44A8-D377E3EB1D39}"/>
                  </a:ext>
                  <a:ext uri="{C183D7F6-B498-43B3-948B-1728B52AA6E4}">
                    <adec:decorative xmlns:adec="http://schemas.microsoft.com/office/drawing/2017/decorative" val="1"/>
                  </a:ext>
                </a:extLst>
              </p:cNvPr>
              <p:cNvSpPr txBox="1"/>
              <p:nvPr/>
            </p:nvSpPr>
            <p:spPr>
              <a:xfrm>
                <a:off x="8411088" y="1360495"/>
                <a:ext cx="10891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Embedded question</a:t>
                </a:r>
              </a:p>
            </p:txBody>
          </p:sp>
        </p:grpSp>
        <p:pic>
          <p:nvPicPr>
            <p:cNvPr id="3" name="Picture 2">
              <a:extLst>
                <a:ext uri="{FF2B5EF4-FFF2-40B4-BE49-F238E27FC236}">
                  <a16:creationId xmlns:a16="http://schemas.microsoft.com/office/drawing/2014/main" id="{C33DC7AC-1FB4-95EC-5FE7-41A9878CDC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63541" y="1431948"/>
              <a:ext cx="234010" cy="276011"/>
            </a:xfrm>
            <a:prstGeom prst="rect">
              <a:avLst/>
            </a:prstGeom>
          </p:spPr>
        </p:pic>
      </p:grpSp>
      <p:grpSp>
        <p:nvGrpSpPr>
          <p:cNvPr id="8" name="Group 7">
            <a:extLst>
              <a:ext uri="{FF2B5EF4-FFF2-40B4-BE49-F238E27FC236}">
                <a16:creationId xmlns:a16="http://schemas.microsoft.com/office/drawing/2014/main" id="{FDB203CD-641B-43EA-8B03-A19AD0777B2D}"/>
              </a:ext>
              <a:ext uri="{C183D7F6-B498-43B3-948B-1728B52AA6E4}">
                <adec:decorative xmlns:adec="http://schemas.microsoft.com/office/drawing/2017/decorative" val="1"/>
              </a:ext>
            </a:extLst>
          </p:cNvPr>
          <p:cNvGrpSpPr/>
          <p:nvPr/>
        </p:nvGrpSpPr>
        <p:grpSpPr>
          <a:xfrm>
            <a:off x="552425" y="4779586"/>
            <a:ext cx="1231427" cy="884201"/>
            <a:chOff x="552425" y="4779586"/>
            <a:chExt cx="1231427" cy="884201"/>
          </a:xfrm>
        </p:grpSpPr>
        <p:sp>
          <p:nvSpPr>
            <p:cNvPr id="81" name="TextBox 80">
              <a:extLst>
                <a:ext uri="{FF2B5EF4-FFF2-40B4-BE49-F238E27FC236}">
                  <a16:creationId xmlns:a16="http://schemas.microsoft.com/office/drawing/2014/main" id="{A0545F1B-00EA-8C75-9DA0-CE83E70A0926}"/>
                </a:ext>
                <a:ext uri="{C183D7F6-B498-43B3-948B-1728B52AA6E4}">
                  <adec:decorative xmlns:adec="http://schemas.microsoft.com/office/drawing/2017/decorative" val="1"/>
                </a:ext>
              </a:extLst>
            </p:cNvPr>
            <p:cNvSpPr txBox="1"/>
            <p:nvPr/>
          </p:nvSpPr>
          <p:spPr>
            <a:xfrm>
              <a:off x="552425" y="5417566"/>
              <a:ext cx="1231427" cy="246221"/>
            </a:xfrm>
            <a:prstGeom prst="rect">
              <a:avLst/>
            </a:prstGeom>
            <a:no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Document Library</a:t>
              </a:r>
            </a:p>
          </p:txBody>
        </p:sp>
        <p:pic>
          <p:nvPicPr>
            <p:cNvPr id="7" name="Picture 6">
              <a:extLst>
                <a:ext uri="{FF2B5EF4-FFF2-40B4-BE49-F238E27FC236}">
                  <a16:creationId xmlns:a16="http://schemas.microsoft.com/office/drawing/2014/main" id="{1D511874-78AE-55BA-ED5A-E819662C3C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9015" y="4779586"/>
              <a:ext cx="499485" cy="543657"/>
            </a:xfrm>
            <a:prstGeom prst="rect">
              <a:avLst/>
            </a:prstGeom>
            <a:ln>
              <a:solidFill>
                <a:schemeClr val="tx1"/>
              </a:solidFill>
            </a:ln>
          </p:spPr>
        </p:pic>
      </p:grpSp>
    </p:spTree>
    <p:extLst>
      <p:ext uri="{BB962C8B-B14F-4D97-AF65-F5344CB8AC3E}">
        <p14:creationId xmlns:p14="http://schemas.microsoft.com/office/powerpoint/2010/main" val="232107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fade">
                                      <p:cBhvr>
                                        <p:cTn id="27" dur="500"/>
                                        <p:tgtEl>
                                          <p:spTgt spid="1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685E3-D3D0-BD09-AF19-80E553461483}"/>
              </a:ext>
            </a:extLst>
          </p:cNvPr>
          <p:cNvSpPr>
            <a:spLocks noGrp="1"/>
          </p:cNvSpPr>
          <p:nvPr>
            <p:ph type="title"/>
          </p:nvPr>
        </p:nvSpPr>
        <p:spPr>
          <a:xfrm>
            <a:off x="585216" y="2918853"/>
            <a:ext cx="9144000" cy="615553"/>
          </a:xfrm>
        </p:spPr>
        <p:txBody>
          <a:bodyPr/>
          <a:lstStyle/>
          <a:p>
            <a:r>
              <a:rPr lang="en-US" noProof="0">
                <a:solidFill>
                  <a:schemeClr val="tx1"/>
                </a:solidFill>
              </a:rPr>
              <a:t>Storage optimization</a:t>
            </a:r>
          </a:p>
        </p:txBody>
      </p:sp>
    </p:spTree>
    <p:extLst>
      <p:ext uri="{BB962C8B-B14F-4D97-AF65-F5344CB8AC3E}">
        <p14:creationId xmlns:p14="http://schemas.microsoft.com/office/powerpoint/2010/main" val="294320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p:txBody>
          <a:bodyPr/>
          <a:lstStyle/>
          <a:p>
            <a:r>
              <a:rPr lang="en-US" noProof="0"/>
              <a:t>Narrow types in Azure AI Search</a:t>
            </a:r>
          </a:p>
        </p:txBody>
      </p:sp>
      <p:sp>
        <p:nvSpPr>
          <p:cNvPr id="23" name="TextBox 22">
            <a:extLst>
              <a:ext uri="{FF2B5EF4-FFF2-40B4-BE49-F238E27FC236}">
                <a16:creationId xmlns:a16="http://schemas.microsoft.com/office/drawing/2014/main" id="{0BE76D6A-556C-0092-8805-9A05AC8C7797}"/>
              </a:ext>
            </a:extLst>
          </p:cNvPr>
          <p:cNvSpPr txBox="1"/>
          <p:nvPr/>
        </p:nvSpPr>
        <p:spPr>
          <a:xfrm>
            <a:off x="-111262" y="11095297"/>
            <a:ext cx="3592650" cy="338554"/>
          </a:xfrm>
          <a:prstGeom prst="rect">
            <a:avLst/>
          </a:prstGeom>
          <a:noFill/>
        </p:spPr>
        <p:txBody>
          <a:bodyPr wrap="none" rtlCol="0">
            <a:spAutoFit/>
          </a:bodyPr>
          <a:lstStyle/>
          <a:p>
            <a:pPr marL="182563" indent="-182563">
              <a:buFont typeface="Wingdings" panose="05000000000000000000" pitchFamily="2" charset="2"/>
              <a:buChar char="à"/>
            </a:pPr>
            <a:r>
              <a:rPr lang="en-US" sz="800" noProof="0">
                <a:solidFill>
                  <a:srgbClr val="3A4953"/>
                </a:solidFill>
              </a:rPr>
              <a:t>Basic SKU now supports up to 3 partitions, up from a single partition</a:t>
            </a:r>
          </a:p>
          <a:p>
            <a:pPr marL="182563" indent="-182563">
              <a:buFont typeface="Wingdings" panose="05000000000000000000" pitchFamily="2" charset="2"/>
              <a:buChar char="à"/>
            </a:pPr>
            <a:r>
              <a:rPr lang="en-US" sz="800" noProof="0">
                <a:solidFill>
                  <a:srgbClr val="3A4953"/>
                </a:solidFill>
              </a:rPr>
              <a:t>Limits are GB/partition</a:t>
            </a:r>
          </a:p>
        </p:txBody>
      </p:sp>
      <p:graphicFrame>
        <p:nvGraphicFramePr>
          <p:cNvPr id="3" name="Content Placeholder 4">
            <a:extLst>
              <a:ext uri="{FF2B5EF4-FFF2-40B4-BE49-F238E27FC236}">
                <a16:creationId xmlns:a16="http://schemas.microsoft.com/office/drawing/2014/main" id="{F74AF90A-5ED8-E6EA-A9C2-B667C911A296}"/>
              </a:ext>
            </a:extLst>
          </p:cNvPr>
          <p:cNvGraphicFramePr>
            <a:graphicFrameLocks/>
          </p:cNvGraphicFramePr>
          <p:nvPr>
            <p:extLst>
              <p:ext uri="{D42A27DB-BD31-4B8C-83A1-F6EECF244321}">
                <p14:modId xmlns:p14="http://schemas.microsoft.com/office/powerpoint/2010/main" val="2265597934"/>
              </p:ext>
            </p:extLst>
          </p:nvPr>
        </p:nvGraphicFramePr>
        <p:xfrm>
          <a:off x="836965" y="1917322"/>
          <a:ext cx="10519658" cy="2722413"/>
        </p:xfrm>
        <a:graphic>
          <a:graphicData uri="http://schemas.openxmlformats.org/drawingml/2006/table">
            <a:tbl>
              <a:tblPr firstRow="1" bandRow="1">
                <a:tableStyleId>{C083E6E3-FA7D-4D7B-A595-EF9225AFEA82}</a:tableStyleId>
              </a:tblPr>
              <a:tblGrid>
                <a:gridCol w="3413592">
                  <a:extLst>
                    <a:ext uri="{9D8B030D-6E8A-4147-A177-3AD203B41FA5}">
                      <a16:colId xmlns:a16="http://schemas.microsoft.com/office/drawing/2014/main" val="4005263048"/>
                    </a:ext>
                  </a:extLst>
                </a:gridCol>
                <a:gridCol w="3040973">
                  <a:extLst>
                    <a:ext uri="{9D8B030D-6E8A-4147-A177-3AD203B41FA5}">
                      <a16:colId xmlns:a16="http://schemas.microsoft.com/office/drawing/2014/main" val="2913159569"/>
                    </a:ext>
                  </a:extLst>
                </a:gridCol>
                <a:gridCol w="4065093">
                  <a:extLst>
                    <a:ext uri="{9D8B030D-6E8A-4147-A177-3AD203B41FA5}">
                      <a16:colId xmlns:a16="http://schemas.microsoft.com/office/drawing/2014/main" val="1757808501"/>
                    </a:ext>
                  </a:extLst>
                </a:gridCol>
              </a:tblGrid>
              <a:tr h="572503">
                <a:tc>
                  <a:txBody>
                    <a:bodyPr/>
                    <a:lstStyle/>
                    <a:p>
                      <a:pPr marL="0" algn="l" defTabSz="932742" rtl="0" eaLnBrk="1" latinLnBrk="0" hangingPunct="1"/>
                      <a:r>
                        <a:rPr lang="en-US" sz="1800" b="1" kern="1200" noProof="0">
                          <a:ln w="3175">
                            <a:noFill/>
                          </a:ln>
                          <a:gradFill flip="none" rotWithShape="1">
                            <a:gsLst>
                              <a:gs pos="80000">
                                <a:schemeClr val="tx2"/>
                              </a:gs>
                              <a:gs pos="0">
                                <a:schemeClr val="accent6"/>
                              </a:gs>
                            </a:gsLst>
                            <a:path path="circle">
                              <a:fillToRect l="100000" t="100000"/>
                            </a:path>
                            <a:tileRect r="-100000" b="-100000"/>
                          </a:gradFill>
                          <a:latin typeface="Segoe UI Semibold" panose="020B0502040204020203" pitchFamily="34" charset="0"/>
                          <a:ea typeface="+mn-ea"/>
                          <a:cs typeface="Segoe UI" pitchFamily="34" charset="0"/>
                        </a:rPr>
                        <a:t>Description</a:t>
                      </a:r>
                    </a:p>
                  </a:txBody>
                  <a:tcPr marB="216000" anchor="ctr">
                    <a:lnL>
                      <a:noFill/>
                    </a:lnL>
                    <a:lnR>
                      <a:noFill/>
                    </a:lnR>
                    <a:lnT w="12700" cmpd="sng">
                      <a:noFill/>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800" b="1" kern="1200" noProof="0">
                          <a:ln w="3175">
                            <a:noFill/>
                          </a:ln>
                          <a:gradFill flip="none" rotWithShape="1">
                            <a:gsLst>
                              <a:gs pos="80000">
                                <a:schemeClr val="tx2"/>
                              </a:gs>
                              <a:gs pos="0">
                                <a:schemeClr val="accent6"/>
                              </a:gs>
                            </a:gsLst>
                            <a:path path="circle">
                              <a:fillToRect l="100000" t="100000"/>
                            </a:path>
                            <a:tileRect r="-100000" b="-100000"/>
                          </a:gradFill>
                          <a:latin typeface="Segoe UI Semibold" panose="020B0502040204020203" pitchFamily="34" charset="0"/>
                          <a:ea typeface="+mn-ea"/>
                          <a:cs typeface="Segoe UI" pitchFamily="34" charset="0"/>
                        </a:rPr>
                        <a:t>Size</a:t>
                      </a:r>
                    </a:p>
                  </a:txBody>
                  <a:tcPr marB="216000" anchor="ctr">
                    <a:lnL>
                      <a:noFill/>
                    </a:lnL>
                    <a:lnR>
                      <a:noFill/>
                    </a:lnR>
                    <a:lnT w="12700" cmpd="sng">
                      <a:noFill/>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800" b="1" kern="1200" noProof="0">
                          <a:ln w="3175">
                            <a:noFill/>
                          </a:ln>
                          <a:gradFill flip="none" rotWithShape="1">
                            <a:gsLst>
                              <a:gs pos="80000">
                                <a:schemeClr val="tx2"/>
                              </a:gs>
                              <a:gs pos="0">
                                <a:schemeClr val="accent6"/>
                              </a:gs>
                            </a:gsLst>
                            <a:path path="circle">
                              <a:fillToRect l="100000" t="100000"/>
                            </a:path>
                            <a:tileRect r="-100000" b="-100000"/>
                          </a:gradFill>
                          <a:latin typeface="Segoe UI Semibold" panose="020B0502040204020203" pitchFamily="34" charset="0"/>
                          <a:ea typeface="+mn-ea"/>
                          <a:cs typeface="Segoe UI" pitchFamily="34" charset="0"/>
                        </a:rPr>
                        <a:t>Index definition data type</a:t>
                      </a:r>
                    </a:p>
                  </a:txBody>
                  <a:tcPr marB="216000" anchor="ctr">
                    <a:lnL>
                      <a:noFill/>
                    </a:lnL>
                    <a:lnR>
                      <a:noFill/>
                    </a:lnR>
                    <a:lnT w="12700" cmpd="sng">
                      <a:noFill/>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0666617"/>
                  </a:ext>
                </a:extLst>
              </a:tr>
              <a:tr h="429982">
                <a:tc>
                  <a:txBody>
                    <a:bodyPr/>
                    <a:lstStyle/>
                    <a:p>
                      <a:pPr marL="0" algn="l" defTabSz="932742" rtl="0" eaLnBrk="1" latinLnBrk="0" hangingPunct="1"/>
                      <a:r>
                        <a:rPr lang="en-US" sz="1600" kern="1200" noProof="0">
                          <a:solidFill>
                            <a:schemeClr val="tx1"/>
                          </a:solidFill>
                          <a:latin typeface="+mj-lt"/>
                          <a:ea typeface="+mn-ea"/>
                          <a:cs typeface="+mn-cs"/>
                        </a:rPr>
                        <a:t>Single precision floating point</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32 bits</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Edm.Single</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573661"/>
                  </a:ext>
                </a:extLst>
              </a:tr>
              <a:tr h="429982">
                <a:tc>
                  <a:txBody>
                    <a:bodyPr/>
                    <a:lstStyle/>
                    <a:p>
                      <a:pPr marL="0" algn="l" defTabSz="932742" rtl="0" eaLnBrk="1" latinLnBrk="0" hangingPunct="1"/>
                      <a:r>
                        <a:rPr lang="en-US" sz="1600" kern="1200" noProof="0">
                          <a:solidFill>
                            <a:schemeClr val="tx1"/>
                          </a:solidFill>
                          <a:latin typeface="+mj-lt"/>
                          <a:ea typeface="+mn-ea"/>
                          <a:cs typeface="+mn-cs"/>
                        </a:rPr>
                        <a:t>Half precision floating point</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16 bits</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Edm.Half</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952526"/>
                  </a:ext>
                </a:extLst>
              </a:tr>
              <a:tr h="429982">
                <a:tc>
                  <a:txBody>
                    <a:bodyPr/>
                    <a:lstStyle/>
                    <a:p>
                      <a:pPr marL="0" algn="l" defTabSz="932742" rtl="0" eaLnBrk="1" latinLnBrk="0" hangingPunct="1"/>
                      <a:r>
                        <a:rPr lang="en-US" sz="1600" kern="1200" noProof="0">
                          <a:solidFill>
                            <a:schemeClr val="tx1"/>
                          </a:solidFill>
                          <a:latin typeface="+mj-lt"/>
                          <a:ea typeface="+mn-ea"/>
                          <a:cs typeface="+mn-cs"/>
                        </a:rPr>
                        <a:t>Short int</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16 bits</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Edm.Int16</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2104009"/>
                  </a:ext>
                </a:extLst>
              </a:tr>
              <a:tr h="429982">
                <a:tc>
                  <a:txBody>
                    <a:bodyPr/>
                    <a:lstStyle/>
                    <a:p>
                      <a:pPr marL="0" algn="l" defTabSz="932742" rtl="0" eaLnBrk="1" latinLnBrk="0" hangingPunct="1"/>
                      <a:r>
                        <a:rPr lang="en-US" sz="1600" kern="1200" noProof="0">
                          <a:solidFill>
                            <a:schemeClr val="tx1"/>
                          </a:solidFill>
                          <a:latin typeface="+mj-lt"/>
                          <a:ea typeface="+mn-ea"/>
                          <a:cs typeface="+mn-cs"/>
                        </a:rPr>
                        <a:t>Signed byte</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8 bits</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Edm.Sbyte</a:t>
                      </a:r>
                    </a:p>
                  </a:txBody>
                  <a:tcPr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933329"/>
                  </a:ext>
                </a:extLst>
              </a:tr>
              <a:tr h="429982">
                <a:tc>
                  <a:txBody>
                    <a:bodyPr/>
                    <a:lstStyle/>
                    <a:p>
                      <a:pPr marL="0" algn="l" defTabSz="932742" rtl="0" eaLnBrk="1" latinLnBrk="0" hangingPunct="1"/>
                      <a:r>
                        <a:rPr lang="en-US" sz="1600" kern="1200" noProof="0">
                          <a:solidFill>
                            <a:schemeClr val="tx1"/>
                          </a:solidFill>
                          <a:latin typeface="+mj-lt"/>
                          <a:ea typeface="+mn-ea"/>
                          <a:cs typeface="+mn-cs"/>
                        </a:rPr>
                        <a:t>Packed binary</a:t>
                      </a:r>
                    </a:p>
                  </a:txBody>
                  <a:tcPr anchor="ctr">
                    <a:lnL>
                      <a:noFill/>
                    </a:lnL>
                    <a:lnR>
                      <a:noFill/>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1 bit, packed in bytes</a:t>
                      </a:r>
                    </a:p>
                  </a:txBody>
                  <a:tcPr anchor="ctr">
                    <a:lnL>
                      <a:noFill/>
                    </a:lnL>
                    <a:lnR>
                      <a:noFill/>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r" defTabSz="932742" rtl="0" eaLnBrk="1" latinLnBrk="0" hangingPunct="1"/>
                      <a:r>
                        <a:rPr lang="en-US" sz="1400" kern="1200" noProof="0">
                          <a:solidFill>
                            <a:schemeClr val="tx1"/>
                          </a:solidFill>
                          <a:latin typeface="+mn-lt"/>
                          <a:ea typeface="+mn-ea"/>
                          <a:cs typeface="+mn-cs"/>
                        </a:rPr>
                        <a:t>Edm.Byte, packedBinary=true</a:t>
                      </a:r>
                    </a:p>
                  </a:txBody>
                  <a:tcPr anchor="ctr">
                    <a:lnL>
                      <a:noFill/>
                    </a:lnL>
                    <a:lnR>
                      <a:noFill/>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3799828"/>
                  </a:ext>
                </a:extLst>
              </a:tr>
            </a:tbl>
          </a:graphicData>
        </a:graphic>
      </p:graphicFrame>
      <p:sp>
        <p:nvSpPr>
          <p:cNvPr id="5" name="Rounded Rectangle 4">
            <a:extLst>
              <a:ext uri="{FF2B5EF4-FFF2-40B4-BE49-F238E27FC236}">
                <a16:creationId xmlns:a16="http://schemas.microsoft.com/office/drawing/2014/main" id="{E323028D-4488-F496-D6DC-937FDD97A916}"/>
              </a:ext>
            </a:extLst>
          </p:cNvPr>
          <p:cNvSpPr/>
          <p:nvPr/>
        </p:nvSpPr>
        <p:spPr bwMode="auto">
          <a:xfrm>
            <a:off x="584200" y="1720171"/>
            <a:ext cx="11025188" cy="3416273"/>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85E46AB2-AD1E-EE24-1A57-1CD769405D83}"/>
              </a:ext>
            </a:extLst>
          </p:cNvPr>
          <p:cNvSpPr txBox="1">
            <a:spLocks/>
          </p:cNvSpPr>
          <p:nvPr/>
        </p:nvSpPr>
        <p:spPr>
          <a:xfrm>
            <a:off x="1103362" y="4958820"/>
            <a:ext cx="9972000" cy="346234"/>
          </a:xfrm>
          <a:prstGeom prst="roundRect">
            <a:avLst>
              <a:gd name="adj" fmla="val 50000"/>
            </a:avLst>
          </a:prstGeom>
          <a:gradFill flip="none" rotWithShape="1">
            <a:gsLst>
              <a:gs pos="0">
                <a:srgbClr val="C03BC4"/>
              </a:gs>
              <a:gs pos="80000">
                <a:srgbClr val="0A74D4"/>
              </a:gs>
            </a:gsLst>
            <a:path path="circle">
              <a:fillToRect l="100000" t="100000"/>
            </a:path>
            <a:tileRect r="-100000" b="-100000"/>
          </a:gradFill>
          <a:effectLst>
            <a:outerShdw blurRad="63500" dist="63500" dir="5400000" algn="ctr" rotWithShape="0">
              <a:srgbClr val="000000">
                <a:alpha val="20000"/>
              </a:srgbClr>
            </a:outerShdw>
          </a:effectLst>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noProof="0">
                <a:solidFill>
                  <a:schemeClr val="bg1"/>
                </a:solidFill>
                <a:latin typeface="+mj-lt"/>
              </a:rPr>
              <a:t>Use with client-side quantization, or with an API or model that already returns narrower numeric types</a:t>
            </a:r>
          </a:p>
        </p:txBody>
      </p:sp>
      <p:sp>
        <p:nvSpPr>
          <p:cNvPr id="8" name="TextBox 7">
            <a:extLst>
              <a:ext uri="{FF2B5EF4-FFF2-40B4-BE49-F238E27FC236}">
                <a16:creationId xmlns:a16="http://schemas.microsoft.com/office/drawing/2014/main" id="{CAE9A55B-3BAF-D51B-D1B5-E9D22D880DC2}"/>
              </a:ext>
            </a:extLst>
          </p:cNvPr>
          <p:cNvSpPr txBox="1"/>
          <p:nvPr/>
        </p:nvSpPr>
        <p:spPr>
          <a:xfrm>
            <a:off x="691662" y="5621201"/>
            <a:ext cx="10915121" cy="635559"/>
          </a:xfrm>
          <a:prstGeom prst="rect">
            <a:avLst/>
          </a:prstGeom>
          <a:noFill/>
        </p:spPr>
        <p:txBody>
          <a:bodyPr wrap="square">
            <a:spAutoFit/>
          </a:bodyPr>
          <a:lstStyle/>
          <a:p>
            <a:pPr algn="ctr"/>
            <a:r>
              <a:rPr lang="en-US" i="1" noProof="0"/>
              <a:t>Enables optimized data storage for vector fields </a:t>
            </a:r>
          </a:p>
          <a:p>
            <a:pPr algn="ctr"/>
            <a:r>
              <a:rPr lang="en-US" noProof="0"/>
              <a:t>Reduced memory footprint. | Enhanced cost-efficiency for large datasets.</a:t>
            </a:r>
          </a:p>
        </p:txBody>
      </p:sp>
    </p:spTree>
    <p:extLst>
      <p:ext uri="{BB962C8B-B14F-4D97-AF65-F5344CB8AC3E}">
        <p14:creationId xmlns:p14="http://schemas.microsoft.com/office/powerpoint/2010/main" val="95196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5BF5-4F25-507E-2C7A-1A31BD4BFDDC}"/>
              </a:ext>
            </a:extLst>
          </p:cNvPr>
          <p:cNvSpPr>
            <a:spLocks noGrp="1"/>
          </p:cNvSpPr>
          <p:nvPr>
            <p:ph type="title"/>
          </p:nvPr>
        </p:nvSpPr>
        <p:spPr/>
        <p:txBody>
          <a:bodyPr/>
          <a:lstStyle/>
          <a:p>
            <a:r>
              <a:rPr lang="en-US" noProof="0"/>
              <a:t>Storage optimization options</a:t>
            </a:r>
          </a:p>
        </p:txBody>
      </p:sp>
      <p:sp>
        <p:nvSpPr>
          <p:cNvPr id="12" name="Content Placeholder 2">
            <a:extLst>
              <a:ext uri="{FF2B5EF4-FFF2-40B4-BE49-F238E27FC236}">
                <a16:creationId xmlns:a16="http://schemas.microsoft.com/office/drawing/2014/main" id="{1126FCE7-D7D0-D512-CC51-DBADCB2E0389}"/>
              </a:ext>
            </a:extLst>
          </p:cNvPr>
          <p:cNvSpPr txBox="1">
            <a:spLocks/>
          </p:cNvSpPr>
          <p:nvPr/>
        </p:nvSpPr>
        <p:spPr>
          <a:xfrm>
            <a:off x="588263" y="1407661"/>
            <a:ext cx="5337930" cy="47705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71600">
              <a:spcBef>
                <a:spcPts val="1200"/>
              </a:spcBef>
              <a:spcAft>
                <a:spcPts val="300"/>
              </a:spcAft>
              <a:buSzTx/>
              <a:buNone/>
              <a:tabLst>
                <a:tab pos="1371600" algn="l"/>
              </a:tabLst>
            </a:pPr>
            <a:r>
              <a:rPr lang="en-US" sz="1800" noProof="0">
                <a:ln w="3175">
                  <a:noFill/>
                </a:ln>
                <a:gradFill>
                  <a:gsLst>
                    <a:gs pos="75000">
                      <a:schemeClr val="accent6"/>
                    </a:gs>
                    <a:gs pos="20000">
                      <a:schemeClr val="tx2"/>
                    </a:gs>
                  </a:gsLst>
                  <a:path path="circle">
                    <a:fillToRect l="100000" t="100000"/>
                  </a:path>
                </a:gradFill>
                <a:latin typeface="+mj-lt"/>
              </a:rPr>
              <a:t>Quantization to compress vectors</a:t>
            </a:r>
          </a:p>
          <a:p>
            <a:pPr defTabSz="1371600">
              <a:spcBef>
                <a:spcPts val="0"/>
              </a:spcBef>
              <a:spcAft>
                <a:spcPts val="800"/>
              </a:spcAft>
              <a:buSzTx/>
              <a:tabLst>
                <a:tab pos="1371600" algn="l"/>
              </a:tabLst>
            </a:pPr>
            <a:r>
              <a:rPr lang="en-US" sz="1600" noProof="0"/>
              <a:t>8-bit scalar quantization and binary quantization</a:t>
            </a:r>
          </a:p>
          <a:p>
            <a:pPr defTabSz="1371600">
              <a:spcBef>
                <a:spcPts val="0"/>
              </a:spcBef>
              <a:spcAft>
                <a:spcPts val="800"/>
              </a:spcAft>
              <a:buSzTx/>
              <a:tabLst>
                <a:tab pos="1371600" algn="l"/>
              </a:tabLst>
            </a:pPr>
            <a:r>
              <a:rPr lang="en-US" sz="1600" noProof="0"/>
              <a:t>Rescoring with original vectors from disk to compensate for compression loss</a:t>
            </a:r>
          </a:p>
          <a:p>
            <a:pPr marL="0" indent="0" defTabSz="1371600">
              <a:spcBef>
                <a:spcPts val="1200"/>
              </a:spcBef>
              <a:spcAft>
                <a:spcPts val="300"/>
              </a:spcAft>
              <a:buSzTx/>
              <a:buFont typeface="Wingdings" panose="05000000000000000000" pitchFamily="2" charset="2"/>
              <a:buNone/>
              <a:tabLst>
                <a:tab pos="1371600" algn="l"/>
              </a:tabLst>
            </a:pPr>
            <a:r>
              <a:rPr lang="en-US" sz="1800" noProof="0">
                <a:ln w="3175">
                  <a:noFill/>
                </a:ln>
                <a:gradFill>
                  <a:gsLst>
                    <a:gs pos="75000">
                      <a:schemeClr val="accent6"/>
                    </a:gs>
                    <a:gs pos="20000">
                      <a:schemeClr val="tx2"/>
                    </a:gs>
                  </a:gsLst>
                  <a:path path="circle">
                    <a:fillToRect l="100000" t="100000"/>
                  </a:path>
                </a:gradFill>
                <a:latin typeface="+mj-lt"/>
              </a:rPr>
              <a:t>New: native MRL</a:t>
            </a:r>
          </a:p>
          <a:p>
            <a:pPr marL="0" indent="0" defTabSz="1371600">
              <a:spcBef>
                <a:spcPts val="0"/>
              </a:spcBef>
              <a:spcAft>
                <a:spcPts val="800"/>
              </a:spcAft>
              <a:buSzTx/>
              <a:buFont typeface="Wingdings" panose="05000000000000000000" pitchFamily="2" charset="2"/>
              <a:buNone/>
              <a:tabLst>
                <a:tab pos="1371600" algn="l"/>
              </a:tabLst>
            </a:pPr>
            <a:r>
              <a:rPr lang="en-US" sz="1600" noProof="0"/>
              <a:t>Vectors can be truncated with low information loss</a:t>
            </a:r>
          </a:p>
          <a:p>
            <a:pPr marL="0" indent="0" defTabSz="1371600">
              <a:spcBef>
                <a:spcPts val="1200"/>
              </a:spcBef>
              <a:spcAft>
                <a:spcPts val="300"/>
              </a:spcAft>
              <a:buSzTx/>
              <a:buNone/>
              <a:tabLst>
                <a:tab pos="1371600" algn="l"/>
              </a:tabLst>
            </a:pPr>
            <a:r>
              <a:rPr lang="en-US" sz="1800" noProof="0">
                <a:ln w="3175">
                  <a:noFill/>
                </a:ln>
                <a:gradFill>
                  <a:gsLst>
                    <a:gs pos="75000">
                      <a:schemeClr val="accent6"/>
                    </a:gs>
                    <a:gs pos="20000">
                      <a:schemeClr val="tx2"/>
                    </a:gs>
                  </a:gsLst>
                  <a:path path="circle">
                    <a:fillToRect l="100000" t="100000"/>
                  </a:path>
                </a:gradFill>
                <a:latin typeface="+mj-lt"/>
              </a:rPr>
              <a:t>Example:</a:t>
            </a:r>
          </a:p>
          <a:p>
            <a:pPr defTabSz="1371600">
              <a:spcBef>
                <a:spcPts val="0"/>
              </a:spcBef>
              <a:spcAft>
                <a:spcPts val="800"/>
              </a:spcAft>
              <a:buSzTx/>
              <a:tabLst>
                <a:tab pos="1371600" algn="l"/>
              </a:tabLst>
            </a:pPr>
            <a:r>
              <a:rPr lang="en-US" sz="1600" noProof="0"/>
              <a:t>BQ + rescoring w/ 2x oversampling: 99.85% of original</a:t>
            </a:r>
          </a:p>
          <a:p>
            <a:pPr defTabSz="1371600">
              <a:spcBef>
                <a:spcPts val="0"/>
              </a:spcBef>
              <a:spcAft>
                <a:spcPts val="800"/>
              </a:spcAft>
              <a:buSzTx/>
              <a:tabLst>
                <a:tab pos="1371600" algn="l"/>
              </a:tabLst>
            </a:pPr>
            <a:r>
              <a:rPr lang="en-US" sz="1600" noProof="0"/>
              <a:t>MRL(3x) + BQ(32x) + rescoring w/ 2x oversampling: 99.01%</a:t>
            </a:r>
          </a:p>
          <a:p>
            <a:pPr marL="0" indent="0" defTabSz="1371600">
              <a:spcBef>
                <a:spcPts val="1200"/>
              </a:spcBef>
              <a:spcAft>
                <a:spcPts val="300"/>
              </a:spcAft>
              <a:buSzTx/>
              <a:buNone/>
              <a:tabLst>
                <a:tab pos="1371600" algn="l"/>
              </a:tabLst>
            </a:pPr>
            <a:r>
              <a:rPr lang="en-US" sz="1800" noProof="0">
                <a:ln w="3175">
                  <a:noFill/>
                </a:ln>
                <a:gradFill>
                  <a:gsLst>
                    <a:gs pos="75000">
                      <a:schemeClr val="accent6"/>
                    </a:gs>
                    <a:gs pos="20000">
                      <a:schemeClr val="tx2"/>
                    </a:gs>
                  </a:gsLst>
                  <a:path path="circle">
                    <a:fillToRect l="100000" t="100000"/>
                  </a:path>
                </a:gradFill>
                <a:latin typeface="+mj-lt"/>
              </a:rPr>
              <a:t>Not sure where to start?</a:t>
            </a:r>
          </a:p>
          <a:p>
            <a:pPr defTabSz="1371600">
              <a:spcBef>
                <a:spcPts val="0"/>
              </a:spcBef>
              <a:spcAft>
                <a:spcPts val="800"/>
              </a:spcAft>
              <a:buSzTx/>
              <a:tabLst>
                <a:tab pos="1371600" algn="l"/>
              </a:tabLst>
            </a:pPr>
            <a:r>
              <a:rPr lang="en-US" sz="1600" noProof="0"/>
              <a:t>For OpenAI text-embedding-003-large:</a:t>
            </a:r>
          </a:p>
          <a:p>
            <a:pPr defTabSz="1371600">
              <a:spcBef>
                <a:spcPts val="0"/>
              </a:spcBef>
              <a:spcAft>
                <a:spcPts val="800"/>
              </a:spcAft>
              <a:buSzTx/>
              <a:tabLst>
                <a:tab pos="1371600" algn="l"/>
              </a:tabLst>
            </a:pPr>
            <a:r>
              <a:rPr lang="en-US" sz="1600" noProof="0"/>
              <a:t>1024 vector prefix (MRL) + binary quantization + rescoring with 2x oversampling</a:t>
            </a:r>
          </a:p>
        </p:txBody>
      </p:sp>
      <p:cxnSp>
        <p:nvCxnSpPr>
          <p:cNvPr id="25" name="Прямая соединительная линия 11">
            <a:extLst>
              <a:ext uri="{FF2B5EF4-FFF2-40B4-BE49-F238E27FC236}">
                <a16:creationId xmlns:a16="http://schemas.microsoft.com/office/drawing/2014/main" id="{0CAC165A-ECF2-3628-7191-7EF2A5917B26}"/>
              </a:ext>
              <a:ext uri="{C183D7F6-B498-43B3-948B-1728B52AA6E4}">
                <adec:decorative xmlns:adec="http://schemas.microsoft.com/office/drawing/2017/decorative" val="1"/>
              </a:ext>
            </a:extLst>
          </p:cNvPr>
          <p:cNvCxnSpPr>
            <a:cxnSpLocks/>
          </p:cNvCxnSpPr>
          <p:nvPr/>
        </p:nvCxnSpPr>
        <p:spPr>
          <a:xfrm>
            <a:off x="588261" y="2701058"/>
            <a:ext cx="533880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Прямая соединительная линия 24">
            <a:extLst>
              <a:ext uri="{FF2B5EF4-FFF2-40B4-BE49-F238E27FC236}">
                <a16:creationId xmlns:a16="http://schemas.microsoft.com/office/drawing/2014/main" id="{AF2F3958-11A4-22F9-B9BD-9E8EDD3CEEF5}"/>
              </a:ext>
              <a:ext uri="{C183D7F6-B498-43B3-948B-1728B52AA6E4}">
                <adec:decorative xmlns:adec="http://schemas.microsoft.com/office/drawing/2017/decorative" val="1"/>
              </a:ext>
            </a:extLst>
          </p:cNvPr>
          <p:cNvCxnSpPr>
            <a:cxnSpLocks/>
          </p:cNvCxnSpPr>
          <p:nvPr/>
        </p:nvCxnSpPr>
        <p:spPr>
          <a:xfrm>
            <a:off x="588261" y="3526889"/>
            <a:ext cx="533880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Прямая соединительная линия 25">
            <a:extLst>
              <a:ext uri="{FF2B5EF4-FFF2-40B4-BE49-F238E27FC236}">
                <a16:creationId xmlns:a16="http://schemas.microsoft.com/office/drawing/2014/main" id="{7984E4C4-E566-222E-3907-AB7FF54AAFD3}"/>
              </a:ext>
              <a:ext uri="{C183D7F6-B498-43B3-948B-1728B52AA6E4}">
                <adec:decorative xmlns:adec="http://schemas.microsoft.com/office/drawing/2017/decorative" val="1"/>
              </a:ext>
            </a:extLst>
          </p:cNvPr>
          <p:cNvCxnSpPr>
            <a:cxnSpLocks/>
          </p:cNvCxnSpPr>
          <p:nvPr/>
        </p:nvCxnSpPr>
        <p:spPr>
          <a:xfrm>
            <a:off x="588261" y="4926915"/>
            <a:ext cx="533880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8" name="Rectangle 7">
            <a:extLst>
              <a:ext uri="{FF2B5EF4-FFF2-40B4-BE49-F238E27FC236}">
                <a16:creationId xmlns:a16="http://schemas.microsoft.com/office/drawing/2014/main" id="{EEF148DB-E62B-F855-8D6A-634D8D6FE4AB}"/>
              </a:ext>
              <a:ext uri="{C183D7F6-B498-43B3-948B-1728B52AA6E4}">
                <adec:decorative xmlns:adec="http://schemas.microsoft.com/office/drawing/2017/decorative" val="1"/>
              </a:ext>
            </a:extLst>
          </p:cNvPr>
          <p:cNvSpPr/>
          <p:nvPr/>
        </p:nvSpPr>
        <p:spPr bwMode="auto">
          <a:xfrm>
            <a:off x="6616700" y="1980421"/>
            <a:ext cx="4981781" cy="3861674"/>
          </a:xfrm>
          <a:prstGeom prst="roundRect">
            <a:avLst>
              <a:gd name="adj" fmla="val 604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noProof="0">
              <a:solidFill>
                <a:srgbClr val="FFFFFF"/>
              </a:solidFill>
              <a:latin typeface="Segoe UI" panose="020B0502040204020203" pitchFamily="34" charset="0"/>
              <a:cs typeface="Segoe UI" panose="020B0502040204020203" pitchFamily="34" charset="0"/>
            </a:endParaRPr>
          </a:p>
        </p:txBody>
      </p:sp>
      <p:grpSp>
        <p:nvGrpSpPr>
          <p:cNvPr id="95" name="Group 94">
            <a:extLst>
              <a:ext uri="{FF2B5EF4-FFF2-40B4-BE49-F238E27FC236}">
                <a16:creationId xmlns:a16="http://schemas.microsoft.com/office/drawing/2014/main" id="{C7A265BF-35DE-E95C-ED2F-AAC629EB193E}"/>
              </a:ext>
              <a:ext uri="{C183D7F6-B498-43B3-948B-1728B52AA6E4}">
                <adec:decorative xmlns:adec="http://schemas.microsoft.com/office/drawing/2017/decorative" val="1"/>
              </a:ext>
            </a:extLst>
          </p:cNvPr>
          <p:cNvGrpSpPr/>
          <p:nvPr/>
        </p:nvGrpSpPr>
        <p:grpSpPr>
          <a:xfrm>
            <a:off x="7029901" y="2655893"/>
            <a:ext cx="4171084" cy="2510729"/>
            <a:chOff x="7029901" y="2655893"/>
            <a:chExt cx="4171084" cy="2510729"/>
          </a:xfrm>
        </p:grpSpPr>
        <p:sp>
          <p:nvSpPr>
            <p:cNvPr id="78" name="Rectangle 77">
              <a:extLst>
                <a:ext uri="{FF2B5EF4-FFF2-40B4-BE49-F238E27FC236}">
                  <a16:creationId xmlns:a16="http://schemas.microsoft.com/office/drawing/2014/main" id="{965FE478-4127-5BD0-93F0-BC8D54BD095F}"/>
                </a:ext>
                <a:ext uri="{C183D7F6-B498-43B3-948B-1728B52AA6E4}">
                  <adec:decorative xmlns:adec="http://schemas.microsoft.com/office/drawing/2017/decorative" val="1"/>
                </a:ext>
              </a:extLst>
            </p:cNvPr>
            <p:cNvSpPr/>
            <p:nvPr/>
          </p:nvSpPr>
          <p:spPr bwMode="auto">
            <a:xfrm>
              <a:off x="8051390"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C080F0C2-ED20-0524-0C64-3E44B4214244}"/>
                </a:ext>
                <a:ext uri="{C183D7F6-B498-43B3-948B-1728B52AA6E4}">
                  <adec:decorative xmlns:adec="http://schemas.microsoft.com/office/drawing/2017/decorative" val="1"/>
                </a:ext>
              </a:extLst>
            </p:cNvPr>
            <p:cNvSpPr/>
            <p:nvPr/>
          </p:nvSpPr>
          <p:spPr bwMode="auto">
            <a:xfrm>
              <a:off x="8261363"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650E7E5D-4B2B-3A2C-9E3C-C21496A1D3B4}"/>
                </a:ext>
                <a:ext uri="{C183D7F6-B498-43B3-948B-1728B52AA6E4}">
                  <adec:decorative xmlns:adec="http://schemas.microsoft.com/office/drawing/2017/decorative" val="1"/>
                </a:ext>
              </a:extLst>
            </p:cNvPr>
            <p:cNvSpPr/>
            <p:nvPr/>
          </p:nvSpPr>
          <p:spPr bwMode="auto">
            <a:xfrm>
              <a:off x="8471336"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FB18BA9A-CC3E-358E-00AE-EFC35928201F}"/>
                </a:ext>
                <a:ext uri="{C183D7F6-B498-43B3-948B-1728B52AA6E4}">
                  <adec:decorative xmlns:adec="http://schemas.microsoft.com/office/drawing/2017/decorative" val="1"/>
                </a:ext>
              </a:extLst>
            </p:cNvPr>
            <p:cNvSpPr/>
            <p:nvPr/>
          </p:nvSpPr>
          <p:spPr bwMode="auto">
            <a:xfrm>
              <a:off x="8681309"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65F1C054-C1BE-35C6-DD64-BF2937629CB9}"/>
                </a:ext>
                <a:ext uri="{C183D7F6-B498-43B3-948B-1728B52AA6E4}">
                  <adec:decorative xmlns:adec="http://schemas.microsoft.com/office/drawing/2017/decorative" val="1"/>
                </a:ext>
              </a:extLst>
            </p:cNvPr>
            <p:cNvSpPr/>
            <p:nvPr/>
          </p:nvSpPr>
          <p:spPr bwMode="auto">
            <a:xfrm>
              <a:off x="8891282"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39DCAC1C-34F8-4A6A-A20D-E6EA91CEBFC7}"/>
                </a:ext>
                <a:ext uri="{C183D7F6-B498-43B3-948B-1728B52AA6E4}">
                  <adec:decorative xmlns:adec="http://schemas.microsoft.com/office/drawing/2017/decorative" val="1"/>
                </a:ext>
              </a:extLst>
            </p:cNvPr>
            <p:cNvSpPr/>
            <p:nvPr/>
          </p:nvSpPr>
          <p:spPr bwMode="auto">
            <a:xfrm>
              <a:off x="9101255"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E16D8301-80B4-88E2-5200-F56AD17A6F30}"/>
                </a:ext>
                <a:ext uri="{C183D7F6-B498-43B3-948B-1728B52AA6E4}">
                  <adec:decorative xmlns:adec="http://schemas.microsoft.com/office/drawing/2017/decorative" val="1"/>
                </a:ext>
              </a:extLst>
            </p:cNvPr>
            <p:cNvSpPr/>
            <p:nvPr/>
          </p:nvSpPr>
          <p:spPr bwMode="auto">
            <a:xfrm>
              <a:off x="9311228"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BAC43C35-3117-AC3F-33F1-ED2C272A70EA}"/>
                </a:ext>
                <a:ext uri="{C183D7F6-B498-43B3-948B-1728B52AA6E4}">
                  <adec:decorative xmlns:adec="http://schemas.microsoft.com/office/drawing/2017/decorative" val="1"/>
                </a:ext>
              </a:extLst>
            </p:cNvPr>
            <p:cNvSpPr/>
            <p:nvPr/>
          </p:nvSpPr>
          <p:spPr bwMode="auto">
            <a:xfrm>
              <a:off x="9521201"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96C238F9-34F2-4B2E-98EA-550FB9284E36}"/>
                </a:ext>
                <a:ext uri="{C183D7F6-B498-43B3-948B-1728B52AA6E4}">
                  <adec:decorative xmlns:adec="http://schemas.microsoft.com/office/drawing/2017/decorative" val="1"/>
                </a:ext>
              </a:extLst>
            </p:cNvPr>
            <p:cNvSpPr/>
            <p:nvPr/>
          </p:nvSpPr>
          <p:spPr bwMode="auto">
            <a:xfrm>
              <a:off x="9731174"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C7EC13B-E08D-73D0-CC3A-0862037A8C57}"/>
                </a:ext>
                <a:ext uri="{C183D7F6-B498-43B3-948B-1728B52AA6E4}">
                  <adec:decorative xmlns:adec="http://schemas.microsoft.com/office/drawing/2017/decorative" val="1"/>
                </a:ext>
              </a:extLst>
            </p:cNvPr>
            <p:cNvSpPr/>
            <p:nvPr/>
          </p:nvSpPr>
          <p:spPr bwMode="auto">
            <a:xfrm>
              <a:off x="9941147"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1D3078C5-56F0-8DD2-62D8-BB819AA2472A}"/>
                </a:ext>
                <a:ext uri="{C183D7F6-B498-43B3-948B-1728B52AA6E4}">
                  <adec:decorative xmlns:adec="http://schemas.microsoft.com/office/drawing/2017/decorative" val="1"/>
                </a:ext>
              </a:extLst>
            </p:cNvPr>
            <p:cNvSpPr/>
            <p:nvPr/>
          </p:nvSpPr>
          <p:spPr bwMode="auto">
            <a:xfrm>
              <a:off x="10151120"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E2B16E36-9BF9-4FEB-EDA7-AB7E631FF2A6}"/>
                </a:ext>
                <a:ext uri="{C183D7F6-B498-43B3-948B-1728B52AA6E4}">
                  <adec:decorative xmlns:adec="http://schemas.microsoft.com/office/drawing/2017/decorative" val="1"/>
                </a:ext>
              </a:extLst>
            </p:cNvPr>
            <p:cNvSpPr/>
            <p:nvPr/>
          </p:nvSpPr>
          <p:spPr bwMode="auto">
            <a:xfrm>
              <a:off x="10361093"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6D78FCF2-BA37-39A9-D56A-80CE7BB72C9F}"/>
                </a:ext>
                <a:ext uri="{C183D7F6-B498-43B3-948B-1728B52AA6E4}">
                  <adec:decorative xmlns:adec="http://schemas.microsoft.com/office/drawing/2017/decorative" val="1"/>
                </a:ext>
              </a:extLst>
            </p:cNvPr>
            <p:cNvSpPr/>
            <p:nvPr/>
          </p:nvSpPr>
          <p:spPr bwMode="auto">
            <a:xfrm>
              <a:off x="10571066"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26A07FFD-FDDF-0193-20E1-109C2C7C9FFB}"/>
                </a:ext>
                <a:ext uri="{C183D7F6-B498-43B3-948B-1728B52AA6E4}">
                  <adec:decorative xmlns:adec="http://schemas.microsoft.com/office/drawing/2017/decorative" val="1"/>
                </a:ext>
              </a:extLst>
            </p:cNvPr>
            <p:cNvSpPr/>
            <p:nvPr/>
          </p:nvSpPr>
          <p:spPr bwMode="auto">
            <a:xfrm>
              <a:off x="10991012" y="265907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84AF9657-CC8F-8449-C014-ECC255064FD0}"/>
                </a:ext>
                <a:ext uri="{C183D7F6-B498-43B3-948B-1728B52AA6E4}">
                  <adec:decorative xmlns:adec="http://schemas.microsoft.com/office/drawing/2017/decorative" val="1"/>
                </a:ext>
              </a:extLst>
            </p:cNvPr>
            <p:cNvSpPr txBox="1"/>
            <p:nvPr/>
          </p:nvSpPr>
          <p:spPr>
            <a:xfrm>
              <a:off x="10808301" y="2655893"/>
              <a:ext cx="168316" cy="307777"/>
            </a:xfrm>
            <a:prstGeom prst="rect">
              <a:avLst/>
            </a:prstGeom>
            <a:noFill/>
            <a:ln>
              <a:noFill/>
            </a:ln>
          </p:spPr>
          <p:txBody>
            <a:bodyPr wrap="none" lIns="0" tIns="0" rIns="0" bIns="0" rtlCol="0">
              <a:spAutoFit/>
            </a:bodyPr>
            <a:lstStyle/>
            <a:p>
              <a:pPr algn="l"/>
              <a:r>
                <a:rPr lang="en-US" sz="2000" noProof="0"/>
                <a:t>...</a:t>
              </a:r>
            </a:p>
          </p:txBody>
        </p:sp>
        <p:sp>
          <p:nvSpPr>
            <p:cNvPr id="31" name="Rectangle 30">
              <a:extLst>
                <a:ext uri="{FF2B5EF4-FFF2-40B4-BE49-F238E27FC236}">
                  <a16:creationId xmlns:a16="http://schemas.microsoft.com/office/drawing/2014/main" id="{0571B96A-067F-5C36-B7C5-48CC50E680B4}"/>
                </a:ext>
                <a:ext uri="{C183D7F6-B498-43B3-948B-1728B52AA6E4}">
                  <adec:decorative xmlns:adec="http://schemas.microsoft.com/office/drawing/2017/decorative" val="1"/>
                </a:ext>
              </a:extLst>
            </p:cNvPr>
            <p:cNvSpPr/>
            <p:nvPr/>
          </p:nvSpPr>
          <p:spPr bwMode="auto">
            <a:xfrm>
              <a:off x="8051390" y="373222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3F6F6A45-9DC1-6ED1-9141-73B2A5317C60}"/>
                </a:ext>
                <a:ext uri="{C183D7F6-B498-43B3-948B-1728B52AA6E4}">
                  <adec:decorative xmlns:adec="http://schemas.microsoft.com/office/drawing/2017/decorative" val="1"/>
                </a:ext>
              </a:extLst>
            </p:cNvPr>
            <p:cNvSpPr/>
            <p:nvPr/>
          </p:nvSpPr>
          <p:spPr bwMode="auto">
            <a:xfrm>
              <a:off x="8261363" y="373222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0FDFDBB7-F6E8-84C8-0EB8-1576354927FD}"/>
                </a:ext>
                <a:ext uri="{C183D7F6-B498-43B3-948B-1728B52AA6E4}">
                  <adec:decorative xmlns:adec="http://schemas.microsoft.com/office/drawing/2017/decorative" val="1"/>
                </a:ext>
              </a:extLst>
            </p:cNvPr>
            <p:cNvSpPr/>
            <p:nvPr/>
          </p:nvSpPr>
          <p:spPr bwMode="auto">
            <a:xfrm>
              <a:off x="8471336" y="373222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658A2B85-DBAC-3157-E2D6-DC5D28B0B2C7}"/>
                </a:ext>
                <a:ext uri="{C183D7F6-B498-43B3-948B-1728B52AA6E4}">
                  <adec:decorative xmlns:adec="http://schemas.microsoft.com/office/drawing/2017/decorative" val="1"/>
                </a:ext>
              </a:extLst>
            </p:cNvPr>
            <p:cNvSpPr/>
            <p:nvPr/>
          </p:nvSpPr>
          <p:spPr bwMode="auto">
            <a:xfrm>
              <a:off x="8681309" y="373222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441A19D4-2C9B-2A31-BAAB-951D0B120D3C}"/>
                </a:ext>
                <a:ext uri="{C183D7F6-B498-43B3-948B-1728B52AA6E4}">
                  <adec:decorative xmlns:adec="http://schemas.microsoft.com/office/drawing/2017/decorative" val="1"/>
                </a:ext>
              </a:extLst>
            </p:cNvPr>
            <p:cNvSpPr/>
            <p:nvPr/>
          </p:nvSpPr>
          <p:spPr bwMode="auto">
            <a:xfrm>
              <a:off x="8891282" y="373222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AD35A8CA-7BDB-14B6-CF32-2DF678720D82}"/>
                </a:ext>
                <a:ext uri="{C183D7F6-B498-43B3-948B-1728B52AA6E4}">
                  <adec:decorative xmlns:adec="http://schemas.microsoft.com/office/drawing/2017/decorative" val="1"/>
                </a:ext>
              </a:extLst>
            </p:cNvPr>
            <p:cNvSpPr/>
            <p:nvPr/>
          </p:nvSpPr>
          <p:spPr bwMode="auto">
            <a:xfrm>
              <a:off x="9101255" y="373222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CEC8B8F-C013-1FFC-6CFD-6CAE68A597D6}"/>
                </a:ext>
                <a:ext uri="{C183D7F6-B498-43B3-948B-1728B52AA6E4}">
                  <adec:decorative xmlns:adec="http://schemas.microsoft.com/office/drawing/2017/decorative" val="1"/>
                </a:ext>
              </a:extLst>
            </p:cNvPr>
            <p:cNvSpPr/>
            <p:nvPr/>
          </p:nvSpPr>
          <p:spPr bwMode="auto">
            <a:xfrm>
              <a:off x="9521200" y="3732224"/>
              <a:ext cx="209973" cy="25061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4BFB6E14-9D9C-367E-CF3F-311B8D19C960}"/>
                </a:ext>
                <a:ext uri="{C183D7F6-B498-43B3-948B-1728B52AA6E4}">
                  <adec:decorative xmlns:adec="http://schemas.microsoft.com/office/drawing/2017/decorative" val="1"/>
                </a:ext>
              </a:extLst>
            </p:cNvPr>
            <p:cNvSpPr txBox="1"/>
            <p:nvPr/>
          </p:nvSpPr>
          <p:spPr>
            <a:xfrm>
              <a:off x="9332056" y="3732224"/>
              <a:ext cx="168316" cy="307777"/>
            </a:xfrm>
            <a:prstGeom prst="rect">
              <a:avLst/>
            </a:prstGeom>
            <a:noFill/>
          </p:spPr>
          <p:txBody>
            <a:bodyPr wrap="none" lIns="0" tIns="0" rIns="0" bIns="0" rtlCol="0">
              <a:spAutoFit/>
            </a:bodyPr>
            <a:lstStyle/>
            <a:p>
              <a:pPr algn="l"/>
              <a:r>
                <a:rPr lang="en-US" sz="2000" noProof="0"/>
                <a:t>...</a:t>
              </a:r>
            </a:p>
          </p:txBody>
        </p:sp>
        <p:sp>
          <p:nvSpPr>
            <p:cNvPr id="70" name="Rectangle 69">
              <a:extLst>
                <a:ext uri="{FF2B5EF4-FFF2-40B4-BE49-F238E27FC236}">
                  <a16:creationId xmlns:a16="http://schemas.microsoft.com/office/drawing/2014/main" id="{133AC146-2B61-2E03-FCB2-CD0C4A066C56}"/>
                </a:ext>
                <a:ext uri="{C183D7F6-B498-43B3-948B-1728B52AA6E4}">
                  <adec:decorative xmlns:adec="http://schemas.microsoft.com/office/drawing/2017/decorative" val="1"/>
                </a:ext>
              </a:extLst>
            </p:cNvPr>
            <p:cNvSpPr/>
            <p:nvPr/>
          </p:nvSpPr>
          <p:spPr bwMode="auto">
            <a:xfrm>
              <a:off x="8056255" y="4804525"/>
              <a:ext cx="45719" cy="303107"/>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ACB59F49-FF81-5B54-A4C5-008B1EECAE58}"/>
                </a:ext>
                <a:ext uri="{C183D7F6-B498-43B3-948B-1728B52AA6E4}">
                  <adec:decorative xmlns:adec="http://schemas.microsoft.com/office/drawing/2017/decorative" val="1"/>
                </a:ext>
              </a:extLst>
            </p:cNvPr>
            <p:cNvSpPr/>
            <p:nvPr/>
          </p:nvSpPr>
          <p:spPr bwMode="auto">
            <a:xfrm>
              <a:off x="8099643" y="4804525"/>
              <a:ext cx="45719" cy="303107"/>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86C61B3F-0F8A-5B56-8FFC-9D042472C519}"/>
                </a:ext>
                <a:ext uri="{C183D7F6-B498-43B3-948B-1728B52AA6E4}">
                  <adec:decorative xmlns:adec="http://schemas.microsoft.com/office/drawing/2017/decorative" val="1"/>
                </a:ext>
              </a:extLst>
            </p:cNvPr>
            <p:cNvSpPr/>
            <p:nvPr/>
          </p:nvSpPr>
          <p:spPr bwMode="auto">
            <a:xfrm>
              <a:off x="8148145" y="4804524"/>
              <a:ext cx="45719" cy="303107"/>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B59FA949-7894-3A21-5C3B-D69FB0D9ED5A}"/>
                </a:ext>
                <a:ext uri="{C183D7F6-B498-43B3-948B-1728B52AA6E4}">
                  <adec:decorative xmlns:adec="http://schemas.microsoft.com/office/drawing/2017/decorative" val="1"/>
                </a:ext>
              </a:extLst>
            </p:cNvPr>
            <p:cNvSpPr/>
            <p:nvPr/>
          </p:nvSpPr>
          <p:spPr bwMode="auto">
            <a:xfrm>
              <a:off x="8195683" y="4804524"/>
              <a:ext cx="45719" cy="303107"/>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1231BF97-C8BC-B2FB-1BAE-7372D3FE1C82}"/>
                </a:ext>
                <a:ext uri="{C183D7F6-B498-43B3-948B-1728B52AA6E4}">
                  <adec:decorative xmlns:adec="http://schemas.microsoft.com/office/drawing/2017/decorative" val="1"/>
                </a:ext>
              </a:extLst>
            </p:cNvPr>
            <p:cNvSpPr/>
            <p:nvPr/>
          </p:nvSpPr>
          <p:spPr bwMode="auto">
            <a:xfrm>
              <a:off x="8240035" y="4804523"/>
              <a:ext cx="45719" cy="303107"/>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7D791B1E-2F83-96E5-C0B4-0A64705BCE81}"/>
                </a:ext>
                <a:ext uri="{C183D7F6-B498-43B3-948B-1728B52AA6E4}">
                  <adec:decorative xmlns:adec="http://schemas.microsoft.com/office/drawing/2017/decorative" val="1"/>
                </a:ext>
              </a:extLst>
            </p:cNvPr>
            <p:cNvSpPr/>
            <p:nvPr/>
          </p:nvSpPr>
          <p:spPr bwMode="auto">
            <a:xfrm>
              <a:off x="8283376" y="4804522"/>
              <a:ext cx="45719" cy="303107"/>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EB178E98-EBBC-4D84-F881-173FB18F3D43}"/>
                </a:ext>
                <a:ext uri="{C183D7F6-B498-43B3-948B-1728B52AA6E4}">
                  <adec:decorative xmlns:adec="http://schemas.microsoft.com/office/drawing/2017/decorative" val="1"/>
                </a:ext>
              </a:extLst>
            </p:cNvPr>
            <p:cNvSpPr/>
            <p:nvPr/>
          </p:nvSpPr>
          <p:spPr bwMode="auto">
            <a:xfrm>
              <a:off x="8388362" y="4804522"/>
              <a:ext cx="45719" cy="303107"/>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
          <p:nvSpPr>
            <p:cNvPr id="77" name="TextBox 76">
              <a:extLst>
                <a:ext uri="{FF2B5EF4-FFF2-40B4-BE49-F238E27FC236}">
                  <a16:creationId xmlns:a16="http://schemas.microsoft.com/office/drawing/2014/main" id="{80329F10-14D1-AD78-5CB3-F3591027CD3C}"/>
                </a:ext>
                <a:ext uri="{C183D7F6-B498-43B3-948B-1728B52AA6E4}">
                  <adec:decorative xmlns:adec="http://schemas.microsoft.com/office/drawing/2017/decorative" val="1"/>
                </a:ext>
              </a:extLst>
            </p:cNvPr>
            <p:cNvSpPr txBox="1"/>
            <p:nvPr/>
          </p:nvSpPr>
          <p:spPr>
            <a:xfrm>
              <a:off x="8330182" y="4858845"/>
              <a:ext cx="56106" cy="307777"/>
            </a:xfrm>
            <a:prstGeom prst="rect">
              <a:avLst/>
            </a:prstGeom>
            <a:noFill/>
            <a:ln>
              <a:solidFill>
                <a:schemeClr val="tx1"/>
              </a:solidFill>
            </a:ln>
          </p:spPr>
          <p:txBody>
            <a:bodyPr wrap="none" lIns="0" tIns="0" rIns="0" bIns="0" rtlCol="0">
              <a:spAutoFit/>
            </a:bodyPr>
            <a:lstStyle/>
            <a:p>
              <a:pPr algn="l"/>
              <a:r>
                <a:rPr lang="en-US" sz="2000" noProof="0">
                  <a:solidFill>
                    <a:srgbClr val="3A4953"/>
                  </a:solidFill>
                </a:rPr>
                <a:t>.</a:t>
              </a:r>
            </a:p>
          </p:txBody>
        </p:sp>
        <p:cxnSp>
          <p:nvCxnSpPr>
            <p:cNvPr id="58" name="Straight Connector 57">
              <a:extLst>
                <a:ext uri="{FF2B5EF4-FFF2-40B4-BE49-F238E27FC236}">
                  <a16:creationId xmlns:a16="http://schemas.microsoft.com/office/drawing/2014/main" id="{508B6DAD-35DC-FEAE-9940-F6AF5118EB86}"/>
                </a:ext>
                <a:ext uri="{C183D7F6-B498-43B3-948B-1728B52AA6E4}">
                  <adec:decorative xmlns:adec="http://schemas.microsoft.com/office/drawing/2017/decorative" val="1"/>
                </a:ext>
              </a:extLst>
            </p:cNvPr>
            <p:cNvCxnSpPr>
              <a:cxnSpLocks/>
            </p:cNvCxnSpPr>
            <p:nvPr/>
          </p:nvCxnSpPr>
          <p:spPr>
            <a:xfrm>
              <a:off x="8048894" y="2940257"/>
              <a:ext cx="0" cy="7613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5D24A80-0958-D395-888E-EDC3C1766F13}"/>
                </a:ext>
                <a:ext uri="{C183D7F6-B498-43B3-948B-1728B52AA6E4}">
                  <adec:decorative xmlns:adec="http://schemas.microsoft.com/office/drawing/2017/decorative" val="1"/>
                </a:ext>
              </a:extLst>
            </p:cNvPr>
            <p:cNvCxnSpPr>
              <a:cxnSpLocks/>
            </p:cNvCxnSpPr>
            <p:nvPr/>
          </p:nvCxnSpPr>
          <p:spPr>
            <a:xfrm>
              <a:off x="9731173" y="2940257"/>
              <a:ext cx="3746" cy="7613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DAD446-2F72-942B-E386-F6D32C384BB9}"/>
                </a:ext>
                <a:ext uri="{C183D7F6-B498-43B3-948B-1728B52AA6E4}">
                  <adec:decorative xmlns:adec="http://schemas.microsoft.com/office/drawing/2017/decorative" val="1"/>
                </a:ext>
              </a:extLst>
            </p:cNvPr>
            <p:cNvCxnSpPr>
              <a:cxnSpLocks/>
            </p:cNvCxnSpPr>
            <p:nvPr/>
          </p:nvCxnSpPr>
          <p:spPr>
            <a:xfrm>
              <a:off x="8048894" y="4013407"/>
              <a:ext cx="0" cy="7662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1EA78BD-25D9-2295-946D-B93ED3DADE9B}"/>
                </a:ext>
                <a:ext uri="{C183D7F6-B498-43B3-948B-1728B52AA6E4}">
                  <adec:decorative xmlns:adec="http://schemas.microsoft.com/office/drawing/2017/decorative" val="1"/>
                </a:ext>
              </a:extLst>
            </p:cNvPr>
            <p:cNvCxnSpPr>
              <a:cxnSpLocks/>
            </p:cNvCxnSpPr>
            <p:nvPr/>
          </p:nvCxnSpPr>
          <p:spPr>
            <a:xfrm flipH="1">
              <a:off x="8448342" y="4013407"/>
              <a:ext cx="1282831" cy="7855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529B5F0-8A7F-9443-5B53-2ED4486FDDA9}"/>
                </a:ext>
                <a:ext uri="{C183D7F6-B498-43B3-948B-1728B52AA6E4}">
                  <adec:decorative xmlns:adec="http://schemas.microsoft.com/office/drawing/2017/decorative" val="1"/>
                </a:ext>
              </a:extLst>
            </p:cNvPr>
            <p:cNvSpPr txBox="1"/>
            <p:nvPr/>
          </p:nvSpPr>
          <p:spPr>
            <a:xfrm>
              <a:off x="7029901" y="3167066"/>
              <a:ext cx="504946" cy="307777"/>
            </a:xfrm>
            <a:prstGeom prst="rect">
              <a:avLst/>
            </a:prstGeom>
            <a:noFill/>
          </p:spPr>
          <p:txBody>
            <a:bodyPr wrap="none" lIns="0" tIns="0" rIns="0" bIns="0" rtlCol="0">
              <a:spAutoFit/>
            </a:bodyPr>
            <a:lstStyle/>
            <a:p>
              <a:pPr algn="l"/>
              <a:r>
                <a:rPr lang="en-US" sz="2000" noProof="0"/>
                <a:t>MRL</a:t>
              </a:r>
            </a:p>
          </p:txBody>
        </p:sp>
        <p:sp>
          <p:nvSpPr>
            <p:cNvPr id="67" name="TextBox 66">
              <a:extLst>
                <a:ext uri="{FF2B5EF4-FFF2-40B4-BE49-F238E27FC236}">
                  <a16:creationId xmlns:a16="http://schemas.microsoft.com/office/drawing/2014/main" id="{8CA56254-4CEE-A2E7-1B89-29080410E14A}"/>
                </a:ext>
                <a:ext uri="{C183D7F6-B498-43B3-948B-1728B52AA6E4}">
                  <adec:decorative xmlns:adec="http://schemas.microsoft.com/office/drawing/2017/decorative" val="1"/>
                </a:ext>
              </a:extLst>
            </p:cNvPr>
            <p:cNvSpPr txBox="1"/>
            <p:nvPr/>
          </p:nvSpPr>
          <p:spPr>
            <a:xfrm>
              <a:off x="7043767" y="4378591"/>
              <a:ext cx="341440" cy="307777"/>
            </a:xfrm>
            <a:prstGeom prst="rect">
              <a:avLst/>
            </a:prstGeom>
            <a:noFill/>
          </p:spPr>
          <p:txBody>
            <a:bodyPr wrap="none" lIns="0" tIns="0" rIns="0" bIns="0" rtlCol="0">
              <a:spAutoFit/>
            </a:bodyPr>
            <a:lstStyle/>
            <a:p>
              <a:pPr algn="l"/>
              <a:r>
                <a:rPr lang="en-US" sz="2000" noProof="0"/>
                <a:t>BQ</a:t>
              </a:r>
            </a:p>
          </p:txBody>
        </p:sp>
        <p:sp>
          <p:nvSpPr>
            <p:cNvPr id="68" name="Freeform 67">
              <a:extLst>
                <a:ext uri="{FF2B5EF4-FFF2-40B4-BE49-F238E27FC236}">
                  <a16:creationId xmlns:a16="http://schemas.microsoft.com/office/drawing/2014/main" id="{AB96C940-8C85-8515-8692-4DDE76A85515}"/>
                </a:ext>
                <a:ext uri="{C183D7F6-B498-43B3-948B-1728B52AA6E4}">
                  <adec:decorative xmlns:adec="http://schemas.microsoft.com/office/drawing/2017/decorative" val="1"/>
                </a:ext>
              </a:extLst>
            </p:cNvPr>
            <p:cNvSpPr/>
            <p:nvPr/>
          </p:nvSpPr>
          <p:spPr bwMode="auto">
            <a:xfrm>
              <a:off x="7803299" y="2802031"/>
              <a:ext cx="220306" cy="990899"/>
            </a:xfrm>
            <a:custGeom>
              <a:avLst/>
              <a:gdLst>
                <a:gd name="connsiteX0" fmla="*/ 76810 w 84125"/>
                <a:gd name="connsiteY0" fmla="*/ 0 h 709574"/>
                <a:gd name="connsiteX1" fmla="*/ 0 w 84125"/>
                <a:gd name="connsiteY1" fmla="*/ 0 h 709574"/>
                <a:gd name="connsiteX2" fmla="*/ 0 w 84125"/>
                <a:gd name="connsiteY2" fmla="*/ 709574 h 709574"/>
                <a:gd name="connsiteX3" fmla="*/ 84125 w 84125"/>
                <a:gd name="connsiteY3" fmla="*/ 709574 h 709574"/>
              </a:gdLst>
              <a:ahLst/>
              <a:cxnLst>
                <a:cxn ang="0">
                  <a:pos x="connsiteX0" y="connsiteY0"/>
                </a:cxn>
                <a:cxn ang="0">
                  <a:pos x="connsiteX1" y="connsiteY1"/>
                </a:cxn>
                <a:cxn ang="0">
                  <a:pos x="connsiteX2" y="connsiteY2"/>
                </a:cxn>
                <a:cxn ang="0">
                  <a:pos x="connsiteX3" y="connsiteY3"/>
                </a:cxn>
              </a:cxnLst>
              <a:rect l="l" t="t" r="r" b="b"/>
              <a:pathLst>
                <a:path w="84125" h="709574">
                  <a:moveTo>
                    <a:pt x="76810" y="0"/>
                  </a:moveTo>
                  <a:lnTo>
                    <a:pt x="0" y="0"/>
                  </a:lnTo>
                  <a:lnTo>
                    <a:pt x="0" y="709574"/>
                  </a:lnTo>
                  <a:lnTo>
                    <a:pt x="84125" y="709574"/>
                  </a:lnTo>
                </a:path>
              </a:pathLst>
            </a:custGeom>
            <a:ln w="1905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69" name="Freeform 68">
              <a:extLst>
                <a:ext uri="{FF2B5EF4-FFF2-40B4-BE49-F238E27FC236}">
                  <a16:creationId xmlns:a16="http://schemas.microsoft.com/office/drawing/2014/main" id="{655B7C37-D416-1A1E-E585-632667221C26}"/>
                </a:ext>
                <a:ext uri="{C183D7F6-B498-43B3-948B-1728B52AA6E4}">
                  <adec:decorative xmlns:adec="http://schemas.microsoft.com/office/drawing/2017/decorative" val="1"/>
                </a:ext>
              </a:extLst>
            </p:cNvPr>
            <p:cNvSpPr/>
            <p:nvPr/>
          </p:nvSpPr>
          <p:spPr bwMode="auto">
            <a:xfrm>
              <a:off x="7803299" y="3910721"/>
              <a:ext cx="220306" cy="1048985"/>
            </a:xfrm>
            <a:custGeom>
              <a:avLst/>
              <a:gdLst>
                <a:gd name="connsiteX0" fmla="*/ 76810 w 84125"/>
                <a:gd name="connsiteY0" fmla="*/ 0 h 709574"/>
                <a:gd name="connsiteX1" fmla="*/ 0 w 84125"/>
                <a:gd name="connsiteY1" fmla="*/ 0 h 709574"/>
                <a:gd name="connsiteX2" fmla="*/ 0 w 84125"/>
                <a:gd name="connsiteY2" fmla="*/ 709574 h 709574"/>
                <a:gd name="connsiteX3" fmla="*/ 84125 w 84125"/>
                <a:gd name="connsiteY3" fmla="*/ 709574 h 709574"/>
              </a:gdLst>
              <a:ahLst/>
              <a:cxnLst>
                <a:cxn ang="0">
                  <a:pos x="connsiteX0" y="connsiteY0"/>
                </a:cxn>
                <a:cxn ang="0">
                  <a:pos x="connsiteX1" y="connsiteY1"/>
                </a:cxn>
                <a:cxn ang="0">
                  <a:pos x="connsiteX2" y="connsiteY2"/>
                </a:cxn>
                <a:cxn ang="0">
                  <a:pos x="connsiteX3" y="connsiteY3"/>
                </a:cxn>
              </a:cxnLst>
              <a:rect l="l" t="t" r="r" b="b"/>
              <a:pathLst>
                <a:path w="84125" h="709574">
                  <a:moveTo>
                    <a:pt x="76810" y="0"/>
                  </a:moveTo>
                  <a:lnTo>
                    <a:pt x="0" y="0"/>
                  </a:lnTo>
                  <a:lnTo>
                    <a:pt x="0" y="709574"/>
                  </a:lnTo>
                  <a:lnTo>
                    <a:pt x="84125" y="709574"/>
                  </a:lnTo>
                </a:path>
              </a:pathLst>
            </a:custGeom>
            <a:ln w="1905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spTree>
    <p:extLst>
      <p:ext uri="{BB962C8B-B14F-4D97-AF65-F5344CB8AC3E}">
        <p14:creationId xmlns:p14="http://schemas.microsoft.com/office/powerpoint/2010/main" val="347046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00"/>
                                  </p:stCondLst>
                                  <p:childTnLst>
                                    <p:animMotion origin="layout" path="M -8.33333E-7 -2.96296E-6 L -8.33333E-7 0.03542 " pathEditMode="relative" rAng="0" ptsTypes="AA">
                                      <p:cBhvr>
                                        <p:cTn id="19" dur="700" spd="-100000" fill="hold"/>
                                        <p:tgtEl>
                                          <p:spTgt spid="25"/>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00"/>
                                  </p:stCondLst>
                                  <p:childTnLst>
                                    <p:animMotion origin="layout" path="M -8.33333E-7 -2.96296E-6 L -8.33333E-7 0.03542 " pathEditMode="relative" rAng="0" ptsTypes="AA">
                                      <p:cBhvr>
                                        <p:cTn id="24" dur="700" spd="-100000" fill="hold"/>
                                        <p:tgtEl>
                                          <p:spTgt spid="26"/>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27"/>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42" presetClass="path" presetSubtype="0" decel="100000" fill="hold" nodeType="withEffect">
                                  <p:stCondLst>
                                    <p:cond delay="200"/>
                                  </p:stCondLst>
                                  <p:childTnLst>
                                    <p:animMotion origin="layout" path="M -8.33333E-7 -2.96296E-6 L -8.33333E-7 0.03542 " pathEditMode="relative" rAng="0" ptsTypes="AA">
                                      <p:cBhvr>
                                        <p:cTn id="34" dur="700" spd="-100000" fill="hold"/>
                                        <p:tgtEl>
                                          <p:spTgt spid="95"/>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42" presetClass="path" presetSubtype="0" decel="100000" fill="hold" grpId="1" nodeType="withEffect">
                                  <p:stCondLst>
                                    <p:cond delay="200"/>
                                  </p:stCondLst>
                                  <p:childTnLst>
                                    <p:animMotion origin="layout" path="M -8.33333E-7 -2.96296E-6 L -8.33333E-7 0.03542 " pathEditMode="relative" rAng="0" ptsTypes="AA">
                                      <p:cBhvr>
                                        <p:cTn id="39" dur="700" spd="-100000" fill="hold"/>
                                        <p:tgtEl>
                                          <p:spTgt spid="2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P spid="28" grpId="0" animBg="1"/>
      <p:bldP spid="2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12062-8ADD-C390-7A9A-FB5739928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DB65B-8377-F9FE-48CB-0FF06BD92B12}"/>
              </a:ext>
            </a:extLst>
          </p:cNvPr>
          <p:cNvSpPr>
            <a:spLocks noGrp="1"/>
          </p:cNvSpPr>
          <p:nvPr>
            <p:ph type="title"/>
          </p:nvPr>
        </p:nvSpPr>
        <p:spPr/>
        <p:txBody>
          <a:bodyPr/>
          <a:lstStyle/>
          <a:p>
            <a:r>
              <a:rPr lang="en-US" noProof="0"/>
              <a:t>Scalar Quantization</a:t>
            </a:r>
          </a:p>
        </p:txBody>
      </p:sp>
      <p:sp>
        <p:nvSpPr>
          <p:cNvPr id="3" name="Content Placeholder 2">
            <a:extLst>
              <a:ext uri="{FF2B5EF4-FFF2-40B4-BE49-F238E27FC236}">
                <a16:creationId xmlns:a16="http://schemas.microsoft.com/office/drawing/2014/main" id="{2425F7BA-8402-061A-4901-8ACE58A758F4}"/>
              </a:ext>
            </a:extLst>
          </p:cNvPr>
          <p:cNvSpPr>
            <a:spLocks noGrp="1"/>
          </p:cNvSpPr>
          <p:nvPr>
            <p:ph sz="quarter" idx="10"/>
          </p:nvPr>
        </p:nvSpPr>
        <p:spPr>
          <a:xfrm>
            <a:off x="584200" y="1435100"/>
            <a:ext cx="11018838" cy="2880789"/>
          </a:xfrm>
        </p:spPr>
        <p:txBody>
          <a:bodyPr/>
          <a:lstStyle/>
          <a:p>
            <a:r>
              <a:rPr lang="en-US" noProof="0"/>
              <a:t>Compresses vector data by reducing resolution.</a:t>
            </a:r>
          </a:p>
          <a:p>
            <a:r>
              <a:rPr lang="en-US" noProof="0"/>
              <a:t>Uses 8-bit integers to encode vectors.</a:t>
            </a:r>
          </a:p>
          <a:p>
            <a:r>
              <a:rPr lang="en-US" noProof="0"/>
              <a:t>Key advantages: </a:t>
            </a:r>
          </a:p>
          <a:p>
            <a:pPr lvl="1"/>
            <a:r>
              <a:rPr lang="en-US" noProof="0"/>
              <a:t>Reduces vector index size for Edm.Single fields by 75% and vector storage on disk by ~25%.  vector storage reduction.</a:t>
            </a:r>
          </a:p>
          <a:p>
            <a:pPr lvl="1"/>
            <a:r>
              <a:rPr lang="en-US" noProof="0"/>
              <a:t>Minimal loss in retrieval quality with quantization bins.</a:t>
            </a:r>
          </a:p>
          <a:p>
            <a:pPr lvl="1"/>
            <a:r>
              <a:rPr lang="en-US" noProof="0"/>
              <a:t>Recommended for datasets with high vector dimensions.</a:t>
            </a:r>
          </a:p>
        </p:txBody>
      </p:sp>
    </p:spTree>
    <p:extLst>
      <p:ext uri="{BB962C8B-B14F-4D97-AF65-F5344CB8AC3E}">
        <p14:creationId xmlns:p14="http://schemas.microsoft.com/office/powerpoint/2010/main" val="272056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5F7AB-AC2C-8E12-8565-D92531EA5A98}"/>
              </a:ext>
            </a:extLst>
          </p:cNvPr>
          <p:cNvSpPr>
            <a:spLocks noGrp="1"/>
          </p:cNvSpPr>
          <p:nvPr>
            <p:ph type="title"/>
          </p:nvPr>
        </p:nvSpPr>
        <p:spPr>
          <a:xfrm>
            <a:off x="588263" y="457200"/>
            <a:ext cx="11018520" cy="553998"/>
          </a:xfrm>
        </p:spPr>
        <p:txBody>
          <a:bodyPr/>
          <a:lstStyle/>
          <a:p>
            <a:r>
              <a:rPr lang="en-US" noProof="0"/>
              <a:t>Retrieval strategies</a:t>
            </a:r>
          </a:p>
        </p:txBody>
      </p:sp>
      <p:grpSp>
        <p:nvGrpSpPr>
          <p:cNvPr id="3" name="Group 2" descr="Keyword Search&#10;For exact, plain text matches.&#10;&quot;Vocabulary gap&quot; in Q&amp;A systems like Copilot">
            <a:extLst>
              <a:ext uri="{FF2B5EF4-FFF2-40B4-BE49-F238E27FC236}">
                <a16:creationId xmlns:a16="http://schemas.microsoft.com/office/drawing/2014/main" id="{CB8D49BF-D899-B792-C198-5022ABA683D5}"/>
              </a:ext>
            </a:extLst>
          </p:cNvPr>
          <p:cNvGrpSpPr/>
          <p:nvPr/>
        </p:nvGrpSpPr>
        <p:grpSpPr>
          <a:xfrm>
            <a:off x="588263" y="1459172"/>
            <a:ext cx="2546185" cy="4492048"/>
            <a:chOff x="591203" y="1459172"/>
            <a:chExt cx="2546185" cy="4492048"/>
          </a:xfrm>
        </p:grpSpPr>
        <p:sp>
          <p:nvSpPr>
            <p:cNvPr id="4" name="Freeform: Shape 3">
              <a:extLst>
                <a:ext uri="{FF2B5EF4-FFF2-40B4-BE49-F238E27FC236}">
                  <a16:creationId xmlns:a16="http://schemas.microsoft.com/office/drawing/2014/main" id="{A84395BC-829C-D777-8214-AFB1054E421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91203" y="1459172"/>
              <a:ext cx="2546185" cy="4492048"/>
            </a:xfrm>
            <a:custGeom>
              <a:avLst/>
              <a:gdLst>
                <a:gd name="connsiteX0" fmla="*/ 1273092 w 2546185"/>
                <a:gd name="connsiteY0" fmla="*/ 0 h 4492048"/>
                <a:gd name="connsiteX1" fmla="*/ 1821210 w 2546185"/>
                <a:gd name="connsiteY1" fmla="*/ 548640 h 4492048"/>
                <a:gd name="connsiteX2" fmla="*/ 1820053 w 2546185"/>
                <a:gd name="connsiteY2" fmla="*/ 560128 h 4492048"/>
                <a:gd name="connsiteX3" fmla="*/ 2457043 w 2546185"/>
                <a:gd name="connsiteY3" fmla="*/ 560128 h 4492048"/>
                <a:gd name="connsiteX4" fmla="*/ 2546185 w 2546185"/>
                <a:gd name="connsiteY4" fmla="*/ 649270 h 4492048"/>
                <a:gd name="connsiteX5" fmla="*/ 2546185 w 2546185"/>
                <a:gd name="connsiteY5" fmla="*/ 4402906 h 4492048"/>
                <a:gd name="connsiteX6" fmla="*/ 2457043 w 2546185"/>
                <a:gd name="connsiteY6" fmla="*/ 4492048 h 4492048"/>
                <a:gd name="connsiteX7" fmla="*/ 89142 w 2546185"/>
                <a:gd name="connsiteY7" fmla="*/ 4492048 h 4492048"/>
                <a:gd name="connsiteX8" fmla="*/ 0 w 2546185"/>
                <a:gd name="connsiteY8" fmla="*/ 4402906 h 4492048"/>
                <a:gd name="connsiteX9" fmla="*/ 0 w 2546185"/>
                <a:gd name="connsiteY9" fmla="*/ 649270 h 4492048"/>
                <a:gd name="connsiteX10" fmla="*/ 89142 w 2546185"/>
                <a:gd name="connsiteY10" fmla="*/ 560128 h 4492048"/>
                <a:gd name="connsiteX11" fmla="*/ 726131 w 2546185"/>
                <a:gd name="connsiteY11" fmla="*/ 560128 h 4492048"/>
                <a:gd name="connsiteX12" fmla="*/ 724974 w 2546185"/>
                <a:gd name="connsiteY12" fmla="*/ 548640 h 4492048"/>
                <a:gd name="connsiteX13" fmla="*/ 1273092 w 2546185"/>
                <a:gd name="connsiteY13" fmla="*/ 0 h 44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85" h="4492048">
                  <a:moveTo>
                    <a:pt x="1273092" y="0"/>
                  </a:moveTo>
                  <a:cubicBezTo>
                    <a:pt x="1575809" y="0"/>
                    <a:pt x="1821210" y="245634"/>
                    <a:pt x="1821210" y="548640"/>
                  </a:cubicBezTo>
                  <a:lnTo>
                    <a:pt x="1820053" y="560128"/>
                  </a:lnTo>
                  <a:lnTo>
                    <a:pt x="2457043" y="560128"/>
                  </a:lnTo>
                  <a:cubicBezTo>
                    <a:pt x="2506275" y="560128"/>
                    <a:pt x="2546185" y="600038"/>
                    <a:pt x="2546185" y="649270"/>
                  </a:cubicBezTo>
                  <a:lnTo>
                    <a:pt x="2546185" y="4402906"/>
                  </a:lnTo>
                  <a:cubicBezTo>
                    <a:pt x="2546185" y="4452138"/>
                    <a:pt x="2506275" y="4492048"/>
                    <a:pt x="2457043" y="4492048"/>
                  </a:cubicBezTo>
                  <a:lnTo>
                    <a:pt x="89142" y="4492048"/>
                  </a:lnTo>
                  <a:cubicBezTo>
                    <a:pt x="39910" y="4492048"/>
                    <a:pt x="0" y="4452138"/>
                    <a:pt x="0" y="4402906"/>
                  </a:cubicBezTo>
                  <a:lnTo>
                    <a:pt x="0" y="649270"/>
                  </a:lnTo>
                  <a:cubicBezTo>
                    <a:pt x="0" y="600038"/>
                    <a:pt x="39910" y="560128"/>
                    <a:pt x="89142" y="560128"/>
                  </a:cubicBezTo>
                  <a:lnTo>
                    <a:pt x="726131" y="560128"/>
                  </a:lnTo>
                  <a:lnTo>
                    <a:pt x="724974" y="548640"/>
                  </a:lnTo>
                  <a:cubicBezTo>
                    <a:pt x="724974" y="245634"/>
                    <a:pt x="970375" y="0"/>
                    <a:pt x="1273092" y="0"/>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endParaRPr lang="en-US" sz="2000" noProof="0">
                <a:solidFill>
                  <a:schemeClr val="tx1"/>
                </a:solidFill>
                <a:latin typeface="+mj-lt"/>
                <a:cs typeface="Segoe UI" panose="020B0502040204020203" pitchFamily="34" charset="0"/>
              </a:endParaRPr>
            </a:p>
          </p:txBody>
        </p:sp>
        <p:sp>
          <p:nvSpPr>
            <p:cNvPr id="7" name="Freeform: Shape 6">
              <a:extLst>
                <a:ext uri="{FF2B5EF4-FFF2-40B4-BE49-F238E27FC236}">
                  <a16:creationId xmlns:a16="http://schemas.microsoft.com/office/drawing/2014/main" id="{1C92647A-4EDD-1A0D-760B-BD41045CAACF}"/>
                </a:ext>
              </a:extLst>
            </p:cNvPr>
            <p:cNvSpPr/>
            <p:nvPr/>
          </p:nvSpPr>
          <p:spPr bwMode="auto">
            <a:xfrm>
              <a:off x="692688" y="2148660"/>
              <a:ext cx="2295525" cy="1023165"/>
            </a:xfrm>
            <a:custGeom>
              <a:avLst/>
              <a:gdLst>
                <a:gd name="connsiteX0" fmla="*/ 37663 w 2295525"/>
                <a:gd name="connsiteY0" fmla="*/ 0 h 1023165"/>
                <a:gd name="connsiteX1" fmla="*/ 620170 w 2295525"/>
                <a:gd name="connsiteY1" fmla="*/ 0 h 1023165"/>
                <a:gd name="connsiteX2" fmla="*/ 642718 w 2295525"/>
                <a:gd name="connsiteY2" fmla="*/ 72708 h 1023165"/>
                <a:gd name="connsiteX3" fmla="*/ 1147762 w 2295525"/>
                <a:gd name="connsiteY3" fmla="*/ 407792 h 1023165"/>
                <a:gd name="connsiteX4" fmla="*/ 1652806 w 2295525"/>
                <a:gd name="connsiteY4" fmla="*/ 72708 h 1023165"/>
                <a:gd name="connsiteX5" fmla="*/ 1675354 w 2295525"/>
                <a:gd name="connsiteY5" fmla="*/ 0 h 1023165"/>
                <a:gd name="connsiteX6" fmla="*/ 2257862 w 2295525"/>
                <a:gd name="connsiteY6" fmla="*/ 0 h 1023165"/>
                <a:gd name="connsiteX7" fmla="*/ 2295525 w 2295525"/>
                <a:gd name="connsiteY7" fmla="*/ 37663 h 1023165"/>
                <a:gd name="connsiteX8" fmla="*/ 2295525 w 2295525"/>
                <a:gd name="connsiteY8" fmla="*/ 985502 h 1023165"/>
                <a:gd name="connsiteX9" fmla="*/ 2257862 w 2295525"/>
                <a:gd name="connsiteY9" fmla="*/ 1023165 h 1023165"/>
                <a:gd name="connsiteX10" fmla="*/ 37663 w 2295525"/>
                <a:gd name="connsiteY10" fmla="*/ 1023165 h 1023165"/>
                <a:gd name="connsiteX11" fmla="*/ 0 w 2295525"/>
                <a:gd name="connsiteY11" fmla="*/ 985502 h 1023165"/>
                <a:gd name="connsiteX12" fmla="*/ 0 w 2295525"/>
                <a:gd name="connsiteY12" fmla="*/ 37663 h 1023165"/>
                <a:gd name="connsiteX13" fmla="*/ 37663 w 2295525"/>
                <a:gd name="connsiteY13" fmla="*/ 0 h 10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5" h="1023165">
                  <a:moveTo>
                    <a:pt x="37663" y="0"/>
                  </a:moveTo>
                  <a:lnTo>
                    <a:pt x="620170" y="0"/>
                  </a:lnTo>
                  <a:lnTo>
                    <a:pt x="642718" y="72708"/>
                  </a:lnTo>
                  <a:cubicBezTo>
                    <a:pt x="725927" y="269623"/>
                    <a:pt x="920724" y="407792"/>
                    <a:pt x="1147762" y="407792"/>
                  </a:cubicBezTo>
                  <a:cubicBezTo>
                    <a:pt x="1374800" y="407792"/>
                    <a:pt x="1569597" y="269623"/>
                    <a:pt x="1652806" y="72708"/>
                  </a:cubicBezTo>
                  <a:lnTo>
                    <a:pt x="1675354" y="0"/>
                  </a:lnTo>
                  <a:lnTo>
                    <a:pt x="2257862" y="0"/>
                  </a:lnTo>
                  <a:cubicBezTo>
                    <a:pt x="2278663" y="0"/>
                    <a:pt x="2295525" y="16862"/>
                    <a:pt x="2295525" y="37663"/>
                  </a:cubicBezTo>
                  <a:lnTo>
                    <a:pt x="2295525" y="985502"/>
                  </a:lnTo>
                  <a:cubicBezTo>
                    <a:pt x="2295525" y="1006303"/>
                    <a:pt x="2278663" y="1023165"/>
                    <a:pt x="2257862" y="1023165"/>
                  </a:cubicBezTo>
                  <a:lnTo>
                    <a:pt x="37663" y="1023165"/>
                  </a:lnTo>
                  <a:cubicBezTo>
                    <a:pt x="16862" y="1023165"/>
                    <a:pt x="0" y="1006303"/>
                    <a:pt x="0" y="985502"/>
                  </a:cubicBezTo>
                  <a:lnTo>
                    <a:pt x="0" y="37663"/>
                  </a:lnTo>
                  <a:cubicBezTo>
                    <a:pt x="0" y="16862"/>
                    <a:pt x="16862" y="0"/>
                    <a:pt x="37663" y="0"/>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innerShdw blurRad="63500" dist="127000" dir="13500000">
                <a:srgbClr val="454142">
                  <a:alpha val="20000"/>
                </a:srgb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11480" rIns="9144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noProof="0">
                  <a:solidFill>
                    <a:schemeClr val="bg1"/>
                  </a:solidFill>
                  <a:latin typeface="+mj-lt"/>
                  <a:cs typeface="Segoe UI" pitchFamily="34" charset="0"/>
                </a:rPr>
                <a:t>Keyword search</a:t>
              </a:r>
            </a:p>
          </p:txBody>
        </p:sp>
        <p:sp>
          <p:nvSpPr>
            <p:cNvPr id="8" name="TextBox 7">
              <a:extLst>
                <a:ext uri="{FF2B5EF4-FFF2-40B4-BE49-F238E27FC236}">
                  <a16:creationId xmlns:a16="http://schemas.microsoft.com/office/drawing/2014/main" id="{D1B06F92-21CF-6F5F-EFA6-F965EC2102F9}"/>
                </a:ext>
              </a:extLst>
            </p:cNvPr>
            <p:cNvSpPr txBox="1"/>
            <p:nvPr/>
          </p:nvSpPr>
          <p:spPr>
            <a:xfrm>
              <a:off x="692688" y="3333750"/>
              <a:ext cx="2295525" cy="1451679"/>
            </a:xfrm>
            <a:prstGeom prst="rect">
              <a:avLst/>
            </a:prstGeom>
            <a:noFill/>
          </p:spPr>
          <p:txBody>
            <a:bodyPr wrap="square" lIns="91440" tIns="45720" rIns="91440" bIns="45720" rtlCol="0">
              <a:spAutoFit/>
            </a:bodyPr>
            <a:lstStyle/>
            <a:p>
              <a:pPr marL="228600" indent="-228600" defTabSz="914400">
                <a:spcBef>
                  <a:spcPts val="960"/>
                </a:spcBef>
                <a:buFont typeface="Arial" panose="020B0604020202020204" pitchFamily="34" charset="0"/>
                <a:buChar char="•"/>
                <a:defRPr/>
              </a:pPr>
              <a:r>
                <a:rPr lang="en-US" sz="1600" b="1" noProof="0">
                  <a:solidFill>
                    <a:srgbClr val="000000"/>
                  </a:solidFill>
                </a:rPr>
                <a:t>For exact, plain text matches</a:t>
              </a:r>
            </a:p>
            <a:p>
              <a:pPr marL="228600" indent="-228600" defTabSz="914400">
                <a:spcBef>
                  <a:spcPts val="960"/>
                </a:spcBef>
                <a:buFont typeface="Arial" panose="020B0604020202020204" pitchFamily="34" charset="0"/>
                <a:buChar char="•"/>
                <a:defRPr/>
              </a:pPr>
              <a:r>
                <a:rPr lang="en-US" sz="1600" noProof="0">
                  <a:solidFill>
                    <a:srgbClr val="000000"/>
                  </a:solidFill>
                </a:rPr>
                <a:t>“Vocabulary gap” in Q&amp;A systems like Copilot</a:t>
              </a:r>
            </a:p>
          </p:txBody>
        </p:sp>
      </p:grpSp>
      <p:grpSp>
        <p:nvGrpSpPr>
          <p:cNvPr id="13" name="Group 12" descr="Vector Search&#10;Vector representation of your data">
            <a:extLst>
              <a:ext uri="{FF2B5EF4-FFF2-40B4-BE49-F238E27FC236}">
                <a16:creationId xmlns:a16="http://schemas.microsoft.com/office/drawing/2014/main" id="{D1205AC7-1BE1-E415-4B72-B04C65EB5355}"/>
              </a:ext>
            </a:extLst>
          </p:cNvPr>
          <p:cNvGrpSpPr/>
          <p:nvPr/>
        </p:nvGrpSpPr>
        <p:grpSpPr>
          <a:xfrm>
            <a:off x="3362253" y="1459172"/>
            <a:ext cx="2546185" cy="4492048"/>
            <a:chOff x="6229138" y="1459172"/>
            <a:chExt cx="2546185" cy="4492048"/>
          </a:xfrm>
        </p:grpSpPr>
        <p:sp>
          <p:nvSpPr>
            <p:cNvPr id="14" name="Freeform: Shape 13">
              <a:extLst>
                <a:ext uri="{FF2B5EF4-FFF2-40B4-BE49-F238E27FC236}">
                  <a16:creationId xmlns:a16="http://schemas.microsoft.com/office/drawing/2014/main" id="{BC1B2E0E-5DD0-51FC-3CEE-B15FD6EC0422}"/>
                </a:ext>
                <a:ext uri="{C183D7F6-B498-43B3-948B-1728B52AA6E4}">
                  <adec:decorative xmlns:adec="http://schemas.microsoft.com/office/drawing/2017/decorative" val="1"/>
                </a:ext>
              </a:extLst>
            </p:cNvPr>
            <p:cNvSpPr/>
            <p:nvPr/>
          </p:nvSpPr>
          <p:spPr>
            <a:xfrm>
              <a:off x="6229138" y="1459172"/>
              <a:ext cx="2546185" cy="4492048"/>
            </a:xfrm>
            <a:custGeom>
              <a:avLst/>
              <a:gdLst>
                <a:gd name="connsiteX0" fmla="*/ 1273092 w 2546185"/>
                <a:gd name="connsiteY0" fmla="*/ 0 h 4492048"/>
                <a:gd name="connsiteX1" fmla="*/ 1821210 w 2546185"/>
                <a:gd name="connsiteY1" fmla="*/ 548640 h 4492048"/>
                <a:gd name="connsiteX2" fmla="*/ 1820053 w 2546185"/>
                <a:gd name="connsiteY2" fmla="*/ 560128 h 4492048"/>
                <a:gd name="connsiteX3" fmla="*/ 2457043 w 2546185"/>
                <a:gd name="connsiteY3" fmla="*/ 560128 h 4492048"/>
                <a:gd name="connsiteX4" fmla="*/ 2546185 w 2546185"/>
                <a:gd name="connsiteY4" fmla="*/ 649270 h 4492048"/>
                <a:gd name="connsiteX5" fmla="*/ 2546185 w 2546185"/>
                <a:gd name="connsiteY5" fmla="*/ 4402906 h 4492048"/>
                <a:gd name="connsiteX6" fmla="*/ 2457043 w 2546185"/>
                <a:gd name="connsiteY6" fmla="*/ 4492048 h 4492048"/>
                <a:gd name="connsiteX7" fmla="*/ 89142 w 2546185"/>
                <a:gd name="connsiteY7" fmla="*/ 4492048 h 4492048"/>
                <a:gd name="connsiteX8" fmla="*/ 0 w 2546185"/>
                <a:gd name="connsiteY8" fmla="*/ 4402906 h 4492048"/>
                <a:gd name="connsiteX9" fmla="*/ 0 w 2546185"/>
                <a:gd name="connsiteY9" fmla="*/ 649270 h 4492048"/>
                <a:gd name="connsiteX10" fmla="*/ 89142 w 2546185"/>
                <a:gd name="connsiteY10" fmla="*/ 560128 h 4492048"/>
                <a:gd name="connsiteX11" fmla="*/ 726131 w 2546185"/>
                <a:gd name="connsiteY11" fmla="*/ 560128 h 4492048"/>
                <a:gd name="connsiteX12" fmla="*/ 724974 w 2546185"/>
                <a:gd name="connsiteY12" fmla="*/ 548640 h 4492048"/>
                <a:gd name="connsiteX13" fmla="*/ 1273092 w 2546185"/>
                <a:gd name="connsiteY13" fmla="*/ 0 h 44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85" h="4492048">
                  <a:moveTo>
                    <a:pt x="1273092" y="0"/>
                  </a:moveTo>
                  <a:cubicBezTo>
                    <a:pt x="1575809" y="0"/>
                    <a:pt x="1821210" y="245634"/>
                    <a:pt x="1821210" y="548640"/>
                  </a:cubicBezTo>
                  <a:lnTo>
                    <a:pt x="1820053" y="560128"/>
                  </a:lnTo>
                  <a:lnTo>
                    <a:pt x="2457043" y="560128"/>
                  </a:lnTo>
                  <a:cubicBezTo>
                    <a:pt x="2506275" y="560128"/>
                    <a:pt x="2546185" y="600038"/>
                    <a:pt x="2546185" y="649270"/>
                  </a:cubicBezTo>
                  <a:lnTo>
                    <a:pt x="2546185" y="4402906"/>
                  </a:lnTo>
                  <a:cubicBezTo>
                    <a:pt x="2546185" y="4452138"/>
                    <a:pt x="2506275" y="4492048"/>
                    <a:pt x="2457043" y="4492048"/>
                  </a:cubicBezTo>
                  <a:lnTo>
                    <a:pt x="89142" y="4492048"/>
                  </a:lnTo>
                  <a:cubicBezTo>
                    <a:pt x="39910" y="4492048"/>
                    <a:pt x="0" y="4452138"/>
                    <a:pt x="0" y="4402906"/>
                  </a:cubicBezTo>
                  <a:lnTo>
                    <a:pt x="0" y="649270"/>
                  </a:lnTo>
                  <a:cubicBezTo>
                    <a:pt x="0" y="600038"/>
                    <a:pt x="39910" y="560128"/>
                    <a:pt x="89142" y="560128"/>
                  </a:cubicBezTo>
                  <a:lnTo>
                    <a:pt x="726131" y="560128"/>
                  </a:lnTo>
                  <a:lnTo>
                    <a:pt x="724974" y="548640"/>
                  </a:lnTo>
                  <a:cubicBezTo>
                    <a:pt x="724974" y="245634"/>
                    <a:pt x="970375" y="0"/>
                    <a:pt x="1273092" y="0"/>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endParaRPr lang="en-US" sz="2000" noProof="0">
                <a:solidFill>
                  <a:schemeClr val="tx1"/>
                </a:solidFill>
                <a:latin typeface="+mj-lt"/>
                <a:cs typeface="Segoe UI" panose="020B0502040204020203" pitchFamily="34" charset="0"/>
              </a:endParaRPr>
            </a:p>
          </p:txBody>
        </p:sp>
        <p:sp>
          <p:nvSpPr>
            <p:cNvPr id="16" name="Freeform: Shape 15">
              <a:extLst>
                <a:ext uri="{FF2B5EF4-FFF2-40B4-BE49-F238E27FC236}">
                  <a16:creationId xmlns:a16="http://schemas.microsoft.com/office/drawing/2014/main" id="{152AC98E-AA57-3B2B-DF03-A4E6130F32F8}"/>
                </a:ext>
              </a:extLst>
            </p:cNvPr>
            <p:cNvSpPr/>
            <p:nvPr/>
          </p:nvSpPr>
          <p:spPr bwMode="auto">
            <a:xfrm>
              <a:off x="6354468" y="2148660"/>
              <a:ext cx="2295525" cy="1023165"/>
            </a:xfrm>
            <a:custGeom>
              <a:avLst/>
              <a:gdLst>
                <a:gd name="connsiteX0" fmla="*/ 37663 w 2295525"/>
                <a:gd name="connsiteY0" fmla="*/ 0 h 1023165"/>
                <a:gd name="connsiteX1" fmla="*/ 620170 w 2295525"/>
                <a:gd name="connsiteY1" fmla="*/ 0 h 1023165"/>
                <a:gd name="connsiteX2" fmla="*/ 642718 w 2295525"/>
                <a:gd name="connsiteY2" fmla="*/ 72708 h 1023165"/>
                <a:gd name="connsiteX3" fmla="*/ 1147762 w 2295525"/>
                <a:gd name="connsiteY3" fmla="*/ 407792 h 1023165"/>
                <a:gd name="connsiteX4" fmla="*/ 1652806 w 2295525"/>
                <a:gd name="connsiteY4" fmla="*/ 72708 h 1023165"/>
                <a:gd name="connsiteX5" fmla="*/ 1675354 w 2295525"/>
                <a:gd name="connsiteY5" fmla="*/ 0 h 1023165"/>
                <a:gd name="connsiteX6" fmla="*/ 2257862 w 2295525"/>
                <a:gd name="connsiteY6" fmla="*/ 0 h 1023165"/>
                <a:gd name="connsiteX7" fmla="*/ 2295525 w 2295525"/>
                <a:gd name="connsiteY7" fmla="*/ 37663 h 1023165"/>
                <a:gd name="connsiteX8" fmla="*/ 2295525 w 2295525"/>
                <a:gd name="connsiteY8" fmla="*/ 985502 h 1023165"/>
                <a:gd name="connsiteX9" fmla="*/ 2257862 w 2295525"/>
                <a:gd name="connsiteY9" fmla="*/ 1023165 h 1023165"/>
                <a:gd name="connsiteX10" fmla="*/ 37663 w 2295525"/>
                <a:gd name="connsiteY10" fmla="*/ 1023165 h 1023165"/>
                <a:gd name="connsiteX11" fmla="*/ 0 w 2295525"/>
                <a:gd name="connsiteY11" fmla="*/ 985502 h 1023165"/>
                <a:gd name="connsiteX12" fmla="*/ 0 w 2295525"/>
                <a:gd name="connsiteY12" fmla="*/ 37663 h 1023165"/>
                <a:gd name="connsiteX13" fmla="*/ 37663 w 2295525"/>
                <a:gd name="connsiteY13" fmla="*/ 0 h 10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5" h="1023165">
                  <a:moveTo>
                    <a:pt x="37663" y="0"/>
                  </a:moveTo>
                  <a:lnTo>
                    <a:pt x="620170" y="0"/>
                  </a:lnTo>
                  <a:lnTo>
                    <a:pt x="642718" y="72708"/>
                  </a:lnTo>
                  <a:cubicBezTo>
                    <a:pt x="725927" y="269623"/>
                    <a:pt x="920724" y="407792"/>
                    <a:pt x="1147762" y="407792"/>
                  </a:cubicBezTo>
                  <a:cubicBezTo>
                    <a:pt x="1374800" y="407792"/>
                    <a:pt x="1569597" y="269623"/>
                    <a:pt x="1652806" y="72708"/>
                  </a:cubicBezTo>
                  <a:lnTo>
                    <a:pt x="1675354" y="0"/>
                  </a:lnTo>
                  <a:lnTo>
                    <a:pt x="2257862" y="0"/>
                  </a:lnTo>
                  <a:cubicBezTo>
                    <a:pt x="2278663" y="0"/>
                    <a:pt x="2295525" y="16862"/>
                    <a:pt x="2295525" y="37663"/>
                  </a:cubicBezTo>
                  <a:lnTo>
                    <a:pt x="2295525" y="985502"/>
                  </a:lnTo>
                  <a:cubicBezTo>
                    <a:pt x="2295525" y="1006303"/>
                    <a:pt x="2278663" y="1023165"/>
                    <a:pt x="2257862" y="1023165"/>
                  </a:cubicBezTo>
                  <a:lnTo>
                    <a:pt x="37663" y="1023165"/>
                  </a:lnTo>
                  <a:cubicBezTo>
                    <a:pt x="16862" y="1023165"/>
                    <a:pt x="0" y="1006303"/>
                    <a:pt x="0" y="985502"/>
                  </a:cubicBezTo>
                  <a:lnTo>
                    <a:pt x="0" y="37663"/>
                  </a:lnTo>
                  <a:cubicBezTo>
                    <a:pt x="0" y="16862"/>
                    <a:pt x="16862" y="0"/>
                    <a:pt x="37663" y="0"/>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innerShdw blurRad="63500" dist="127000" dir="13500000">
                <a:srgbClr val="454142">
                  <a:alpha val="20000"/>
                </a:srgb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11480" rIns="9144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noProof="0">
                  <a:solidFill>
                    <a:schemeClr val="bg1"/>
                  </a:solidFill>
                  <a:latin typeface="+mj-lt"/>
                  <a:cs typeface="Segoe UI" pitchFamily="34" charset="0"/>
                </a:rPr>
                <a:t>Vector search</a:t>
              </a:r>
            </a:p>
          </p:txBody>
        </p:sp>
        <p:sp>
          <p:nvSpPr>
            <p:cNvPr id="17" name="TextBox 16">
              <a:extLst>
                <a:ext uri="{FF2B5EF4-FFF2-40B4-BE49-F238E27FC236}">
                  <a16:creationId xmlns:a16="http://schemas.microsoft.com/office/drawing/2014/main" id="{223CB884-993B-FD7A-38C9-9A3AF925A6B9}"/>
                </a:ext>
              </a:extLst>
            </p:cNvPr>
            <p:cNvSpPr txBox="1"/>
            <p:nvPr/>
          </p:nvSpPr>
          <p:spPr>
            <a:xfrm>
              <a:off x="6354467" y="3333750"/>
              <a:ext cx="2295525" cy="1944122"/>
            </a:xfrm>
            <a:prstGeom prst="rect">
              <a:avLst/>
            </a:prstGeom>
            <a:noFill/>
          </p:spPr>
          <p:txBody>
            <a:bodyPr wrap="square" lIns="91440" tIns="45720" rIns="91440" bIns="45720" rtlCol="0">
              <a:spAutoFit/>
            </a:bodyPr>
            <a:lstStyle/>
            <a:p>
              <a:pPr marL="228600" indent="-228600" defTabSz="914400">
                <a:spcBef>
                  <a:spcPts val="960"/>
                </a:spcBef>
                <a:buFont typeface="Arial" panose="020B0604020202020204" pitchFamily="34" charset="0"/>
                <a:buChar char="•"/>
                <a:defRPr/>
              </a:pPr>
              <a:r>
                <a:rPr lang="en-US" sz="1600" b="1" spc="-20" noProof="0">
                  <a:solidFill>
                    <a:srgbClr val="000000"/>
                  </a:solidFill>
                </a:rPr>
                <a:t>For conceptual similarity, or underlying meaning</a:t>
              </a:r>
              <a:endParaRPr lang="en-US" sz="1600" b="1" noProof="0">
                <a:solidFill>
                  <a:srgbClr val="000000"/>
                </a:solidFill>
              </a:endParaRPr>
            </a:p>
            <a:p>
              <a:pPr marL="228600" indent="-228600" defTabSz="914400">
                <a:spcBef>
                  <a:spcPts val="960"/>
                </a:spcBef>
                <a:buFont typeface="Arial" panose="020B0604020202020204" pitchFamily="34" charset="0"/>
                <a:buChar char="•"/>
                <a:defRPr/>
              </a:pPr>
              <a:r>
                <a:rPr lang="en-US" sz="1600" noProof="0">
                  <a:solidFill>
                    <a:srgbClr val="000000"/>
                  </a:solidFill>
                </a:rPr>
                <a:t>Weak performance on exact matches (like a product ID or code)</a:t>
              </a:r>
            </a:p>
          </p:txBody>
        </p:sp>
      </p:grpSp>
      <p:grpSp>
        <p:nvGrpSpPr>
          <p:cNvPr id="19" name="Group 18" descr="Hybrid Search&#10;Better results for broader set of queries">
            <a:extLst>
              <a:ext uri="{FF2B5EF4-FFF2-40B4-BE49-F238E27FC236}">
                <a16:creationId xmlns:a16="http://schemas.microsoft.com/office/drawing/2014/main" id="{693FDD2F-8659-6C51-39BB-417292EBF00E}"/>
              </a:ext>
            </a:extLst>
          </p:cNvPr>
          <p:cNvGrpSpPr/>
          <p:nvPr/>
        </p:nvGrpSpPr>
        <p:grpSpPr>
          <a:xfrm>
            <a:off x="6157148" y="1459172"/>
            <a:ext cx="2546185" cy="4492048"/>
            <a:chOff x="9060028" y="1459172"/>
            <a:chExt cx="2546185" cy="4492048"/>
          </a:xfrm>
        </p:grpSpPr>
        <p:sp>
          <p:nvSpPr>
            <p:cNvPr id="20" name="Freeform: Shape 19">
              <a:extLst>
                <a:ext uri="{FF2B5EF4-FFF2-40B4-BE49-F238E27FC236}">
                  <a16:creationId xmlns:a16="http://schemas.microsoft.com/office/drawing/2014/main" id="{275CADCE-C2A2-932F-5DD1-AC10BF4C31F1}"/>
                </a:ext>
                <a:ext uri="{C183D7F6-B498-43B3-948B-1728B52AA6E4}">
                  <adec:decorative xmlns:adec="http://schemas.microsoft.com/office/drawing/2017/decorative" val="1"/>
                </a:ext>
              </a:extLst>
            </p:cNvPr>
            <p:cNvSpPr/>
            <p:nvPr/>
          </p:nvSpPr>
          <p:spPr>
            <a:xfrm>
              <a:off x="9060028" y="1459172"/>
              <a:ext cx="2546185" cy="4492048"/>
            </a:xfrm>
            <a:custGeom>
              <a:avLst/>
              <a:gdLst>
                <a:gd name="connsiteX0" fmla="*/ 1273092 w 2546185"/>
                <a:gd name="connsiteY0" fmla="*/ 0 h 4492048"/>
                <a:gd name="connsiteX1" fmla="*/ 1821210 w 2546185"/>
                <a:gd name="connsiteY1" fmla="*/ 548640 h 4492048"/>
                <a:gd name="connsiteX2" fmla="*/ 1820053 w 2546185"/>
                <a:gd name="connsiteY2" fmla="*/ 560128 h 4492048"/>
                <a:gd name="connsiteX3" fmla="*/ 2457043 w 2546185"/>
                <a:gd name="connsiteY3" fmla="*/ 560128 h 4492048"/>
                <a:gd name="connsiteX4" fmla="*/ 2546185 w 2546185"/>
                <a:gd name="connsiteY4" fmla="*/ 649270 h 4492048"/>
                <a:gd name="connsiteX5" fmla="*/ 2546185 w 2546185"/>
                <a:gd name="connsiteY5" fmla="*/ 4402906 h 4492048"/>
                <a:gd name="connsiteX6" fmla="*/ 2457043 w 2546185"/>
                <a:gd name="connsiteY6" fmla="*/ 4492048 h 4492048"/>
                <a:gd name="connsiteX7" fmla="*/ 89142 w 2546185"/>
                <a:gd name="connsiteY7" fmla="*/ 4492048 h 4492048"/>
                <a:gd name="connsiteX8" fmla="*/ 0 w 2546185"/>
                <a:gd name="connsiteY8" fmla="*/ 4402906 h 4492048"/>
                <a:gd name="connsiteX9" fmla="*/ 0 w 2546185"/>
                <a:gd name="connsiteY9" fmla="*/ 649270 h 4492048"/>
                <a:gd name="connsiteX10" fmla="*/ 89142 w 2546185"/>
                <a:gd name="connsiteY10" fmla="*/ 560128 h 4492048"/>
                <a:gd name="connsiteX11" fmla="*/ 726131 w 2546185"/>
                <a:gd name="connsiteY11" fmla="*/ 560128 h 4492048"/>
                <a:gd name="connsiteX12" fmla="*/ 724974 w 2546185"/>
                <a:gd name="connsiteY12" fmla="*/ 548640 h 4492048"/>
                <a:gd name="connsiteX13" fmla="*/ 1273092 w 2546185"/>
                <a:gd name="connsiteY13" fmla="*/ 0 h 44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85" h="4492048">
                  <a:moveTo>
                    <a:pt x="1273092" y="0"/>
                  </a:moveTo>
                  <a:cubicBezTo>
                    <a:pt x="1575809" y="0"/>
                    <a:pt x="1821210" y="245634"/>
                    <a:pt x="1821210" y="548640"/>
                  </a:cubicBezTo>
                  <a:lnTo>
                    <a:pt x="1820053" y="560128"/>
                  </a:lnTo>
                  <a:lnTo>
                    <a:pt x="2457043" y="560128"/>
                  </a:lnTo>
                  <a:cubicBezTo>
                    <a:pt x="2506275" y="560128"/>
                    <a:pt x="2546185" y="600038"/>
                    <a:pt x="2546185" y="649270"/>
                  </a:cubicBezTo>
                  <a:lnTo>
                    <a:pt x="2546185" y="4402906"/>
                  </a:lnTo>
                  <a:cubicBezTo>
                    <a:pt x="2546185" y="4452138"/>
                    <a:pt x="2506275" y="4492048"/>
                    <a:pt x="2457043" y="4492048"/>
                  </a:cubicBezTo>
                  <a:lnTo>
                    <a:pt x="89142" y="4492048"/>
                  </a:lnTo>
                  <a:cubicBezTo>
                    <a:pt x="39910" y="4492048"/>
                    <a:pt x="0" y="4452138"/>
                    <a:pt x="0" y="4402906"/>
                  </a:cubicBezTo>
                  <a:lnTo>
                    <a:pt x="0" y="649270"/>
                  </a:lnTo>
                  <a:cubicBezTo>
                    <a:pt x="0" y="600038"/>
                    <a:pt x="39910" y="560128"/>
                    <a:pt x="89142" y="560128"/>
                  </a:cubicBezTo>
                  <a:lnTo>
                    <a:pt x="726131" y="560128"/>
                  </a:lnTo>
                  <a:lnTo>
                    <a:pt x="724974" y="548640"/>
                  </a:lnTo>
                  <a:cubicBezTo>
                    <a:pt x="724974" y="245634"/>
                    <a:pt x="970375" y="0"/>
                    <a:pt x="1273092" y="0"/>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endParaRPr lang="en-US" sz="2000" noProof="0">
                <a:solidFill>
                  <a:schemeClr val="tx1"/>
                </a:solidFill>
                <a:latin typeface="+mj-lt"/>
                <a:cs typeface="Segoe UI" panose="020B0502040204020203" pitchFamily="34" charset="0"/>
              </a:endParaRPr>
            </a:p>
          </p:txBody>
        </p:sp>
        <p:sp>
          <p:nvSpPr>
            <p:cNvPr id="21" name="Freeform: Shape 20">
              <a:extLst>
                <a:ext uri="{FF2B5EF4-FFF2-40B4-BE49-F238E27FC236}">
                  <a16:creationId xmlns:a16="http://schemas.microsoft.com/office/drawing/2014/main" id="{5428C05B-ED35-E077-836B-414815404EED}"/>
                </a:ext>
              </a:extLst>
            </p:cNvPr>
            <p:cNvSpPr/>
            <p:nvPr/>
          </p:nvSpPr>
          <p:spPr bwMode="auto">
            <a:xfrm>
              <a:off x="9185358" y="2148660"/>
              <a:ext cx="2295525" cy="1023165"/>
            </a:xfrm>
            <a:custGeom>
              <a:avLst/>
              <a:gdLst>
                <a:gd name="connsiteX0" fmla="*/ 37663 w 2295525"/>
                <a:gd name="connsiteY0" fmla="*/ 0 h 1023165"/>
                <a:gd name="connsiteX1" fmla="*/ 620170 w 2295525"/>
                <a:gd name="connsiteY1" fmla="*/ 0 h 1023165"/>
                <a:gd name="connsiteX2" fmla="*/ 642718 w 2295525"/>
                <a:gd name="connsiteY2" fmla="*/ 72708 h 1023165"/>
                <a:gd name="connsiteX3" fmla="*/ 1147762 w 2295525"/>
                <a:gd name="connsiteY3" fmla="*/ 407792 h 1023165"/>
                <a:gd name="connsiteX4" fmla="*/ 1652806 w 2295525"/>
                <a:gd name="connsiteY4" fmla="*/ 72708 h 1023165"/>
                <a:gd name="connsiteX5" fmla="*/ 1675354 w 2295525"/>
                <a:gd name="connsiteY5" fmla="*/ 0 h 1023165"/>
                <a:gd name="connsiteX6" fmla="*/ 2257862 w 2295525"/>
                <a:gd name="connsiteY6" fmla="*/ 0 h 1023165"/>
                <a:gd name="connsiteX7" fmla="*/ 2295525 w 2295525"/>
                <a:gd name="connsiteY7" fmla="*/ 37663 h 1023165"/>
                <a:gd name="connsiteX8" fmla="*/ 2295525 w 2295525"/>
                <a:gd name="connsiteY8" fmla="*/ 985502 h 1023165"/>
                <a:gd name="connsiteX9" fmla="*/ 2257862 w 2295525"/>
                <a:gd name="connsiteY9" fmla="*/ 1023165 h 1023165"/>
                <a:gd name="connsiteX10" fmla="*/ 37663 w 2295525"/>
                <a:gd name="connsiteY10" fmla="*/ 1023165 h 1023165"/>
                <a:gd name="connsiteX11" fmla="*/ 0 w 2295525"/>
                <a:gd name="connsiteY11" fmla="*/ 985502 h 1023165"/>
                <a:gd name="connsiteX12" fmla="*/ 0 w 2295525"/>
                <a:gd name="connsiteY12" fmla="*/ 37663 h 1023165"/>
                <a:gd name="connsiteX13" fmla="*/ 37663 w 2295525"/>
                <a:gd name="connsiteY13" fmla="*/ 0 h 10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5" h="1023165">
                  <a:moveTo>
                    <a:pt x="37663" y="0"/>
                  </a:moveTo>
                  <a:lnTo>
                    <a:pt x="620170" y="0"/>
                  </a:lnTo>
                  <a:lnTo>
                    <a:pt x="642718" y="72708"/>
                  </a:lnTo>
                  <a:cubicBezTo>
                    <a:pt x="725927" y="269623"/>
                    <a:pt x="920724" y="407792"/>
                    <a:pt x="1147762" y="407792"/>
                  </a:cubicBezTo>
                  <a:cubicBezTo>
                    <a:pt x="1374800" y="407792"/>
                    <a:pt x="1569597" y="269623"/>
                    <a:pt x="1652806" y="72708"/>
                  </a:cubicBezTo>
                  <a:lnTo>
                    <a:pt x="1675354" y="0"/>
                  </a:lnTo>
                  <a:lnTo>
                    <a:pt x="2257862" y="0"/>
                  </a:lnTo>
                  <a:cubicBezTo>
                    <a:pt x="2278663" y="0"/>
                    <a:pt x="2295525" y="16862"/>
                    <a:pt x="2295525" y="37663"/>
                  </a:cubicBezTo>
                  <a:lnTo>
                    <a:pt x="2295525" y="985502"/>
                  </a:lnTo>
                  <a:cubicBezTo>
                    <a:pt x="2295525" y="1006303"/>
                    <a:pt x="2278663" y="1023165"/>
                    <a:pt x="2257862" y="1023165"/>
                  </a:cubicBezTo>
                  <a:lnTo>
                    <a:pt x="37663" y="1023165"/>
                  </a:lnTo>
                  <a:cubicBezTo>
                    <a:pt x="16862" y="1023165"/>
                    <a:pt x="0" y="1006303"/>
                    <a:pt x="0" y="985502"/>
                  </a:cubicBezTo>
                  <a:lnTo>
                    <a:pt x="0" y="37663"/>
                  </a:lnTo>
                  <a:cubicBezTo>
                    <a:pt x="0" y="16862"/>
                    <a:pt x="16862" y="0"/>
                    <a:pt x="37663" y="0"/>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innerShdw blurRad="63500" dist="127000" dir="13500000">
                <a:srgbClr val="454142">
                  <a:alpha val="20000"/>
                </a:srgb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11480" rIns="9144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noProof="0">
                  <a:solidFill>
                    <a:schemeClr val="bg1"/>
                  </a:solidFill>
                  <a:latin typeface="+mj-lt"/>
                  <a:cs typeface="Segoe UI" pitchFamily="34" charset="0"/>
                </a:rPr>
                <a:t>Hybrid search</a:t>
              </a:r>
            </a:p>
          </p:txBody>
        </p:sp>
        <p:sp>
          <p:nvSpPr>
            <p:cNvPr id="22" name="TextBox 21">
              <a:extLst>
                <a:ext uri="{FF2B5EF4-FFF2-40B4-BE49-F238E27FC236}">
                  <a16:creationId xmlns:a16="http://schemas.microsoft.com/office/drawing/2014/main" id="{668AE967-A57E-CE96-33ED-CCE5945AD7AC}"/>
                </a:ext>
              </a:extLst>
            </p:cNvPr>
            <p:cNvSpPr txBox="1"/>
            <p:nvPr/>
          </p:nvSpPr>
          <p:spPr>
            <a:xfrm>
              <a:off x="9185358" y="3333750"/>
              <a:ext cx="2295525" cy="1944122"/>
            </a:xfrm>
            <a:prstGeom prst="rect">
              <a:avLst/>
            </a:prstGeom>
            <a:noFill/>
          </p:spPr>
          <p:txBody>
            <a:bodyPr wrap="square" lIns="91440" tIns="45720" rIns="91440" bIns="45720" rtlCol="0">
              <a:spAutoFit/>
            </a:bodyPr>
            <a:lstStyle/>
            <a:p>
              <a:pPr marL="228600" indent="-228600" defTabSz="914400">
                <a:spcBef>
                  <a:spcPts val="960"/>
                </a:spcBef>
                <a:buFont typeface="Arial" panose="020B0604020202020204" pitchFamily="34" charset="0"/>
                <a:buChar char="•"/>
                <a:defRPr/>
              </a:pPr>
              <a:r>
                <a:rPr lang="en-US" sz="1600" b="1" noProof="0">
                  <a:solidFill>
                    <a:srgbClr val="000000"/>
                  </a:solidFill>
                </a:rPr>
                <a:t>Best of both vectors and keywords</a:t>
              </a:r>
            </a:p>
            <a:p>
              <a:pPr marL="228600" indent="-228600" defTabSz="914400">
                <a:spcBef>
                  <a:spcPts val="960"/>
                </a:spcBef>
                <a:buFont typeface="Arial" panose="020B0604020202020204" pitchFamily="34" charset="0"/>
                <a:buChar char="•"/>
                <a:defRPr/>
              </a:pPr>
              <a:r>
                <a:rPr lang="en-US" sz="1600" noProof="0">
                  <a:solidFill>
                    <a:srgbClr val="000000"/>
                  </a:solidFill>
                </a:rPr>
                <a:t>Brings more accurate responses across various scenarios</a:t>
              </a:r>
            </a:p>
          </p:txBody>
        </p:sp>
      </p:grpSp>
      <p:grpSp>
        <p:nvGrpSpPr>
          <p:cNvPr id="5" name="Group 4" descr="search re-ranking: scores and ranks all retrieved documents by relevance. (reranking runs after performing search, can't retrieve info)">
            <a:extLst>
              <a:ext uri="{FF2B5EF4-FFF2-40B4-BE49-F238E27FC236}">
                <a16:creationId xmlns:a16="http://schemas.microsoft.com/office/drawing/2014/main" id="{9F071D5E-C789-98A2-F897-7A3E4791594A}"/>
              </a:ext>
              <a:ext uri="{C183D7F6-B498-43B3-948B-1728B52AA6E4}">
                <adec:decorative xmlns:adec="http://schemas.microsoft.com/office/drawing/2017/decorative" val="0"/>
              </a:ext>
            </a:extLst>
          </p:cNvPr>
          <p:cNvGrpSpPr/>
          <p:nvPr/>
        </p:nvGrpSpPr>
        <p:grpSpPr>
          <a:xfrm>
            <a:off x="8952044" y="1459172"/>
            <a:ext cx="2546185" cy="4492048"/>
            <a:chOff x="3398248" y="1459172"/>
            <a:chExt cx="2546185" cy="4492048"/>
          </a:xfrm>
        </p:grpSpPr>
        <p:grpSp>
          <p:nvGrpSpPr>
            <p:cNvPr id="9" name="Group 8" descr="Search Re-ranking&#10;Relevancy is based on the semantics of the user's query and detects domain-specific patterns">
              <a:extLst>
                <a:ext uri="{FF2B5EF4-FFF2-40B4-BE49-F238E27FC236}">
                  <a16:creationId xmlns:a16="http://schemas.microsoft.com/office/drawing/2014/main" id="{946A218B-D44B-A99F-248F-72515F7BA3CB}"/>
                </a:ext>
              </a:extLst>
            </p:cNvPr>
            <p:cNvGrpSpPr/>
            <p:nvPr/>
          </p:nvGrpSpPr>
          <p:grpSpPr>
            <a:xfrm>
              <a:off x="3398248" y="1459172"/>
              <a:ext cx="2546185" cy="4492048"/>
              <a:chOff x="3398248" y="1459172"/>
              <a:chExt cx="2546185" cy="4492048"/>
            </a:xfrm>
          </p:grpSpPr>
          <p:sp>
            <p:nvSpPr>
              <p:cNvPr id="10" name="Freeform: Shape 9">
                <a:extLst>
                  <a:ext uri="{FF2B5EF4-FFF2-40B4-BE49-F238E27FC236}">
                    <a16:creationId xmlns:a16="http://schemas.microsoft.com/office/drawing/2014/main" id="{02EF9D78-DEA9-B84A-3901-36E7F7F35368}"/>
                  </a:ext>
                  <a:ext uri="{C183D7F6-B498-43B3-948B-1728B52AA6E4}">
                    <adec:decorative xmlns:adec="http://schemas.microsoft.com/office/drawing/2017/decorative" val="1"/>
                  </a:ext>
                </a:extLst>
              </p:cNvPr>
              <p:cNvSpPr/>
              <p:nvPr/>
            </p:nvSpPr>
            <p:spPr>
              <a:xfrm>
                <a:off x="3398248" y="1459172"/>
                <a:ext cx="2546185" cy="4492048"/>
              </a:xfrm>
              <a:custGeom>
                <a:avLst/>
                <a:gdLst>
                  <a:gd name="connsiteX0" fmla="*/ 1273092 w 2546185"/>
                  <a:gd name="connsiteY0" fmla="*/ 0 h 4492048"/>
                  <a:gd name="connsiteX1" fmla="*/ 1821210 w 2546185"/>
                  <a:gd name="connsiteY1" fmla="*/ 548640 h 4492048"/>
                  <a:gd name="connsiteX2" fmla="*/ 1820053 w 2546185"/>
                  <a:gd name="connsiteY2" fmla="*/ 560128 h 4492048"/>
                  <a:gd name="connsiteX3" fmla="*/ 2457043 w 2546185"/>
                  <a:gd name="connsiteY3" fmla="*/ 560128 h 4492048"/>
                  <a:gd name="connsiteX4" fmla="*/ 2546185 w 2546185"/>
                  <a:gd name="connsiteY4" fmla="*/ 649270 h 4492048"/>
                  <a:gd name="connsiteX5" fmla="*/ 2546185 w 2546185"/>
                  <a:gd name="connsiteY5" fmla="*/ 4402906 h 4492048"/>
                  <a:gd name="connsiteX6" fmla="*/ 2457043 w 2546185"/>
                  <a:gd name="connsiteY6" fmla="*/ 4492048 h 4492048"/>
                  <a:gd name="connsiteX7" fmla="*/ 89142 w 2546185"/>
                  <a:gd name="connsiteY7" fmla="*/ 4492048 h 4492048"/>
                  <a:gd name="connsiteX8" fmla="*/ 0 w 2546185"/>
                  <a:gd name="connsiteY8" fmla="*/ 4402906 h 4492048"/>
                  <a:gd name="connsiteX9" fmla="*/ 0 w 2546185"/>
                  <a:gd name="connsiteY9" fmla="*/ 649270 h 4492048"/>
                  <a:gd name="connsiteX10" fmla="*/ 89142 w 2546185"/>
                  <a:gd name="connsiteY10" fmla="*/ 560128 h 4492048"/>
                  <a:gd name="connsiteX11" fmla="*/ 726131 w 2546185"/>
                  <a:gd name="connsiteY11" fmla="*/ 560128 h 4492048"/>
                  <a:gd name="connsiteX12" fmla="*/ 724974 w 2546185"/>
                  <a:gd name="connsiteY12" fmla="*/ 548640 h 4492048"/>
                  <a:gd name="connsiteX13" fmla="*/ 1273092 w 2546185"/>
                  <a:gd name="connsiteY13" fmla="*/ 0 h 44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6185" h="4492048">
                    <a:moveTo>
                      <a:pt x="1273092" y="0"/>
                    </a:moveTo>
                    <a:cubicBezTo>
                      <a:pt x="1575809" y="0"/>
                      <a:pt x="1821210" y="245634"/>
                      <a:pt x="1821210" y="548640"/>
                    </a:cubicBezTo>
                    <a:lnTo>
                      <a:pt x="1820053" y="560128"/>
                    </a:lnTo>
                    <a:lnTo>
                      <a:pt x="2457043" y="560128"/>
                    </a:lnTo>
                    <a:cubicBezTo>
                      <a:pt x="2506275" y="560128"/>
                      <a:pt x="2546185" y="600038"/>
                      <a:pt x="2546185" y="649270"/>
                    </a:cubicBezTo>
                    <a:lnTo>
                      <a:pt x="2546185" y="4402906"/>
                    </a:lnTo>
                    <a:cubicBezTo>
                      <a:pt x="2546185" y="4452138"/>
                      <a:pt x="2506275" y="4492048"/>
                      <a:pt x="2457043" y="4492048"/>
                    </a:cubicBezTo>
                    <a:lnTo>
                      <a:pt x="89142" y="4492048"/>
                    </a:lnTo>
                    <a:cubicBezTo>
                      <a:pt x="39910" y="4492048"/>
                      <a:pt x="0" y="4452138"/>
                      <a:pt x="0" y="4402906"/>
                    </a:cubicBezTo>
                    <a:lnTo>
                      <a:pt x="0" y="649270"/>
                    </a:lnTo>
                    <a:cubicBezTo>
                      <a:pt x="0" y="600038"/>
                      <a:pt x="39910" y="560128"/>
                      <a:pt x="89142" y="560128"/>
                    </a:cubicBezTo>
                    <a:lnTo>
                      <a:pt x="726131" y="560128"/>
                    </a:lnTo>
                    <a:lnTo>
                      <a:pt x="724974" y="548640"/>
                    </a:lnTo>
                    <a:cubicBezTo>
                      <a:pt x="724974" y="245634"/>
                      <a:pt x="970375" y="0"/>
                      <a:pt x="1273092" y="0"/>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endParaRPr lang="en-US" sz="2000" noProof="0">
                  <a:solidFill>
                    <a:schemeClr val="tx1"/>
                  </a:solidFill>
                  <a:latin typeface="+mj-lt"/>
                  <a:cs typeface="Segoe UI" panose="020B0502040204020203" pitchFamily="34" charset="0"/>
                </a:endParaRPr>
              </a:p>
            </p:txBody>
          </p:sp>
          <p:sp>
            <p:nvSpPr>
              <p:cNvPr id="11" name="Freeform: Shape 10">
                <a:extLst>
                  <a:ext uri="{FF2B5EF4-FFF2-40B4-BE49-F238E27FC236}">
                    <a16:creationId xmlns:a16="http://schemas.microsoft.com/office/drawing/2014/main" id="{6365281F-9682-2859-6075-F84536D561D4}"/>
                  </a:ext>
                </a:extLst>
              </p:cNvPr>
              <p:cNvSpPr/>
              <p:nvPr/>
            </p:nvSpPr>
            <p:spPr bwMode="auto">
              <a:xfrm>
                <a:off x="3523578" y="2148660"/>
                <a:ext cx="2295525" cy="1023165"/>
              </a:xfrm>
              <a:custGeom>
                <a:avLst/>
                <a:gdLst>
                  <a:gd name="connsiteX0" fmla="*/ 37663 w 2295525"/>
                  <a:gd name="connsiteY0" fmla="*/ 0 h 1023165"/>
                  <a:gd name="connsiteX1" fmla="*/ 620170 w 2295525"/>
                  <a:gd name="connsiteY1" fmla="*/ 0 h 1023165"/>
                  <a:gd name="connsiteX2" fmla="*/ 642718 w 2295525"/>
                  <a:gd name="connsiteY2" fmla="*/ 72708 h 1023165"/>
                  <a:gd name="connsiteX3" fmla="*/ 1147762 w 2295525"/>
                  <a:gd name="connsiteY3" fmla="*/ 407792 h 1023165"/>
                  <a:gd name="connsiteX4" fmla="*/ 1652806 w 2295525"/>
                  <a:gd name="connsiteY4" fmla="*/ 72708 h 1023165"/>
                  <a:gd name="connsiteX5" fmla="*/ 1675354 w 2295525"/>
                  <a:gd name="connsiteY5" fmla="*/ 0 h 1023165"/>
                  <a:gd name="connsiteX6" fmla="*/ 2257862 w 2295525"/>
                  <a:gd name="connsiteY6" fmla="*/ 0 h 1023165"/>
                  <a:gd name="connsiteX7" fmla="*/ 2295525 w 2295525"/>
                  <a:gd name="connsiteY7" fmla="*/ 37663 h 1023165"/>
                  <a:gd name="connsiteX8" fmla="*/ 2295525 w 2295525"/>
                  <a:gd name="connsiteY8" fmla="*/ 985502 h 1023165"/>
                  <a:gd name="connsiteX9" fmla="*/ 2257862 w 2295525"/>
                  <a:gd name="connsiteY9" fmla="*/ 1023165 h 1023165"/>
                  <a:gd name="connsiteX10" fmla="*/ 37663 w 2295525"/>
                  <a:gd name="connsiteY10" fmla="*/ 1023165 h 1023165"/>
                  <a:gd name="connsiteX11" fmla="*/ 0 w 2295525"/>
                  <a:gd name="connsiteY11" fmla="*/ 985502 h 1023165"/>
                  <a:gd name="connsiteX12" fmla="*/ 0 w 2295525"/>
                  <a:gd name="connsiteY12" fmla="*/ 37663 h 1023165"/>
                  <a:gd name="connsiteX13" fmla="*/ 37663 w 2295525"/>
                  <a:gd name="connsiteY13" fmla="*/ 0 h 102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5" h="1023165">
                    <a:moveTo>
                      <a:pt x="37663" y="0"/>
                    </a:moveTo>
                    <a:lnTo>
                      <a:pt x="620170" y="0"/>
                    </a:lnTo>
                    <a:lnTo>
                      <a:pt x="642718" y="72708"/>
                    </a:lnTo>
                    <a:cubicBezTo>
                      <a:pt x="725927" y="269623"/>
                      <a:pt x="920724" y="407792"/>
                      <a:pt x="1147762" y="407792"/>
                    </a:cubicBezTo>
                    <a:cubicBezTo>
                      <a:pt x="1374800" y="407792"/>
                      <a:pt x="1569597" y="269623"/>
                      <a:pt x="1652806" y="72708"/>
                    </a:cubicBezTo>
                    <a:lnTo>
                      <a:pt x="1675354" y="0"/>
                    </a:lnTo>
                    <a:lnTo>
                      <a:pt x="2257862" y="0"/>
                    </a:lnTo>
                    <a:cubicBezTo>
                      <a:pt x="2278663" y="0"/>
                      <a:pt x="2295525" y="16862"/>
                      <a:pt x="2295525" y="37663"/>
                    </a:cubicBezTo>
                    <a:lnTo>
                      <a:pt x="2295525" y="985502"/>
                    </a:lnTo>
                    <a:cubicBezTo>
                      <a:pt x="2295525" y="1006303"/>
                      <a:pt x="2278663" y="1023165"/>
                      <a:pt x="2257862" y="1023165"/>
                    </a:cubicBezTo>
                    <a:lnTo>
                      <a:pt x="37663" y="1023165"/>
                    </a:lnTo>
                    <a:cubicBezTo>
                      <a:pt x="16862" y="1023165"/>
                      <a:pt x="0" y="1006303"/>
                      <a:pt x="0" y="985502"/>
                    </a:cubicBezTo>
                    <a:lnTo>
                      <a:pt x="0" y="37663"/>
                    </a:lnTo>
                    <a:cubicBezTo>
                      <a:pt x="0" y="16862"/>
                      <a:pt x="16862" y="0"/>
                      <a:pt x="37663" y="0"/>
                    </a:cubicBezTo>
                    <a:close/>
                  </a:path>
                </a:pathLst>
              </a:custGeom>
              <a:gradFill>
                <a:gsLst>
                  <a:gs pos="35000">
                    <a:srgbClr val="0078D4"/>
                  </a:gs>
                  <a:gs pos="0">
                    <a:srgbClr val="C03BC4"/>
                  </a:gs>
                </a:gsLst>
                <a:path path="circle">
                  <a:fillToRect l="100000" t="100000"/>
                </a:path>
              </a:gradFill>
              <a:ln>
                <a:noFill/>
                <a:headEnd type="none" w="med" len="med"/>
                <a:tailEnd type="none" w="med" len="med"/>
              </a:ln>
              <a:effectLst>
                <a:innerShdw blurRad="63500" dist="127000" dir="13500000">
                  <a:srgbClr val="454142">
                    <a:alpha val="20000"/>
                  </a:srgb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11480" rIns="9144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noProof="0">
                    <a:solidFill>
                      <a:schemeClr val="bg1"/>
                    </a:solidFill>
                    <a:latin typeface="+mj-lt"/>
                    <a:cs typeface="Segoe UI" pitchFamily="34" charset="0"/>
                  </a:rPr>
                  <a:t>Search re-ranking</a:t>
                </a:r>
              </a:p>
            </p:txBody>
          </p:sp>
          <p:sp>
            <p:nvSpPr>
              <p:cNvPr id="12" name="TextBox 11">
                <a:extLst>
                  <a:ext uri="{FF2B5EF4-FFF2-40B4-BE49-F238E27FC236}">
                    <a16:creationId xmlns:a16="http://schemas.microsoft.com/office/drawing/2014/main" id="{3F6E4E04-1022-D567-F92D-E3FB93650E40}"/>
                  </a:ext>
                </a:extLst>
              </p:cNvPr>
              <p:cNvSpPr txBox="1"/>
              <p:nvPr/>
            </p:nvSpPr>
            <p:spPr>
              <a:xfrm>
                <a:off x="3523578" y="3333750"/>
                <a:ext cx="2295525" cy="2190343"/>
              </a:xfrm>
              <a:prstGeom prst="rect">
                <a:avLst/>
              </a:prstGeom>
              <a:noFill/>
            </p:spPr>
            <p:txBody>
              <a:bodyPr wrap="square" lIns="91440" tIns="45720" rIns="91440" bIns="45720" rtlCol="0">
                <a:spAutoFit/>
              </a:bodyPr>
              <a:lstStyle/>
              <a:p>
                <a:pPr marL="228600" indent="-228600" defTabSz="914400">
                  <a:spcBef>
                    <a:spcPts val="960"/>
                  </a:spcBef>
                  <a:buFont typeface="Arial" panose="020B0604020202020204" pitchFamily="34" charset="0"/>
                  <a:buChar char="•"/>
                  <a:defRPr/>
                </a:pPr>
                <a:r>
                  <a:rPr lang="en-US" sz="1600" b="1" noProof="0">
                    <a:solidFill>
                      <a:srgbClr val="000000"/>
                    </a:solidFill>
                  </a:rPr>
                  <a:t>Scores and ranks all retrieved documents by relevance</a:t>
                </a:r>
                <a:endParaRPr lang="en-US" sz="1600" noProof="0">
                  <a:solidFill>
                    <a:srgbClr val="000000"/>
                  </a:solidFill>
                </a:endParaRPr>
              </a:p>
              <a:p>
                <a:pPr marL="228600" indent="-228600" defTabSz="914400">
                  <a:spcBef>
                    <a:spcPts val="960"/>
                  </a:spcBef>
                  <a:buFont typeface="Arial" panose="020B0604020202020204" pitchFamily="34" charset="0"/>
                  <a:buChar char="•"/>
                  <a:defRPr/>
                </a:pPr>
                <a:r>
                  <a:rPr lang="en-US" sz="1600" noProof="0">
                    <a:solidFill>
                      <a:srgbClr val="000000"/>
                    </a:solidFill>
                  </a:rPr>
                  <a:t>Reranking runs after performing search strategy (can’t retrieve information)</a:t>
                </a:r>
              </a:p>
            </p:txBody>
          </p:sp>
        </p:grpSp>
        <p:sp>
          <p:nvSpPr>
            <p:cNvPr id="24" name="Freeform: Shape 23">
              <a:extLst>
                <a:ext uri="{FF2B5EF4-FFF2-40B4-BE49-F238E27FC236}">
                  <a16:creationId xmlns:a16="http://schemas.microsoft.com/office/drawing/2014/main" id="{1A25EC50-BE2F-8056-B5EC-0D283B468C8A}"/>
                </a:ext>
                <a:ext uri="{C183D7F6-B498-43B3-948B-1728B52AA6E4}">
                  <adec:decorative xmlns:adec="http://schemas.microsoft.com/office/drawing/2017/decorative" val="1"/>
                </a:ext>
              </a:extLst>
            </p:cNvPr>
            <p:cNvSpPr/>
            <p:nvPr/>
          </p:nvSpPr>
          <p:spPr>
            <a:xfrm>
              <a:off x="4408662" y="1788915"/>
              <a:ext cx="525356" cy="450769"/>
            </a:xfrm>
            <a:custGeom>
              <a:avLst/>
              <a:gdLst>
                <a:gd name="connsiteX0" fmla="*/ 112581 w 525356"/>
                <a:gd name="connsiteY0" fmla="*/ 212643 h 450769"/>
                <a:gd name="connsiteX1" fmla="*/ 37531 w 525356"/>
                <a:gd name="connsiteY1" fmla="*/ 287693 h 450769"/>
                <a:gd name="connsiteX2" fmla="*/ 112581 w 525356"/>
                <a:gd name="connsiteY2" fmla="*/ 362743 h 450769"/>
                <a:gd name="connsiteX3" fmla="*/ 187631 w 525356"/>
                <a:gd name="connsiteY3" fmla="*/ 287693 h 450769"/>
                <a:gd name="connsiteX4" fmla="*/ 112581 w 525356"/>
                <a:gd name="connsiteY4" fmla="*/ 212643 h 450769"/>
                <a:gd name="connsiteX5" fmla="*/ 93817 w 525356"/>
                <a:gd name="connsiteY5" fmla="*/ 176693 h 450769"/>
                <a:gd name="connsiteX6" fmla="*/ 177802 w 525356"/>
                <a:gd name="connsiteY6" fmla="*/ 195934 h 450769"/>
                <a:gd name="connsiteX7" fmla="*/ 204342 w 525356"/>
                <a:gd name="connsiteY7" fmla="*/ 352911 h 450769"/>
                <a:gd name="connsiteX8" fmla="*/ 269686 w 525356"/>
                <a:gd name="connsiteY8" fmla="*/ 418280 h 450769"/>
                <a:gd name="connsiteX9" fmla="*/ 270621 w 525356"/>
                <a:gd name="connsiteY9" fmla="*/ 419216 h 450769"/>
                <a:gd name="connsiteX10" fmla="*/ 269686 w 525356"/>
                <a:gd name="connsiteY10" fmla="*/ 445733 h 450769"/>
                <a:gd name="connsiteX11" fmla="*/ 243168 w 525356"/>
                <a:gd name="connsiteY11" fmla="*/ 444798 h 450769"/>
                <a:gd name="connsiteX12" fmla="*/ 177799 w 525356"/>
                <a:gd name="connsiteY12" fmla="*/ 379454 h 450769"/>
                <a:gd name="connsiteX13" fmla="*/ 112581 w 525356"/>
                <a:gd name="connsiteY13" fmla="*/ 400268 h 450769"/>
                <a:gd name="connsiteX14" fmla="*/ 47365 w 525356"/>
                <a:gd name="connsiteY14" fmla="*/ 379452 h 450769"/>
                <a:gd name="connsiteX15" fmla="*/ 20824 w 525356"/>
                <a:gd name="connsiteY15" fmla="*/ 222474 h 450769"/>
                <a:gd name="connsiteX16" fmla="*/ 93817 w 525356"/>
                <a:gd name="connsiteY16" fmla="*/ 176693 h 450769"/>
                <a:gd name="connsiteX17" fmla="*/ 143851 w 525356"/>
                <a:gd name="connsiteY17" fmla="*/ 100067 h 450769"/>
                <a:gd name="connsiteX18" fmla="*/ 125089 w 525356"/>
                <a:gd name="connsiteY18" fmla="*/ 118829 h 450769"/>
                <a:gd name="connsiteX19" fmla="*/ 143851 w 525356"/>
                <a:gd name="connsiteY19" fmla="*/ 137592 h 450769"/>
                <a:gd name="connsiteX20" fmla="*/ 306460 w 525356"/>
                <a:gd name="connsiteY20" fmla="*/ 137592 h 450769"/>
                <a:gd name="connsiteX21" fmla="*/ 325223 w 525356"/>
                <a:gd name="connsiteY21" fmla="*/ 118829 h 450769"/>
                <a:gd name="connsiteX22" fmla="*/ 306460 w 525356"/>
                <a:gd name="connsiteY22" fmla="*/ 100067 h 450769"/>
                <a:gd name="connsiteX23" fmla="*/ 93818 w 525356"/>
                <a:gd name="connsiteY23" fmla="*/ 0 h 450769"/>
                <a:gd name="connsiteX24" fmla="*/ 456560 w 525356"/>
                <a:gd name="connsiteY24" fmla="*/ 0 h 450769"/>
                <a:gd name="connsiteX25" fmla="*/ 525356 w 525356"/>
                <a:gd name="connsiteY25" fmla="*/ 68796 h 450769"/>
                <a:gd name="connsiteX26" fmla="*/ 525356 w 525356"/>
                <a:gd name="connsiteY26" fmla="*/ 331471 h 450769"/>
                <a:gd name="connsiteX27" fmla="*/ 456560 w 525356"/>
                <a:gd name="connsiteY27" fmla="*/ 400267 h 450769"/>
                <a:gd name="connsiteX28" fmla="*/ 287072 w 525356"/>
                <a:gd name="connsiteY28" fmla="*/ 400267 h 450769"/>
                <a:gd name="connsiteX29" fmla="*/ 235788 w 525356"/>
                <a:gd name="connsiteY29" fmla="*/ 348983 h 450769"/>
                <a:gd name="connsiteX30" fmla="*/ 250172 w 525356"/>
                <a:gd name="connsiteY30" fmla="*/ 287692 h 450769"/>
                <a:gd name="connsiteX31" fmla="*/ 356493 w 525356"/>
                <a:gd name="connsiteY31" fmla="*/ 287692 h 450769"/>
                <a:gd name="connsiteX32" fmla="*/ 375256 w 525356"/>
                <a:gd name="connsiteY32" fmla="*/ 268930 h 450769"/>
                <a:gd name="connsiteX33" fmla="*/ 356493 w 525356"/>
                <a:gd name="connsiteY33" fmla="*/ 250167 h 450769"/>
                <a:gd name="connsiteX34" fmla="*/ 244994 w 525356"/>
                <a:gd name="connsiteY34" fmla="*/ 250167 h 450769"/>
                <a:gd name="connsiteX35" fmla="*/ 227933 w 525356"/>
                <a:gd name="connsiteY35" fmla="*/ 212642 h 450769"/>
                <a:gd name="connsiteX36" fmla="*/ 406527 w 525356"/>
                <a:gd name="connsiteY36" fmla="*/ 212642 h 450769"/>
                <a:gd name="connsiteX37" fmla="*/ 425289 w 525356"/>
                <a:gd name="connsiteY37" fmla="*/ 193879 h 450769"/>
                <a:gd name="connsiteX38" fmla="*/ 406527 w 525356"/>
                <a:gd name="connsiteY38" fmla="*/ 175117 h 450769"/>
                <a:gd name="connsiteX39" fmla="*/ 191708 w 525356"/>
                <a:gd name="connsiteY39" fmla="*/ 175117 h 450769"/>
                <a:gd name="connsiteX40" fmla="*/ 112580 w 525356"/>
                <a:gd name="connsiteY40" fmla="*/ 150100 h 450769"/>
                <a:gd name="connsiteX41" fmla="*/ 25022 w 525356"/>
                <a:gd name="connsiteY41" fmla="*/ 181546 h 450769"/>
                <a:gd name="connsiteX42" fmla="*/ 25022 w 525356"/>
                <a:gd name="connsiteY42" fmla="*/ 68796 h 450769"/>
                <a:gd name="connsiteX43" fmla="*/ 93818 w 525356"/>
                <a:gd name="connsiteY43" fmla="*/ 0 h 45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5356" h="450769">
                  <a:moveTo>
                    <a:pt x="112581" y="212643"/>
                  </a:moveTo>
                  <a:cubicBezTo>
                    <a:pt x="71132" y="212643"/>
                    <a:pt x="37531" y="246243"/>
                    <a:pt x="37531" y="287693"/>
                  </a:cubicBezTo>
                  <a:cubicBezTo>
                    <a:pt x="37531" y="329143"/>
                    <a:pt x="71132" y="362743"/>
                    <a:pt x="112581" y="362743"/>
                  </a:cubicBezTo>
                  <a:cubicBezTo>
                    <a:pt x="154030" y="362743"/>
                    <a:pt x="187631" y="329143"/>
                    <a:pt x="187631" y="287693"/>
                  </a:cubicBezTo>
                  <a:cubicBezTo>
                    <a:pt x="187631" y="246243"/>
                    <a:pt x="154030" y="212643"/>
                    <a:pt x="112581" y="212643"/>
                  </a:cubicBezTo>
                  <a:close/>
                  <a:moveTo>
                    <a:pt x="93817" y="176693"/>
                  </a:moveTo>
                  <a:cubicBezTo>
                    <a:pt x="122224" y="171891"/>
                    <a:pt x="152464" y="177925"/>
                    <a:pt x="177802" y="195934"/>
                  </a:cubicBezTo>
                  <a:cubicBezTo>
                    <a:pt x="228478" y="231953"/>
                    <a:pt x="240361" y="302235"/>
                    <a:pt x="204342" y="352911"/>
                  </a:cubicBezTo>
                  <a:lnTo>
                    <a:pt x="269686" y="418280"/>
                  </a:lnTo>
                  <a:cubicBezTo>
                    <a:pt x="270009" y="418580"/>
                    <a:pt x="270321" y="418893"/>
                    <a:pt x="270621" y="419216"/>
                  </a:cubicBezTo>
                  <a:cubicBezTo>
                    <a:pt x="277686" y="426798"/>
                    <a:pt x="277266" y="438669"/>
                    <a:pt x="269686" y="445733"/>
                  </a:cubicBezTo>
                  <a:cubicBezTo>
                    <a:pt x="262106" y="452798"/>
                    <a:pt x="250233" y="452378"/>
                    <a:pt x="243168" y="444798"/>
                  </a:cubicBezTo>
                  <a:lnTo>
                    <a:pt x="177799" y="379454"/>
                  </a:lnTo>
                  <a:cubicBezTo>
                    <a:pt x="158763" y="393023"/>
                    <a:pt x="135959" y="400303"/>
                    <a:pt x="112581" y="400268"/>
                  </a:cubicBezTo>
                  <a:cubicBezTo>
                    <a:pt x="89208" y="400268"/>
                    <a:pt x="66415" y="392993"/>
                    <a:pt x="47365" y="379452"/>
                  </a:cubicBezTo>
                  <a:cubicBezTo>
                    <a:pt x="-3312" y="343432"/>
                    <a:pt x="-15195" y="273151"/>
                    <a:pt x="20824" y="222474"/>
                  </a:cubicBezTo>
                  <a:cubicBezTo>
                    <a:pt x="38834" y="197136"/>
                    <a:pt x="65409" y="181496"/>
                    <a:pt x="93817" y="176693"/>
                  </a:cubicBezTo>
                  <a:close/>
                  <a:moveTo>
                    <a:pt x="143851" y="100067"/>
                  </a:moveTo>
                  <a:cubicBezTo>
                    <a:pt x="133489" y="100067"/>
                    <a:pt x="125089" y="108467"/>
                    <a:pt x="125089" y="118829"/>
                  </a:cubicBezTo>
                  <a:cubicBezTo>
                    <a:pt x="125089" y="129192"/>
                    <a:pt x="133489" y="137592"/>
                    <a:pt x="143851" y="137592"/>
                  </a:cubicBezTo>
                  <a:lnTo>
                    <a:pt x="306460" y="137592"/>
                  </a:lnTo>
                  <a:cubicBezTo>
                    <a:pt x="316822" y="137592"/>
                    <a:pt x="325223" y="129192"/>
                    <a:pt x="325223" y="118829"/>
                  </a:cubicBezTo>
                  <a:cubicBezTo>
                    <a:pt x="325223" y="108467"/>
                    <a:pt x="316822" y="100067"/>
                    <a:pt x="306460" y="100067"/>
                  </a:cubicBezTo>
                  <a:close/>
                  <a:moveTo>
                    <a:pt x="93818" y="0"/>
                  </a:moveTo>
                  <a:lnTo>
                    <a:pt x="456560" y="0"/>
                  </a:lnTo>
                  <a:cubicBezTo>
                    <a:pt x="494556" y="0"/>
                    <a:pt x="525356" y="30801"/>
                    <a:pt x="525356" y="68796"/>
                  </a:cubicBezTo>
                  <a:lnTo>
                    <a:pt x="525356" y="331471"/>
                  </a:lnTo>
                  <a:cubicBezTo>
                    <a:pt x="525356" y="369467"/>
                    <a:pt x="494556" y="400267"/>
                    <a:pt x="456560" y="400267"/>
                  </a:cubicBezTo>
                  <a:lnTo>
                    <a:pt x="287072" y="400267"/>
                  </a:lnTo>
                  <a:lnTo>
                    <a:pt x="235788" y="348983"/>
                  </a:lnTo>
                  <a:cubicBezTo>
                    <a:pt x="244994" y="330546"/>
                    <a:pt x="250172" y="309707"/>
                    <a:pt x="250172" y="287692"/>
                  </a:cubicBezTo>
                  <a:lnTo>
                    <a:pt x="356493" y="287692"/>
                  </a:lnTo>
                  <a:cubicBezTo>
                    <a:pt x="366855" y="287692"/>
                    <a:pt x="375256" y="279292"/>
                    <a:pt x="375256" y="268930"/>
                  </a:cubicBezTo>
                  <a:cubicBezTo>
                    <a:pt x="375256" y="258568"/>
                    <a:pt x="366855" y="250167"/>
                    <a:pt x="356493" y="250167"/>
                  </a:cubicBezTo>
                  <a:lnTo>
                    <a:pt x="244994" y="250167"/>
                  </a:lnTo>
                  <a:cubicBezTo>
                    <a:pt x="241234" y="236868"/>
                    <a:pt x="235483" y="224217"/>
                    <a:pt x="227933" y="212642"/>
                  </a:cubicBezTo>
                  <a:lnTo>
                    <a:pt x="406527" y="212642"/>
                  </a:lnTo>
                  <a:cubicBezTo>
                    <a:pt x="416889" y="212642"/>
                    <a:pt x="425289" y="204241"/>
                    <a:pt x="425289" y="193879"/>
                  </a:cubicBezTo>
                  <a:cubicBezTo>
                    <a:pt x="425289" y="183518"/>
                    <a:pt x="416889" y="175117"/>
                    <a:pt x="406527" y="175117"/>
                  </a:cubicBezTo>
                  <a:lnTo>
                    <a:pt x="191708" y="175117"/>
                  </a:lnTo>
                  <a:cubicBezTo>
                    <a:pt x="169318" y="159356"/>
                    <a:pt x="142025" y="150100"/>
                    <a:pt x="112580" y="150100"/>
                  </a:cubicBezTo>
                  <a:cubicBezTo>
                    <a:pt x="79308" y="150100"/>
                    <a:pt x="48788" y="161908"/>
                    <a:pt x="25022" y="181546"/>
                  </a:cubicBezTo>
                  <a:lnTo>
                    <a:pt x="25022" y="68796"/>
                  </a:lnTo>
                  <a:cubicBezTo>
                    <a:pt x="25022" y="30801"/>
                    <a:pt x="55823" y="0"/>
                    <a:pt x="93818"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600" noProof="0">
                <a:ln w="3175">
                  <a:noFill/>
                </a:ln>
                <a:solidFill>
                  <a:srgbClr val="FFFFFF"/>
                </a:solidFill>
                <a:latin typeface="+mj-lt"/>
                <a:cs typeface="Segoe UI" pitchFamily="34" charset="0"/>
              </a:endParaRPr>
            </a:p>
          </p:txBody>
        </p:sp>
      </p:grpSp>
      <p:pic>
        <p:nvPicPr>
          <p:cNvPr id="33" name="Graphic 32">
            <a:extLst>
              <a:ext uri="{FF2B5EF4-FFF2-40B4-BE49-F238E27FC236}">
                <a16:creationId xmlns:a16="http://schemas.microsoft.com/office/drawing/2014/main" id="{F42B8D60-5CE4-D655-C87F-EB426C7E77B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5411" y="1477433"/>
            <a:ext cx="1029392" cy="1029392"/>
          </a:xfrm>
          <a:prstGeom prst="rect">
            <a:avLst/>
          </a:prstGeom>
        </p:spPr>
      </p:pic>
      <p:pic>
        <p:nvPicPr>
          <p:cNvPr id="35" name="Graphic 34">
            <a:extLst>
              <a:ext uri="{FF2B5EF4-FFF2-40B4-BE49-F238E27FC236}">
                <a16:creationId xmlns:a16="http://schemas.microsoft.com/office/drawing/2014/main" id="{D354EC44-3FEB-22CD-9A87-C588EC13F04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8049" y="2667000"/>
            <a:ext cx="1168022" cy="1168022"/>
          </a:xfrm>
          <a:prstGeom prst="rect">
            <a:avLst/>
          </a:prstGeom>
        </p:spPr>
      </p:pic>
      <p:pic>
        <p:nvPicPr>
          <p:cNvPr id="37" name="Graphic 36">
            <a:extLst>
              <a:ext uri="{FF2B5EF4-FFF2-40B4-BE49-F238E27FC236}">
                <a16:creationId xmlns:a16="http://schemas.microsoft.com/office/drawing/2014/main" id="{119CB1F0-0EE8-954C-1C03-8EFE134CA87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0817" y="1486513"/>
            <a:ext cx="1029392" cy="1029392"/>
          </a:xfrm>
          <a:prstGeom prst="rect">
            <a:avLst/>
          </a:prstGeom>
        </p:spPr>
      </p:pic>
      <p:grpSp>
        <p:nvGrpSpPr>
          <p:cNvPr id="40" name="Group 39" descr="keyword search icon">
            <a:extLst>
              <a:ext uri="{FF2B5EF4-FFF2-40B4-BE49-F238E27FC236}">
                <a16:creationId xmlns:a16="http://schemas.microsoft.com/office/drawing/2014/main" id="{43BE13CA-C743-DA1A-7C86-3623600B60CD}"/>
              </a:ext>
            </a:extLst>
          </p:cNvPr>
          <p:cNvGrpSpPr/>
          <p:nvPr/>
        </p:nvGrpSpPr>
        <p:grpSpPr>
          <a:xfrm>
            <a:off x="1500809" y="1703205"/>
            <a:ext cx="579253" cy="579253"/>
            <a:chOff x="1521598" y="1782908"/>
            <a:chExt cx="462776" cy="462781"/>
          </a:xfrm>
        </p:grpSpPr>
        <p:sp>
          <p:nvSpPr>
            <p:cNvPr id="23" name="Graphic 31">
              <a:extLst>
                <a:ext uri="{FF2B5EF4-FFF2-40B4-BE49-F238E27FC236}">
                  <a16:creationId xmlns:a16="http://schemas.microsoft.com/office/drawing/2014/main" id="{12464E86-0282-9983-C4C2-BC4B90AADA1A}"/>
                </a:ext>
                <a:ext uri="{C183D7F6-B498-43B3-948B-1728B52AA6E4}">
                  <adec:decorative xmlns:adec="http://schemas.microsoft.com/office/drawing/2017/decorative" val="1"/>
                </a:ext>
              </a:extLst>
            </p:cNvPr>
            <p:cNvSpPr/>
            <p:nvPr/>
          </p:nvSpPr>
          <p:spPr>
            <a:xfrm flipH="1">
              <a:off x="1521598" y="1782908"/>
              <a:ext cx="462776" cy="462781"/>
            </a:xfrm>
            <a:custGeom>
              <a:avLst/>
              <a:gdLst>
                <a:gd name="connsiteX0" fmla="*/ 187625 w 462776"/>
                <a:gd name="connsiteY0" fmla="*/ 0 h 462781"/>
                <a:gd name="connsiteX1" fmla="*/ 375258 w 462776"/>
                <a:gd name="connsiteY1" fmla="*/ 187618 h 462781"/>
                <a:gd name="connsiteX2" fmla="*/ 336825 w 462776"/>
                <a:gd name="connsiteY2" fmla="*/ 301401 h 462781"/>
                <a:gd name="connsiteX3" fmla="*/ 455479 w 462776"/>
                <a:gd name="connsiteY3" fmla="*/ 420106 h 462781"/>
                <a:gd name="connsiteX4" fmla="*/ 455419 w 462776"/>
                <a:gd name="connsiteY4" fmla="*/ 455484 h 462781"/>
                <a:gd name="connsiteX5" fmla="*/ 422457 w 462776"/>
                <a:gd name="connsiteY5" fmla="*/ 457556 h 462781"/>
                <a:gd name="connsiteX6" fmla="*/ 420106 w 462776"/>
                <a:gd name="connsiteY6" fmla="*/ 455479 h 462781"/>
                <a:gd name="connsiteX7" fmla="*/ 301401 w 462776"/>
                <a:gd name="connsiteY7" fmla="*/ 336825 h 462781"/>
                <a:gd name="connsiteX8" fmla="*/ 38436 w 462776"/>
                <a:gd name="connsiteY8" fmla="*/ 301391 h 462781"/>
                <a:gd name="connsiteX9" fmla="*/ 73869 w 462776"/>
                <a:gd name="connsiteY9" fmla="*/ 38426 h 462781"/>
                <a:gd name="connsiteX10" fmla="*/ 187625 w 462776"/>
                <a:gd name="connsiteY10" fmla="*/ 0 h 462781"/>
                <a:gd name="connsiteX11" fmla="*/ 187625 w 462776"/>
                <a:gd name="connsiteY11" fmla="*/ 50033 h 462781"/>
                <a:gd name="connsiteX12" fmla="*/ 50033 w 462776"/>
                <a:gd name="connsiteY12" fmla="*/ 187625 h 462781"/>
                <a:gd name="connsiteX13" fmla="*/ 187625 w 462776"/>
                <a:gd name="connsiteY13" fmla="*/ 325217 h 462781"/>
                <a:gd name="connsiteX14" fmla="*/ 325217 w 462776"/>
                <a:gd name="connsiteY14" fmla="*/ 187625 h 462781"/>
                <a:gd name="connsiteX15" fmla="*/ 187625 w 462776"/>
                <a:gd name="connsiteY15" fmla="*/ 50033 h 4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776" h="462781">
                  <a:moveTo>
                    <a:pt x="187625" y="0"/>
                  </a:moveTo>
                  <a:cubicBezTo>
                    <a:pt x="291247" y="-4"/>
                    <a:pt x="375253" y="83995"/>
                    <a:pt x="375258" y="187618"/>
                  </a:cubicBezTo>
                  <a:cubicBezTo>
                    <a:pt x="375261" y="228733"/>
                    <a:pt x="361757" y="268709"/>
                    <a:pt x="336825" y="301401"/>
                  </a:cubicBezTo>
                  <a:lnTo>
                    <a:pt x="455479" y="420106"/>
                  </a:lnTo>
                  <a:cubicBezTo>
                    <a:pt x="465233" y="429892"/>
                    <a:pt x="465206" y="445733"/>
                    <a:pt x="455419" y="455484"/>
                  </a:cubicBezTo>
                  <a:cubicBezTo>
                    <a:pt x="446513" y="464360"/>
                    <a:pt x="432404" y="465246"/>
                    <a:pt x="422457" y="457556"/>
                  </a:cubicBezTo>
                  <a:lnTo>
                    <a:pt x="420106" y="455479"/>
                  </a:lnTo>
                  <a:lnTo>
                    <a:pt x="301401" y="336825"/>
                  </a:lnTo>
                  <a:cubicBezTo>
                    <a:pt x="219001" y="399657"/>
                    <a:pt x="101267" y="383791"/>
                    <a:pt x="38436" y="301391"/>
                  </a:cubicBezTo>
                  <a:cubicBezTo>
                    <a:pt x="-24396" y="218991"/>
                    <a:pt x="-8531" y="101257"/>
                    <a:pt x="73869" y="38426"/>
                  </a:cubicBezTo>
                  <a:cubicBezTo>
                    <a:pt x="106555" y="13502"/>
                    <a:pt x="146521" y="2"/>
                    <a:pt x="187625" y="0"/>
                  </a:cubicBezTo>
                  <a:close/>
                  <a:moveTo>
                    <a:pt x="187625" y="50033"/>
                  </a:moveTo>
                  <a:cubicBezTo>
                    <a:pt x="111635" y="50033"/>
                    <a:pt x="50033" y="111635"/>
                    <a:pt x="50033" y="187625"/>
                  </a:cubicBezTo>
                  <a:cubicBezTo>
                    <a:pt x="50033" y="263616"/>
                    <a:pt x="111635" y="325217"/>
                    <a:pt x="187625" y="325217"/>
                  </a:cubicBezTo>
                  <a:cubicBezTo>
                    <a:pt x="263616" y="325217"/>
                    <a:pt x="325217" y="263616"/>
                    <a:pt x="325217" y="187625"/>
                  </a:cubicBezTo>
                  <a:cubicBezTo>
                    <a:pt x="325217" y="111635"/>
                    <a:pt x="263616" y="50033"/>
                    <a:pt x="187625" y="5003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600" noProof="0">
                <a:ln w="3175">
                  <a:noFill/>
                </a:ln>
                <a:solidFill>
                  <a:srgbClr val="FFFFFF"/>
                </a:solidFill>
                <a:latin typeface="+mj-lt"/>
                <a:cs typeface="Segoe UI" pitchFamily="34" charset="0"/>
              </a:endParaRPr>
            </a:p>
          </p:txBody>
        </p:sp>
        <p:pic>
          <p:nvPicPr>
            <p:cNvPr id="39" name="Graphic 38" descr="Document outline">
              <a:extLst>
                <a:ext uri="{FF2B5EF4-FFF2-40B4-BE49-F238E27FC236}">
                  <a16:creationId xmlns:a16="http://schemas.microsoft.com/office/drawing/2014/main" id="{A3336462-00FC-2A7D-F58B-9996254F56F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1943" t="34638" r="22774" b="35029"/>
            <a:stretch/>
          </p:blipFill>
          <p:spPr>
            <a:xfrm>
              <a:off x="1666209" y="1895107"/>
              <a:ext cx="263588" cy="144632"/>
            </a:xfrm>
            <a:prstGeom prst="rect">
              <a:avLst/>
            </a:prstGeom>
          </p:spPr>
        </p:pic>
      </p:grpSp>
    </p:spTree>
    <p:extLst>
      <p:ext uri="{BB962C8B-B14F-4D97-AF65-F5344CB8AC3E}">
        <p14:creationId xmlns:p14="http://schemas.microsoft.com/office/powerpoint/2010/main" val="414603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C312D-65F0-1468-01AB-AB4598775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D7FA6-3749-DA71-B2D3-45A804A1AC2E}"/>
              </a:ext>
            </a:extLst>
          </p:cNvPr>
          <p:cNvSpPr>
            <a:spLocks noGrp="1"/>
          </p:cNvSpPr>
          <p:nvPr>
            <p:ph type="title"/>
          </p:nvPr>
        </p:nvSpPr>
        <p:spPr/>
        <p:txBody>
          <a:bodyPr/>
          <a:lstStyle/>
          <a:p>
            <a:r>
              <a:rPr lang="en-US" noProof="0"/>
              <a:t>Binary Quantization</a:t>
            </a:r>
          </a:p>
        </p:txBody>
      </p:sp>
      <p:sp>
        <p:nvSpPr>
          <p:cNvPr id="3" name="Content Placeholder 2">
            <a:extLst>
              <a:ext uri="{FF2B5EF4-FFF2-40B4-BE49-F238E27FC236}">
                <a16:creationId xmlns:a16="http://schemas.microsoft.com/office/drawing/2014/main" id="{F751CF57-AB1E-DA57-649D-42F7522467DA}"/>
              </a:ext>
            </a:extLst>
          </p:cNvPr>
          <p:cNvSpPr>
            <a:spLocks noGrp="1"/>
          </p:cNvSpPr>
          <p:nvPr>
            <p:ph sz="quarter" idx="10"/>
          </p:nvPr>
        </p:nvSpPr>
        <p:spPr>
          <a:xfrm>
            <a:off x="584200" y="1435100"/>
            <a:ext cx="11018838" cy="4789003"/>
          </a:xfrm>
        </p:spPr>
        <p:txBody>
          <a:bodyPr/>
          <a:lstStyle/>
          <a:p>
            <a:r>
              <a:rPr lang="en-US" noProof="0"/>
              <a:t>Encodes each vector component as a single bit (0 or 1).</a:t>
            </a:r>
          </a:p>
          <a:p>
            <a:r>
              <a:rPr lang="en-US" noProof="0"/>
              <a:t>Drastically reduces vector memory footprint.</a:t>
            </a:r>
          </a:p>
          <a:p>
            <a:pPr>
              <a:buFont typeface="Arial" panose="020B0604020202020204" pitchFamily="34" charset="0"/>
              <a:buChar char="•"/>
            </a:pPr>
            <a:r>
              <a:rPr lang="en-US" noProof="0"/>
              <a:t>Key advantages:</a:t>
            </a:r>
          </a:p>
          <a:p>
            <a:pPr lvl="1">
              <a:buFont typeface="Arial" panose="020B0604020202020204" pitchFamily="34" charset="0"/>
              <a:buChar char="•"/>
            </a:pPr>
            <a:r>
              <a:rPr lang="en-US" noProof="0"/>
              <a:t>Up to 96% reduction in index size.</a:t>
            </a:r>
          </a:p>
          <a:p>
            <a:pPr lvl="1">
              <a:buFont typeface="Arial" panose="020B0604020202020204" pitchFamily="34" charset="0"/>
              <a:buChar char="•"/>
            </a:pPr>
            <a:r>
              <a:rPr lang="en-US" noProof="0"/>
              <a:t>Optimized for embeddings with dimensions &gt;1024.</a:t>
            </a:r>
          </a:p>
          <a:p>
            <a:pPr lvl="1">
              <a:buFont typeface="Arial" panose="020B0604020202020204" pitchFamily="34" charset="0"/>
              <a:buChar char="•"/>
            </a:pPr>
            <a:r>
              <a:rPr lang="en-US" noProof="0"/>
              <a:t>Faster vector performance (up to 40% query latency reductions)</a:t>
            </a:r>
          </a:p>
          <a:p>
            <a:endParaRPr lang="en-US" noProof="0"/>
          </a:p>
          <a:p>
            <a:endParaRPr lang="en-US" noProof="0"/>
          </a:p>
          <a:p>
            <a:endParaRPr lang="en-US" noProof="0"/>
          </a:p>
          <a:p>
            <a:endParaRPr lang="en-US" noProof="0"/>
          </a:p>
        </p:txBody>
      </p:sp>
    </p:spTree>
    <p:extLst>
      <p:ext uri="{BB962C8B-B14F-4D97-AF65-F5344CB8AC3E}">
        <p14:creationId xmlns:p14="http://schemas.microsoft.com/office/powerpoint/2010/main" val="386816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665C3-6651-C6BE-97A5-AAF9F2A35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EAA513-13BA-E7CA-2920-44A5F7D74588}"/>
              </a:ext>
            </a:extLst>
          </p:cNvPr>
          <p:cNvSpPr>
            <a:spLocks noGrp="1"/>
          </p:cNvSpPr>
          <p:nvPr>
            <p:ph type="title"/>
          </p:nvPr>
        </p:nvSpPr>
        <p:spPr/>
        <p:txBody>
          <a:bodyPr/>
          <a:lstStyle/>
          <a:p>
            <a:r>
              <a:rPr lang="en-US" noProof="0"/>
              <a:t>MRL</a:t>
            </a:r>
          </a:p>
        </p:txBody>
      </p:sp>
      <p:sp>
        <p:nvSpPr>
          <p:cNvPr id="3" name="Content Placeholder 2">
            <a:extLst>
              <a:ext uri="{FF2B5EF4-FFF2-40B4-BE49-F238E27FC236}">
                <a16:creationId xmlns:a16="http://schemas.microsoft.com/office/drawing/2014/main" id="{40D582AB-7D8D-2DCE-72F0-D8E8AE82582B}"/>
              </a:ext>
            </a:extLst>
          </p:cNvPr>
          <p:cNvSpPr>
            <a:spLocks noGrp="1"/>
          </p:cNvSpPr>
          <p:nvPr>
            <p:ph sz="quarter" idx="10"/>
          </p:nvPr>
        </p:nvSpPr>
        <p:spPr>
          <a:xfrm>
            <a:off x="584200" y="1435100"/>
            <a:ext cx="11018838" cy="3237809"/>
          </a:xfrm>
        </p:spPr>
        <p:txBody>
          <a:bodyPr/>
          <a:lstStyle/>
          <a:p>
            <a:r>
              <a:rPr lang="en-US" noProof="0"/>
              <a:t>Multi-level compression for vector embeddings.</a:t>
            </a:r>
          </a:p>
          <a:p>
            <a:r>
              <a:rPr lang="en-US" noProof="0"/>
              <a:t>Enables truncated dimensions with minimal semantic loss. </a:t>
            </a:r>
          </a:p>
          <a:p>
            <a:r>
              <a:rPr lang="en-US" noProof="0"/>
              <a:t>Best paired with:</a:t>
            </a:r>
          </a:p>
          <a:p>
            <a:pPr lvl="1"/>
            <a:r>
              <a:rPr lang="en-US" noProof="0"/>
              <a:t>Binary quantization for maximum storage reduction.</a:t>
            </a:r>
          </a:p>
          <a:p>
            <a:pPr lvl="1"/>
            <a:r>
              <a:rPr lang="en-US" noProof="0"/>
              <a:t>OpenAI models (text-embedding-3-small, text-embedding-3-large).</a:t>
            </a:r>
          </a:p>
          <a:p>
            <a:endParaRPr lang="en-US" noProof="0"/>
          </a:p>
          <a:p>
            <a:endParaRPr lang="en-US" noProof="0"/>
          </a:p>
        </p:txBody>
      </p:sp>
    </p:spTree>
    <p:extLst>
      <p:ext uri="{BB962C8B-B14F-4D97-AF65-F5344CB8AC3E}">
        <p14:creationId xmlns:p14="http://schemas.microsoft.com/office/powerpoint/2010/main" val="425302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DBDD3-9916-470D-F972-406165A217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B905E-3807-945F-FDBE-3FB78C247217}"/>
              </a:ext>
            </a:extLst>
          </p:cNvPr>
          <p:cNvSpPr>
            <a:spLocks noGrp="1"/>
          </p:cNvSpPr>
          <p:nvPr>
            <p:ph type="title"/>
          </p:nvPr>
        </p:nvSpPr>
        <p:spPr/>
        <p:txBody>
          <a:bodyPr/>
          <a:lstStyle/>
          <a:p>
            <a:r>
              <a:rPr lang="en-US" noProof="0"/>
              <a:t>HNSW Storage Optimization</a:t>
            </a:r>
          </a:p>
        </p:txBody>
      </p:sp>
      <p:sp>
        <p:nvSpPr>
          <p:cNvPr id="3" name="Content Placeholder 2">
            <a:extLst>
              <a:ext uri="{FF2B5EF4-FFF2-40B4-BE49-F238E27FC236}">
                <a16:creationId xmlns:a16="http://schemas.microsoft.com/office/drawing/2014/main" id="{401DA940-EF37-0396-98F6-B79D8E65BCEA}"/>
              </a:ext>
            </a:extLst>
          </p:cNvPr>
          <p:cNvSpPr>
            <a:spLocks noGrp="1"/>
          </p:cNvSpPr>
          <p:nvPr>
            <p:ph sz="quarter" idx="10"/>
          </p:nvPr>
        </p:nvSpPr>
        <p:spPr>
          <a:xfrm>
            <a:off x="584200" y="1435100"/>
            <a:ext cx="5111750" cy="4965700"/>
          </a:xfrm>
        </p:spPr>
        <p:txBody>
          <a:bodyPr/>
          <a:lstStyle/>
          <a:p>
            <a:r>
              <a:rPr lang="en-US" noProof="0"/>
              <a:t>Enables automatic storage reductions for vector indexes.</a:t>
            </a:r>
          </a:p>
          <a:p>
            <a:r>
              <a:rPr lang="en-US" noProof="0"/>
              <a:t>Features:</a:t>
            </a:r>
          </a:p>
          <a:p>
            <a:pPr lvl="1"/>
            <a:r>
              <a:rPr lang="en-US" noProof="0"/>
              <a:t>50% reduction via duplication elimination.</a:t>
            </a:r>
          </a:p>
          <a:p>
            <a:pPr lvl="1"/>
            <a:r>
              <a:rPr lang="en-US" noProof="0"/>
              <a:t>Enhanced compression for quantized data (rescoreStorageMethod options).</a:t>
            </a:r>
          </a:p>
          <a:p>
            <a:r>
              <a:rPr lang="en-US" noProof="0"/>
              <a:t>Benefits:</a:t>
            </a:r>
          </a:p>
          <a:p>
            <a:pPr lvl="1"/>
            <a:r>
              <a:rPr lang="en-US" noProof="0"/>
              <a:t>Reduces monthly costs for large-scale deployments.</a:t>
            </a:r>
          </a:p>
          <a:p>
            <a:pPr lvl="1"/>
            <a:r>
              <a:rPr lang="en-US" noProof="0"/>
              <a:t>Up to 98% storage savings for 1B vector indexes.</a:t>
            </a:r>
          </a:p>
        </p:txBody>
      </p:sp>
    </p:spTree>
    <p:extLst>
      <p:ext uri="{BB962C8B-B14F-4D97-AF65-F5344CB8AC3E}">
        <p14:creationId xmlns:p14="http://schemas.microsoft.com/office/powerpoint/2010/main" val="217995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07775-2CFD-8D72-E97D-C95942F3E9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FBE65-A6CB-62B8-2E9B-2C7567BBF291}"/>
              </a:ext>
            </a:extLst>
          </p:cNvPr>
          <p:cNvSpPr>
            <a:spLocks noGrp="1"/>
          </p:cNvSpPr>
          <p:nvPr>
            <p:ph type="title"/>
          </p:nvPr>
        </p:nvSpPr>
        <p:spPr/>
        <p:txBody>
          <a:bodyPr/>
          <a:lstStyle/>
          <a:p>
            <a:r>
              <a:rPr lang="en-US" noProof="0"/>
              <a:t>HNSW Storage Optimization</a:t>
            </a:r>
          </a:p>
        </p:txBody>
      </p:sp>
      <p:graphicFrame>
        <p:nvGraphicFramePr>
          <p:cNvPr id="4" name="Table 3">
            <a:extLst>
              <a:ext uri="{FF2B5EF4-FFF2-40B4-BE49-F238E27FC236}">
                <a16:creationId xmlns:a16="http://schemas.microsoft.com/office/drawing/2014/main" id="{31B0ACCB-0EC0-990E-AEFE-B62D9005E7EB}"/>
              </a:ext>
            </a:extLst>
          </p:cNvPr>
          <p:cNvGraphicFramePr>
            <a:graphicFrameLocks noGrp="1"/>
          </p:cNvGraphicFramePr>
          <p:nvPr>
            <p:extLst>
              <p:ext uri="{D42A27DB-BD31-4B8C-83A1-F6EECF244321}">
                <p14:modId xmlns:p14="http://schemas.microsoft.com/office/powerpoint/2010/main" val="3985879781"/>
              </p:ext>
            </p:extLst>
          </p:nvPr>
        </p:nvGraphicFramePr>
        <p:xfrm>
          <a:off x="588263" y="1535112"/>
          <a:ext cx="10698861" cy="4897103"/>
        </p:xfrm>
        <a:graphic>
          <a:graphicData uri="http://schemas.openxmlformats.org/drawingml/2006/table">
            <a:tbl>
              <a:tblPr firstRow="1">
                <a:tableStyleId>{72833802-FEF1-4C79-8D5D-14CF1EAF98D9}</a:tableStyleId>
              </a:tblPr>
              <a:tblGrid>
                <a:gridCol w="2997900">
                  <a:extLst>
                    <a:ext uri="{9D8B030D-6E8A-4147-A177-3AD203B41FA5}">
                      <a16:colId xmlns:a16="http://schemas.microsoft.com/office/drawing/2014/main" val="1938694088"/>
                    </a:ext>
                  </a:extLst>
                </a:gridCol>
                <a:gridCol w="3471862">
                  <a:extLst>
                    <a:ext uri="{9D8B030D-6E8A-4147-A177-3AD203B41FA5}">
                      <a16:colId xmlns:a16="http://schemas.microsoft.com/office/drawing/2014/main" val="2818313775"/>
                    </a:ext>
                  </a:extLst>
                </a:gridCol>
                <a:gridCol w="1157288">
                  <a:extLst>
                    <a:ext uri="{9D8B030D-6E8A-4147-A177-3AD203B41FA5}">
                      <a16:colId xmlns:a16="http://schemas.microsoft.com/office/drawing/2014/main" val="701831765"/>
                    </a:ext>
                  </a:extLst>
                </a:gridCol>
                <a:gridCol w="1100137">
                  <a:extLst>
                    <a:ext uri="{9D8B030D-6E8A-4147-A177-3AD203B41FA5}">
                      <a16:colId xmlns:a16="http://schemas.microsoft.com/office/drawing/2014/main" val="2747265025"/>
                    </a:ext>
                  </a:extLst>
                </a:gridCol>
                <a:gridCol w="1028700">
                  <a:extLst>
                    <a:ext uri="{9D8B030D-6E8A-4147-A177-3AD203B41FA5}">
                      <a16:colId xmlns:a16="http://schemas.microsoft.com/office/drawing/2014/main" val="1740630068"/>
                    </a:ext>
                  </a:extLst>
                </a:gridCol>
                <a:gridCol w="942974">
                  <a:extLst>
                    <a:ext uri="{9D8B030D-6E8A-4147-A177-3AD203B41FA5}">
                      <a16:colId xmlns:a16="http://schemas.microsoft.com/office/drawing/2014/main" val="4220579850"/>
                    </a:ext>
                  </a:extLst>
                </a:gridCol>
              </a:tblGrid>
              <a:tr h="627158">
                <a:tc>
                  <a:txBody>
                    <a:bodyPr/>
                    <a:lstStyle/>
                    <a:p>
                      <a:r>
                        <a:rPr lang="en-US" sz="1400" b="1" noProof="0">
                          <a:solidFill>
                            <a:schemeClr val="bg1"/>
                          </a:solidFill>
                          <a:effectLst/>
                        </a:rPr>
                        <a:t>Index name</a:t>
                      </a:r>
                    </a:p>
                  </a:txBody>
                  <a:tcPr marL="20038" marR="20038" marT="9248" marB="9248" anchor="ctr"/>
                </a:tc>
                <a:tc>
                  <a:txBody>
                    <a:bodyPr/>
                    <a:lstStyle/>
                    <a:p>
                      <a:r>
                        <a:rPr lang="en-US" sz="1400" b="1" noProof="0">
                          <a:solidFill>
                            <a:schemeClr val="bg1"/>
                          </a:solidFill>
                          <a:effectLst/>
                        </a:rPr>
                        <a:t>Scenario</a:t>
                      </a:r>
                    </a:p>
                  </a:txBody>
                  <a:tcPr marL="20038" marR="20038" marT="9248" marB="9248" anchor="ctr"/>
                </a:tc>
                <a:tc>
                  <a:txBody>
                    <a:bodyPr/>
                    <a:lstStyle/>
                    <a:p>
                      <a:pPr algn="ctr"/>
                      <a:r>
                        <a:rPr lang="en-US" sz="1400" b="1" noProof="0">
                          <a:solidFill>
                            <a:schemeClr val="bg1"/>
                          </a:solidFill>
                          <a:effectLst/>
                        </a:rPr>
                        <a:t>Storage size (MB)</a:t>
                      </a:r>
                    </a:p>
                  </a:txBody>
                  <a:tcPr marL="20038" marR="20038" marT="9248" marB="9248" anchor="ctr"/>
                </a:tc>
                <a:tc>
                  <a:txBody>
                    <a:bodyPr/>
                    <a:lstStyle/>
                    <a:p>
                      <a:pPr algn="ctr"/>
                      <a:r>
                        <a:rPr lang="en-US" sz="1400" b="1" noProof="0">
                          <a:solidFill>
                            <a:schemeClr val="bg1"/>
                          </a:solidFill>
                          <a:effectLst/>
                        </a:rPr>
                        <a:t>Storage reduction (%)</a:t>
                      </a:r>
                    </a:p>
                  </a:txBody>
                  <a:tcPr marL="20038" marR="20038" marT="9248" marB="9248" anchor="ctr"/>
                </a:tc>
                <a:tc>
                  <a:txBody>
                    <a:bodyPr/>
                    <a:lstStyle/>
                    <a:p>
                      <a:pPr algn="ctr"/>
                      <a:r>
                        <a:rPr lang="en-US" sz="1400" b="1" noProof="0">
                          <a:solidFill>
                            <a:schemeClr val="bg1"/>
                          </a:solidFill>
                        </a:rPr>
                        <a:t>Vector Size (MB)</a:t>
                      </a:r>
                      <a:endParaRPr lang="en-US" sz="1400" b="1" noProof="0">
                        <a:solidFill>
                          <a:schemeClr val="bg1"/>
                        </a:solidFill>
                        <a:effectLst/>
                      </a:endParaRPr>
                    </a:p>
                  </a:txBody>
                  <a:tcPr marL="20038" marR="20038" marT="9248" marB="9248" anchor="ctr"/>
                </a:tc>
                <a:tc>
                  <a:txBody>
                    <a:bodyPr/>
                    <a:lstStyle/>
                    <a:p>
                      <a:pPr algn="ctr"/>
                      <a:r>
                        <a:rPr lang="en-US" sz="1400" b="1" noProof="0"/>
                        <a:t>Vector Reduction (%)</a:t>
                      </a:r>
                      <a:endParaRPr lang="en-US" sz="1400" b="1" noProof="0">
                        <a:solidFill>
                          <a:schemeClr val="tx1"/>
                        </a:solidFill>
                        <a:effectLst/>
                      </a:endParaRPr>
                    </a:p>
                  </a:txBody>
                  <a:tcPr marL="20038" marR="20038" marT="9248" marB="9248" anchor="ctr"/>
                </a:tc>
                <a:extLst>
                  <a:ext uri="{0D108BD9-81ED-4DB2-BD59-A6C34878D82A}">
                    <a16:rowId xmlns:a16="http://schemas.microsoft.com/office/drawing/2014/main" val="2145737001"/>
                  </a:ext>
                </a:extLst>
              </a:tr>
              <a:tr h="328673">
                <a:tc>
                  <a:txBody>
                    <a:bodyPr/>
                    <a:lstStyle/>
                    <a:p>
                      <a:r>
                        <a:rPr lang="en-US" sz="1400" b="0" noProof="0">
                          <a:solidFill>
                            <a:schemeClr val="tx1"/>
                          </a:solidFill>
                          <a:effectLst/>
                          <a:latin typeface="Segoe Sans Display" pitchFamily="2" charset="0"/>
                          <a:cs typeface="Segoe Sans Display" pitchFamily="2" charset="0"/>
                        </a:rPr>
                        <a:t>compression-test-baseline</a:t>
                      </a:r>
                    </a:p>
                  </a:txBody>
                  <a:tcPr marL="20038" marR="20038" marT="9248" marB="9248" anchor="ctr">
                    <a:solidFill>
                      <a:schemeClr val="bg1"/>
                    </a:solidFill>
                  </a:tcPr>
                </a:tc>
                <a:tc>
                  <a:txBody>
                    <a:bodyPr/>
                    <a:lstStyle/>
                    <a:p>
                      <a:r>
                        <a:rPr lang="en-US" sz="1400" b="0" noProof="0">
                          <a:solidFill>
                            <a:schemeClr val="tx1"/>
                          </a:solidFill>
                          <a:effectLst/>
                          <a:latin typeface="Segoe Sans Display" pitchFamily="2" charset="0"/>
                          <a:cs typeface="Segoe Sans Display" pitchFamily="2" charset="0"/>
                        </a:rPr>
                        <a:t>baseline</a:t>
                      </a:r>
                    </a:p>
                  </a:txBody>
                  <a:tcPr marL="20038" marR="20038" marT="9248" marB="9248" anchor="ctr">
                    <a:solidFill>
                      <a:schemeClr val="bg1"/>
                    </a:solidFill>
                  </a:tcPr>
                </a:tc>
                <a:tc>
                  <a:txBody>
                    <a:bodyPr/>
                    <a:lstStyle/>
                    <a:p>
                      <a:pPr algn="ctr"/>
                      <a:r>
                        <a:rPr lang="en-US" sz="1400" noProof="0">
                          <a:solidFill>
                            <a:schemeClr val="tx1"/>
                          </a:solidFill>
                          <a:effectLst/>
                        </a:rPr>
                        <a:t>3813.29</a:t>
                      </a:r>
                    </a:p>
                  </a:txBody>
                  <a:tcPr marL="20038" marR="20038" marT="9248" marB="9248" anchor="ctr">
                    <a:solidFill>
                      <a:schemeClr val="bg1"/>
                    </a:solidFill>
                  </a:tcPr>
                </a:tc>
                <a:tc>
                  <a:txBody>
                    <a:bodyPr/>
                    <a:lstStyle/>
                    <a:p>
                      <a:pPr algn="ctr"/>
                      <a:r>
                        <a:rPr lang="en-US" sz="1400" noProof="0">
                          <a:solidFill>
                            <a:schemeClr val="tx1"/>
                          </a:solidFill>
                          <a:effectLst/>
                        </a:rPr>
                        <a:t>0</a:t>
                      </a:r>
                    </a:p>
                  </a:txBody>
                  <a:tcPr marL="20038" marR="20038" marT="9248" marB="9248" anchor="ctr">
                    <a:solidFill>
                      <a:schemeClr val="bg1"/>
                    </a:solidFill>
                  </a:tcPr>
                </a:tc>
                <a:tc>
                  <a:txBody>
                    <a:bodyPr/>
                    <a:lstStyle/>
                    <a:p>
                      <a:pPr algn="ctr"/>
                      <a:r>
                        <a:rPr lang="en-US" sz="1400" noProof="0">
                          <a:solidFill>
                            <a:schemeClr val="tx1"/>
                          </a:solidFill>
                          <a:effectLst/>
                        </a:rPr>
                        <a:t>1177.15</a:t>
                      </a:r>
                    </a:p>
                  </a:txBody>
                  <a:tcPr marL="20038" marR="20038" marT="9248" marB="9248" anchor="ctr">
                    <a:solidFill>
                      <a:schemeClr val="bg1"/>
                    </a:solidFill>
                  </a:tcPr>
                </a:tc>
                <a:tc>
                  <a:txBody>
                    <a:bodyPr/>
                    <a:lstStyle/>
                    <a:p>
                      <a:pPr algn="ctr"/>
                      <a:r>
                        <a:rPr lang="en-US" sz="1400" noProof="0">
                          <a:solidFill>
                            <a:schemeClr val="tx1"/>
                          </a:solidFill>
                          <a:effectLst/>
                        </a:rPr>
                        <a:t>0</a:t>
                      </a:r>
                    </a:p>
                  </a:txBody>
                  <a:tcPr marL="20038" marR="20038" marT="9248" marB="9248" anchor="ctr">
                    <a:solidFill>
                      <a:schemeClr val="bg1"/>
                    </a:solidFill>
                  </a:tcPr>
                </a:tc>
                <a:extLst>
                  <a:ext uri="{0D108BD9-81ED-4DB2-BD59-A6C34878D82A}">
                    <a16:rowId xmlns:a16="http://schemas.microsoft.com/office/drawing/2014/main" val="2938041036"/>
                  </a:ext>
                </a:extLst>
              </a:tr>
              <a:tr h="743876">
                <a:tc>
                  <a:txBody>
                    <a:bodyPr/>
                    <a:lstStyle/>
                    <a:p>
                      <a:r>
                        <a:rPr lang="en-US" sz="1400" b="0" noProof="0">
                          <a:solidFill>
                            <a:schemeClr val="tx1"/>
                          </a:solidFill>
                          <a:effectLst/>
                          <a:latin typeface="Segoe Sans Display" pitchFamily="2" charset="0"/>
                          <a:cs typeface="Segoe Sans Display" pitchFamily="2" charset="0"/>
                        </a:rPr>
                        <a:t>compression-test-baseline-s</a:t>
                      </a:r>
                    </a:p>
                  </a:txBody>
                  <a:tcPr marL="20038" marR="20038" marT="9248" marB="9248" anchor="ctr">
                    <a:solidFill>
                      <a:schemeClr val="bg1"/>
                    </a:solidFill>
                  </a:tcPr>
                </a:tc>
                <a:tc>
                  <a:txBody>
                    <a:bodyPr/>
                    <a:lstStyle/>
                    <a:p>
                      <a:r>
                        <a:rPr lang="en-US" sz="1400" b="0" noProof="0">
                          <a:solidFill>
                            <a:schemeClr val="tx1"/>
                          </a:solidFill>
                          <a:effectLst/>
                          <a:latin typeface="Segoe Sans Display" pitchFamily="2" charset="0"/>
                          <a:cs typeface="Segoe Sans Display" pitchFamily="2" charset="0"/>
                        </a:rPr>
                        <a:t>baseline-s</a:t>
                      </a:r>
                    </a:p>
                  </a:txBody>
                  <a:tcPr marL="20038" marR="20038" marT="9248" marB="9248" anchor="ctr">
                    <a:solidFill>
                      <a:schemeClr val="bg1"/>
                    </a:solidFill>
                  </a:tcPr>
                </a:tc>
                <a:tc>
                  <a:txBody>
                    <a:bodyPr/>
                    <a:lstStyle/>
                    <a:p>
                      <a:pPr algn="ctr"/>
                      <a:r>
                        <a:rPr lang="en-US" sz="1400" noProof="0">
                          <a:solidFill>
                            <a:schemeClr val="tx1"/>
                          </a:solidFill>
                          <a:effectLst/>
                        </a:rPr>
                        <a:t>1305.12</a:t>
                      </a:r>
                    </a:p>
                  </a:txBody>
                  <a:tcPr marL="20038" marR="20038" marT="9248" marB="9248" anchor="ctr">
                    <a:solidFill>
                      <a:schemeClr val="bg1"/>
                    </a:solidFill>
                  </a:tcPr>
                </a:tc>
                <a:tc>
                  <a:txBody>
                    <a:bodyPr/>
                    <a:lstStyle/>
                    <a:p>
                      <a:pPr algn="ctr"/>
                      <a:r>
                        <a:rPr lang="en-US" sz="1400" noProof="0">
                          <a:solidFill>
                            <a:schemeClr val="tx1"/>
                          </a:solidFill>
                          <a:effectLst/>
                        </a:rPr>
                        <a:t>65.77</a:t>
                      </a:r>
                    </a:p>
                  </a:txBody>
                  <a:tcPr marL="20038" marR="20038" marT="9248" marB="9248" anchor="ctr">
                    <a:solidFill>
                      <a:schemeClr val="bg1"/>
                    </a:solidFill>
                  </a:tcPr>
                </a:tc>
                <a:tc>
                  <a:txBody>
                    <a:bodyPr/>
                    <a:lstStyle/>
                    <a:p>
                      <a:pPr algn="ctr"/>
                      <a:r>
                        <a:rPr lang="en-US" sz="1400" noProof="0">
                          <a:solidFill>
                            <a:schemeClr val="tx1"/>
                          </a:solidFill>
                          <a:effectLst/>
                        </a:rPr>
                        <a:t>1177.12</a:t>
                      </a:r>
                    </a:p>
                  </a:txBody>
                  <a:tcPr marL="20038" marR="20038" marT="9248" marB="9248" anchor="ctr">
                    <a:solidFill>
                      <a:schemeClr val="bg1"/>
                    </a:solidFill>
                  </a:tcPr>
                </a:tc>
                <a:tc>
                  <a:txBody>
                    <a:bodyPr/>
                    <a:lstStyle/>
                    <a:p>
                      <a:pPr algn="ctr"/>
                      <a:r>
                        <a:rPr lang="en-US" sz="1400" noProof="0">
                          <a:solidFill>
                            <a:schemeClr val="tx1"/>
                          </a:solidFill>
                          <a:effectLst/>
                        </a:rPr>
                        <a:t>0</a:t>
                      </a:r>
                    </a:p>
                  </a:txBody>
                  <a:tcPr marL="20038" marR="20038" marT="9248" marB="9248" anchor="ctr">
                    <a:solidFill>
                      <a:schemeClr val="bg1"/>
                    </a:solidFill>
                  </a:tcPr>
                </a:tc>
                <a:extLst>
                  <a:ext uri="{0D108BD9-81ED-4DB2-BD59-A6C34878D82A}">
                    <a16:rowId xmlns:a16="http://schemas.microsoft.com/office/drawing/2014/main" val="2794683274"/>
                  </a:ext>
                </a:extLst>
              </a:tr>
              <a:tr h="328673">
                <a:tc>
                  <a:txBody>
                    <a:bodyPr/>
                    <a:lstStyle/>
                    <a:p>
                      <a:r>
                        <a:rPr lang="en-US" sz="1400" b="0" noProof="0">
                          <a:solidFill>
                            <a:schemeClr val="tx1"/>
                          </a:solidFill>
                          <a:effectLst/>
                          <a:latin typeface="Segoe Sans Display" pitchFamily="2" charset="0"/>
                          <a:cs typeface="Segoe Sans Display" pitchFamily="2" charset="0"/>
                        </a:rPr>
                        <a:t>compression-test-scalar-full</a:t>
                      </a:r>
                    </a:p>
                  </a:txBody>
                  <a:tcPr marL="20038" marR="20038" marT="9248" marB="9248" anchor="ctr">
                    <a:solidFill>
                      <a:schemeClr val="bg1"/>
                    </a:solidFill>
                  </a:tcPr>
                </a:tc>
                <a:tc>
                  <a:txBody>
                    <a:bodyPr/>
                    <a:lstStyle/>
                    <a:p>
                      <a:r>
                        <a:rPr lang="en-US" sz="1400" b="0" noProof="0">
                          <a:solidFill>
                            <a:schemeClr val="tx1"/>
                          </a:solidFill>
                          <a:effectLst/>
                          <a:latin typeface="Segoe Sans Display" pitchFamily="2" charset="0"/>
                          <a:cs typeface="Segoe Sans Display" pitchFamily="2" charset="0"/>
                        </a:rPr>
                        <a:t>scalar-full</a:t>
                      </a:r>
                    </a:p>
                  </a:txBody>
                  <a:tcPr marL="20038" marR="20038" marT="9248" marB="9248" anchor="ctr">
                    <a:solidFill>
                      <a:schemeClr val="bg1"/>
                    </a:solidFill>
                  </a:tcPr>
                </a:tc>
                <a:tc>
                  <a:txBody>
                    <a:bodyPr/>
                    <a:lstStyle/>
                    <a:p>
                      <a:pPr algn="ctr"/>
                      <a:r>
                        <a:rPr lang="en-US" sz="1400" noProof="0">
                          <a:solidFill>
                            <a:schemeClr val="tx1"/>
                          </a:solidFill>
                          <a:effectLst/>
                        </a:rPr>
                        <a:t>1606.84</a:t>
                      </a:r>
                    </a:p>
                  </a:txBody>
                  <a:tcPr marL="20038" marR="20038" marT="9248" marB="9248" anchor="ctr">
                    <a:solidFill>
                      <a:schemeClr val="bg1"/>
                    </a:solidFill>
                  </a:tcPr>
                </a:tc>
                <a:tc>
                  <a:txBody>
                    <a:bodyPr/>
                    <a:lstStyle/>
                    <a:p>
                      <a:pPr algn="ctr"/>
                      <a:r>
                        <a:rPr lang="en-US" sz="1400" noProof="0">
                          <a:solidFill>
                            <a:schemeClr val="tx1"/>
                          </a:solidFill>
                          <a:effectLst/>
                        </a:rPr>
                        <a:t>57.86</a:t>
                      </a:r>
                    </a:p>
                  </a:txBody>
                  <a:tcPr marL="20038" marR="20038" marT="9248" marB="9248" anchor="ctr">
                    <a:solidFill>
                      <a:schemeClr val="bg1"/>
                    </a:solidFill>
                  </a:tcPr>
                </a:tc>
                <a:tc>
                  <a:txBody>
                    <a:bodyPr/>
                    <a:lstStyle/>
                    <a:p>
                      <a:pPr algn="ctr"/>
                      <a:r>
                        <a:rPr lang="en-US" sz="1400" noProof="0">
                          <a:solidFill>
                            <a:schemeClr val="tx1"/>
                          </a:solidFill>
                          <a:effectLst/>
                        </a:rPr>
                        <a:t>300.603</a:t>
                      </a:r>
                    </a:p>
                  </a:txBody>
                  <a:tcPr marL="20038" marR="20038" marT="9248" marB="9248" anchor="ctr">
                    <a:solidFill>
                      <a:schemeClr val="bg1"/>
                    </a:solidFill>
                  </a:tcPr>
                </a:tc>
                <a:tc>
                  <a:txBody>
                    <a:bodyPr/>
                    <a:lstStyle/>
                    <a:p>
                      <a:pPr algn="ctr"/>
                      <a:r>
                        <a:rPr lang="en-US" sz="1400" noProof="0">
                          <a:solidFill>
                            <a:schemeClr val="tx1"/>
                          </a:solidFill>
                          <a:effectLst/>
                        </a:rPr>
                        <a:t>74.46</a:t>
                      </a:r>
                    </a:p>
                  </a:txBody>
                  <a:tcPr marL="20038" marR="20038" marT="9248" marB="9248" anchor="ctr">
                    <a:solidFill>
                      <a:schemeClr val="bg1"/>
                    </a:solidFill>
                  </a:tcPr>
                </a:tc>
                <a:extLst>
                  <a:ext uri="{0D108BD9-81ED-4DB2-BD59-A6C34878D82A}">
                    <a16:rowId xmlns:a16="http://schemas.microsoft.com/office/drawing/2014/main" val="781308634"/>
                  </a:ext>
                </a:extLst>
              </a:tr>
              <a:tr h="627158">
                <a:tc>
                  <a:txBody>
                    <a:bodyPr/>
                    <a:lstStyle/>
                    <a:p>
                      <a:r>
                        <a:rPr lang="en-US" sz="1400" b="0" noProof="0">
                          <a:solidFill>
                            <a:schemeClr val="tx1"/>
                          </a:solidFill>
                          <a:effectLst/>
                          <a:latin typeface="Segoe Sans Display" pitchFamily="2" charset="0"/>
                          <a:cs typeface="Segoe Sans Display" pitchFamily="2" charset="0"/>
                        </a:rPr>
                        <a:t>compression-test-scalar-truncated-1024</a:t>
                      </a:r>
                    </a:p>
                  </a:txBody>
                  <a:tcPr marL="20038" marR="20038" marT="9248" marB="9248" anchor="ctr">
                    <a:solidFill>
                      <a:schemeClr val="bg1"/>
                    </a:solidFill>
                  </a:tcPr>
                </a:tc>
                <a:tc>
                  <a:txBody>
                    <a:bodyPr/>
                    <a:lstStyle/>
                    <a:p>
                      <a:r>
                        <a:rPr lang="en-US" sz="1400" b="0" noProof="0">
                          <a:solidFill>
                            <a:schemeClr val="tx1"/>
                          </a:solidFill>
                          <a:effectLst/>
                          <a:latin typeface="Segoe Sans Display" pitchFamily="2" charset="0"/>
                          <a:cs typeface="Segoe Sans Display" pitchFamily="2" charset="0"/>
                        </a:rPr>
                        <a:t>scalar-truncated-1024</a:t>
                      </a:r>
                    </a:p>
                  </a:txBody>
                  <a:tcPr marL="20038" marR="20038" marT="9248" marB="9248" anchor="ctr">
                    <a:solidFill>
                      <a:schemeClr val="bg1"/>
                    </a:solidFill>
                  </a:tcPr>
                </a:tc>
                <a:tc>
                  <a:txBody>
                    <a:bodyPr/>
                    <a:lstStyle/>
                    <a:p>
                      <a:pPr algn="ctr"/>
                      <a:r>
                        <a:rPr lang="en-US" sz="1400" noProof="0">
                          <a:solidFill>
                            <a:schemeClr val="tx1"/>
                          </a:solidFill>
                          <a:effectLst/>
                        </a:rPr>
                        <a:t>1409.21</a:t>
                      </a:r>
                    </a:p>
                  </a:txBody>
                  <a:tcPr marL="20038" marR="20038" marT="9248" marB="9248" anchor="ctr">
                    <a:solidFill>
                      <a:schemeClr val="bg1"/>
                    </a:solidFill>
                  </a:tcPr>
                </a:tc>
                <a:tc>
                  <a:txBody>
                    <a:bodyPr/>
                    <a:lstStyle/>
                    <a:p>
                      <a:pPr algn="ctr"/>
                      <a:r>
                        <a:rPr lang="en-US" sz="1400" noProof="0">
                          <a:solidFill>
                            <a:schemeClr val="tx1"/>
                          </a:solidFill>
                          <a:effectLst/>
                        </a:rPr>
                        <a:t>63.04</a:t>
                      </a:r>
                    </a:p>
                  </a:txBody>
                  <a:tcPr marL="20038" marR="20038" marT="9248" marB="9248" anchor="ctr">
                    <a:solidFill>
                      <a:schemeClr val="bg1"/>
                    </a:solidFill>
                  </a:tcPr>
                </a:tc>
                <a:tc>
                  <a:txBody>
                    <a:bodyPr/>
                    <a:lstStyle/>
                    <a:p>
                      <a:pPr algn="ctr"/>
                      <a:r>
                        <a:rPr lang="en-US" sz="1400" noProof="0">
                          <a:solidFill>
                            <a:schemeClr val="tx1"/>
                          </a:solidFill>
                          <a:effectLst/>
                        </a:rPr>
                        <a:t>103.769</a:t>
                      </a:r>
                    </a:p>
                  </a:txBody>
                  <a:tcPr marL="20038" marR="20038" marT="9248" marB="9248" anchor="ctr">
                    <a:solidFill>
                      <a:schemeClr val="bg1"/>
                    </a:solidFill>
                  </a:tcPr>
                </a:tc>
                <a:tc>
                  <a:txBody>
                    <a:bodyPr/>
                    <a:lstStyle/>
                    <a:p>
                      <a:pPr algn="ctr"/>
                      <a:r>
                        <a:rPr lang="en-US" sz="1400" noProof="0">
                          <a:solidFill>
                            <a:schemeClr val="tx1"/>
                          </a:solidFill>
                          <a:effectLst/>
                        </a:rPr>
                        <a:t>91.18</a:t>
                      </a:r>
                    </a:p>
                  </a:txBody>
                  <a:tcPr marL="20038" marR="20038" marT="9248" marB="9248" anchor="ctr">
                    <a:solidFill>
                      <a:schemeClr val="bg1"/>
                    </a:solidFill>
                  </a:tcPr>
                </a:tc>
                <a:extLst>
                  <a:ext uri="{0D108BD9-81ED-4DB2-BD59-A6C34878D82A}">
                    <a16:rowId xmlns:a16="http://schemas.microsoft.com/office/drawing/2014/main" val="1324916278"/>
                  </a:ext>
                </a:extLst>
              </a:tr>
              <a:tr h="328673">
                <a:tc>
                  <a:txBody>
                    <a:bodyPr/>
                    <a:lstStyle/>
                    <a:p>
                      <a:r>
                        <a:rPr lang="en-US" sz="1400" b="0" noProof="0">
                          <a:solidFill>
                            <a:schemeClr val="tx1"/>
                          </a:solidFill>
                          <a:effectLst/>
                          <a:latin typeface="Segoe Sans Display" pitchFamily="2" charset="0"/>
                          <a:cs typeface="Segoe Sans Display" pitchFamily="2" charset="0"/>
                        </a:rPr>
                        <a:t>compression-test-binary-full</a:t>
                      </a:r>
                    </a:p>
                  </a:txBody>
                  <a:tcPr marL="20038" marR="20038" marT="9248" marB="9248" anchor="ctr">
                    <a:solidFill>
                      <a:schemeClr val="bg1"/>
                    </a:solidFill>
                  </a:tcPr>
                </a:tc>
                <a:tc>
                  <a:txBody>
                    <a:bodyPr/>
                    <a:lstStyle/>
                    <a:p>
                      <a:r>
                        <a:rPr lang="en-US" sz="1400" b="0" noProof="0">
                          <a:solidFill>
                            <a:schemeClr val="tx1"/>
                          </a:solidFill>
                          <a:effectLst/>
                          <a:latin typeface="Segoe Sans Display" pitchFamily="2" charset="0"/>
                          <a:cs typeface="Segoe Sans Display" pitchFamily="2" charset="0"/>
                        </a:rPr>
                        <a:t>binary-full</a:t>
                      </a:r>
                    </a:p>
                  </a:txBody>
                  <a:tcPr marL="20038" marR="20038" marT="9248" marB="9248" anchor="ctr">
                    <a:solidFill>
                      <a:schemeClr val="bg1"/>
                    </a:solidFill>
                  </a:tcPr>
                </a:tc>
                <a:tc>
                  <a:txBody>
                    <a:bodyPr/>
                    <a:lstStyle/>
                    <a:p>
                      <a:pPr algn="ctr"/>
                      <a:r>
                        <a:rPr lang="en-US" sz="1400" noProof="0">
                          <a:solidFill>
                            <a:schemeClr val="tx1"/>
                          </a:solidFill>
                          <a:effectLst/>
                        </a:rPr>
                        <a:t>1347.59</a:t>
                      </a:r>
                    </a:p>
                  </a:txBody>
                  <a:tcPr marL="20038" marR="20038" marT="9248" marB="9248" anchor="ctr">
                    <a:solidFill>
                      <a:schemeClr val="bg1"/>
                    </a:solidFill>
                  </a:tcPr>
                </a:tc>
                <a:tc>
                  <a:txBody>
                    <a:bodyPr/>
                    <a:lstStyle/>
                    <a:p>
                      <a:pPr algn="ctr"/>
                      <a:r>
                        <a:rPr lang="en-US" sz="1400" noProof="0">
                          <a:solidFill>
                            <a:schemeClr val="tx1"/>
                          </a:solidFill>
                          <a:effectLst/>
                        </a:rPr>
                        <a:t>64.66</a:t>
                      </a:r>
                    </a:p>
                  </a:txBody>
                  <a:tcPr marL="20038" marR="20038" marT="9248" marB="9248" anchor="ctr">
                    <a:solidFill>
                      <a:schemeClr val="bg1"/>
                    </a:solidFill>
                  </a:tcPr>
                </a:tc>
                <a:tc>
                  <a:txBody>
                    <a:bodyPr/>
                    <a:lstStyle/>
                    <a:p>
                      <a:pPr algn="ctr"/>
                      <a:r>
                        <a:rPr lang="en-US" sz="1400" noProof="0">
                          <a:solidFill>
                            <a:schemeClr val="tx1"/>
                          </a:solidFill>
                          <a:effectLst/>
                        </a:rPr>
                        <a:t>41.8804</a:t>
                      </a:r>
                    </a:p>
                  </a:txBody>
                  <a:tcPr marL="20038" marR="20038" marT="9248" marB="9248" anchor="ctr">
                    <a:solidFill>
                      <a:schemeClr val="bg1"/>
                    </a:solidFill>
                  </a:tcPr>
                </a:tc>
                <a:tc>
                  <a:txBody>
                    <a:bodyPr/>
                    <a:lstStyle/>
                    <a:p>
                      <a:pPr algn="ctr"/>
                      <a:r>
                        <a:rPr lang="en-US" sz="1400" noProof="0">
                          <a:solidFill>
                            <a:schemeClr val="tx1"/>
                          </a:solidFill>
                          <a:effectLst/>
                        </a:rPr>
                        <a:t>96.44</a:t>
                      </a:r>
                    </a:p>
                  </a:txBody>
                  <a:tcPr marL="20038" marR="20038" marT="9248" marB="9248" anchor="ctr">
                    <a:solidFill>
                      <a:schemeClr val="bg1"/>
                    </a:solidFill>
                  </a:tcPr>
                </a:tc>
                <a:extLst>
                  <a:ext uri="{0D108BD9-81ED-4DB2-BD59-A6C34878D82A}">
                    <a16:rowId xmlns:a16="http://schemas.microsoft.com/office/drawing/2014/main" val="3111477957"/>
                  </a:ext>
                </a:extLst>
              </a:tr>
              <a:tr h="627158">
                <a:tc>
                  <a:txBody>
                    <a:bodyPr/>
                    <a:lstStyle/>
                    <a:p>
                      <a:r>
                        <a:rPr lang="en-US" sz="1400" b="0" noProof="0">
                          <a:solidFill>
                            <a:schemeClr val="tx1"/>
                          </a:solidFill>
                          <a:effectLst/>
                          <a:latin typeface="Segoe Sans Display" pitchFamily="2" charset="0"/>
                          <a:cs typeface="Segoe Sans Display" pitchFamily="2" charset="0"/>
                        </a:rPr>
                        <a:t>compression-test-binary-truncated-1024</a:t>
                      </a:r>
                    </a:p>
                  </a:txBody>
                  <a:tcPr marL="20038" marR="20038" marT="9248" marB="9248" anchor="ctr">
                    <a:solidFill>
                      <a:schemeClr val="bg1"/>
                    </a:solidFill>
                  </a:tcPr>
                </a:tc>
                <a:tc>
                  <a:txBody>
                    <a:bodyPr/>
                    <a:lstStyle/>
                    <a:p>
                      <a:r>
                        <a:rPr lang="en-US" sz="1400" b="0" noProof="0">
                          <a:solidFill>
                            <a:schemeClr val="tx1"/>
                          </a:solidFill>
                          <a:effectLst/>
                          <a:latin typeface="Segoe Sans Display" pitchFamily="2" charset="0"/>
                          <a:cs typeface="Segoe Sans Display" pitchFamily="2" charset="0"/>
                        </a:rPr>
                        <a:t>binary-truncated-1024</a:t>
                      </a:r>
                    </a:p>
                  </a:txBody>
                  <a:tcPr marL="20038" marR="20038" marT="9248" marB="9248" anchor="ctr">
                    <a:solidFill>
                      <a:schemeClr val="bg1"/>
                    </a:solidFill>
                  </a:tcPr>
                </a:tc>
                <a:tc>
                  <a:txBody>
                    <a:bodyPr/>
                    <a:lstStyle/>
                    <a:p>
                      <a:pPr algn="ctr"/>
                      <a:r>
                        <a:rPr lang="en-US" sz="1400" noProof="0">
                          <a:solidFill>
                            <a:schemeClr val="tx1"/>
                          </a:solidFill>
                          <a:effectLst/>
                        </a:rPr>
                        <a:t>1323.33</a:t>
                      </a:r>
                    </a:p>
                  </a:txBody>
                  <a:tcPr marL="20038" marR="20038" marT="9248" marB="9248" anchor="ctr">
                    <a:solidFill>
                      <a:schemeClr val="bg1"/>
                    </a:solidFill>
                  </a:tcPr>
                </a:tc>
                <a:tc>
                  <a:txBody>
                    <a:bodyPr/>
                    <a:lstStyle/>
                    <a:p>
                      <a:pPr algn="ctr"/>
                      <a:r>
                        <a:rPr lang="en-US" sz="1400" noProof="0">
                          <a:solidFill>
                            <a:schemeClr val="tx1"/>
                          </a:solidFill>
                          <a:effectLst/>
                        </a:rPr>
                        <a:t>65.3</a:t>
                      </a:r>
                    </a:p>
                  </a:txBody>
                  <a:tcPr marL="20038" marR="20038" marT="9248" marB="9248" anchor="ctr">
                    <a:solidFill>
                      <a:schemeClr val="bg1"/>
                    </a:solidFill>
                  </a:tcPr>
                </a:tc>
                <a:tc>
                  <a:txBody>
                    <a:bodyPr/>
                    <a:lstStyle/>
                    <a:p>
                      <a:pPr algn="ctr"/>
                      <a:r>
                        <a:rPr lang="en-US" sz="1400" noProof="0">
                          <a:solidFill>
                            <a:schemeClr val="tx1"/>
                          </a:solidFill>
                          <a:effectLst/>
                        </a:rPr>
                        <a:t>17.4668</a:t>
                      </a:r>
                    </a:p>
                  </a:txBody>
                  <a:tcPr marL="20038" marR="20038" marT="9248" marB="9248" anchor="ctr">
                    <a:solidFill>
                      <a:schemeClr val="bg1"/>
                    </a:solidFill>
                  </a:tcPr>
                </a:tc>
                <a:tc>
                  <a:txBody>
                    <a:bodyPr/>
                    <a:lstStyle/>
                    <a:p>
                      <a:pPr algn="ctr"/>
                      <a:r>
                        <a:rPr lang="en-US" sz="1400" noProof="0">
                          <a:solidFill>
                            <a:schemeClr val="tx1"/>
                          </a:solidFill>
                          <a:effectLst/>
                        </a:rPr>
                        <a:t>98.52</a:t>
                      </a:r>
                    </a:p>
                  </a:txBody>
                  <a:tcPr marL="20038" marR="20038" marT="9248" marB="9248" anchor="ctr">
                    <a:solidFill>
                      <a:schemeClr val="bg1"/>
                    </a:solidFill>
                  </a:tcPr>
                </a:tc>
                <a:extLst>
                  <a:ext uri="{0D108BD9-81ED-4DB2-BD59-A6C34878D82A}">
                    <a16:rowId xmlns:a16="http://schemas.microsoft.com/office/drawing/2014/main" val="4289526802"/>
                  </a:ext>
                </a:extLst>
              </a:tr>
              <a:tr h="627158">
                <a:tc>
                  <a:txBody>
                    <a:bodyPr/>
                    <a:lstStyle/>
                    <a:p>
                      <a:r>
                        <a:rPr lang="en-US" sz="1400" b="0" noProof="0">
                          <a:solidFill>
                            <a:schemeClr val="tx1"/>
                          </a:solidFill>
                          <a:effectLst/>
                          <a:latin typeface="Segoe Sans Display" pitchFamily="2" charset="0"/>
                          <a:cs typeface="Segoe Sans Display" pitchFamily="2" charset="0"/>
                        </a:rPr>
                        <a:t>compression-test-scalar-truncated-1024-discard</a:t>
                      </a:r>
                    </a:p>
                  </a:txBody>
                  <a:tcPr marL="20038" marR="20038" marT="9248" marB="9248" anchor="ctr">
                    <a:solidFill>
                      <a:schemeClr val="bg1"/>
                    </a:solidFill>
                  </a:tcPr>
                </a:tc>
                <a:tc>
                  <a:txBody>
                    <a:bodyPr/>
                    <a:lstStyle/>
                    <a:p>
                      <a:r>
                        <a:rPr lang="en-US" sz="1400" b="0" noProof="0">
                          <a:solidFill>
                            <a:schemeClr val="tx1"/>
                          </a:solidFill>
                          <a:effectLst/>
                          <a:latin typeface="Segoe Sans Display" pitchFamily="2" charset="0"/>
                          <a:cs typeface="Segoe Sans Display" pitchFamily="2" charset="0"/>
                        </a:rPr>
                        <a:t>scalar-truncated-1024-discard</a:t>
                      </a:r>
                    </a:p>
                  </a:txBody>
                  <a:tcPr marL="20038" marR="20038" marT="9248" marB="9248" anchor="ctr">
                    <a:solidFill>
                      <a:schemeClr val="bg1"/>
                    </a:solidFill>
                  </a:tcPr>
                </a:tc>
                <a:tc>
                  <a:txBody>
                    <a:bodyPr/>
                    <a:lstStyle/>
                    <a:p>
                      <a:pPr algn="ctr"/>
                      <a:r>
                        <a:rPr lang="en-US" sz="1400" noProof="0">
                          <a:solidFill>
                            <a:schemeClr val="tx1"/>
                          </a:solidFill>
                          <a:effectLst/>
                        </a:rPr>
                        <a:t>232.592</a:t>
                      </a:r>
                    </a:p>
                  </a:txBody>
                  <a:tcPr marL="20038" marR="20038" marT="9248" marB="9248" anchor="ctr">
                    <a:solidFill>
                      <a:schemeClr val="bg1"/>
                    </a:solidFill>
                  </a:tcPr>
                </a:tc>
                <a:tc>
                  <a:txBody>
                    <a:bodyPr/>
                    <a:lstStyle/>
                    <a:p>
                      <a:pPr algn="ctr"/>
                      <a:r>
                        <a:rPr lang="en-US" sz="1400" noProof="0">
                          <a:solidFill>
                            <a:schemeClr val="tx1"/>
                          </a:solidFill>
                          <a:effectLst/>
                        </a:rPr>
                        <a:t>93.9</a:t>
                      </a:r>
                    </a:p>
                  </a:txBody>
                  <a:tcPr marL="20038" marR="20038" marT="9248" marB="9248" anchor="ctr">
                    <a:solidFill>
                      <a:schemeClr val="bg1"/>
                    </a:solidFill>
                  </a:tcPr>
                </a:tc>
                <a:tc>
                  <a:txBody>
                    <a:bodyPr/>
                    <a:lstStyle/>
                    <a:p>
                      <a:pPr algn="ctr"/>
                      <a:r>
                        <a:rPr lang="en-US" sz="1400" noProof="0">
                          <a:solidFill>
                            <a:schemeClr val="tx1"/>
                          </a:solidFill>
                          <a:effectLst/>
                        </a:rPr>
                        <a:t>102.906</a:t>
                      </a:r>
                    </a:p>
                  </a:txBody>
                  <a:tcPr marL="20038" marR="20038" marT="9248" marB="9248" anchor="ctr">
                    <a:solidFill>
                      <a:schemeClr val="bg1"/>
                    </a:solidFill>
                  </a:tcPr>
                </a:tc>
                <a:tc>
                  <a:txBody>
                    <a:bodyPr/>
                    <a:lstStyle/>
                    <a:p>
                      <a:pPr algn="ctr"/>
                      <a:r>
                        <a:rPr lang="en-US" sz="1400" noProof="0">
                          <a:solidFill>
                            <a:schemeClr val="tx1"/>
                          </a:solidFill>
                          <a:effectLst/>
                        </a:rPr>
                        <a:t>91.26</a:t>
                      </a:r>
                    </a:p>
                  </a:txBody>
                  <a:tcPr marL="20038" marR="20038" marT="9248" marB="9248" anchor="ctr">
                    <a:solidFill>
                      <a:schemeClr val="bg1"/>
                    </a:solidFill>
                  </a:tcPr>
                </a:tc>
                <a:extLst>
                  <a:ext uri="{0D108BD9-81ED-4DB2-BD59-A6C34878D82A}">
                    <a16:rowId xmlns:a16="http://schemas.microsoft.com/office/drawing/2014/main" val="2829838274"/>
                  </a:ext>
                </a:extLst>
              </a:tr>
              <a:tr h="627158">
                <a:tc>
                  <a:txBody>
                    <a:bodyPr/>
                    <a:lstStyle/>
                    <a:p>
                      <a:r>
                        <a:rPr lang="en-US" sz="1400" b="0" noProof="0">
                          <a:solidFill>
                            <a:schemeClr val="tx1"/>
                          </a:solidFill>
                          <a:effectLst/>
                          <a:latin typeface="Segoe Sans Display" pitchFamily="2" charset="0"/>
                          <a:cs typeface="Segoe Sans Display" pitchFamily="2" charset="0"/>
                        </a:rPr>
                        <a:t>compression-test-binary-truncated-1024-discard</a:t>
                      </a:r>
                    </a:p>
                  </a:txBody>
                  <a:tcPr marL="20038" marR="20038" marT="9248" marB="9248" anchor="ctr">
                    <a:solidFill>
                      <a:schemeClr val="bg1"/>
                    </a:solidFill>
                  </a:tcPr>
                </a:tc>
                <a:tc>
                  <a:txBody>
                    <a:bodyPr/>
                    <a:lstStyle/>
                    <a:p>
                      <a:r>
                        <a:rPr lang="en-US" sz="1400" b="0" noProof="0">
                          <a:solidFill>
                            <a:schemeClr val="tx1"/>
                          </a:solidFill>
                          <a:effectLst/>
                          <a:latin typeface="Segoe Sans Display" pitchFamily="2" charset="0"/>
                          <a:cs typeface="Segoe Sans Display" pitchFamily="2" charset="0"/>
                        </a:rPr>
                        <a:t>binary-truncated-1024-discard</a:t>
                      </a:r>
                    </a:p>
                  </a:txBody>
                  <a:tcPr marL="20038" marR="20038" marT="9248" marB="9248" anchor="ctr">
                    <a:solidFill>
                      <a:schemeClr val="bg1"/>
                    </a:solidFill>
                  </a:tcPr>
                </a:tc>
                <a:tc>
                  <a:txBody>
                    <a:bodyPr/>
                    <a:lstStyle/>
                    <a:p>
                      <a:pPr algn="ctr"/>
                      <a:r>
                        <a:rPr lang="en-US" sz="1400" noProof="0">
                          <a:solidFill>
                            <a:schemeClr val="tx1"/>
                          </a:solidFill>
                          <a:effectLst/>
                        </a:rPr>
                        <a:t>145.436</a:t>
                      </a:r>
                    </a:p>
                  </a:txBody>
                  <a:tcPr marL="20038" marR="20038" marT="9248" marB="9248" anchor="ctr">
                    <a:solidFill>
                      <a:schemeClr val="bg1"/>
                    </a:solidFill>
                  </a:tcPr>
                </a:tc>
                <a:tc>
                  <a:txBody>
                    <a:bodyPr/>
                    <a:lstStyle/>
                    <a:p>
                      <a:pPr algn="ctr"/>
                      <a:r>
                        <a:rPr lang="en-US" sz="1400" noProof="0">
                          <a:solidFill>
                            <a:schemeClr val="tx1"/>
                          </a:solidFill>
                          <a:effectLst/>
                        </a:rPr>
                        <a:t>96.19</a:t>
                      </a:r>
                    </a:p>
                  </a:txBody>
                  <a:tcPr marL="20038" marR="20038" marT="9248" marB="9248" anchor="ctr">
                    <a:solidFill>
                      <a:schemeClr val="bg1"/>
                    </a:solidFill>
                  </a:tcPr>
                </a:tc>
                <a:tc>
                  <a:txBody>
                    <a:bodyPr/>
                    <a:lstStyle/>
                    <a:p>
                      <a:pPr algn="ctr"/>
                      <a:r>
                        <a:rPr lang="en-US" sz="1400" noProof="0">
                          <a:solidFill>
                            <a:schemeClr val="tx1"/>
                          </a:solidFill>
                          <a:effectLst/>
                        </a:rPr>
                        <a:t>17.4491</a:t>
                      </a:r>
                    </a:p>
                  </a:txBody>
                  <a:tcPr marL="20038" marR="20038" marT="9248" marB="9248" anchor="ctr">
                    <a:solidFill>
                      <a:schemeClr val="bg1"/>
                    </a:solidFill>
                  </a:tcPr>
                </a:tc>
                <a:tc>
                  <a:txBody>
                    <a:bodyPr/>
                    <a:lstStyle/>
                    <a:p>
                      <a:pPr algn="ctr"/>
                      <a:r>
                        <a:rPr lang="en-US" sz="1400" noProof="0">
                          <a:solidFill>
                            <a:schemeClr val="tx1"/>
                          </a:solidFill>
                          <a:effectLst/>
                        </a:rPr>
                        <a:t>98.</a:t>
                      </a:r>
                    </a:p>
                  </a:txBody>
                  <a:tcPr marL="20038" marR="20038" marT="9248" marB="9248" anchor="ctr">
                    <a:solidFill>
                      <a:schemeClr val="bg1"/>
                    </a:solidFill>
                  </a:tcPr>
                </a:tc>
                <a:extLst>
                  <a:ext uri="{0D108BD9-81ED-4DB2-BD59-A6C34878D82A}">
                    <a16:rowId xmlns:a16="http://schemas.microsoft.com/office/drawing/2014/main" val="3672486021"/>
                  </a:ext>
                </a:extLst>
              </a:tr>
            </a:tbl>
          </a:graphicData>
        </a:graphic>
      </p:graphicFrame>
    </p:spTree>
    <p:extLst>
      <p:ext uri="{BB962C8B-B14F-4D97-AF65-F5344CB8AC3E}">
        <p14:creationId xmlns:p14="http://schemas.microsoft.com/office/powerpoint/2010/main" val="270664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3424-BDCB-BF1A-2070-42C50F3A764D}"/>
              </a:ext>
            </a:extLst>
          </p:cNvPr>
          <p:cNvSpPr>
            <a:spLocks noGrp="1"/>
          </p:cNvSpPr>
          <p:nvPr>
            <p:ph type="title"/>
          </p:nvPr>
        </p:nvSpPr>
        <p:spPr>
          <a:xfrm>
            <a:off x="588263" y="457200"/>
            <a:ext cx="11018520" cy="553998"/>
          </a:xfrm>
        </p:spPr>
        <p:txBody>
          <a:bodyPr/>
          <a:lstStyle/>
          <a:p>
            <a:r>
              <a:rPr lang="en-US" noProof="0"/>
              <a:t>Rich vector search query capabilities</a:t>
            </a:r>
          </a:p>
        </p:txBody>
      </p:sp>
      <p:sp>
        <p:nvSpPr>
          <p:cNvPr id="3" name="Content Placeholder 2">
            <a:extLst>
              <a:ext uri="{FF2B5EF4-FFF2-40B4-BE49-F238E27FC236}">
                <a16:creationId xmlns:a16="http://schemas.microsoft.com/office/drawing/2014/main" id="{9573D4C1-D524-A04B-BDB6-B72B91D5B4B6}"/>
              </a:ext>
            </a:extLst>
          </p:cNvPr>
          <p:cNvSpPr>
            <a:spLocks noGrp="1"/>
          </p:cNvSpPr>
          <p:nvPr>
            <p:ph sz="quarter" idx="10"/>
          </p:nvPr>
        </p:nvSpPr>
        <p:spPr>
          <a:xfrm>
            <a:off x="588263" y="1435100"/>
            <a:ext cx="5225941" cy="2099036"/>
          </a:xfrm>
        </p:spPr>
        <p:txBody>
          <a:bodyPr/>
          <a:lstStyle/>
          <a:p>
            <a:pPr marL="0" indent="0">
              <a:buNone/>
            </a:pPr>
            <a:r>
              <a:rPr lang="en-US" sz="2000" noProof="0">
                <a:latin typeface="+mj-lt"/>
              </a:rPr>
              <a:t>Filtered vector search</a:t>
            </a:r>
          </a:p>
          <a:p>
            <a:pPr lvl="1"/>
            <a:r>
              <a:rPr lang="en-US" sz="1800" noProof="0"/>
              <a:t>Scope to date ranges, categories, geographic distances, etc.</a:t>
            </a:r>
          </a:p>
          <a:p>
            <a:pPr lvl="1"/>
            <a:r>
              <a:rPr lang="en-US" sz="1800" noProof="0"/>
              <a:t>Rich filter expressions</a:t>
            </a:r>
          </a:p>
          <a:p>
            <a:pPr lvl="1"/>
            <a:r>
              <a:rPr lang="en-US" sz="1800" noProof="0"/>
              <a:t>Pre-/post-filtering</a:t>
            </a:r>
          </a:p>
          <a:p>
            <a:pPr lvl="2"/>
            <a:r>
              <a:rPr lang="en-US" sz="1400" noProof="0"/>
              <a:t>Pre-filter: great for selective filters, no recall disruption</a:t>
            </a:r>
          </a:p>
          <a:p>
            <a:pPr lvl="2"/>
            <a:r>
              <a:rPr lang="en-US" sz="1400" noProof="0"/>
              <a:t>Post-filter: better for low-selectivity filters,</a:t>
            </a:r>
            <a:br>
              <a:rPr lang="en-US" sz="1400" noProof="0"/>
            </a:br>
            <a:r>
              <a:rPr lang="en-US" sz="1400" noProof="0"/>
              <a:t>but watch for empty results</a:t>
            </a:r>
          </a:p>
        </p:txBody>
      </p:sp>
      <p:sp>
        <p:nvSpPr>
          <p:cNvPr id="6" name="Content Placeholder 5">
            <a:extLst>
              <a:ext uri="{FF2B5EF4-FFF2-40B4-BE49-F238E27FC236}">
                <a16:creationId xmlns:a16="http://schemas.microsoft.com/office/drawing/2014/main" id="{2E3DE511-F755-E8E3-3A1E-590600AC7990}"/>
              </a:ext>
            </a:extLst>
          </p:cNvPr>
          <p:cNvSpPr txBox="1">
            <a:spLocks/>
          </p:cNvSpPr>
          <p:nvPr/>
        </p:nvSpPr>
        <p:spPr>
          <a:xfrm>
            <a:off x="6133384" y="1435100"/>
            <a:ext cx="5998233" cy="2286000"/>
          </a:xfrm>
          <a:prstGeom prst="rect">
            <a:avLst/>
          </a:prstGeom>
          <a:solidFill>
            <a:schemeClr val="tx1"/>
          </a:solidFill>
        </p:spPr>
        <p:txBody>
          <a:bodyPr vert="horz" lIns="91440" tIns="45720" rIns="91440" bIns="45720" rtlCol="0">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r</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search_client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search</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FC1FF"/>
                </a:solidFill>
                <a:effectLst/>
                <a:uLnTx/>
                <a:uFillTx/>
                <a:latin typeface="Consolas" panose="020B0609020204030204" pitchFamily="49" charset="0"/>
                <a:ea typeface="+mn-ea"/>
                <a:cs typeface="+mn-cs"/>
              </a:rPr>
              <a:t>        None</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top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vector_queries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RawVectorQuery</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vector</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query_vector</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k</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fields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"embedding"</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vector_filter_mode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VectorFilterMode</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4FC1FF"/>
                </a:solidFill>
                <a:effectLst/>
                <a:uLnTx/>
                <a:uFillTx/>
                <a:latin typeface="Consolas" panose="020B0609020204030204" pitchFamily="49" charset="0"/>
                <a:ea typeface="+mn-ea"/>
                <a:cs typeface="+mn-cs"/>
              </a:rPr>
              <a:t>PRE_FILTER</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filter</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"category eq 'perks' and created gt 2023-11-15T00:00:00Z"</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p:txBody>
      </p:sp>
      <p:sp>
        <p:nvSpPr>
          <p:cNvPr id="8" name="Content Placeholder 2">
            <a:extLst>
              <a:ext uri="{FF2B5EF4-FFF2-40B4-BE49-F238E27FC236}">
                <a16:creationId xmlns:a16="http://schemas.microsoft.com/office/drawing/2014/main" id="{8DFEF3FF-F911-548D-4D93-D00536E953B3}"/>
              </a:ext>
            </a:extLst>
          </p:cNvPr>
          <p:cNvSpPr txBox="1">
            <a:spLocks/>
          </p:cNvSpPr>
          <p:nvPr/>
        </p:nvSpPr>
        <p:spPr>
          <a:xfrm>
            <a:off x="588263" y="3983038"/>
            <a:ext cx="6524812" cy="130497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Multi-vector scenarios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Multiple vector fields per document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Multi-vector queries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Can mix and match as needed</a:t>
            </a:r>
          </a:p>
        </p:txBody>
      </p:sp>
      <p:sp>
        <p:nvSpPr>
          <p:cNvPr id="7" name="Content Placeholder 5">
            <a:extLst>
              <a:ext uri="{FF2B5EF4-FFF2-40B4-BE49-F238E27FC236}">
                <a16:creationId xmlns:a16="http://schemas.microsoft.com/office/drawing/2014/main" id="{853DA80C-4DB7-1346-4B98-B5AA11E3C225}"/>
              </a:ext>
            </a:extLst>
          </p:cNvPr>
          <p:cNvSpPr txBox="1">
            <a:spLocks/>
          </p:cNvSpPr>
          <p:nvPr/>
        </p:nvSpPr>
        <p:spPr>
          <a:xfrm>
            <a:off x="6133384" y="3983038"/>
            <a:ext cx="5998233" cy="2286000"/>
          </a:xfrm>
          <a:prstGeom prst="rect">
            <a:avLst/>
          </a:prstGeom>
          <a:solidFill>
            <a:schemeClr val="tx1"/>
          </a:solidFill>
        </p:spPr>
        <p:txBody>
          <a:bodyPr vert="horz" lIns="91440" tIns="45720" rIns="91440" bIns="45720" rtlCol="0">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r</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search_client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search</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FC1FF"/>
                </a:solidFill>
                <a:effectLst/>
                <a:uLnTx/>
                <a:uFillTx/>
                <a:latin typeface="Consolas" panose="020B0609020204030204" pitchFamily="49" charset="0"/>
                <a:ea typeface="+mn-ea"/>
                <a:cs typeface="+mn-cs"/>
              </a:rPr>
              <a:t>        None</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top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vector_queries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RawVectorQuery</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vector</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query1</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k</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fields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"embedding"</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4EC9B0"/>
                </a:solidFill>
                <a:effectLst/>
                <a:uLnTx/>
                <a:uFillTx/>
                <a:latin typeface="Consolas" panose="020B0609020204030204" pitchFamily="49" charset="0"/>
                <a:ea typeface="+mn-ea"/>
                <a:cs typeface="+mn-cs"/>
              </a:rPr>
              <a:t>RawVectorQuery</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                vector</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query2</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k</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fields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"embedding"</a:t>
            </a: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CCCCCC"/>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124462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3424-BDCB-BF1A-2070-42C50F3A764D}"/>
              </a:ext>
            </a:extLst>
          </p:cNvPr>
          <p:cNvSpPr>
            <a:spLocks noGrp="1"/>
          </p:cNvSpPr>
          <p:nvPr>
            <p:ph type="title"/>
          </p:nvPr>
        </p:nvSpPr>
        <p:spPr>
          <a:xfrm>
            <a:off x="588263" y="457200"/>
            <a:ext cx="11018520" cy="553998"/>
          </a:xfrm>
        </p:spPr>
        <p:txBody>
          <a:bodyPr/>
          <a:lstStyle/>
          <a:p>
            <a:r>
              <a:rPr lang="en-US" noProof="0"/>
              <a:t>Relevance Control functionality</a:t>
            </a:r>
          </a:p>
        </p:txBody>
      </p:sp>
      <p:sp>
        <p:nvSpPr>
          <p:cNvPr id="3" name="Content Placeholder 2">
            <a:extLst>
              <a:ext uri="{FF2B5EF4-FFF2-40B4-BE49-F238E27FC236}">
                <a16:creationId xmlns:a16="http://schemas.microsoft.com/office/drawing/2014/main" id="{9573D4C1-D524-A04B-BDB6-B72B91D5B4B6}"/>
              </a:ext>
            </a:extLst>
          </p:cNvPr>
          <p:cNvSpPr>
            <a:spLocks noGrp="1"/>
          </p:cNvSpPr>
          <p:nvPr>
            <p:ph sz="quarter" idx="10"/>
          </p:nvPr>
        </p:nvSpPr>
        <p:spPr>
          <a:xfrm>
            <a:off x="588262" y="1237866"/>
            <a:ext cx="5442465" cy="1009507"/>
          </a:xfrm>
        </p:spPr>
        <p:txBody>
          <a:bodyPr/>
          <a:lstStyle/>
          <a:p>
            <a:pPr marL="287338" lvl="1" indent="-227013">
              <a:buFont typeface="Wingdings" panose="05000000000000000000" pitchFamily="2" charset="2"/>
              <a:buChar char="§"/>
            </a:pPr>
            <a:r>
              <a:rPr lang="en-US" noProof="0"/>
              <a:t>MaxTextSizeRecall for Hybrid Search</a:t>
            </a:r>
          </a:p>
          <a:p>
            <a:pPr marL="287338" lvl="1" indent="-227013">
              <a:buFont typeface="Wingdings" panose="05000000000000000000" pitchFamily="2" charset="2"/>
              <a:buChar char="§"/>
            </a:pPr>
            <a:r>
              <a:rPr lang="en-US" noProof="0"/>
              <a:t>Score Threshold Filtering</a:t>
            </a:r>
          </a:p>
          <a:p>
            <a:pPr lvl="1">
              <a:buFont typeface="Wingdings" panose="05000000000000000000" pitchFamily="2" charset="2"/>
              <a:buChar char="§"/>
            </a:pPr>
            <a:endParaRPr lang="en-US" sz="1800" noProof="0"/>
          </a:p>
        </p:txBody>
      </p:sp>
      <p:sp>
        <p:nvSpPr>
          <p:cNvPr id="11" name="TextBox 10">
            <a:extLst>
              <a:ext uri="{FF2B5EF4-FFF2-40B4-BE49-F238E27FC236}">
                <a16:creationId xmlns:a16="http://schemas.microsoft.com/office/drawing/2014/main" id="{CCF81AEC-65A5-44FA-6542-022172F0F555}"/>
              </a:ext>
            </a:extLst>
          </p:cNvPr>
          <p:cNvSpPr txBox="1"/>
          <p:nvPr/>
        </p:nvSpPr>
        <p:spPr>
          <a:xfrm>
            <a:off x="6391997" y="1229086"/>
            <a:ext cx="4614334" cy="923330"/>
          </a:xfrm>
          <a:prstGeom prst="rect">
            <a:avLst/>
          </a:prstGeom>
          <a:noFill/>
        </p:spPr>
        <p:txBody>
          <a:bodyPr wrap="square" lIns="0" tIns="0" rIns="0" bIns="0" rtlCol="0">
            <a:spAutoFit/>
          </a:bodyPr>
          <a:lstStyle/>
          <a:p>
            <a:pPr marL="800083" lvl="1" indent="-342900">
              <a:buFont typeface="Wingdings" panose="05000000000000000000" pitchFamily="2" charset="2"/>
              <a:buChar char="§"/>
            </a:pPr>
            <a:r>
              <a:rPr lang="en-US" sz="2000" noProof="0"/>
              <a:t>Vector Weighting</a:t>
            </a:r>
          </a:p>
          <a:p>
            <a:pPr marL="800083" lvl="1" indent="-342900">
              <a:buFont typeface="Wingdings" panose="05000000000000000000" pitchFamily="2" charset="2"/>
              <a:buChar char="§"/>
            </a:pPr>
            <a:r>
              <a:rPr lang="en-US" sz="2000" noProof="0"/>
              <a:t>Vector Boosting</a:t>
            </a:r>
          </a:p>
          <a:p>
            <a:pPr algn="l"/>
            <a:endParaRPr lang="en-US" sz="1800" noProof="0"/>
          </a:p>
        </p:txBody>
      </p:sp>
      <p:sp>
        <p:nvSpPr>
          <p:cNvPr id="6" name="Content Placeholder 5">
            <a:extLst>
              <a:ext uri="{FF2B5EF4-FFF2-40B4-BE49-F238E27FC236}">
                <a16:creationId xmlns:a16="http://schemas.microsoft.com/office/drawing/2014/main" id="{2E3DE511-F755-E8E3-3A1E-590600AC7990}"/>
              </a:ext>
            </a:extLst>
          </p:cNvPr>
          <p:cNvSpPr txBox="1">
            <a:spLocks/>
          </p:cNvSpPr>
          <p:nvPr/>
        </p:nvSpPr>
        <p:spPr>
          <a:xfrm>
            <a:off x="765726" y="2168911"/>
            <a:ext cx="5664370" cy="2198039"/>
          </a:xfrm>
          <a:prstGeom prst="rect">
            <a:avLst/>
          </a:prstGeom>
          <a:solidFill>
            <a:schemeClr val="tx1"/>
          </a:solidFill>
        </p:spPr>
        <p:txBody>
          <a:bodyPr vert="horz" lIns="91440" tIns="45720" rIns="91440" bIns="45720" rtlCol="0">
            <a:normAutofit lnSpcReduction="10000"/>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200" b="0" noProof="0">
                <a:solidFill>
                  <a:srgbClr val="9CDCFE"/>
                </a:solidFill>
                <a:effectLst/>
                <a:highlight>
                  <a:srgbClr val="1F1F1F"/>
                </a:highlight>
                <a:latin typeface="Consolas" panose="020B0609020204030204" pitchFamily="49" charset="0"/>
              </a:rPr>
              <a:t>results</a:t>
            </a:r>
            <a:r>
              <a:rPr lang="en-US" sz="1200" b="0" noProof="0">
                <a:solidFill>
                  <a:srgbClr val="CCCCCC"/>
                </a:solidFill>
                <a:effectLst/>
                <a:highlight>
                  <a:srgbClr val="1F1F1F"/>
                </a:highlight>
                <a:latin typeface="Consolas" panose="020B0609020204030204" pitchFamily="49" charset="0"/>
              </a:rPr>
              <a:t> </a:t>
            </a:r>
            <a:r>
              <a:rPr lang="en-US" sz="1200" b="0" noProof="0">
                <a:solidFill>
                  <a:srgbClr val="D4D4D4"/>
                </a:solidFill>
                <a:effectLst/>
                <a:highlight>
                  <a:srgbClr val="1F1F1F"/>
                </a:highlight>
                <a:latin typeface="Consolas" panose="020B0609020204030204" pitchFamily="49" charset="0"/>
              </a:rPr>
              <a:t>=</a:t>
            </a:r>
            <a:r>
              <a:rPr lang="en-US" sz="1200" b="0" noProof="0">
                <a:solidFill>
                  <a:srgbClr val="CCCCCC"/>
                </a:solidFill>
                <a:effectLst/>
                <a:highlight>
                  <a:srgbClr val="1F1F1F"/>
                </a:highlight>
                <a:latin typeface="Consolas" panose="020B0609020204030204" pitchFamily="49" charset="0"/>
              </a:rPr>
              <a:t> </a:t>
            </a:r>
            <a:r>
              <a:rPr lang="en-US" sz="1200" b="0" noProof="0">
                <a:solidFill>
                  <a:srgbClr val="9CDCFE"/>
                </a:solidFill>
                <a:effectLst/>
                <a:highlight>
                  <a:srgbClr val="1F1F1F"/>
                </a:highlight>
                <a:latin typeface="Consolas" panose="020B0609020204030204" pitchFamily="49" charset="0"/>
              </a:rPr>
              <a:t>search_client</a:t>
            </a:r>
            <a:r>
              <a:rPr lang="en-US" sz="1200" b="0" noProof="0">
                <a:solidFill>
                  <a:srgbClr val="CCCCCC"/>
                </a:solidFill>
                <a:effectLst/>
                <a:highlight>
                  <a:srgbClr val="1F1F1F"/>
                </a:highlight>
                <a:latin typeface="Consolas" panose="020B0609020204030204" pitchFamily="49" charset="0"/>
              </a:rPr>
              <a:t>.search(</a:t>
            </a:r>
          </a:p>
          <a:p>
            <a:r>
              <a:rPr lang="en-US" sz="1200" b="0" noProof="0">
                <a:solidFill>
                  <a:srgbClr val="CCCCCC"/>
                </a:solidFill>
                <a:effectLst/>
                <a:highlight>
                  <a:srgbClr val="1F1F1F"/>
                </a:highlight>
                <a:latin typeface="Consolas" panose="020B0609020204030204" pitchFamily="49" charset="0"/>
              </a:rPr>
              <a:t>    </a:t>
            </a:r>
            <a:r>
              <a:rPr lang="en-US" sz="1200" b="0" noProof="0">
                <a:solidFill>
                  <a:srgbClr val="9CDCFE"/>
                </a:solidFill>
                <a:effectLst/>
                <a:highlight>
                  <a:srgbClr val="1F1F1F"/>
                </a:highlight>
                <a:latin typeface="Consolas" panose="020B0609020204030204" pitchFamily="49" charset="0"/>
              </a:rPr>
              <a:t>search_text</a:t>
            </a:r>
            <a:r>
              <a:rPr lang="en-US" sz="1200" b="0" noProof="0">
                <a:solidFill>
                  <a:srgbClr val="D4D4D4"/>
                </a:solidFill>
                <a:effectLst/>
                <a:highlight>
                  <a:srgbClr val="1F1F1F"/>
                </a:highlight>
                <a:latin typeface="Consolas" panose="020B0609020204030204" pitchFamily="49" charset="0"/>
              </a:rPr>
              <a:t>=</a:t>
            </a:r>
            <a:r>
              <a:rPr lang="en-US" sz="1200" b="0" noProof="0">
                <a:solidFill>
                  <a:srgbClr val="9CDCFE"/>
                </a:solidFill>
                <a:effectLst/>
                <a:highlight>
                  <a:srgbClr val="1F1F1F"/>
                </a:highlight>
                <a:latin typeface="Consolas" panose="020B0609020204030204" pitchFamily="49" charset="0"/>
              </a:rPr>
              <a:t>query</a:t>
            </a:r>
            <a:r>
              <a:rPr lang="en-US" sz="1200" b="0" noProof="0">
                <a:solidFill>
                  <a:srgbClr val="CCCCCC"/>
                </a:solidFill>
                <a:effectLst/>
                <a:highlight>
                  <a:srgbClr val="1F1F1F"/>
                </a:highlight>
                <a:latin typeface="Consolas" panose="020B0609020204030204" pitchFamily="49" charset="0"/>
              </a:rPr>
              <a:t>,</a:t>
            </a:r>
          </a:p>
          <a:p>
            <a:r>
              <a:rPr lang="en-US" sz="1200" b="0" noProof="0">
                <a:solidFill>
                  <a:srgbClr val="CCCCCC"/>
                </a:solidFill>
                <a:effectLst/>
                <a:highlight>
                  <a:srgbClr val="1F1F1F"/>
                </a:highlight>
                <a:latin typeface="Consolas" panose="020B0609020204030204" pitchFamily="49" charset="0"/>
              </a:rPr>
              <a:t>    </a:t>
            </a:r>
            <a:r>
              <a:rPr lang="en-US" sz="1200" b="0" noProof="0">
                <a:solidFill>
                  <a:srgbClr val="9CDCFE"/>
                </a:solidFill>
                <a:effectLst/>
                <a:highlight>
                  <a:srgbClr val="1F1F1F"/>
                </a:highlight>
                <a:latin typeface="Consolas" panose="020B0609020204030204" pitchFamily="49" charset="0"/>
              </a:rPr>
              <a:t>vector_queries</a:t>
            </a:r>
            <a:r>
              <a:rPr lang="en-US" sz="1200" b="0" noProof="0">
                <a:solidFill>
                  <a:srgbClr val="D4D4D4"/>
                </a:solidFill>
                <a:effectLst/>
                <a:highlight>
                  <a:srgbClr val="1F1F1F"/>
                </a:highlight>
                <a:latin typeface="Consolas" panose="020B0609020204030204" pitchFamily="49" charset="0"/>
              </a:rPr>
              <a:t>=</a:t>
            </a:r>
            <a:r>
              <a:rPr lang="en-US" sz="1200" b="0" noProof="0">
                <a:solidFill>
                  <a:srgbClr val="CCCCCC"/>
                </a:solidFill>
                <a:effectLst/>
                <a:highlight>
                  <a:srgbClr val="1F1F1F"/>
                </a:highlight>
                <a:latin typeface="Consolas" panose="020B0609020204030204" pitchFamily="49" charset="0"/>
              </a:rPr>
              <a:t>[</a:t>
            </a:r>
            <a:r>
              <a:rPr lang="en-US" sz="1200" b="0" noProof="0">
                <a:solidFill>
                  <a:srgbClr val="9CDCFE"/>
                </a:solidFill>
                <a:effectLst/>
                <a:highlight>
                  <a:srgbClr val="1F1F1F"/>
                </a:highlight>
                <a:latin typeface="Consolas" panose="020B0609020204030204" pitchFamily="49" charset="0"/>
              </a:rPr>
              <a:t>vector_query</a:t>
            </a:r>
            <a:r>
              <a:rPr lang="en-US" sz="1200" b="0" noProof="0">
                <a:solidFill>
                  <a:srgbClr val="CCCCCC"/>
                </a:solidFill>
                <a:effectLst/>
                <a:highlight>
                  <a:srgbClr val="1F1F1F"/>
                </a:highlight>
                <a:latin typeface="Consolas" panose="020B0609020204030204" pitchFamily="49" charset="0"/>
              </a:rPr>
              <a:t>],</a:t>
            </a:r>
          </a:p>
          <a:p>
            <a:r>
              <a:rPr lang="en-US" sz="1200" b="0" noProof="0">
                <a:solidFill>
                  <a:srgbClr val="CCCCCC"/>
                </a:solidFill>
                <a:effectLst/>
                <a:highlight>
                  <a:srgbClr val="1F1F1F"/>
                </a:highlight>
                <a:latin typeface="Consolas" panose="020B0609020204030204" pitchFamily="49" charset="0"/>
              </a:rPr>
              <a:t>    </a:t>
            </a:r>
            <a:r>
              <a:rPr lang="en-US" sz="1200" b="0" noProof="0">
                <a:solidFill>
                  <a:srgbClr val="9CDCFE"/>
                </a:solidFill>
                <a:effectLst/>
                <a:highlight>
                  <a:srgbClr val="1F1F1F"/>
                </a:highlight>
                <a:latin typeface="Consolas" panose="020B0609020204030204" pitchFamily="49" charset="0"/>
              </a:rPr>
              <a:t>hybrid_search</a:t>
            </a:r>
            <a:r>
              <a:rPr lang="en-US" sz="1200" b="0" noProof="0">
                <a:solidFill>
                  <a:srgbClr val="D4D4D4"/>
                </a:solidFill>
                <a:effectLst/>
                <a:highlight>
                  <a:srgbClr val="1F1F1F"/>
                </a:highlight>
                <a:latin typeface="Consolas" panose="020B0609020204030204" pitchFamily="49" charset="0"/>
              </a:rPr>
              <a:t>=</a:t>
            </a:r>
            <a:r>
              <a:rPr lang="en-US" sz="1200" b="0" noProof="0">
                <a:solidFill>
                  <a:srgbClr val="CCCCCC"/>
                </a:solidFill>
                <a:effectLst/>
                <a:highlight>
                  <a:srgbClr val="1F1F1F"/>
                </a:highlight>
                <a:latin typeface="Consolas" panose="020B0609020204030204" pitchFamily="49" charset="0"/>
              </a:rPr>
              <a:t>HybridSearch(</a:t>
            </a:r>
          </a:p>
          <a:p>
            <a:r>
              <a:rPr lang="en-US" sz="1200" b="0" noProof="0">
                <a:solidFill>
                  <a:srgbClr val="CCCCCC"/>
                </a:solidFill>
                <a:effectLst/>
                <a:highlight>
                  <a:srgbClr val="1F1F1F"/>
                </a:highlight>
                <a:latin typeface="Consolas" panose="020B0609020204030204" pitchFamily="49" charset="0"/>
              </a:rPr>
              <a:t>        </a:t>
            </a:r>
            <a:r>
              <a:rPr lang="en-US" sz="1200" b="0" noProof="0">
                <a:solidFill>
                  <a:srgbClr val="9CDCFE"/>
                </a:solidFill>
                <a:effectLst/>
                <a:highlight>
                  <a:srgbClr val="1F1F1F"/>
                </a:highlight>
                <a:latin typeface="Consolas" panose="020B0609020204030204" pitchFamily="49" charset="0"/>
              </a:rPr>
              <a:t>max_text_recall_size</a:t>
            </a:r>
            <a:r>
              <a:rPr lang="en-US" sz="1200" b="0" noProof="0">
                <a:solidFill>
                  <a:srgbClr val="D4D4D4"/>
                </a:solidFill>
                <a:effectLst/>
                <a:highlight>
                  <a:srgbClr val="1F1F1F"/>
                </a:highlight>
                <a:latin typeface="Consolas" panose="020B0609020204030204" pitchFamily="49" charset="0"/>
              </a:rPr>
              <a:t>=</a:t>
            </a:r>
            <a:r>
              <a:rPr lang="en-US" sz="1200" b="0" noProof="0">
                <a:solidFill>
                  <a:srgbClr val="B5CEA8"/>
                </a:solidFill>
                <a:effectLst/>
                <a:highlight>
                  <a:srgbClr val="1F1F1F"/>
                </a:highlight>
                <a:latin typeface="Consolas" panose="020B0609020204030204" pitchFamily="49" charset="0"/>
              </a:rPr>
              <a:t>3</a:t>
            </a:r>
            <a:r>
              <a:rPr lang="en-US" sz="1200" b="0" noProof="0">
                <a:solidFill>
                  <a:srgbClr val="CCCCCC"/>
                </a:solidFill>
                <a:effectLst/>
                <a:highlight>
                  <a:srgbClr val="1F1F1F"/>
                </a:highlight>
                <a:latin typeface="Consolas" panose="020B0609020204030204" pitchFamily="49" charset="0"/>
              </a:rPr>
              <a:t>,</a:t>
            </a:r>
          </a:p>
          <a:p>
            <a:r>
              <a:rPr lang="en-US" sz="1200" b="0" noProof="0">
                <a:solidFill>
                  <a:srgbClr val="CCCCCC"/>
                </a:solidFill>
                <a:effectLst/>
                <a:highlight>
                  <a:srgbClr val="1F1F1F"/>
                </a:highlight>
                <a:latin typeface="Consolas" panose="020B0609020204030204" pitchFamily="49" charset="0"/>
              </a:rPr>
              <a:t>        </a:t>
            </a:r>
            <a:r>
              <a:rPr lang="en-US" sz="1200" b="0" noProof="0">
                <a:solidFill>
                  <a:srgbClr val="9CDCFE"/>
                </a:solidFill>
                <a:effectLst/>
                <a:highlight>
                  <a:srgbClr val="1F1F1F"/>
                </a:highlight>
                <a:latin typeface="Consolas" panose="020B0609020204030204" pitchFamily="49" charset="0"/>
              </a:rPr>
              <a:t>count_and_facet_mode</a:t>
            </a:r>
            <a:r>
              <a:rPr lang="en-US" sz="1200" b="0" noProof="0">
                <a:solidFill>
                  <a:srgbClr val="D4D4D4"/>
                </a:solidFill>
                <a:effectLst/>
                <a:highlight>
                  <a:srgbClr val="1F1F1F"/>
                </a:highlight>
                <a:latin typeface="Consolas" panose="020B0609020204030204" pitchFamily="49" charset="0"/>
              </a:rPr>
              <a:t>=</a:t>
            </a:r>
            <a:r>
              <a:rPr lang="en-US" sz="1200" b="0" noProof="0">
                <a:solidFill>
                  <a:srgbClr val="CCCCCC"/>
                </a:solidFill>
                <a:effectLst/>
                <a:highlight>
                  <a:srgbClr val="1F1F1F"/>
                </a:highlight>
                <a:latin typeface="Consolas" panose="020B0609020204030204" pitchFamily="49" charset="0"/>
              </a:rPr>
              <a:t>HybridCountAndFacetMode.COUNT_RETRIEVABLE_RESULTS,</a:t>
            </a:r>
          </a:p>
          <a:p>
            <a:r>
              <a:rPr lang="en-US" sz="1200" b="0" noProof="0">
                <a:solidFill>
                  <a:srgbClr val="CCCCCC"/>
                </a:solidFill>
                <a:effectLst/>
                <a:highlight>
                  <a:srgbClr val="1F1F1F"/>
                </a:highlight>
                <a:latin typeface="Consolas" panose="020B0609020204030204" pitchFamily="49" charset="0"/>
              </a:rPr>
              <a:t>            </a:t>
            </a:r>
          </a:p>
          <a:p>
            <a:r>
              <a:rPr lang="en-US" sz="1200" b="0" noProof="0">
                <a:solidFill>
                  <a:srgbClr val="CCCCCC"/>
                </a:solidFill>
                <a:effectLst/>
                <a:highlight>
                  <a:srgbClr val="1F1F1F"/>
                </a:highlight>
                <a:latin typeface="Consolas" panose="020B0609020204030204" pitchFamily="49" charset="0"/>
              </a:rPr>
              <a:t>    ),</a:t>
            </a:r>
          </a:p>
          <a:p>
            <a:r>
              <a:rPr lang="en-US" sz="1200" b="0" noProof="0">
                <a:solidFill>
                  <a:srgbClr val="CCCCCC"/>
                </a:solidFill>
                <a:effectLst/>
                <a:highlight>
                  <a:srgbClr val="1F1F1F"/>
                </a:highlight>
                <a:latin typeface="Consolas" panose="020B0609020204030204" pitchFamily="49" charset="0"/>
              </a:rPr>
              <a:t>    </a:t>
            </a:r>
            <a:r>
              <a:rPr lang="en-US" sz="1200" b="0" noProof="0">
                <a:solidFill>
                  <a:srgbClr val="9CDCFE"/>
                </a:solidFill>
                <a:effectLst/>
                <a:highlight>
                  <a:srgbClr val="1F1F1F"/>
                </a:highlight>
                <a:latin typeface="Consolas" panose="020B0609020204030204" pitchFamily="49" charset="0"/>
              </a:rPr>
              <a:t>include_total_count</a:t>
            </a:r>
            <a:r>
              <a:rPr lang="en-US" sz="1200" b="0" noProof="0">
                <a:solidFill>
                  <a:srgbClr val="D4D4D4"/>
                </a:solidFill>
                <a:effectLst/>
                <a:highlight>
                  <a:srgbClr val="1F1F1F"/>
                </a:highlight>
                <a:latin typeface="Consolas" panose="020B0609020204030204" pitchFamily="49" charset="0"/>
              </a:rPr>
              <a:t>=</a:t>
            </a:r>
            <a:r>
              <a:rPr lang="en-US" sz="1200" b="0" noProof="0">
                <a:solidFill>
                  <a:srgbClr val="569CD6"/>
                </a:solidFill>
                <a:effectLst/>
                <a:highlight>
                  <a:srgbClr val="1F1F1F"/>
                </a:highlight>
                <a:latin typeface="Consolas" panose="020B0609020204030204" pitchFamily="49" charset="0"/>
              </a:rPr>
              <a:t>True</a:t>
            </a:r>
            <a:r>
              <a:rPr lang="en-US" sz="1200" b="0" noProof="0">
                <a:solidFill>
                  <a:srgbClr val="CCCCCC"/>
                </a:solidFill>
                <a:effectLst/>
                <a:highlight>
                  <a:srgbClr val="1F1F1F"/>
                </a:highlight>
                <a:latin typeface="Consolas" panose="020B0609020204030204" pitchFamily="49" charset="0"/>
              </a:rPr>
              <a:t>,</a:t>
            </a:r>
          </a:p>
          <a:p>
            <a:r>
              <a:rPr lang="en-US" sz="1200" b="0" noProof="0">
                <a:solidFill>
                  <a:srgbClr val="CCCCCC"/>
                </a:solidFill>
                <a:effectLst/>
                <a:highlight>
                  <a:srgbClr val="1F1F1F"/>
                </a:highlight>
                <a:latin typeface="Consolas" panose="020B0609020204030204" pitchFamily="49" charset="0"/>
              </a:rPr>
              <a:t>)</a:t>
            </a:r>
          </a:p>
          <a:p>
            <a:br>
              <a:rPr lang="en-US" sz="1200" b="0" noProof="0">
                <a:solidFill>
                  <a:srgbClr val="CCCCCC"/>
                </a:solidFill>
                <a:effectLst/>
                <a:highlight>
                  <a:srgbClr val="1F1F1F"/>
                </a:highlight>
                <a:latin typeface="Consolas" panose="020B0609020204030204" pitchFamily="49" charset="0"/>
              </a:rPr>
            </a:br>
            <a:endParaRPr lang="en-US" sz="1200" b="0" noProof="0">
              <a:solidFill>
                <a:srgbClr val="CCCCCC"/>
              </a:solidFill>
              <a:effectLst/>
              <a:highlight>
                <a:srgbClr val="1F1F1F"/>
              </a:highlight>
              <a:latin typeface="Consolas" panose="020B0609020204030204" pitchFamily="49" charset="0"/>
            </a:endParaRPr>
          </a:p>
        </p:txBody>
      </p:sp>
      <p:sp>
        <p:nvSpPr>
          <p:cNvPr id="7" name="Content Placeholder 5">
            <a:extLst>
              <a:ext uri="{FF2B5EF4-FFF2-40B4-BE49-F238E27FC236}">
                <a16:creationId xmlns:a16="http://schemas.microsoft.com/office/drawing/2014/main" id="{853DA80C-4DB7-1346-4B98-B5AA11E3C225}"/>
              </a:ext>
            </a:extLst>
          </p:cNvPr>
          <p:cNvSpPr txBox="1">
            <a:spLocks/>
          </p:cNvSpPr>
          <p:nvPr/>
        </p:nvSpPr>
        <p:spPr>
          <a:xfrm>
            <a:off x="765726" y="4154995"/>
            <a:ext cx="5664371" cy="2286000"/>
          </a:xfrm>
          <a:prstGeom prst="rect">
            <a:avLst/>
          </a:prstGeom>
          <a:solidFill>
            <a:schemeClr val="tx1"/>
          </a:solidFill>
        </p:spPr>
        <p:txBody>
          <a:bodyPr vert="horz" lIns="91440" tIns="45720" rIns="91440" bIns="45720" rtlCol="0">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noProof="0">
                <a:solidFill>
                  <a:srgbClr val="9CDCFE"/>
                </a:solidFill>
                <a:effectLst/>
                <a:highlight>
                  <a:srgbClr val="1F1F1F"/>
                </a:highlight>
                <a:latin typeface="Consolas" panose="020B0609020204030204" pitchFamily="49" charset="0"/>
              </a:rPr>
              <a:t>query</a:t>
            </a:r>
            <a:r>
              <a:rPr lang="en-US" b="0" noProof="0">
                <a:solidFill>
                  <a:srgbClr val="CCCCCC"/>
                </a:solidFill>
                <a:effectLst/>
                <a:highlight>
                  <a:srgbClr val="1F1F1F"/>
                </a:highlight>
                <a:latin typeface="Consolas" panose="020B0609020204030204" pitchFamily="49" charset="0"/>
              </a:rPr>
              <a:t> </a:t>
            </a:r>
            <a:r>
              <a:rPr lang="en-US" b="0" noProof="0">
                <a:solidFill>
                  <a:srgbClr val="D4D4D4"/>
                </a:solidFill>
                <a:effectLst/>
                <a:highlight>
                  <a:srgbClr val="1F1F1F"/>
                </a:highlight>
                <a:latin typeface="Consolas" panose="020B0609020204030204" pitchFamily="49" charset="0"/>
              </a:rPr>
              <a:t>=</a:t>
            </a:r>
            <a:r>
              <a:rPr lang="en-US" b="0" noProof="0">
                <a:solidFill>
                  <a:srgbClr val="CCCCCC"/>
                </a:solidFill>
                <a:effectLst/>
                <a:highlight>
                  <a:srgbClr val="1F1F1F"/>
                </a:highlight>
                <a:latin typeface="Consolas" panose="020B0609020204030204" pitchFamily="49" charset="0"/>
              </a:rPr>
              <a:t> </a:t>
            </a:r>
            <a:r>
              <a:rPr lang="en-US" b="0" noProof="0">
                <a:solidFill>
                  <a:srgbClr val="CE9178"/>
                </a:solidFill>
                <a:effectLst/>
                <a:highlight>
                  <a:srgbClr val="1F1F1F"/>
                </a:highlight>
                <a:latin typeface="Consolas" panose="020B0609020204030204" pitchFamily="49" charset="0"/>
              </a:rPr>
              <a:t>"Coverage and exclusions for emergency and non-emergency medical transport under Northwind health plans"</a:t>
            </a:r>
            <a:endParaRPr lang="en-US" b="0" noProof="0">
              <a:solidFill>
                <a:srgbClr val="CCCCCC"/>
              </a:solidFill>
              <a:effectLst/>
              <a:highlight>
                <a:srgbClr val="1F1F1F"/>
              </a:highlight>
              <a:latin typeface="Consolas" panose="020B0609020204030204" pitchFamily="49" charset="0"/>
            </a:endParaRPr>
          </a:p>
          <a:p>
            <a:r>
              <a:rPr lang="en-US" b="0" noProof="0">
                <a:solidFill>
                  <a:srgbClr val="9CDCFE"/>
                </a:solidFill>
                <a:effectLst/>
                <a:highlight>
                  <a:srgbClr val="1F1F1F"/>
                </a:highlight>
                <a:latin typeface="Consolas" panose="020B0609020204030204" pitchFamily="49" charset="0"/>
              </a:rPr>
              <a:t>vector_query</a:t>
            </a:r>
            <a:r>
              <a:rPr lang="en-US" b="0" noProof="0">
                <a:solidFill>
                  <a:srgbClr val="CCCCCC"/>
                </a:solidFill>
                <a:effectLst/>
                <a:highlight>
                  <a:srgbClr val="1F1F1F"/>
                </a:highlight>
                <a:latin typeface="Consolas" panose="020B0609020204030204" pitchFamily="49" charset="0"/>
              </a:rPr>
              <a:t> </a:t>
            </a:r>
            <a:r>
              <a:rPr lang="en-US" b="0" noProof="0">
                <a:solidFill>
                  <a:srgbClr val="D4D4D4"/>
                </a:solidFill>
                <a:effectLst/>
                <a:highlight>
                  <a:srgbClr val="1F1F1F"/>
                </a:highlight>
                <a:latin typeface="Consolas" panose="020B0609020204030204" pitchFamily="49" charset="0"/>
              </a:rPr>
              <a:t>=</a:t>
            </a:r>
            <a:r>
              <a:rPr lang="en-US" b="0" noProof="0">
                <a:solidFill>
                  <a:srgbClr val="CCCCCC"/>
                </a:solidFill>
                <a:effectLst/>
                <a:highlight>
                  <a:srgbClr val="1F1F1F"/>
                </a:highlight>
                <a:latin typeface="Consolas" panose="020B0609020204030204" pitchFamily="49" charset="0"/>
              </a:rPr>
              <a:t> VectorizableTextQuery(</a:t>
            </a:r>
          </a:p>
          <a:p>
            <a:r>
              <a:rPr lang="en-US" b="0" noProof="0">
                <a:solidFill>
                  <a:srgbClr val="CCCCCC"/>
                </a:solidFill>
                <a:effectLst/>
                <a:highlight>
                  <a:srgbClr val="1F1F1F"/>
                </a:highlight>
                <a:latin typeface="Consolas" panose="020B0609020204030204" pitchFamily="49" charset="0"/>
              </a:rPr>
              <a:t>    </a:t>
            </a:r>
            <a:r>
              <a:rPr lang="en-US" b="0" noProof="0">
                <a:solidFill>
                  <a:srgbClr val="9CDCFE"/>
                </a:solidFill>
                <a:effectLst/>
                <a:highlight>
                  <a:srgbClr val="1F1F1F"/>
                </a:highlight>
                <a:latin typeface="Consolas" panose="020B0609020204030204" pitchFamily="49" charset="0"/>
              </a:rPr>
              <a:t>text</a:t>
            </a:r>
            <a:r>
              <a:rPr lang="en-US" b="0" noProof="0">
                <a:solidFill>
                  <a:srgbClr val="D4D4D4"/>
                </a:solidFill>
                <a:effectLst/>
                <a:highlight>
                  <a:srgbClr val="1F1F1F"/>
                </a:highlight>
                <a:latin typeface="Consolas" panose="020B0609020204030204" pitchFamily="49" charset="0"/>
              </a:rPr>
              <a:t>=</a:t>
            </a:r>
            <a:r>
              <a:rPr lang="en-US" b="0" noProof="0">
                <a:solidFill>
                  <a:srgbClr val="9CDCFE"/>
                </a:solidFill>
                <a:effectLst/>
                <a:highlight>
                  <a:srgbClr val="1F1F1F"/>
                </a:highlight>
                <a:latin typeface="Consolas" panose="020B0609020204030204" pitchFamily="49" charset="0"/>
              </a:rPr>
              <a:t>query</a:t>
            </a:r>
            <a:r>
              <a:rPr lang="en-US" b="0" noProof="0">
                <a:solidFill>
                  <a:srgbClr val="CCCCCC"/>
                </a:solidFill>
                <a:effectLst/>
                <a:highlight>
                  <a:srgbClr val="1F1F1F"/>
                </a:highlight>
                <a:latin typeface="Consolas" panose="020B0609020204030204" pitchFamily="49" charset="0"/>
              </a:rPr>
              <a:t>,</a:t>
            </a:r>
          </a:p>
          <a:p>
            <a:r>
              <a:rPr lang="en-US" b="0" noProof="0">
                <a:solidFill>
                  <a:srgbClr val="CCCCCC"/>
                </a:solidFill>
                <a:effectLst/>
                <a:highlight>
                  <a:srgbClr val="1F1F1F"/>
                </a:highlight>
                <a:latin typeface="Consolas" panose="020B0609020204030204" pitchFamily="49" charset="0"/>
              </a:rPr>
              <a:t>    </a:t>
            </a:r>
            <a:r>
              <a:rPr lang="en-US" b="0" noProof="0">
                <a:solidFill>
                  <a:srgbClr val="9CDCFE"/>
                </a:solidFill>
                <a:effectLst/>
                <a:highlight>
                  <a:srgbClr val="1F1F1F"/>
                </a:highlight>
                <a:latin typeface="Consolas" panose="020B0609020204030204" pitchFamily="49" charset="0"/>
              </a:rPr>
              <a:t>k_nearest_neighbors</a:t>
            </a:r>
            <a:r>
              <a:rPr lang="en-US" b="0" noProof="0">
                <a:solidFill>
                  <a:srgbClr val="D4D4D4"/>
                </a:solidFill>
                <a:effectLst/>
                <a:highlight>
                  <a:srgbClr val="1F1F1F"/>
                </a:highlight>
                <a:latin typeface="Consolas" panose="020B0609020204030204" pitchFamily="49" charset="0"/>
              </a:rPr>
              <a:t>=</a:t>
            </a:r>
            <a:r>
              <a:rPr lang="en-US" b="0" noProof="0">
                <a:solidFill>
                  <a:srgbClr val="B5CEA8"/>
                </a:solidFill>
                <a:effectLst/>
                <a:highlight>
                  <a:srgbClr val="1F1F1F"/>
                </a:highlight>
                <a:latin typeface="Consolas" panose="020B0609020204030204" pitchFamily="49" charset="0"/>
              </a:rPr>
              <a:t>3</a:t>
            </a:r>
            <a:r>
              <a:rPr lang="en-US" b="0" noProof="0">
                <a:solidFill>
                  <a:srgbClr val="CCCCCC"/>
                </a:solidFill>
                <a:effectLst/>
                <a:highlight>
                  <a:srgbClr val="1F1F1F"/>
                </a:highlight>
                <a:latin typeface="Consolas" panose="020B0609020204030204" pitchFamily="49" charset="0"/>
              </a:rPr>
              <a:t>,</a:t>
            </a:r>
          </a:p>
          <a:p>
            <a:r>
              <a:rPr lang="en-US" b="0" noProof="0">
                <a:solidFill>
                  <a:srgbClr val="CCCCCC"/>
                </a:solidFill>
                <a:effectLst/>
                <a:highlight>
                  <a:srgbClr val="1F1F1F"/>
                </a:highlight>
                <a:latin typeface="Consolas" panose="020B0609020204030204" pitchFamily="49" charset="0"/>
              </a:rPr>
              <a:t>    </a:t>
            </a:r>
            <a:r>
              <a:rPr lang="en-US" b="0" noProof="0">
                <a:solidFill>
                  <a:srgbClr val="9CDCFE"/>
                </a:solidFill>
                <a:effectLst/>
                <a:highlight>
                  <a:srgbClr val="1F1F1F"/>
                </a:highlight>
                <a:latin typeface="Consolas" panose="020B0609020204030204" pitchFamily="49" charset="0"/>
              </a:rPr>
              <a:t>fields</a:t>
            </a:r>
            <a:r>
              <a:rPr lang="en-US" b="0" noProof="0">
                <a:solidFill>
                  <a:srgbClr val="D4D4D4"/>
                </a:solidFill>
                <a:effectLst/>
                <a:highlight>
                  <a:srgbClr val="1F1F1F"/>
                </a:highlight>
                <a:latin typeface="Consolas" panose="020B0609020204030204" pitchFamily="49" charset="0"/>
              </a:rPr>
              <a:t>=</a:t>
            </a:r>
            <a:r>
              <a:rPr lang="en-US" b="0" noProof="0">
                <a:solidFill>
                  <a:srgbClr val="CE9178"/>
                </a:solidFill>
                <a:effectLst/>
                <a:highlight>
                  <a:srgbClr val="1F1F1F"/>
                </a:highlight>
                <a:latin typeface="Consolas" panose="020B0609020204030204" pitchFamily="49" charset="0"/>
              </a:rPr>
              <a:t>"vector"</a:t>
            </a:r>
            <a:r>
              <a:rPr lang="en-US" b="0" noProof="0">
                <a:solidFill>
                  <a:srgbClr val="CCCCCC"/>
                </a:solidFill>
                <a:effectLst/>
                <a:highlight>
                  <a:srgbClr val="1F1F1F"/>
                </a:highlight>
                <a:latin typeface="Consolas" panose="020B0609020204030204" pitchFamily="49" charset="0"/>
              </a:rPr>
              <a:t>,</a:t>
            </a:r>
          </a:p>
          <a:p>
            <a:r>
              <a:rPr lang="en-US" b="0" noProof="0">
                <a:solidFill>
                  <a:srgbClr val="CCCCCC"/>
                </a:solidFill>
                <a:effectLst/>
                <a:highlight>
                  <a:srgbClr val="1F1F1F"/>
                </a:highlight>
                <a:latin typeface="Consolas" panose="020B0609020204030204" pitchFamily="49" charset="0"/>
              </a:rPr>
              <a:t>    </a:t>
            </a:r>
            <a:r>
              <a:rPr lang="en-US" b="0" noProof="0">
                <a:solidFill>
                  <a:srgbClr val="9CDCFE"/>
                </a:solidFill>
                <a:effectLst/>
                <a:highlight>
                  <a:srgbClr val="1F1F1F"/>
                </a:highlight>
                <a:latin typeface="Consolas" panose="020B0609020204030204" pitchFamily="49" charset="0"/>
              </a:rPr>
              <a:t>threshold</a:t>
            </a:r>
            <a:r>
              <a:rPr lang="en-US" b="0" noProof="0">
                <a:solidFill>
                  <a:srgbClr val="D4D4D4"/>
                </a:solidFill>
                <a:effectLst/>
                <a:highlight>
                  <a:srgbClr val="1F1F1F"/>
                </a:highlight>
                <a:latin typeface="Consolas" panose="020B0609020204030204" pitchFamily="49" charset="0"/>
              </a:rPr>
              <a:t>=</a:t>
            </a:r>
            <a:r>
              <a:rPr lang="en-US" b="0" noProof="0">
                <a:solidFill>
                  <a:srgbClr val="CCCCCC"/>
                </a:solidFill>
                <a:effectLst/>
                <a:highlight>
                  <a:srgbClr val="1F1F1F"/>
                </a:highlight>
                <a:latin typeface="Consolas" panose="020B0609020204030204" pitchFamily="49" charset="0"/>
              </a:rPr>
              <a:t>SearchScoreThreshold(</a:t>
            </a:r>
            <a:r>
              <a:rPr lang="en-US" b="0" noProof="0">
                <a:solidFill>
                  <a:srgbClr val="9CDCFE"/>
                </a:solidFill>
                <a:effectLst/>
                <a:highlight>
                  <a:srgbClr val="1F1F1F"/>
                </a:highlight>
                <a:latin typeface="Consolas" panose="020B0609020204030204" pitchFamily="49" charset="0"/>
              </a:rPr>
              <a:t>value</a:t>
            </a:r>
            <a:r>
              <a:rPr lang="en-US" b="0" noProof="0">
                <a:solidFill>
                  <a:srgbClr val="D4D4D4"/>
                </a:solidFill>
                <a:effectLst/>
                <a:highlight>
                  <a:srgbClr val="1F1F1F"/>
                </a:highlight>
                <a:latin typeface="Consolas" panose="020B0609020204030204" pitchFamily="49" charset="0"/>
              </a:rPr>
              <a:t>=</a:t>
            </a:r>
            <a:r>
              <a:rPr lang="en-US" b="0" noProof="0">
                <a:solidFill>
                  <a:srgbClr val="B5CEA8"/>
                </a:solidFill>
                <a:effectLst/>
                <a:highlight>
                  <a:srgbClr val="1F1F1F"/>
                </a:highlight>
                <a:latin typeface="Consolas" panose="020B0609020204030204" pitchFamily="49" charset="0"/>
              </a:rPr>
              <a:t>0.75</a:t>
            </a:r>
            <a:r>
              <a:rPr lang="en-US" b="0" noProof="0">
                <a:solidFill>
                  <a:srgbClr val="CCCCCC"/>
                </a:solidFill>
                <a:effectLst/>
                <a:highlight>
                  <a:srgbClr val="1F1F1F"/>
                </a:highlight>
                <a:latin typeface="Consolas" panose="020B0609020204030204" pitchFamily="49" charset="0"/>
              </a:rPr>
              <a:t>),</a:t>
            </a:r>
          </a:p>
          <a:p>
            <a:r>
              <a:rPr lang="en-US" b="0" noProof="0">
                <a:solidFill>
                  <a:srgbClr val="CCCCCC"/>
                </a:solidFill>
                <a:effectLst/>
                <a:highlight>
                  <a:srgbClr val="1F1F1F"/>
                </a:highlight>
                <a:latin typeface="Consolas" panose="020B0609020204030204" pitchFamily="49" charset="0"/>
              </a:rPr>
              <a:t>)</a:t>
            </a:r>
          </a:p>
        </p:txBody>
      </p:sp>
      <p:sp>
        <p:nvSpPr>
          <p:cNvPr id="10" name="TextBox 9">
            <a:extLst>
              <a:ext uri="{FF2B5EF4-FFF2-40B4-BE49-F238E27FC236}">
                <a16:creationId xmlns:a16="http://schemas.microsoft.com/office/drawing/2014/main" id="{E1142C79-7951-0A9E-B184-BCDE22BD49A5}"/>
              </a:ext>
            </a:extLst>
          </p:cNvPr>
          <p:cNvSpPr txBox="1"/>
          <p:nvPr/>
        </p:nvSpPr>
        <p:spPr>
          <a:xfrm>
            <a:off x="6805534" y="2168911"/>
            <a:ext cx="5145335" cy="2031325"/>
          </a:xfrm>
          <a:prstGeom prst="rect">
            <a:avLst/>
          </a:prstGeom>
          <a:solidFill>
            <a:schemeClr val="tx1"/>
          </a:solidFill>
        </p:spPr>
        <p:txBody>
          <a:bodyPr wrap="square">
            <a:spAutoFit/>
          </a:bodyPr>
          <a:lstStyle/>
          <a:p>
            <a:r>
              <a:rPr lang="en-US" sz="1400" b="0" noProof="0">
                <a:solidFill>
                  <a:srgbClr val="9CDCFE"/>
                </a:solidFill>
                <a:effectLst/>
                <a:highlight>
                  <a:srgbClr val="1F1F1F"/>
                </a:highlight>
                <a:latin typeface="Consolas" panose="020B0609020204030204" pitchFamily="49" charset="0"/>
              </a:rPr>
              <a:t>query</a:t>
            </a:r>
            <a:r>
              <a:rPr lang="en-US" sz="1400" b="0" noProof="0">
                <a:solidFill>
                  <a:srgbClr val="CCCCCC"/>
                </a:solidFill>
                <a:effectLst/>
                <a:highlight>
                  <a:srgbClr val="1F1F1F"/>
                </a:highlight>
                <a:latin typeface="Consolas" panose="020B0609020204030204" pitchFamily="49" charset="0"/>
              </a:rPr>
              <a:t> </a:t>
            </a:r>
            <a:r>
              <a:rPr lang="en-US" sz="1400" b="0" noProof="0">
                <a:solidFill>
                  <a:srgbClr val="D4D4D4"/>
                </a:solidFill>
                <a:effectLst/>
                <a:highlight>
                  <a:srgbClr val="1F1F1F"/>
                </a:highlight>
                <a:latin typeface="Consolas" panose="020B0609020204030204" pitchFamily="49" charset="0"/>
              </a:rPr>
              <a:t>=</a:t>
            </a:r>
            <a:r>
              <a:rPr lang="en-US" sz="1400" b="0" noProof="0">
                <a:solidFill>
                  <a:srgbClr val="CCCCCC"/>
                </a:solidFill>
                <a:effectLst/>
                <a:highlight>
                  <a:srgbClr val="1F1F1F"/>
                </a:highlight>
                <a:latin typeface="Consolas" panose="020B0609020204030204" pitchFamily="49" charset="0"/>
              </a:rPr>
              <a:t> </a:t>
            </a:r>
            <a:r>
              <a:rPr lang="en-US" sz="1400" b="0" noProof="0">
                <a:solidFill>
                  <a:srgbClr val="CE9178"/>
                </a:solidFill>
                <a:effectLst/>
                <a:highlight>
                  <a:srgbClr val="1F1F1F"/>
                </a:highlight>
                <a:latin typeface="Consolas" panose="020B0609020204030204" pitchFamily="49" charset="0"/>
              </a:rPr>
              <a:t>"Coverage and exclusions for emergency and non-emergency medical transport under Northwind health plans"</a:t>
            </a:r>
            <a:endParaRPr lang="en-US" sz="1400" b="0" noProof="0">
              <a:solidFill>
                <a:srgbClr val="CCCCCC"/>
              </a:solidFill>
              <a:effectLst/>
              <a:highlight>
                <a:srgbClr val="1F1F1F"/>
              </a:highlight>
              <a:latin typeface="Consolas" panose="020B0609020204030204" pitchFamily="49" charset="0"/>
            </a:endParaRPr>
          </a:p>
          <a:p>
            <a:r>
              <a:rPr lang="en-US" sz="1400" b="0" noProof="0">
                <a:solidFill>
                  <a:srgbClr val="9CDCFE"/>
                </a:solidFill>
                <a:effectLst/>
                <a:highlight>
                  <a:srgbClr val="1F1F1F"/>
                </a:highlight>
                <a:latin typeface="Consolas" panose="020B0609020204030204" pitchFamily="49" charset="0"/>
              </a:rPr>
              <a:t>vector_query</a:t>
            </a:r>
            <a:r>
              <a:rPr lang="en-US" sz="1400" b="0" noProof="0">
                <a:solidFill>
                  <a:srgbClr val="CCCCCC"/>
                </a:solidFill>
                <a:effectLst/>
                <a:highlight>
                  <a:srgbClr val="1F1F1F"/>
                </a:highlight>
                <a:latin typeface="Consolas" panose="020B0609020204030204" pitchFamily="49" charset="0"/>
              </a:rPr>
              <a:t> </a:t>
            </a:r>
            <a:r>
              <a:rPr lang="en-US" sz="1400" b="0" noProof="0">
                <a:solidFill>
                  <a:srgbClr val="D4D4D4"/>
                </a:solidFill>
                <a:effectLst/>
                <a:highlight>
                  <a:srgbClr val="1F1F1F"/>
                </a:highlight>
                <a:latin typeface="Consolas" panose="020B0609020204030204" pitchFamily="49" charset="0"/>
              </a:rPr>
              <a:t>=</a:t>
            </a:r>
            <a:r>
              <a:rPr lang="en-US" sz="1400" b="0" noProof="0">
                <a:solidFill>
                  <a:srgbClr val="CCCCCC"/>
                </a:solidFill>
                <a:effectLst/>
                <a:highlight>
                  <a:srgbClr val="1F1F1F"/>
                </a:highlight>
                <a:latin typeface="Consolas" panose="020B0609020204030204" pitchFamily="49" charset="0"/>
              </a:rPr>
              <a:t> VectorizableTextQuery(</a:t>
            </a:r>
          </a:p>
          <a:p>
            <a:r>
              <a:rPr lang="en-US" sz="1400" b="0" noProof="0">
                <a:solidFill>
                  <a:srgbClr val="CCCCCC"/>
                </a:solidFill>
                <a:effectLst/>
                <a:highlight>
                  <a:srgbClr val="1F1F1F"/>
                </a:highlight>
                <a:latin typeface="Consolas" panose="020B0609020204030204" pitchFamily="49" charset="0"/>
              </a:rPr>
              <a:t>    </a:t>
            </a:r>
            <a:r>
              <a:rPr lang="en-US" sz="1400" b="0" noProof="0">
                <a:solidFill>
                  <a:srgbClr val="9CDCFE"/>
                </a:solidFill>
                <a:effectLst/>
                <a:highlight>
                  <a:srgbClr val="1F1F1F"/>
                </a:highlight>
                <a:latin typeface="Consolas" panose="020B0609020204030204" pitchFamily="49" charset="0"/>
              </a:rPr>
              <a:t>text</a:t>
            </a:r>
            <a:r>
              <a:rPr lang="en-US" sz="1400" b="0" noProof="0">
                <a:solidFill>
                  <a:srgbClr val="D4D4D4"/>
                </a:solidFill>
                <a:effectLst/>
                <a:highlight>
                  <a:srgbClr val="1F1F1F"/>
                </a:highlight>
                <a:latin typeface="Consolas" panose="020B0609020204030204" pitchFamily="49" charset="0"/>
              </a:rPr>
              <a:t>=</a:t>
            </a:r>
            <a:r>
              <a:rPr lang="en-US" sz="1400" b="0" noProof="0">
                <a:solidFill>
                  <a:srgbClr val="9CDCFE"/>
                </a:solidFill>
                <a:effectLst/>
                <a:highlight>
                  <a:srgbClr val="1F1F1F"/>
                </a:highlight>
                <a:latin typeface="Consolas" panose="020B0609020204030204" pitchFamily="49" charset="0"/>
              </a:rPr>
              <a:t>query</a:t>
            </a:r>
            <a:r>
              <a:rPr lang="en-US" sz="1400" b="0" noProof="0">
                <a:solidFill>
                  <a:srgbClr val="CCCCCC"/>
                </a:solidFill>
                <a:effectLst/>
                <a:highlight>
                  <a:srgbClr val="1F1F1F"/>
                </a:highlight>
                <a:latin typeface="Consolas" panose="020B0609020204030204" pitchFamily="49" charset="0"/>
              </a:rPr>
              <a:t>,</a:t>
            </a:r>
          </a:p>
          <a:p>
            <a:r>
              <a:rPr lang="en-US" sz="1400" b="0" noProof="0">
                <a:solidFill>
                  <a:srgbClr val="CCCCCC"/>
                </a:solidFill>
                <a:effectLst/>
                <a:highlight>
                  <a:srgbClr val="1F1F1F"/>
                </a:highlight>
                <a:latin typeface="Consolas" panose="020B0609020204030204" pitchFamily="49" charset="0"/>
              </a:rPr>
              <a:t>    </a:t>
            </a:r>
            <a:r>
              <a:rPr lang="en-US" sz="1400" b="0" noProof="0">
                <a:solidFill>
                  <a:srgbClr val="9CDCFE"/>
                </a:solidFill>
                <a:effectLst/>
                <a:highlight>
                  <a:srgbClr val="1F1F1F"/>
                </a:highlight>
                <a:latin typeface="Consolas" panose="020B0609020204030204" pitchFamily="49" charset="0"/>
              </a:rPr>
              <a:t>k_nearest_neighbors</a:t>
            </a:r>
            <a:r>
              <a:rPr lang="en-US" sz="1400" b="0" noProof="0">
                <a:solidFill>
                  <a:srgbClr val="D4D4D4"/>
                </a:solidFill>
                <a:effectLst/>
                <a:highlight>
                  <a:srgbClr val="1F1F1F"/>
                </a:highlight>
                <a:latin typeface="Consolas" panose="020B0609020204030204" pitchFamily="49" charset="0"/>
              </a:rPr>
              <a:t>=</a:t>
            </a:r>
            <a:r>
              <a:rPr lang="en-US" sz="1400" b="0" noProof="0">
                <a:solidFill>
                  <a:srgbClr val="B5CEA8"/>
                </a:solidFill>
                <a:effectLst/>
                <a:highlight>
                  <a:srgbClr val="1F1F1F"/>
                </a:highlight>
                <a:latin typeface="Consolas" panose="020B0609020204030204" pitchFamily="49" charset="0"/>
              </a:rPr>
              <a:t>3</a:t>
            </a:r>
            <a:r>
              <a:rPr lang="en-US" sz="1400" b="0" noProof="0">
                <a:solidFill>
                  <a:srgbClr val="CCCCCC"/>
                </a:solidFill>
                <a:effectLst/>
                <a:highlight>
                  <a:srgbClr val="1F1F1F"/>
                </a:highlight>
                <a:latin typeface="Consolas" panose="020B0609020204030204" pitchFamily="49" charset="0"/>
              </a:rPr>
              <a:t>,</a:t>
            </a:r>
          </a:p>
          <a:p>
            <a:r>
              <a:rPr lang="en-US" sz="1400" b="0" noProof="0">
                <a:solidFill>
                  <a:srgbClr val="CCCCCC"/>
                </a:solidFill>
                <a:effectLst/>
                <a:highlight>
                  <a:srgbClr val="1F1F1F"/>
                </a:highlight>
                <a:latin typeface="Consolas" panose="020B0609020204030204" pitchFamily="49" charset="0"/>
              </a:rPr>
              <a:t>    </a:t>
            </a:r>
            <a:r>
              <a:rPr lang="en-US" sz="1400" b="0" noProof="0">
                <a:solidFill>
                  <a:srgbClr val="9CDCFE"/>
                </a:solidFill>
                <a:effectLst/>
                <a:highlight>
                  <a:srgbClr val="1F1F1F"/>
                </a:highlight>
                <a:latin typeface="Consolas" panose="020B0609020204030204" pitchFamily="49" charset="0"/>
              </a:rPr>
              <a:t>fields</a:t>
            </a:r>
            <a:r>
              <a:rPr lang="en-US" sz="1400" b="0" noProof="0">
                <a:solidFill>
                  <a:srgbClr val="D4D4D4"/>
                </a:solidFill>
                <a:effectLst/>
                <a:highlight>
                  <a:srgbClr val="1F1F1F"/>
                </a:highlight>
                <a:latin typeface="Consolas" panose="020B0609020204030204" pitchFamily="49" charset="0"/>
              </a:rPr>
              <a:t>=</a:t>
            </a:r>
            <a:r>
              <a:rPr lang="en-US" sz="1400" b="0" noProof="0">
                <a:solidFill>
                  <a:srgbClr val="CE9178"/>
                </a:solidFill>
                <a:effectLst/>
                <a:highlight>
                  <a:srgbClr val="1F1F1F"/>
                </a:highlight>
                <a:latin typeface="Consolas" panose="020B0609020204030204" pitchFamily="49" charset="0"/>
              </a:rPr>
              <a:t>"vector"</a:t>
            </a:r>
            <a:r>
              <a:rPr lang="en-US" sz="1400" b="0" noProof="0">
                <a:solidFill>
                  <a:srgbClr val="CCCCCC"/>
                </a:solidFill>
                <a:effectLst/>
                <a:highlight>
                  <a:srgbClr val="1F1F1F"/>
                </a:highlight>
                <a:latin typeface="Consolas" panose="020B0609020204030204" pitchFamily="49" charset="0"/>
              </a:rPr>
              <a:t>,</a:t>
            </a:r>
          </a:p>
          <a:p>
            <a:r>
              <a:rPr lang="en-US" sz="1400" b="0" noProof="0">
                <a:solidFill>
                  <a:srgbClr val="CCCCCC"/>
                </a:solidFill>
                <a:effectLst/>
                <a:highlight>
                  <a:srgbClr val="1F1F1F"/>
                </a:highlight>
                <a:latin typeface="Consolas" panose="020B0609020204030204" pitchFamily="49" charset="0"/>
              </a:rPr>
              <a:t>    </a:t>
            </a:r>
            <a:r>
              <a:rPr lang="en-US" sz="1400" b="0" noProof="0">
                <a:solidFill>
                  <a:srgbClr val="9CDCFE"/>
                </a:solidFill>
                <a:effectLst/>
                <a:highlight>
                  <a:srgbClr val="1F1F1F"/>
                </a:highlight>
                <a:latin typeface="Consolas" panose="020B0609020204030204" pitchFamily="49" charset="0"/>
              </a:rPr>
              <a:t>weight</a:t>
            </a:r>
            <a:r>
              <a:rPr lang="en-US" sz="1400" b="0" noProof="0">
                <a:solidFill>
                  <a:srgbClr val="D4D4D4"/>
                </a:solidFill>
                <a:effectLst/>
                <a:highlight>
                  <a:srgbClr val="1F1F1F"/>
                </a:highlight>
                <a:latin typeface="Consolas" panose="020B0609020204030204" pitchFamily="49" charset="0"/>
              </a:rPr>
              <a:t>=</a:t>
            </a:r>
            <a:r>
              <a:rPr lang="en-US" sz="1400" b="0" noProof="0">
                <a:solidFill>
                  <a:srgbClr val="B5CEA8"/>
                </a:solidFill>
                <a:effectLst/>
                <a:highlight>
                  <a:srgbClr val="1F1F1F"/>
                </a:highlight>
                <a:latin typeface="Consolas" panose="020B0609020204030204" pitchFamily="49" charset="0"/>
              </a:rPr>
              <a:t>2</a:t>
            </a:r>
            <a:endParaRPr lang="en-US" sz="1400" b="0" noProof="0">
              <a:solidFill>
                <a:srgbClr val="CCCCCC"/>
              </a:solidFill>
              <a:effectLst/>
              <a:highlight>
                <a:srgbClr val="1F1F1F"/>
              </a:highlight>
              <a:latin typeface="Consolas" panose="020B0609020204030204" pitchFamily="49" charset="0"/>
            </a:endParaRPr>
          </a:p>
          <a:p>
            <a:r>
              <a:rPr lang="en-US" sz="1400" b="0" noProof="0">
                <a:solidFill>
                  <a:srgbClr val="CCCCCC"/>
                </a:solidFill>
                <a:effectLst/>
                <a:highlight>
                  <a:srgbClr val="1F1F1F"/>
                </a:highlight>
                <a:latin typeface="Consolas" panose="020B0609020204030204" pitchFamily="49" charset="0"/>
              </a:rPr>
              <a:t>)</a:t>
            </a:r>
          </a:p>
        </p:txBody>
      </p:sp>
      <p:sp>
        <p:nvSpPr>
          <p:cNvPr id="4" name="Rectangle 3">
            <a:extLst>
              <a:ext uri="{FF2B5EF4-FFF2-40B4-BE49-F238E27FC236}">
                <a16:creationId xmlns:a16="http://schemas.microsoft.com/office/drawing/2014/main" id="{049D1D02-9DAD-B05E-7C24-C9EA724338F8}"/>
              </a:ext>
            </a:extLst>
          </p:cNvPr>
          <p:cNvSpPr/>
          <p:nvPr/>
        </p:nvSpPr>
        <p:spPr bwMode="auto">
          <a:xfrm>
            <a:off x="765726" y="3899425"/>
            <a:ext cx="5664370" cy="1606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7626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097D-80FB-46A6-32A0-AEBEBDD8362D}"/>
              </a:ext>
            </a:extLst>
          </p:cNvPr>
          <p:cNvSpPr>
            <a:spLocks noGrp="1"/>
          </p:cNvSpPr>
          <p:nvPr>
            <p:ph type="title"/>
          </p:nvPr>
        </p:nvSpPr>
        <p:spPr>
          <a:xfrm>
            <a:off x="588263" y="457200"/>
            <a:ext cx="11018520" cy="553998"/>
          </a:xfrm>
        </p:spPr>
        <p:txBody>
          <a:bodyPr/>
          <a:lstStyle/>
          <a:p>
            <a:r>
              <a:rPr lang="en-US" noProof="0"/>
              <a:t>Vector search demos</a:t>
            </a:r>
          </a:p>
        </p:txBody>
      </p:sp>
      <p:sp>
        <p:nvSpPr>
          <p:cNvPr id="6" name="TextBox 5">
            <a:extLst>
              <a:ext uri="{FF2B5EF4-FFF2-40B4-BE49-F238E27FC236}">
                <a16:creationId xmlns:a16="http://schemas.microsoft.com/office/drawing/2014/main" id="{9DB3D5DC-DBB4-DC9E-102F-9D575860B4C2}"/>
              </a:ext>
            </a:extLst>
          </p:cNvPr>
          <p:cNvSpPr txBox="1"/>
          <p:nvPr/>
        </p:nvSpPr>
        <p:spPr>
          <a:xfrm>
            <a:off x="571500" y="1444823"/>
            <a:ext cx="10972800" cy="307777"/>
          </a:xfrm>
          <a:prstGeom prst="rect">
            <a:avLst/>
          </a:prstGeom>
          <a:noFill/>
        </p:spPr>
        <p:txBody>
          <a:bodyPr wrap="square" lIns="0" tIns="0" rIns="0" bIns="0" rtlCol="0" anchor="t">
            <a:spAutoFit/>
          </a:bodyPr>
          <a:lstStyle/>
          <a:p>
            <a:r>
              <a:rPr lang="en-US" sz="2000" noProof="0"/>
              <a:t>💻 </a:t>
            </a:r>
            <a:r>
              <a:rPr lang="en-US" sz="2000" noProof="0">
                <a:hlinkClick r:id="rId2"/>
              </a:rPr>
              <a:t>Demo: Azure AI Search with vectors</a:t>
            </a:r>
            <a:r>
              <a:rPr lang="en-US" sz="2000" noProof="0"/>
              <a:t> </a:t>
            </a:r>
            <a:endParaRPr lang="en-US" sz="2000" noProof="0">
              <a:latin typeface="Segoe Sans Text" pitchFamily="2" charset="0"/>
              <a:cs typeface="Segoe Sans Text" pitchFamily="2" charset="0"/>
            </a:endParaRPr>
          </a:p>
        </p:txBody>
      </p:sp>
      <p:sp>
        <p:nvSpPr>
          <p:cNvPr id="4" name="TextBox 3">
            <a:extLst>
              <a:ext uri="{FF2B5EF4-FFF2-40B4-BE49-F238E27FC236}">
                <a16:creationId xmlns:a16="http://schemas.microsoft.com/office/drawing/2014/main" id="{508AD238-3C1D-2E4F-5005-5B35D7E35F30}"/>
              </a:ext>
            </a:extLst>
          </p:cNvPr>
          <p:cNvSpPr txBox="1"/>
          <p:nvPr/>
        </p:nvSpPr>
        <p:spPr>
          <a:xfrm>
            <a:off x="571500" y="1915574"/>
            <a:ext cx="10972800" cy="307777"/>
          </a:xfrm>
          <a:prstGeom prst="rect">
            <a:avLst/>
          </a:prstGeom>
          <a:noFill/>
        </p:spPr>
        <p:txBody>
          <a:bodyPr wrap="square" lIns="0" tIns="0" rIns="0" bIns="0" rtlCol="0" anchor="t">
            <a:spAutoFit/>
          </a:bodyPr>
          <a:lstStyle/>
          <a:p>
            <a:r>
              <a:rPr lang="en-US" sz="2000" noProof="0"/>
              <a:t>💻 </a:t>
            </a:r>
            <a:r>
              <a:rPr lang="en-US" sz="2000" noProof="0">
                <a:hlinkClick r:id="rId3"/>
              </a:rPr>
              <a:t>Demo: Compute a vector with ada-002</a:t>
            </a:r>
            <a:r>
              <a:rPr lang="en-US" sz="2000" noProof="0"/>
              <a:t>  </a:t>
            </a:r>
          </a:p>
        </p:txBody>
      </p:sp>
      <p:sp>
        <p:nvSpPr>
          <p:cNvPr id="5" name="TextBox 4">
            <a:extLst>
              <a:ext uri="{FF2B5EF4-FFF2-40B4-BE49-F238E27FC236}">
                <a16:creationId xmlns:a16="http://schemas.microsoft.com/office/drawing/2014/main" id="{28D82DF4-99CC-9013-8415-00B34C9F0324}"/>
              </a:ext>
            </a:extLst>
          </p:cNvPr>
          <p:cNvSpPr txBox="1"/>
          <p:nvPr/>
        </p:nvSpPr>
        <p:spPr>
          <a:xfrm>
            <a:off x="571500" y="2386325"/>
            <a:ext cx="10972800" cy="307777"/>
          </a:xfrm>
          <a:prstGeom prst="rect">
            <a:avLst/>
          </a:prstGeom>
          <a:noFill/>
        </p:spPr>
        <p:txBody>
          <a:bodyPr wrap="square" lIns="0" tIns="0" rIns="0" bIns="0" rtlCol="0" anchor="t">
            <a:spAutoFit/>
          </a:bodyPr>
          <a:lstStyle/>
          <a:p>
            <a:r>
              <a:rPr lang="en-US" sz="2000" noProof="0"/>
              <a:t>💻 </a:t>
            </a:r>
            <a:r>
              <a:rPr lang="en-US" sz="2000" noProof="0">
                <a:hlinkClick r:id="rId4"/>
              </a:rPr>
              <a:t>Demo: Search vectors with query vector</a:t>
            </a:r>
            <a:endParaRPr lang="en-US" sz="2000" noProof="0">
              <a:latin typeface="Segoe Sans Text" pitchFamily="2" charset="0"/>
            </a:endParaRPr>
          </a:p>
        </p:txBody>
      </p:sp>
      <p:sp>
        <p:nvSpPr>
          <p:cNvPr id="3" name="TextBox 2">
            <a:extLst>
              <a:ext uri="{FF2B5EF4-FFF2-40B4-BE49-F238E27FC236}">
                <a16:creationId xmlns:a16="http://schemas.microsoft.com/office/drawing/2014/main" id="{23DBF873-7F2F-9571-1261-EE5D8C65B045}"/>
              </a:ext>
            </a:extLst>
          </p:cNvPr>
          <p:cNvSpPr txBox="1"/>
          <p:nvPr/>
        </p:nvSpPr>
        <p:spPr>
          <a:xfrm>
            <a:off x="571500" y="2857076"/>
            <a:ext cx="10972800" cy="307777"/>
          </a:xfrm>
          <a:prstGeom prst="rect">
            <a:avLst/>
          </a:prstGeom>
          <a:noFill/>
        </p:spPr>
        <p:txBody>
          <a:bodyPr wrap="square" lIns="0" tIns="0" rIns="0" bIns="0" rtlCol="0" anchor="t">
            <a:spAutoFit/>
          </a:bodyPr>
          <a:lstStyle/>
          <a:p>
            <a:r>
              <a:rPr lang="en-US" sz="2000" noProof="0"/>
              <a:t>💻 </a:t>
            </a:r>
            <a:r>
              <a:rPr lang="en-US" sz="2000" noProof="0">
                <a:hlinkClick r:id="rId5"/>
              </a:rPr>
              <a:t>Demo: Searching images</a:t>
            </a:r>
            <a:r>
              <a:rPr lang="en-US" sz="2000" noProof="0"/>
              <a:t>  </a:t>
            </a:r>
            <a:endParaRPr lang="en-US" noProof="0"/>
          </a:p>
        </p:txBody>
      </p:sp>
      <p:sp>
        <p:nvSpPr>
          <p:cNvPr id="8" name="TextBox 7">
            <a:extLst>
              <a:ext uri="{FF2B5EF4-FFF2-40B4-BE49-F238E27FC236}">
                <a16:creationId xmlns:a16="http://schemas.microsoft.com/office/drawing/2014/main" id="{9B16574C-DFD5-61AE-D33B-F3EC3BD16E6C}"/>
              </a:ext>
            </a:extLst>
          </p:cNvPr>
          <p:cNvSpPr txBox="1"/>
          <p:nvPr/>
        </p:nvSpPr>
        <p:spPr>
          <a:xfrm>
            <a:off x="571500" y="3327827"/>
            <a:ext cx="10972800" cy="307777"/>
          </a:xfrm>
          <a:prstGeom prst="rect">
            <a:avLst/>
          </a:prstGeom>
          <a:noFill/>
        </p:spPr>
        <p:txBody>
          <a:bodyPr wrap="square" lIns="0" tIns="0" rIns="0" bIns="0" rtlCol="0" anchor="t">
            <a:spAutoFit/>
          </a:bodyPr>
          <a:lstStyle/>
          <a:p>
            <a:pPr algn="l"/>
            <a:r>
              <a:rPr lang="en-US" sz="2000" noProof="0"/>
              <a:t>💻 </a:t>
            </a:r>
            <a:r>
              <a:rPr lang="en-US" sz="2000" noProof="0">
                <a:hlinkClick r:id="rId6"/>
              </a:rPr>
              <a:t>Demo: Compare text, vector, hybrid, reranker</a:t>
            </a:r>
            <a:endParaRPr lang="en-US" sz="2000" noProof="0">
              <a:cs typeface="Segoe Sans Text" pitchFamily="2" charset="0"/>
            </a:endParaRPr>
          </a:p>
        </p:txBody>
      </p:sp>
    </p:spTree>
    <p:extLst>
      <p:ext uri="{BB962C8B-B14F-4D97-AF65-F5344CB8AC3E}">
        <p14:creationId xmlns:p14="http://schemas.microsoft.com/office/powerpoint/2010/main" val="40242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4BF06-92C4-DB83-1630-41C1B6285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D9F43E-E554-CF6B-9FB2-7DC25FA734D0}"/>
              </a:ext>
            </a:extLst>
          </p:cNvPr>
          <p:cNvSpPr>
            <a:spLocks noGrp="1"/>
          </p:cNvSpPr>
          <p:nvPr>
            <p:ph type="title"/>
          </p:nvPr>
        </p:nvSpPr>
        <p:spPr>
          <a:xfrm>
            <a:off x="585216" y="2918853"/>
            <a:ext cx="9144000" cy="615553"/>
          </a:xfrm>
        </p:spPr>
        <p:txBody>
          <a:bodyPr/>
          <a:lstStyle/>
          <a:p>
            <a:r>
              <a:rPr lang="en-US" noProof="0">
                <a:solidFill>
                  <a:schemeClr val="tx1"/>
                </a:solidFill>
              </a:rPr>
              <a:t>Multimodal</a:t>
            </a:r>
          </a:p>
        </p:txBody>
      </p:sp>
    </p:spTree>
    <p:extLst>
      <p:ext uri="{BB962C8B-B14F-4D97-AF65-F5344CB8AC3E}">
        <p14:creationId xmlns:p14="http://schemas.microsoft.com/office/powerpoint/2010/main" val="263090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AB324-C346-6A66-EA66-E41C4C40D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9C11E-77BF-47BB-EABE-5A4654DDDD2D}"/>
              </a:ext>
            </a:extLst>
          </p:cNvPr>
          <p:cNvSpPr>
            <a:spLocks noGrp="1"/>
          </p:cNvSpPr>
          <p:nvPr>
            <p:ph type="title"/>
          </p:nvPr>
        </p:nvSpPr>
        <p:spPr/>
        <p:txBody>
          <a:bodyPr/>
          <a:lstStyle/>
          <a:p>
            <a:r>
              <a:rPr lang="en-US" noProof="0"/>
              <a:t>L400</a:t>
            </a:r>
          </a:p>
        </p:txBody>
      </p:sp>
      <p:sp>
        <p:nvSpPr>
          <p:cNvPr id="3" name="Subtitle 2">
            <a:extLst>
              <a:ext uri="{FF2B5EF4-FFF2-40B4-BE49-F238E27FC236}">
                <a16:creationId xmlns:a16="http://schemas.microsoft.com/office/drawing/2014/main" id="{38F1440C-B101-480D-F4DD-74B6C2A1F2F0}"/>
              </a:ext>
            </a:extLst>
          </p:cNvPr>
          <p:cNvSpPr>
            <a:spLocks noGrp="1"/>
          </p:cNvSpPr>
          <p:nvPr>
            <p:ph type="subTitle" idx="4294967295"/>
          </p:nvPr>
        </p:nvSpPr>
        <p:spPr>
          <a:xfrm>
            <a:off x="585216" y="3629340"/>
            <a:ext cx="9144000" cy="812800"/>
          </a:xfrm>
        </p:spPr>
        <p:txBody>
          <a:bodyPr/>
          <a:lstStyle/>
          <a:p>
            <a:r>
              <a:rPr lang="en-US" noProof="0"/>
              <a:t>Multimodal Search</a:t>
            </a:r>
          </a:p>
          <a:p>
            <a:endParaRPr lang="en-US" noProof="0"/>
          </a:p>
        </p:txBody>
      </p:sp>
      <p:sp>
        <p:nvSpPr>
          <p:cNvPr id="4" name="TextBox 3">
            <a:extLst>
              <a:ext uri="{FF2B5EF4-FFF2-40B4-BE49-F238E27FC236}">
                <a16:creationId xmlns:a16="http://schemas.microsoft.com/office/drawing/2014/main" id="{1AEE1685-CFA2-2FB0-DB97-5E520F99207B}"/>
              </a:ext>
            </a:extLst>
          </p:cNvPr>
          <p:cNvSpPr txBox="1"/>
          <p:nvPr/>
        </p:nvSpPr>
        <p:spPr>
          <a:xfrm>
            <a:off x="497883" y="5349875"/>
            <a:ext cx="6094708" cy="923330"/>
          </a:xfrm>
          <a:prstGeom prst="rect">
            <a:avLst/>
          </a:prstGeom>
          <a:noFill/>
        </p:spPr>
        <p:txBody>
          <a:bodyPr wrap="square">
            <a:spAutoFit/>
          </a:bodyPr>
          <a:lstStyle/>
          <a:p>
            <a:r>
              <a:rPr lang="en-US" i="1" noProof="0">
                <a:highlight>
                  <a:srgbClr val="FFFF00"/>
                </a:highlight>
              </a:rPr>
              <a:t>From Gia for Build update – </a:t>
            </a:r>
          </a:p>
          <a:p>
            <a:r>
              <a:rPr lang="en-US" i="1" noProof="0">
                <a:highlight>
                  <a:srgbClr val="FFFF00"/>
                </a:highlight>
              </a:rPr>
              <a:t>Remove this slide after added to the right part of the WIP L400 deck, before publishing.</a:t>
            </a:r>
          </a:p>
        </p:txBody>
      </p:sp>
    </p:spTree>
    <p:extLst>
      <p:ext uri="{BB962C8B-B14F-4D97-AF65-F5344CB8AC3E}">
        <p14:creationId xmlns:p14="http://schemas.microsoft.com/office/powerpoint/2010/main" val="380957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A5049-8992-40E1-8380-3935961061A5}"/>
            </a:ext>
          </a:extLst>
        </p:cNvPr>
        <p:cNvGrpSpPr/>
        <p:nvPr/>
      </p:nvGrpSpPr>
      <p:grpSpPr>
        <a:xfrm>
          <a:off x="0" y="0"/>
          <a:ext cx="0" cy="0"/>
          <a:chOff x="0" y="0"/>
          <a:chExt cx="0" cy="0"/>
        </a:xfrm>
      </p:grpSpPr>
      <p:sp>
        <p:nvSpPr>
          <p:cNvPr id="26" name="Text Placeholder 2">
            <a:extLst>
              <a:ext uri="{FF2B5EF4-FFF2-40B4-BE49-F238E27FC236}">
                <a16:creationId xmlns:a16="http://schemas.microsoft.com/office/drawing/2014/main" id="{036B768A-FBCD-868E-4933-53888A930C1E}"/>
              </a:ext>
              <a:ext uri="{C183D7F6-B498-43B3-948B-1728B52AA6E4}">
                <adec:decorative xmlns:adec="http://schemas.microsoft.com/office/drawing/2017/decorative" val="1"/>
              </a:ext>
            </a:extLst>
          </p:cNvPr>
          <p:cNvSpPr txBox="1">
            <a:spLocks/>
          </p:cNvSpPr>
          <p:nvPr/>
        </p:nvSpPr>
        <p:spPr>
          <a:xfrm>
            <a:off x="584708" y="880630"/>
            <a:ext cx="11022583" cy="5622310"/>
          </a:xfrm>
          <a:prstGeom prst="roundRect">
            <a:avLst>
              <a:gd name="adj" fmla="val 316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7" name="Rectangle: Rounded Corners 12">
            <a:extLst>
              <a:ext uri="{FF2B5EF4-FFF2-40B4-BE49-F238E27FC236}">
                <a16:creationId xmlns:a16="http://schemas.microsoft.com/office/drawing/2014/main" id="{7489C988-40D6-392D-343D-9710E86506AF}"/>
              </a:ext>
            </a:extLst>
          </p:cNvPr>
          <p:cNvSpPr/>
          <p:nvPr/>
        </p:nvSpPr>
        <p:spPr>
          <a:xfrm>
            <a:off x="6250006" y="2989045"/>
            <a:ext cx="5026620" cy="3081361"/>
          </a:xfrm>
          <a:prstGeom prst="roundRect">
            <a:avLst>
              <a:gd name="adj" fmla="val 5419"/>
            </a:avLst>
          </a:prstGeom>
          <a:solidFill>
            <a:srgbClr val="EEE5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 name="Rectangle: Rounded Corners 12">
            <a:extLst>
              <a:ext uri="{FF2B5EF4-FFF2-40B4-BE49-F238E27FC236}">
                <a16:creationId xmlns:a16="http://schemas.microsoft.com/office/drawing/2014/main" id="{314DBB36-DF1E-9B21-1A22-E02802D38A0F}"/>
              </a:ext>
            </a:extLst>
          </p:cNvPr>
          <p:cNvSpPr/>
          <p:nvPr/>
        </p:nvSpPr>
        <p:spPr>
          <a:xfrm>
            <a:off x="936811" y="2074645"/>
            <a:ext cx="5005184" cy="3081361"/>
          </a:xfrm>
          <a:prstGeom prst="roundRect">
            <a:avLst>
              <a:gd name="adj" fmla="val 5419"/>
            </a:avLst>
          </a:prstGeom>
          <a:gradFill>
            <a:gsLst>
              <a:gs pos="0">
                <a:srgbClr val="ACDAF0">
                  <a:alpha val="50000"/>
                </a:srgbClr>
              </a:gs>
              <a:gs pos="99000">
                <a:srgbClr val="E2C5D5">
                  <a:alpha val="50000"/>
                </a:srgbClr>
              </a:gs>
            </a:gsLst>
            <a:path path="circle">
              <a:fillToRect l="100000" t="100000"/>
            </a:path>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9" name="TextBox 28">
            <a:extLst>
              <a:ext uri="{FF2B5EF4-FFF2-40B4-BE49-F238E27FC236}">
                <a16:creationId xmlns:a16="http://schemas.microsoft.com/office/drawing/2014/main" id="{1F48AA1E-CC17-A489-094B-064059761038}"/>
              </a:ext>
            </a:extLst>
          </p:cNvPr>
          <p:cNvSpPr txBox="1"/>
          <p:nvPr/>
        </p:nvSpPr>
        <p:spPr>
          <a:xfrm>
            <a:off x="1087422" y="5200103"/>
            <a:ext cx="5005184" cy="904863"/>
          </a:xfrm>
          <a:prstGeom prst="rect">
            <a:avLst/>
          </a:prstGeom>
          <a:noFill/>
        </p:spPr>
        <p:txBody>
          <a:bodyPr wrap="square" lIns="0" rIns="0" rtlCol="0">
            <a:spAutoFit/>
          </a:bodyPr>
          <a:lstStyle/>
          <a:p>
            <a:pPr marL="0" marR="0" lvl="0" indent="0" algn="l" defTabSz="914367" rtl="0" eaLnBrk="1" fontAlgn="auto" latinLnBrk="0" hangingPunct="1">
              <a:lnSpc>
                <a:spcPct val="90000"/>
              </a:lnSpc>
              <a:spcBef>
                <a:spcPts val="0"/>
              </a:spcBef>
              <a:spcAft>
                <a:spcPts val="400"/>
              </a:spcAft>
              <a:buClrTx/>
              <a:buSzTx/>
              <a:buFontTx/>
              <a:buNone/>
              <a:tabLst/>
              <a:defRPr/>
            </a:pPr>
            <a:r>
              <a:rPr kumimoji="0" lang="en-US" sz="700" b="0" i="0" u="none" strike="noStrike" kern="1200" cap="none" spc="-20" normalizeH="0" baseline="0" noProof="0">
                <a:ln>
                  <a:noFill/>
                </a:ln>
                <a:solidFill>
                  <a:srgbClr val="000000"/>
                </a:solidFill>
                <a:effectLst/>
                <a:uLnTx/>
                <a:uFillTx/>
                <a:latin typeface="Segoe UI"/>
                <a:ea typeface="+mn-ea"/>
                <a:cs typeface="+mn-cs"/>
              </a:rPr>
              <a:t>New Azure AI Search wizard functionality, a few clicks away from delivering a multimodal-RAG index ready for Multimodal Search. </a:t>
            </a:r>
            <a:endParaRPr kumimoji="0" lang="en-US" sz="7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4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a:ea typeface="+mn-ea"/>
                <a:cs typeface="+mn-cs"/>
              </a:rPr>
              <a:t>Indexer/skillset functionality:</a:t>
            </a:r>
          </a:p>
          <a:p>
            <a:pPr marL="119063" marR="0" lvl="0" indent="-119063" algn="l" defTabSz="914367"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latin typeface="Segoe UI Semibold"/>
                <a:ea typeface="+mn-ea"/>
                <a:cs typeface="+mn-cs"/>
              </a:rPr>
              <a:t>Brand new GenAI prompt skill </a:t>
            </a:r>
            <a:r>
              <a:rPr kumimoji="0" lang="en-US" sz="700" b="0" i="0" u="none" strike="noStrike" kern="1200" cap="none" spc="0" normalizeH="0" baseline="0" noProof="0">
                <a:ln>
                  <a:noFill/>
                </a:ln>
                <a:solidFill>
                  <a:srgbClr val="000000"/>
                </a:solidFill>
                <a:effectLst/>
                <a:uLnTx/>
                <a:uFillTx/>
                <a:latin typeface="Segoe UI"/>
                <a:ea typeface="+mn-ea"/>
                <a:cs typeface="+mn-cs"/>
              </a:rPr>
              <a:t>(with image verbalization) </a:t>
            </a:r>
          </a:p>
          <a:p>
            <a:pPr marL="119063" marR="0" lvl="0" indent="-119063" algn="l" defTabSz="914367" rtl="0" eaLnBrk="1" fontAlgn="auto" latinLnBrk="0" hangingPunct="1">
              <a:lnSpc>
                <a:spcPct val="90000"/>
              </a:lnSpc>
              <a:spcBef>
                <a:spcPts val="0"/>
              </a:spcBef>
              <a:spcAft>
                <a:spcPts val="10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latin typeface="Segoe UI Semibold"/>
                <a:ea typeface="+mn-ea"/>
                <a:cs typeface="+mn-cs"/>
              </a:rPr>
              <a:t>Document Intelligence document layout skill updates:</a:t>
            </a:r>
          </a:p>
          <a:p>
            <a:pPr marL="119063" marR="0" lvl="1" indent="0" algn="l" defTabSz="914367" rtl="0" eaLnBrk="1" fontAlgn="auto" latinLnBrk="0" hangingPunct="1">
              <a:lnSpc>
                <a:spcPct val="90000"/>
              </a:lnSpc>
              <a:spcBef>
                <a:spcPts val="0"/>
              </a:spcBef>
              <a:spcAft>
                <a:spcPts val="10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Page number exposure | Image extraction | Text output</a:t>
            </a:r>
          </a:p>
          <a:p>
            <a:pPr marL="119063" marR="0" lvl="0" indent="-119063" algn="l" defTabSz="914367" rtl="0" eaLnBrk="1" fontAlgn="auto" latinLnBrk="0" hangingPunct="1">
              <a:lnSpc>
                <a:spcPct val="90000"/>
              </a:lnSpc>
              <a:spcBef>
                <a:spcPts val="400"/>
              </a:spcBef>
              <a:spcAft>
                <a:spcPts val="40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latin typeface="Segoe UI Semibold"/>
                <a:ea typeface="+mn-ea"/>
                <a:cs typeface="+mn-cs"/>
              </a:rPr>
              <a:t>Split skill updates</a:t>
            </a:r>
            <a:r>
              <a:rPr kumimoji="0" lang="en-US" sz="700" b="0" i="0" u="none" strike="noStrike" kern="1200" cap="none" spc="0" normalizeH="0" baseline="0" noProof="0">
                <a:ln>
                  <a:noFill/>
                </a:ln>
                <a:solidFill>
                  <a:srgbClr val="000000"/>
                </a:solidFill>
                <a:effectLst/>
                <a:uLnTx/>
                <a:uFillTx/>
                <a:latin typeface="Segoe UI"/>
                <a:ea typeface="+mn-ea"/>
                <a:cs typeface="+mn-cs"/>
              </a:rPr>
              <a:t>: text location</a:t>
            </a:r>
          </a:p>
        </p:txBody>
      </p:sp>
      <p:sp>
        <p:nvSpPr>
          <p:cNvPr id="30" name="Rectangle: Rounded Corners 10">
            <a:extLst>
              <a:ext uri="{FF2B5EF4-FFF2-40B4-BE49-F238E27FC236}">
                <a16:creationId xmlns:a16="http://schemas.microsoft.com/office/drawing/2014/main" id="{FBF0CDE3-B6BA-51EA-C20E-FCB58FD9F522}"/>
              </a:ext>
            </a:extLst>
          </p:cNvPr>
          <p:cNvSpPr/>
          <p:nvPr/>
        </p:nvSpPr>
        <p:spPr>
          <a:xfrm>
            <a:off x="1203455" y="4341534"/>
            <a:ext cx="4456609" cy="572502"/>
          </a:xfrm>
          <a:prstGeom prst="roundRect">
            <a:avLst/>
          </a:prstGeom>
          <a:solidFill>
            <a:srgbClr val="6040A1"/>
          </a:solidFill>
          <a:ln w="2540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t>Knowledge Store</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(extracted  image store)</a:t>
            </a:r>
          </a:p>
        </p:txBody>
      </p:sp>
      <p:sp>
        <p:nvSpPr>
          <p:cNvPr id="31" name="TextBox 30">
            <a:extLst>
              <a:ext uri="{FF2B5EF4-FFF2-40B4-BE49-F238E27FC236}">
                <a16:creationId xmlns:a16="http://schemas.microsoft.com/office/drawing/2014/main" id="{70DAB633-4FEB-ACC0-EC8E-76D2BFEF1B91}"/>
              </a:ext>
            </a:extLst>
          </p:cNvPr>
          <p:cNvSpPr txBox="1"/>
          <p:nvPr/>
        </p:nvSpPr>
        <p:spPr>
          <a:xfrm>
            <a:off x="1174650" y="2208680"/>
            <a:ext cx="3804247" cy="58477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Functionality in Azure portal: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RAG-ready index for multimodal search!</a:t>
            </a:r>
          </a:p>
        </p:txBody>
      </p:sp>
      <p:sp>
        <p:nvSpPr>
          <p:cNvPr id="32" name="TextBox 31">
            <a:extLst>
              <a:ext uri="{FF2B5EF4-FFF2-40B4-BE49-F238E27FC236}">
                <a16:creationId xmlns:a16="http://schemas.microsoft.com/office/drawing/2014/main" id="{3B9F6479-1687-0314-3BD7-92EDD2341A39}"/>
              </a:ext>
            </a:extLst>
          </p:cNvPr>
          <p:cNvSpPr txBox="1"/>
          <p:nvPr/>
        </p:nvSpPr>
        <p:spPr>
          <a:xfrm>
            <a:off x="6512957" y="5124581"/>
            <a:ext cx="4730040" cy="954107"/>
          </a:xfrm>
          <a:prstGeom prst="rect">
            <a:avLst/>
          </a:prstGeom>
          <a:noFill/>
        </p:spPr>
        <p:txBody>
          <a:bodyPr wrap="square" rtlCol="0">
            <a:spAutoFit/>
          </a:bodyPr>
          <a:lstStyle>
            <a:defPPr>
              <a:defRPr lang="en-US"/>
            </a:defPPr>
            <a:lvl1pPr defTabSz="914367">
              <a:defRPr sz="1600" b="1">
                <a:solidFill>
                  <a:srgbClr val="000000"/>
                </a:soli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GitHub Sample App for Multimodal search: </a:t>
            </a:r>
            <a:br>
              <a:rPr kumimoji="0" lang="en-US" sz="1400" b="1" i="0" u="none" strike="noStrike" kern="1200" cap="none" spc="0" normalizeH="0" baseline="0" noProof="0">
                <a:ln>
                  <a:noFill/>
                </a:ln>
                <a:solidFill>
                  <a:srgbClr val="00000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Search for text and get answers coming from PDFs, charts, diagrams, and workflows and their image annotations!</a:t>
            </a:r>
          </a:p>
        </p:txBody>
      </p:sp>
      <p:sp>
        <p:nvSpPr>
          <p:cNvPr id="33" name="TextBox 32">
            <a:extLst>
              <a:ext uri="{FF2B5EF4-FFF2-40B4-BE49-F238E27FC236}">
                <a16:creationId xmlns:a16="http://schemas.microsoft.com/office/drawing/2014/main" id="{5B7AA0B0-17E1-A57F-D63C-3733A940252C}"/>
              </a:ext>
            </a:extLst>
          </p:cNvPr>
          <p:cNvSpPr txBox="1"/>
          <p:nvPr/>
        </p:nvSpPr>
        <p:spPr>
          <a:xfrm>
            <a:off x="936811" y="1154472"/>
            <a:ext cx="10318378" cy="646331"/>
          </a:xfrm>
          <a:prstGeom prst="rect">
            <a:avLst/>
          </a:prstGeom>
          <a:noFill/>
        </p:spPr>
        <p:txBody>
          <a:bodyPr wrap="square" l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From raw PDFs with complex diagrams and charts to conversational answers, faster: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Wizard-driven indexing, image annotation, and Gen AI prompts slash prep time.</a:t>
            </a:r>
          </a:p>
        </p:txBody>
      </p:sp>
      <p:sp>
        <p:nvSpPr>
          <p:cNvPr id="34" name="Rectangle: Rounded Corners 45">
            <a:extLst>
              <a:ext uri="{FF2B5EF4-FFF2-40B4-BE49-F238E27FC236}">
                <a16:creationId xmlns:a16="http://schemas.microsoft.com/office/drawing/2014/main" id="{DD74EE5C-2F64-249C-7695-54084AADAC4B}"/>
              </a:ext>
            </a:extLst>
          </p:cNvPr>
          <p:cNvSpPr/>
          <p:nvPr/>
        </p:nvSpPr>
        <p:spPr>
          <a:xfrm>
            <a:off x="1203455" y="2923733"/>
            <a:ext cx="1432346" cy="1221186"/>
          </a:xfrm>
          <a:prstGeom prst="roundRect">
            <a:avLst>
              <a:gd name="adj" fmla="val 9930"/>
            </a:avLst>
          </a:prstGeom>
          <a:solidFill>
            <a:srgbClr val="6040A1"/>
          </a:solidFill>
          <a:ln w="2540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t>Data sources supporting </a:t>
            </a:r>
            <a:r>
              <a:rPr lang="en-US" sz="1200" noProof="0">
                <a:ln w="3175">
                  <a:noFill/>
                </a:ln>
                <a:solidFill>
                  <a:srgbClr val="FFFFFF"/>
                </a:solidFill>
                <a:latin typeface="Segoe UI"/>
                <a:cs typeface="Segoe UI" pitchFamily="34" charset="0"/>
              </a:rPr>
              <a:t>blobs</a:t>
            </a:r>
            <a:endPar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sp>
        <p:nvSpPr>
          <p:cNvPr id="35" name="Rectangle: Rounded Corners 45">
            <a:extLst>
              <a:ext uri="{FF2B5EF4-FFF2-40B4-BE49-F238E27FC236}">
                <a16:creationId xmlns:a16="http://schemas.microsoft.com/office/drawing/2014/main" id="{8977F056-F015-56BB-79EB-9562483C8108}"/>
              </a:ext>
            </a:extLst>
          </p:cNvPr>
          <p:cNvSpPr/>
          <p:nvPr/>
        </p:nvSpPr>
        <p:spPr>
          <a:xfrm>
            <a:off x="2836808" y="2923733"/>
            <a:ext cx="1153648" cy="1221186"/>
          </a:xfrm>
          <a:prstGeom prst="roundRect">
            <a:avLst>
              <a:gd name="adj" fmla="val 9930"/>
            </a:avLst>
          </a:prstGeom>
          <a:solidFill>
            <a:srgbClr val="6040A1"/>
          </a:solidFill>
          <a:ln w="2540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t>Built-in </a:t>
            </a:r>
            <a:b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br>
            <a: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t>indexers/</a:t>
            </a:r>
            <a:b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br>
            <a: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t>skillset</a:t>
            </a:r>
          </a:p>
        </p:txBody>
      </p:sp>
      <p:sp>
        <p:nvSpPr>
          <p:cNvPr id="36" name="Rectangle: Rounded Corners 45">
            <a:extLst>
              <a:ext uri="{FF2B5EF4-FFF2-40B4-BE49-F238E27FC236}">
                <a16:creationId xmlns:a16="http://schemas.microsoft.com/office/drawing/2014/main" id="{4CC493BC-A942-0529-0647-0004712BE0CD}"/>
              </a:ext>
            </a:extLst>
          </p:cNvPr>
          <p:cNvSpPr/>
          <p:nvPr/>
        </p:nvSpPr>
        <p:spPr>
          <a:xfrm>
            <a:off x="4191463" y="2923733"/>
            <a:ext cx="1468601" cy="1221186"/>
          </a:xfrm>
          <a:prstGeom prst="roundRect">
            <a:avLst>
              <a:gd name="adj" fmla="val 9930"/>
            </a:avLst>
          </a:prstGeom>
          <a:solidFill>
            <a:srgbClr val="6040A1"/>
          </a:solidFill>
          <a:ln w="2540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t>Index with multimodal </a:t>
            </a:r>
            <a:r>
              <a:rPr kumimoji="0" lang="en-US" sz="1200" b="0" i="0" u="none" strike="noStrike" kern="1200" cap="none" spc="-30" normalizeH="0" baseline="0" noProof="0">
                <a:ln w="3175">
                  <a:noFill/>
                </a:ln>
                <a:solidFill>
                  <a:srgbClr val="FFFFFF"/>
                </a:solidFill>
                <a:effectLst/>
                <a:uLnTx/>
                <a:uFillTx/>
                <a:latin typeface="Segoe UI"/>
                <a:ea typeface="+mn-ea"/>
                <a:cs typeface="Segoe UI" pitchFamily="34" charset="0"/>
              </a:rPr>
              <a:t>text/embeddings </a:t>
            </a:r>
            <a:b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br>
            <a: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t>and image </a:t>
            </a:r>
            <a:b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br>
            <a:r>
              <a:rPr kumimoji="0" lang="en-US" sz="1200" b="0" i="0" u="none" strike="noStrike" kern="1200" cap="none" spc="0" normalizeH="0" baseline="0" noProof="0">
                <a:ln w="3175">
                  <a:noFill/>
                </a:ln>
                <a:solidFill>
                  <a:srgbClr val="FFFFFF"/>
                </a:solidFill>
                <a:effectLst/>
                <a:uLnTx/>
                <a:uFillTx/>
                <a:latin typeface="Segoe UI"/>
                <a:ea typeface="+mn-ea"/>
                <a:cs typeface="Segoe UI" pitchFamily="34" charset="0"/>
              </a:rPr>
              <a:t>references</a:t>
            </a:r>
          </a:p>
        </p:txBody>
      </p:sp>
      <p:cxnSp>
        <p:nvCxnSpPr>
          <p:cNvPr id="37" name="Connector: Elbow 29" descr="Arrow leading from Query plan to Query Planning">
            <a:extLst>
              <a:ext uri="{FF2B5EF4-FFF2-40B4-BE49-F238E27FC236}">
                <a16:creationId xmlns:a16="http://schemas.microsoft.com/office/drawing/2014/main" id="{D838D0A3-FFC5-2BD2-D226-03DC050CC5DB}"/>
              </a:ext>
            </a:extLst>
          </p:cNvPr>
          <p:cNvCxnSpPr>
            <a:cxnSpLocks/>
            <a:stCxn id="41" idx="1"/>
            <a:endCxn id="36" idx="3"/>
          </p:cNvCxnSpPr>
          <p:nvPr/>
        </p:nvCxnSpPr>
        <p:spPr>
          <a:xfrm rot="10800000">
            <a:off x="5660065" y="3534327"/>
            <a:ext cx="865085" cy="769117"/>
          </a:xfrm>
          <a:prstGeom prst="bentConnector3">
            <a:avLst>
              <a:gd name="adj1" fmla="val 50000"/>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8" name="Straight Connector 37" descr="Arrow leading to the right to">
            <a:extLst>
              <a:ext uri="{FF2B5EF4-FFF2-40B4-BE49-F238E27FC236}">
                <a16:creationId xmlns:a16="http://schemas.microsoft.com/office/drawing/2014/main" id="{ED987999-112C-63FC-3EC4-DE10D474CE86}"/>
              </a:ext>
            </a:extLst>
          </p:cNvPr>
          <p:cNvCxnSpPr>
            <a:cxnSpLocks/>
            <a:stCxn id="36" idx="1"/>
            <a:endCxn id="35" idx="3"/>
          </p:cNvCxnSpPr>
          <p:nvPr/>
        </p:nvCxnSpPr>
        <p:spPr>
          <a:xfrm flipH="1">
            <a:off x="3990456" y="3534326"/>
            <a:ext cx="201007" cy="0"/>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 name="Straight Connector 38" descr="Arrow leading to the right to">
            <a:extLst>
              <a:ext uri="{FF2B5EF4-FFF2-40B4-BE49-F238E27FC236}">
                <a16:creationId xmlns:a16="http://schemas.microsoft.com/office/drawing/2014/main" id="{44CB430B-5F6C-B62A-3687-2F87712F78F0}"/>
              </a:ext>
            </a:extLst>
          </p:cNvPr>
          <p:cNvCxnSpPr>
            <a:cxnSpLocks/>
            <a:stCxn id="34" idx="3"/>
          </p:cNvCxnSpPr>
          <p:nvPr/>
        </p:nvCxnSpPr>
        <p:spPr>
          <a:xfrm>
            <a:off x="2635801" y="3534326"/>
            <a:ext cx="219135" cy="0"/>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0" name="Straight Connector 39" descr="Arrow leading to the right to">
            <a:extLst>
              <a:ext uri="{FF2B5EF4-FFF2-40B4-BE49-F238E27FC236}">
                <a16:creationId xmlns:a16="http://schemas.microsoft.com/office/drawing/2014/main" id="{197CBDA9-DE48-7A29-F1BC-64113325C82B}"/>
              </a:ext>
            </a:extLst>
          </p:cNvPr>
          <p:cNvCxnSpPr>
            <a:cxnSpLocks/>
            <a:stCxn id="30" idx="0"/>
          </p:cNvCxnSpPr>
          <p:nvPr/>
        </p:nvCxnSpPr>
        <p:spPr>
          <a:xfrm flipV="1">
            <a:off x="3431760" y="4144919"/>
            <a:ext cx="0" cy="196615"/>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41" name="Rectangle: Rounded Corners 45">
            <a:extLst>
              <a:ext uri="{FF2B5EF4-FFF2-40B4-BE49-F238E27FC236}">
                <a16:creationId xmlns:a16="http://schemas.microsoft.com/office/drawing/2014/main" id="{4A100970-5627-B429-3731-BA35E20C9826}"/>
              </a:ext>
            </a:extLst>
          </p:cNvPr>
          <p:cNvSpPr>
            <a:spLocks/>
          </p:cNvSpPr>
          <p:nvPr/>
        </p:nvSpPr>
        <p:spPr>
          <a:xfrm>
            <a:off x="6525149" y="3692850"/>
            <a:ext cx="1247653" cy="1221186"/>
          </a:xfrm>
          <a:prstGeom prst="roundRect">
            <a:avLst>
              <a:gd name="adj" fmla="val 9930"/>
            </a:avLst>
          </a:prstGeom>
          <a:solidFill>
            <a:srgbClr val="6040A1"/>
          </a:solidFill>
          <a:ln w="2540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90000"/>
              </a:lnSpc>
              <a:spcBef>
                <a:spcPct val="0"/>
              </a:spcBef>
              <a:spcAft>
                <a:spcPct val="0"/>
              </a:spcAft>
              <a:buClrTx/>
              <a:buSzTx/>
              <a:buFontTx/>
              <a:buNone/>
              <a:tabLst>
                <a:tab pos="3701239"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RAG app</a:t>
            </a:r>
          </a:p>
        </p:txBody>
      </p:sp>
      <p:sp>
        <p:nvSpPr>
          <p:cNvPr id="42" name="Rectangle: Rounded Corners 45">
            <a:extLst>
              <a:ext uri="{FF2B5EF4-FFF2-40B4-BE49-F238E27FC236}">
                <a16:creationId xmlns:a16="http://schemas.microsoft.com/office/drawing/2014/main" id="{B7418A73-CC39-D00F-3EA3-055A07E37830}"/>
              </a:ext>
            </a:extLst>
          </p:cNvPr>
          <p:cNvSpPr>
            <a:spLocks/>
          </p:cNvSpPr>
          <p:nvPr/>
        </p:nvSpPr>
        <p:spPr>
          <a:xfrm>
            <a:off x="8220960" y="3692850"/>
            <a:ext cx="1247653" cy="1221186"/>
          </a:xfrm>
          <a:prstGeom prst="roundRect">
            <a:avLst>
              <a:gd name="adj" fmla="val 9930"/>
            </a:avLst>
          </a:prstGeom>
          <a:solidFill>
            <a:srgbClr val="6040A1"/>
          </a:solidFill>
          <a:ln w="2540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90000"/>
              </a:lnSpc>
              <a:spcBef>
                <a:spcPct val="0"/>
              </a:spcBef>
              <a:spcAft>
                <a:spcPct val="0"/>
              </a:spcAft>
              <a:buClrTx/>
              <a:buSzTx/>
              <a:buFontTx/>
              <a:buNone/>
              <a:tabLst>
                <a:tab pos="3701239"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UX</a:t>
            </a:r>
          </a:p>
        </p:txBody>
      </p:sp>
      <p:sp>
        <p:nvSpPr>
          <p:cNvPr id="43" name="Rectangle: Rounded Corners 45">
            <a:extLst>
              <a:ext uri="{FF2B5EF4-FFF2-40B4-BE49-F238E27FC236}">
                <a16:creationId xmlns:a16="http://schemas.microsoft.com/office/drawing/2014/main" id="{F61CA380-1FFC-1BD6-E998-7182C212FC3E}"/>
              </a:ext>
            </a:extLst>
          </p:cNvPr>
          <p:cNvSpPr>
            <a:spLocks/>
          </p:cNvSpPr>
          <p:nvPr/>
        </p:nvSpPr>
        <p:spPr>
          <a:xfrm>
            <a:off x="10004054" y="3886400"/>
            <a:ext cx="831273" cy="834086"/>
          </a:xfrm>
          <a:prstGeom prst="ellipse">
            <a:avLst/>
          </a:pr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44" name="Straight Connector 43" descr="Arrow leading to the right to">
            <a:extLst>
              <a:ext uri="{FF2B5EF4-FFF2-40B4-BE49-F238E27FC236}">
                <a16:creationId xmlns:a16="http://schemas.microsoft.com/office/drawing/2014/main" id="{A0812FCD-9B47-8A51-1FB4-BAA8BB59C94F}"/>
              </a:ext>
            </a:extLst>
          </p:cNvPr>
          <p:cNvCxnSpPr>
            <a:cxnSpLocks/>
            <a:stCxn id="30" idx="3"/>
          </p:cNvCxnSpPr>
          <p:nvPr/>
        </p:nvCxnSpPr>
        <p:spPr>
          <a:xfrm>
            <a:off x="5660064" y="4627785"/>
            <a:ext cx="865085" cy="0"/>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45" name="Graphic 90">
            <a:extLst>
              <a:ext uri="{FF2B5EF4-FFF2-40B4-BE49-F238E27FC236}">
                <a16:creationId xmlns:a16="http://schemas.microsoft.com/office/drawing/2014/main" id="{6C7D99B2-5E1A-12CE-F86E-35ED38942EBE}"/>
              </a:ext>
              <a:ext uri="{C183D7F6-B498-43B3-948B-1728B52AA6E4}">
                <adec:decorative xmlns:adec="http://schemas.microsoft.com/office/drawing/2017/decorative" val="1"/>
              </a:ext>
            </a:extLst>
          </p:cNvPr>
          <p:cNvSpPr/>
          <p:nvPr/>
        </p:nvSpPr>
        <p:spPr>
          <a:xfrm>
            <a:off x="10264579" y="4109605"/>
            <a:ext cx="310223" cy="387677"/>
          </a:xfrm>
          <a:custGeom>
            <a:avLst/>
            <a:gdLst>
              <a:gd name="connsiteX0" fmla="*/ 254563 w 296215"/>
              <a:gd name="connsiteY0" fmla="*/ 222074 h 370172"/>
              <a:gd name="connsiteX1" fmla="*/ 296216 w 296215"/>
              <a:gd name="connsiteY1" fmla="*/ 263690 h 370172"/>
              <a:gd name="connsiteX2" fmla="*/ 296216 w 296215"/>
              <a:gd name="connsiteY2" fmla="*/ 263708 h 370172"/>
              <a:gd name="connsiteX3" fmla="*/ 296216 w 296215"/>
              <a:gd name="connsiteY3" fmla="*/ 280703 h 370172"/>
              <a:gd name="connsiteX4" fmla="*/ 286719 w 296215"/>
              <a:gd name="connsiteY4" fmla="*/ 310304 h 370172"/>
              <a:gd name="connsiteX5" fmla="*/ 148043 w 296215"/>
              <a:gd name="connsiteY5" fmla="*/ 370173 h 370172"/>
              <a:gd name="connsiteX6" fmla="*/ 9441 w 296215"/>
              <a:gd name="connsiteY6" fmla="*/ 310248 h 370172"/>
              <a:gd name="connsiteX7" fmla="*/ 0 w 296215"/>
              <a:gd name="connsiteY7" fmla="*/ 280721 h 370172"/>
              <a:gd name="connsiteX8" fmla="*/ 0 w 296215"/>
              <a:gd name="connsiteY8" fmla="*/ 263690 h 370172"/>
              <a:gd name="connsiteX9" fmla="*/ 41616 w 296215"/>
              <a:gd name="connsiteY9" fmla="*/ 222037 h 370172"/>
              <a:gd name="connsiteX10" fmla="*/ 41634 w 296215"/>
              <a:gd name="connsiteY10" fmla="*/ 222037 h 370172"/>
              <a:gd name="connsiteX11" fmla="*/ 254545 w 296215"/>
              <a:gd name="connsiteY11" fmla="*/ 222037 h 370172"/>
              <a:gd name="connsiteX12" fmla="*/ 148043 w 296215"/>
              <a:gd name="connsiteY12" fmla="*/ 0 h 370172"/>
              <a:gd name="connsiteX13" fmla="*/ 240605 w 296215"/>
              <a:gd name="connsiteY13" fmla="*/ 92562 h 370172"/>
              <a:gd name="connsiteX14" fmla="*/ 148043 w 296215"/>
              <a:gd name="connsiteY14" fmla="*/ 185123 h 370172"/>
              <a:gd name="connsiteX15" fmla="*/ 55481 w 296215"/>
              <a:gd name="connsiteY15" fmla="*/ 92562 h 370172"/>
              <a:gd name="connsiteX16" fmla="*/ 148043 w 296215"/>
              <a:gd name="connsiteY16" fmla="*/ 0 h 37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215" h="370172">
                <a:moveTo>
                  <a:pt x="254563" y="222074"/>
                </a:moveTo>
                <a:cubicBezTo>
                  <a:pt x="277557" y="222063"/>
                  <a:pt x="296205" y="240696"/>
                  <a:pt x="296216" y="263690"/>
                </a:cubicBezTo>
                <a:cubicBezTo>
                  <a:pt x="296216" y="263695"/>
                  <a:pt x="296216" y="263703"/>
                  <a:pt x="296216" y="263708"/>
                </a:cubicBezTo>
                <a:lnTo>
                  <a:pt x="296216" y="280703"/>
                </a:lnTo>
                <a:cubicBezTo>
                  <a:pt x="296214" y="291318"/>
                  <a:pt x="292893" y="301668"/>
                  <a:pt x="286719" y="310304"/>
                </a:cubicBezTo>
                <a:cubicBezTo>
                  <a:pt x="258099" y="350346"/>
                  <a:pt x="211355" y="370173"/>
                  <a:pt x="148043" y="370173"/>
                </a:cubicBezTo>
                <a:cubicBezTo>
                  <a:pt x="84694" y="370173"/>
                  <a:pt x="37987" y="350327"/>
                  <a:pt x="9441" y="310248"/>
                </a:cubicBezTo>
                <a:cubicBezTo>
                  <a:pt x="3301" y="301627"/>
                  <a:pt x="1" y="291306"/>
                  <a:pt x="0" y="280721"/>
                </a:cubicBezTo>
                <a:lnTo>
                  <a:pt x="0" y="263690"/>
                </a:lnTo>
                <a:cubicBezTo>
                  <a:pt x="-10" y="240696"/>
                  <a:pt x="18622" y="222048"/>
                  <a:pt x="41616" y="222037"/>
                </a:cubicBezTo>
                <a:cubicBezTo>
                  <a:pt x="41622" y="222037"/>
                  <a:pt x="41628" y="222037"/>
                  <a:pt x="41634" y="222037"/>
                </a:cubicBezTo>
                <a:lnTo>
                  <a:pt x="254545" y="222037"/>
                </a:lnTo>
                <a:close/>
                <a:moveTo>
                  <a:pt x="148043" y="0"/>
                </a:moveTo>
                <a:cubicBezTo>
                  <a:pt x="199163" y="0"/>
                  <a:pt x="240605" y="41441"/>
                  <a:pt x="240605" y="92562"/>
                </a:cubicBezTo>
                <a:cubicBezTo>
                  <a:pt x="240605" y="143682"/>
                  <a:pt x="199163" y="185123"/>
                  <a:pt x="148043" y="185123"/>
                </a:cubicBezTo>
                <a:cubicBezTo>
                  <a:pt x="96923" y="185123"/>
                  <a:pt x="55481" y="143682"/>
                  <a:pt x="55481" y="92562"/>
                </a:cubicBezTo>
                <a:cubicBezTo>
                  <a:pt x="55481" y="41441"/>
                  <a:pt x="96923" y="0"/>
                  <a:pt x="148043"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cxnSp>
        <p:nvCxnSpPr>
          <p:cNvPr id="46" name="Straight Connector 45" descr="Arrow leading to the right to">
            <a:extLst>
              <a:ext uri="{FF2B5EF4-FFF2-40B4-BE49-F238E27FC236}">
                <a16:creationId xmlns:a16="http://schemas.microsoft.com/office/drawing/2014/main" id="{F0552CB7-D339-2770-F3CA-C9B506821601}"/>
              </a:ext>
            </a:extLst>
          </p:cNvPr>
          <p:cNvCxnSpPr>
            <a:cxnSpLocks/>
            <a:stCxn id="42" idx="3"/>
            <a:endCxn id="43" idx="2"/>
          </p:cNvCxnSpPr>
          <p:nvPr/>
        </p:nvCxnSpPr>
        <p:spPr>
          <a:xfrm>
            <a:off x="9468613" y="4303443"/>
            <a:ext cx="535441" cy="0"/>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 name="Straight Connector 46" descr="Arrow leading to the right to">
            <a:extLst>
              <a:ext uri="{FF2B5EF4-FFF2-40B4-BE49-F238E27FC236}">
                <a16:creationId xmlns:a16="http://schemas.microsoft.com/office/drawing/2014/main" id="{718715A3-3AD3-9854-F2B8-16F313012777}"/>
              </a:ext>
            </a:extLst>
          </p:cNvPr>
          <p:cNvCxnSpPr>
            <a:cxnSpLocks/>
            <a:stCxn id="41" idx="3"/>
            <a:endCxn id="42" idx="1"/>
          </p:cNvCxnSpPr>
          <p:nvPr/>
        </p:nvCxnSpPr>
        <p:spPr>
          <a:xfrm>
            <a:off x="7772802" y="4303443"/>
            <a:ext cx="448158" cy="0"/>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683BD1C-5A56-70DB-C195-9442184A541B}"/>
              </a:ext>
            </a:extLst>
          </p:cNvPr>
          <p:cNvSpPr txBox="1"/>
          <p:nvPr/>
        </p:nvSpPr>
        <p:spPr>
          <a:xfrm>
            <a:off x="583994" y="75607"/>
            <a:ext cx="6812924" cy="646331"/>
          </a:xfrm>
          <a:prstGeom prst="rect">
            <a:avLst/>
          </a:prstGeom>
          <a:noFill/>
        </p:spPr>
        <p:txBody>
          <a:bodyPr wrap="square">
            <a:spAutoFit/>
          </a:bodyPr>
          <a:lstStyle/>
          <a:p>
            <a:r>
              <a:rPr kumimoji="0" lang="en-US" sz="3600" b="0" i="0" u="none" strike="noStrike" kern="1200" cap="none" spc="-50" normalizeH="0" baseline="0" noProof="0">
                <a:ln w="3175">
                  <a:noFill/>
                </a:ln>
                <a:solidFill>
                  <a:srgbClr val="0078D4"/>
                </a:solidFill>
                <a:effectLst/>
                <a:uLnTx/>
                <a:uFillTx/>
                <a:latin typeface="Segoe Sans Text Semibold"/>
                <a:ea typeface="+mn-ea"/>
                <a:cs typeface="Segoe Sans Text" pitchFamily="2" charset="0"/>
              </a:rPr>
              <a:t>Multimodal </a:t>
            </a:r>
            <a:r>
              <a:rPr lang="en-US" sz="3600" spc="-50" noProof="0">
                <a:ln w="3175">
                  <a:noFill/>
                </a:ln>
                <a:solidFill>
                  <a:srgbClr val="0078D4"/>
                </a:solidFill>
                <a:latin typeface="Segoe Sans Text Semibold"/>
                <a:cs typeface="Segoe Sans Text" pitchFamily="2" charset="0"/>
              </a:rPr>
              <a:t>S</a:t>
            </a:r>
            <a:r>
              <a:rPr kumimoji="0" lang="en-US" sz="3600" b="0" i="0" u="none" strike="noStrike" kern="1200" cap="none" spc="-50" normalizeH="0" baseline="0" noProof="0">
                <a:ln w="3175">
                  <a:noFill/>
                </a:ln>
                <a:solidFill>
                  <a:srgbClr val="0078D4"/>
                </a:solidFill>
                <a:effectLst/>
                <a:uLnTx/>
                <a:uFillTx/>
                <a:latin typeface="Segoe Sans Text Semibold"/>
                <a:ea typeface="+mn-ea"/>
                <a:cs typeface="Segoe Sans Text" pitchFamily="2" charset="0"/>
              </a:rPr>
              <a:t>earch</a:t>
            </a:r>
            <a:endParaRPr lang="en-US" noProof="0"/>
          </a:p>
        </p:txBody>
      </p:sp>
    </p:spTree>
    <p:extLst>
      <p:ext uri="{BB962C8B-B14F-4D97-AF65-F5344CB8AC3E}">
        <p14:creationId xmlns:p14="http://schemas.microsoft.com/office/powerpoint/2010/main" val="1183945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2BC5-D672-554C-0455-5A9851FB2A94}"/>
              </a:ext>
            </a:extLst>
          </p:cNvPr>
          <p:cNvSpPr>
            <a:spLocks noGrp="1"/>
          </p:cNvSpPr>
          <p:nvPr>
            <p:ph type="title"/>
          </p:nvPr>
        </p:nvSpPr>
        <p:spPr>
          <a:xfrm>
            <a:off x="588963" y="970460"/>
            <a:ext cx="4040887" cy="492443"/>
          </a:xfrm>
        </p:spPr>
        <p:txBody>
          <a:bodyPr>
            <a:noAutofit/>
          </a:bodyPr>
          <a:lstStyle/>
          <a:p>
            <a:r>
              <a:rPr lang="en-US" sz="3600" noProof="0"/>
              <a:t>Your retrieval strategy matters </a:t>
            </a:r>
            <a:endParaRPr lang="en-US" sz="3600" noProof="0">
              <a:noFill/>
            </a:endParaRPr>
          </a:p>
        </p:txBody>
      </p:sp>
      <p:sp>
        <p:nvSpPr>
          <p:cNvPr id="7" name="TextBox 6">
            <a:extLst>
              <a:ext uri="{FF2B5EF4-FFF2-40B4-BE49-F238E27FC236}">
                <a16:creationId xmlns:a16="http://schemas.microsoft.com/office/drawing/2014/main" id="{F3069211-016B-91E4-A8A8-C69770EF5B31}"/>
              </a:ext>
            </a:extLst>
          </p:cNvPr>
          <p:cNvSpPr txBox="1"/>
          <p:nvPr/>
        </p:nvSpPr>
        <p:spPr>
          <a:xfrm>
            <a:off x="588963" y="2926428"/>
            <a:ext cx="3671835" cy="861774"/>
          </a:xfrm>
          <a:prstGeom prst="rect">
            <a:avLst/>
          </a:prstGeom>
          <a:noFill/>
        </p:spPr>
        <p:txBody>
          <a:bodyPr wrap="square" lIns="0" tIns="0" rIns="0" bIns="0" rtlCol="0">
            <a:spAutoFit/>
          </a:bodyPr>
          <a:lstStyle/>
          <a:p>
            <a:pPr algn="l"/>
            <a:r>
              <a:rPr lang="en-US" sz="2800" noProof="0"/>
              <a:t>More information ≠ better results</a:t>
            </a:r>
          </a:p>
        </p:txBody>
      </p:sp>
      <p:sp>
        <p:nvSpPr>
          <p:cNvPr id="13" name="Rounded Rectangle 1">
            <a:extLst>
              <a:ext uri="{FF2B5EF4-FFF2-40B4-BE49-F238E27FC236}">
                <a16:creationId xmlns:a16="http://schemas.microsoft.com/office/drawing/2014/main" id="{152159B5-3A9C-2901-B350-00E166537DD7}"/>
              </a:ext>
              <a:ext uri="{C183D7F6-B498-43B3-948B-1728B52AA6E4}">
                <adec:decorative xmlns:adec="http://schemas.microsoft.com/office/drawing/2017/decorative" val="1"/>
              </a:ext>
            </a:extLst>
          </p:cNvPr>
          <p:cNvSpPr/>
          <p:nvPr/>
        </p:nvSpPr>
        <p:spPr bwMode="auto">
          <a:xfrm>
            <a:off x="4703542" y="1216682"/>
            <a:ext cx="7259228" cy="5143041"/>
          </a:xfrm>
          <a:prstGeom prst="roundRect">
            <a:avLst>
              <a:gd name="adj" fmla="val 1626"/>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ptos Display" panose="02110004020202020204"/>
              <a:ea typeface="+mn-ea"/>
              <a:cs typeface="Segoe UI" pitchFamily="34" charset="0"/>
            </a:endParaRPr>
          </a:p>
        </p:txBody>
      </p:sp>
      <p:sp>
        <p:nvSpPr>
          <p:cNvPr id="10" name="TextBox 9">
            <a:extLst>
              <a:ext uri="{FF2B5EF4-FFF2-40B4-BE49-F238E27FC236}">
                <a16:creationId xmlns:a16="http://schemas.microsoft.com/office/drawing/2014/main" id="{10E1DB47-D4DF-C22A-1973-80519EAC7F61}"/>
              </a:ext>
            </a:extLst>
          </p:cNvPr>
          <p:cNvSpPr txBox="1"/>
          <p:nvPr/>
        </p:nvSpPr>
        <p:spPr>
          <a:xfrm>
            <a:off x="5855369" y="5945928"/>
            <a:ext cx="4552849" cy="307777"/>
          </a:xfrm>
          <a:prstGeom prst="rect">
            <a:avLst/>
          </a:prstGeom>
          <a:noFill/>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ea typeface="+mn-ea"/>
                <a:cs typeface="+mn-cs"/>
              </a:rPr>
              <a:t>Source: Lost in the Middle: How Language Models Use Long Contexts, Liu et al. arXiv:2307.03172</a:t>
            </a:r>
          </a:p>
        </p:txBody>
      </p:sp>
      <p:sp>
        <p:nvSpPr>
          <p:cNvPr id="20" name="TextBox 19">
            <a:extLst>
              <a:ext uri="{FF2B5EF4-FFF2-40B4-BE49-F238E27FC236}">
                <a16:creationId xmlns:a16="http://schemas.microsoft.com/office/drawing/2014/main" id="{49FA467E-DC42-FD9F-3DC6-743C5D5698A0}"/>
              </a:ext>
              <a:ext uri="{C183D7F6-B498-43B3-948B-1728B52AA6E4}">
                <adec:decorative xmlns:adec="http://schemas.microsoft.com/office/drawing/2017/decorative" val="1"/>
              </a:ext>
            </a:extLst>
          </p:cNvPr>
          <p:cNvSpPr txBox="1"/>
          <p:nvPr/>
        </p:nvSpPr>
        <p:spPr>
          <a:xfrm rot="16200000">
            <a:off x="4604606" y="3444294"/>
            <a:ext cx="80791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Accuracy</a:t>
            </a:r>
          </a:p>
        </p:txBody>
      </p:sp>
      <p:sp>
        <p:nvSpPr>
          <p:cNvPr id="21" name="TextBox 20">
            <a:extLst>
              <a:ext uri="{FF2B5EF4-FFF2-40B4-BE49-F238E27FC236}">
                <a16:creationId xmlns:a16="http://schemas.microsoft.com/office/drawing/2014/main" id="{4351B605-C3C4-2036-1623-BBFED5F3E5E6}"/>
              </a:ext>
              <a:ext uri="{C183D7F6-B498-43B3-948B-1728B52AA6E4}">
                <adec:decorative xmlns:adec="http://schemas.microsoft.com/office/drawing/2017/decorative" val="1"/>
              </a:ext>
            </a:extLst>
          </p:cNvPr>
          <p:cNvSpPr txBox="1"/>
          <p:nvPr/>
        </p:nvSpPr>
        <p:spPr>
          <a:xfrm>
            <a:off x="6949032" y="5553486"/>
            <a:ext cx="2911054"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Number of documents</a:t>
            </a:r>
            <a:r>
              <a:rPr kumimoji="0" lang="en-US" sz="1600" b="0" i="0" u="none" strike="noStrike" kern="1200" cap="none" spc="0" normalizeH="0" noProof="0">
                <a:ln>
                  <a:noFill/>
                </a:ln>
                <a:solidFill>
                  <a:prstClr val="black"/>
                </a:solidFill>
                <a:effectLst/>
                <a:uLnTx/>
                <a:uFillTx/>
                <a:ea typeface="+mn-ea"/>
                <a:cs typeface="+mn-cs"/>
              </a:rPr>
              <a:t> provided</a:t>
            </a:r>
            <a:endParaRPr kumimoji="0" lang="en-US" sz="1600" b="0" i="0" u="none" strike="noStrike" kern="1200" cap="none" spc="0" normalizeH="0" baseline="0" noProof="0">
              <a:ln>
                <a:noFill/>
              </a:ln>
              <a:solidFill>
                <a:prstClr val="black"/>
              </a:solidFill>
              <a:effectLst/>
              <a:uLnTx/>
              <a:uFillTx/>
              <a:ea typeface="+mn-ea"/>
              <a:cs typeface="+mn-cs"/>
            </a:endParaRPr>
          </a:p>
        </p:txBody>
      </p:sp>
      <p:graphicFrame>
        <p:nvGraphicFramePr>
          <p:cNvPr id="19" name="Chart 18" descr="Chart plotting accuracy vs. number of documents provided">
            <a:extLst>
              <a:ext uri="{FF2B5EF4-FFF2-40B4-BE49-F238E27FC236}">
                <a16:creationId xmlns:a16="http://schemas.microsoft.com/office/drawing/2014/main" id="{48F1C6FF-470D-E0EC-73D4-EF574EA38A85}"/>
              </a:ext>
            </a:extLst>
          </p:cNvPr>
          <p:cNvGraphicFramePr/>
          <p:nvPr>
            <p:extLst>
              <p:ext uri="{D42A27DB-BD31-4B8C-83A1-F6EECF244321}">
                <p14:modId xmlns:p14="http://schemas.microsoft.com/office/powerpoint/2010/main" val="2192083440"/>
              </p:ext>
            </p:extLst>
          </p:nvPr>
        </p:nvGraphicFramePr>
        <p:xfrm>
          <a:off x="5299075" y="1581322"/>
          <a:ext cx="5890537" cy="39721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732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3.54167E-6 -4.81481E-6 L -3.54167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2.70833E-6 1.11111E-6 L 2.70833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0"/>
                                  </p:stCondLst>
                                  <p:childTnLst>
                                    <p:animMotion origin="layout" path="M -1.875E-6 1.11111E-6 L -1.875E-6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0"/>
                                  </p:stCondLst>
                                  <p:childTnLst>
                                    <p:animMotion origin="layout" path="M -2.91667E-6 3.7037E-6 L -2.91667E-6 0.03541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0"/>
                                  </p:stCondLst>
                                  <p:childTnLst>
                                    <p:animMotion origin="layout" path="M 2.91667E-6 -1.85185E-6 L 2.91667E-6 0.03542 " pathEditMode="relative" rAng="0" ptsTypes="AA">
                                      <p:cBhvr>
                                        <p:cTn id="2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0" grpId="0"/>
      <p:bldP spid="10" grpId="1"/>
      <p:bldP spid="20" grpId="0"/>
      <p:bldP spid="20" grpId="1"/>
      <p:bldP spid="21" grpId="0"/>
      <p:bldP spid="21" grpId="1"/>
      <p:bldGraphic spid="19" grpId="0">
        <p:bldAsOne/>
      </p:bldGraphic>
      <p:bldGraphic spid="19" grpId="1">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D7002-797E-1D74-A5A4-474D47E5B1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F2AD5D-B337-5774-D8F2-BDF81D47431E}"/>
              </a:ext>
            </a:extLst>
          </p:cNvPr>
          <p:cNvSpPr>
            <a:spLocks noGrp="1"/>
          </p:cNvSpPr>
          <p:nvPr>
            <p:ph type="title"/>
          </p:nvPr>
        </p:nvSpPr>
        <p:spPr>
          <a:xfrm>
            <a:off x="525401" y="457200"/>
            <a:ext cx="11623173" cy="1107996"/>
          </a:xfrm>
        </p:spPr>
        <p:txBody>
          <a:bodyPr/>
          <a:lstStyle/>
          <a:p>
            <a:r>
              <a:rPr lang="en-US" noProof="0"/>
              <a:t>What is multimodality and why it matters</a:t>
            </a:r>
            <a:br>
              <a:rPr lang="en-US" noProof="0"/>
            </a:br>
            <a:r>
              <a:rPr lang="en-US" noProof="0"/>
              <a:t>for RAG, AI Agents grounding data?</a:t>
            </a:r>
            <a:endParaRPr lang="en-US" sz="2800" noProof="0"/>
          </a:p>
        </p:txBody>
      </p:sp>
      <p:sp>
        <p:nvSpPr>
          <p:cNvPr id="4" name="Rounded Rectangle 16">
            <a:extLst>
              <a:ext uri="{FF2B5EF4-FFF2-40B4-BE49-F238E27FC236}">
                <a16:creationId xmlns:a16="http://schemas.microsoft.com/office/drawing/2014/main" id="{34D828A7-6B76-0F3B-9B3A-02B3C79CB26F}"/>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sp>
        <p:nvSpPr>
          <p:cNvPr id="3" name="TextBox 2">
            <a:extLst>
              <a:ext uri="{FF2B5EF4-FFF2-40B4-BE49-F238E27FC236}">
                <a16:creationId xmlns:a16="http://schemas.microsoft.com/office/drawing/2014/main" id="{871E792D-E858-371E-8989-2733ABB015F2}"/>
              </a:ext>
            </a:extLst>
          </p:cNvPr>
          <p:cNvSpPr txBox="1"/>
          <p:nvPr/>
        </p:nvSpPr>
        <p:spPr>
          <a:xfrm>
            <a:off x="573865" y="2016985"/>
            <a:ext cx="11432243" cy="4001095"/>
          </a:xfrm>
          <a:prstGeom prst="rect">
            <a:avLst/>
          </a:prstGeom>
          <a:noFill/>
        </p:spPr>
        <p:txBody>
          <a:bodyPr wrap="square" lIns="0" tIns="0" rIns="0" bIns="0" rtlCol="0">
            <a:spAutoFit/>
          </a:bodyPr>
          <a:lstStyle/>
          <a:p>
            <a:pPr algn="l"/>
            <a:r>
              <a:rPr lang="en-US" sz="2000" b="1" noProof="0"/>
              <a:t>Multimodality</a:t>
            </a:r>
          </a:p>
          <a:p>
            <a:pPr algn="l"/>
            <a:r>
              <a:rPr lang="en-US" sz="2000" noProof="0"/>
              <a:t>• Ability to ingest, understand, and retrieve knowledge across *text + images* as a single corpus  </a:t>
            </a:r>
          </a:p>
          <a:p>
            <a:pPr algn="l"/>
            <a:r>
              <a:rPr lang="en-US" sz="2000" noProof="0"/>
              <a:t>• Combines textual descriptions *and* complex visual data (diagrams, screenshots, scanned forms)</a:t>
            </a:r>
          </a:p>
          <a:p>
            <a:pPr algn="l"/>
            <a:endParaRPr lang="en-US" sz="2000" noProof="0"/>
          </a:p>
          <a:p>
            <a:pPr algn="l"/>
            <a:r>
              <a:rPr lang="en-US" sz="2000" b="1" noProof="0"/>
              <a:t>• Azure AI Search pipeline</a:t>
            </a:r>
          </a:p>
          <a:p>
            <a:pPr algn="l"/>
            <a:r>
              <a:rPr lang="en-US" sz="2000" noProof="0"/>
              <a:t>    – Extracts page text and inline images together</a:t>
            </a:r>
          </a:p>
          <a:p>
            <a:pPr algn="l"/>
            <a:r>
              <a:rPr lang="en-US" sz="2000" noProof="0"/>
              <a:t>    – Verbalizes diagrams </a:t>
            </a:r>
            <a:r>
              <a:rPr lang="en-US" sz="2000" b="1" noProof="0"/>
              <a:t>→ captions LLM can reason over</a:t>
            </a:r>
          </a:p>
          <a:p>
            <a:pPr algn="l"/>
            <a:r>
              <a:rPr lang="en-US" sz="2000" noProof="0"/>
              <a:t>    – Creates embeddings for hybrid recall</a:t>
            </a:r>
          </a:p>
          <a:p>
            <a:pPr algn="l"/>
            <a:r>
              <a:rPr lang="en-US" sz="2000" noProof="0"/>
              <a:t>    – Stores cropped images in Knowledge Store and saves </a:t>
            </a:r>
            <a:r>
              <a:rPr lang="en-US" sz="2000" b="1" noProof="0"/>
              <a:t>→ UI can show exact snippet</a:t>
            </a:r>
          </a:p>
          <a:p>
            <a:pPr algn="l"/>
            <a:endParaRPr lang="en-US" sz="2000" noProof="0"/>
          </a:p>
          <a:p>
            <a:pPr algn="l"/>
            <a:r>
              <a:rPr lang="en-US" sz="2000" noProof="0"/>
              <a:t>• </a:t>
            </a:r>
            <a:r>
              <a:rPr lang="en-US" sz="2000" b="1" noProof="0"/>
              <a:t>Result for RAG / agents</a:t>
            </a:r>
          </a:p>
          <a:p>
            <a:pPr algn="l"/>
            <a:r>
              <a:rPr lang="en-US" sz="2000" noProof="0"/>
              <a:t>    – Richer, grounded answers (text + picture)</a:t>
            </a:r>
          </a:p>
          <a:p>
            <a:pPr algn="l"/>
            <a:r>
              <a:rPr lang="en-US" sz="2000" noProof="0"/>
              <a:t>    – Example: HR-access workflow diagram → agent returns step-by-step list and the diagram slice</a:t>
            </a:r>
          </a:p>
        </p:txBody>
      </p:sp>
    </p:spTree>
    <p:extLst>
      <p:ext uri="{BB962C8B-B14F-4D97-AF65-F5344CB8AC3E}">
        <p14:creationId xmlns:p14="http://schemas.microsoft.com/office/powerpoint/2010/main" val="366338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AC074-52C4-9A5D-256E-3A14750C4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5AD81E-9EDC-1456-287D-600093C13AFB}"/>
              </a:ext>
            </a:extLst>
          </p:cNvPr>
          <p:cNvSpPr>
            <a:spLocks noGrp="1"/>
          </p:cNvSpPr>
          <p:nvPr>
            <p:ph type="title"/>
          </p:nvPr>
        </p:nvSpPr>
        <p:spPr>
          <a:xfrm>
            <a:off x="525401" y="457200"/>
            <a:ext cx="11623173" cy="553998"/>
          </a:xfrm>
        </p:spPr>
        <p:txBody>
          <a:bodyPr/>
          <a:lstStyle/>
          <a:p>
            <a:r>
              <a:rPr lang="en-US" noProof="0"/>
              <a:t>Why multimodality matters for developers?</a:t>
            </a:r>
            <a:endParaRPr lang="en-US" sz="2800" noProof="0"/>
          </a:p>
        </p:txBody>
      </p:sp>
      <p:sp>
        <p:nvSpPr>
          <p:cNvPr id="4" name="Rounded Rectangle 16">
            <a:extLst>
              <a:ext uri="{FF2B5EF4-FFF2-40B4-BE49-F238E27FC236}">
                <a16:creationId xmlns:a16="http://schemas.microsoft.com/office/drawing/2014/main" id="{B05F74C0-DF7B-1092-7733-CAF6F851FBA9}"/>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sp>
        <p:nvSpPr>
          <p:cNvPr id="3" name="TextBox 2">
            <a:extLst>
              <a:ext uri="{FF2B5EF4-FFF2-40B4-BE49-F238E27FC236}">
                <a16:creationId xmlns:a16="http://schemas.microsoft.com/office/drawing/2014/main" id="{8C55E7BD-E8D7-01F4-30BC-BCA5D021B6F3}"/>
              </a:ext>
            </a:extLst>
          </p:cNvPr>
          <p:cNvSpPr txBox="1"/>
          <p:nvPr/>
        </p:nvSpPr>
        <p:spPr>
          <a:xfrm>
            <a:off x="775699" y="1659276"/>
            <a:ext cx="12995737" cy="4308872"/>
          </a:xfrm>
          <a:prstGeom prst="rect">
            <a:avLst/>
          </a:prstGeom>
          <a:noFill/>
        </p:spPr>
        <p:txBody>
          <a:bodyPr wrap="none" lIns="0" tIns="0" rIns="0" bIns="0" rtlCol="0">
            <a:spAutoFit/>
          </a:bodyPr>
          <a:lstStyle/>
          <a:p>
            <a:r>
              <a:rPr lang="en-US" sz="2000" b="1" noProof="0"/>
              <a:t>• Old way: </a:t>
            </a:r>
            <a:r>
              <a:rPr lang="en-US" sz="2000" noProof="0"/>
              <a:t>stitch OCR, image-annotation, vector store, custom code → weeks of “plumbing”</a:t>
            </a:r>
          </a:p>
          <a:p>
            <a:endParaRPr lang="en-US" sz="2000" noProof="0"/>
          </a:p>
          <a:p>
            <a:r>
              <a:rPr lang="en-US" sz="2000" noProof="0"/>
              <a:t>• </a:t>
            </a:r>
            <a:r>
              <a:rPr lang="en-US" sz="2000" b="1" noProof="0"/>
              <a:t>New way in Azure AI Search </a:t>
            </a:r>
            <a:r>
              <a:rPr lang="en-US" sz="2000" noProof="0"/>
              <a:t>(API 2025-05-01-preview)</a:t>
            </a:r>
          </a:p>
          <a:p>
            <a:r>
              <a:rPr lang="en-US" sz="2000" noProof="0"/>
              <a:t>    – </a:t>
            </a:r>
            <a:r>
              <a:rPr lang="en-US" sz="2000" b="1" noProof="0"/>
              <a:t>“Import and vectorize data” portal wizard (Multimodal toggle): </a:t>
            </a:r>
            <a:r>
              <a:rPr lang="en-US" sz="2000" noProof="0"/>
              <a:t>point-and-click RAG-ready index, no JSON</a:t>
            </a:r>
          </a:p>
          <a:p>
            <a:r>
              <a:rPr lang="en-US" sz="2000" noProof="0"/>
              <a:t>    – </a:t>
            </a:r>
            <a:r>
              <a:rPr lang="en-US" sz="2000" b="1" noProof="0"/>
              <a:t>REST API/SDKs</a:t>
            </a:r>
            <a:r>
              <a:rPr lang="en-US" sz="2000" noProof="0"/>
              <a:t>: same power via code / CI pipeline</a:t>
            </a:r>
          </a:p>
          <a:p>
            <a:r>
              <a:rPr lang="en-US" sz="2000" noProof="0"/>
              <a:t>    – </a:t>
            </a:r>
            <a:r>
              <a:rPr lang="en-US" sz="2000" b="1" noProof="0"/>
              <a:t>GitHub sample app</a:t>
            </a:r>
            <a:r>
              <a:rPr lang="en-US" sz="2000" noProof="0"/>
              <a:t>: plug-and-play RAG demo, swap in your own data</a:t>
            </a:r>
          </a:p>
          <a:p>
            <a:endParaRPr lang="en-US" sz="2000" noProof="0"/>
          </a:p>
          <a:p>
            <a:r>
              <a:rPr lang="en-US" sz="2000" noProof="0"/>
              <a:t>• </a:t>
            </a:r>
            <a:r>
              <a:rPr lang="en-US" sz="2000" b="1" noProof="0"/>
              <a:t>Dev benefits</a:t>
            </a:r>
          </a:p>
          <a:p>
            <a:r>
              <a:rPr lang="en-US" sz="2000" noProof="0"/>
              <a:t>    – Less set-up time → focus on business logic</a:t>
            </a:r>
          </a:p>
          <a:p>
            <a:r>
              <a:rPr lang="en-US" sz="2000" noProof="0"/>
              <a:t>    – Fast iterations: tweak verbalization vs. direct embeddings in UI</a:t>
            </a:r>
          </a:p>
          <a:p>
            <a:r>
              <a:rPr lang="en-US" sz="2000" noProof="0"/>
              <a:t>    – Works with AOAI, AI Vision, or AI Foundry embedding supported models in AI Search</a:t>
            </a:r>
          </a:p>
          <a:p>
            <a:endParaRPr lang="en-US" sz="2000" noProof="0"/>
          </a:p>
          <a:p>
            <a:r>
              <a:rPr lang="en-US" sz="2000" noProof="0"/>
              <a:t>• </a:t>
            </a:r>
            <a:r>
              <a:rPr lang="en-US" sz="2000" b="1" noProof="0"/>
              <a:t>Bottom line: </a:t>
            </a:r>
            <a:r>
              <a:rPr lang="en-US" sz="2000" noProof="0"/>
              <a:t>spend time on user value, not pipelines</a:t>
            </a:r>
          </a:p>
          <a:p>
            <a:pPr algn="l"/>
            <a:endParaRPr lang="en-US" sz="2000" noProof="0"/>
          </a:p>
        </p:txBody>
      </p:sp>
    </p:spTree>
    <p:extLst>
      <p:ext uri="{BB962C8B-B14F-4D97-AF65-F5344CB8AC3E}">
        <p14:creationId xmlns:p14="http://schemas.microsoft.com/office/powerpoint/2010/main" val="261900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10FCA-11B5-9CAE-2A68-B3071639E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26B94-EF04-4620-DF08-845D26B948F2}"/>
              </a:ext>
            </a:extLst>
          </p:cNvPr>
          <p:cNvSpPr>
            <a:spLocks noGrp="1"/>
          </p:cNvSpPr>
          <p:nvPr>
            <p:ph type="title"/>
          </p:nvPr>
        </p:nvSpPr>
        <p:spPr>
          <a:xfrm>
            <a:off x="525401" y="457200"/>
            <a:ext cx="11623173" cy="553998"/>
          </a:xfrm>
        </p:spPr>
        <p:txBody>
          <a:bodyPr/>
          <a:lstStyle/>
          <a:p>
            <a:r>
              <a:rPr lang="en-US" noProof="0"/>
              <a:t>Multimodal Search</a:t>
            </a:r>
            <a:endParaRPr lang="en-US" sz="2800" noProof="0"/>
          </a:p>
        </p:txBody>
      </p:sp>
      <p:sp>
        <p:nvSpPr>
          <p:cNvPr id="4" name="Rounded Rectangle 16">
            <a:extLst>
              <a:ext uri="{FF2B5EF4-FFF2-40B4-BE49-F238E27FC236}">
                <a16:creationId xmlns:a16="http://schemas.microsoft.com/office/drawing/2014/main" id="{15EE15D1-07C5-8AF3-37EE-37ACD0BFB713}"/>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sp>
        <p:nvSpPr>
          <p:cNvPr id="6" name="TextBox 5">
            <a:extLst>
              <a:ext uri="{FF2B5EF4-FFF2-40B4-BE49-F238E27FC236}">
                <a16:creationId xmlns:a16="http://schemas.microsoft.com/office/drawing/2014/main" id="{85C2FEFC-7FE6-B601-6585-146DD847706C}"/>
              </a:ext>
            </a:extLst>
          </p:cNvPr>
          <p:cNvSpPr txBox="1"/>
          <p:nvPr/>
        </p:nvSpPr>
        <p:spPr>
          <a:xfrm>
            <a:off x="439518" y="1058293"/>
            <a:ext cx="11566590" cy="5252976"/>
          </a:xfrm>
          <a:prstGeom prst="rect">
            <a:avLst/>
          </a:prstGeom>
          <a:noFill/>
        </p:spPr>
        <p:txBody>
          <a:bodyPr wrap="square">
            <a:spAutoFit/>
          </a:bodyPr>
          <a:lstStyle/>
          <a:p>
            <a:r>
              <a:rPr lang="en-US" b="1" noProof="0"/>
              <a:t>Why Multimodal search wins?</a:t>
            </a:r>
          </a:p>
          <a:p>
            <a:endParaRPr lang="en-US" noProof="0"/>
          </a:p>
          <a:p>
            <a:r>
              <a:rPr lang="en-US" b="1" noProof="0"/>
              <a:t>Scenario: </a:t>
            </a:r>
            <a:r>
              <a:rPr lang="en-US" noProof="0"/>
              <a:t>User asks “What’s the process for requesting HR-system access?” — answer lives only in a 5-step workflow diagram inside a PDF.</a:t>
            </a:r>
          </a:p>
          <a:p>
            <a:endParaRPr lang="en-US" noProof="0"/>
          </a:p>
          <a:p>
            <a:r>
              <a:rPr lang="en-US" noProof="0"/>
              <a:t>• </a:t>
            </a:r>
            <a:r>
              <a:rPr lang="en-US" b="1" noProof="0"/>
              <a:t>Traditional OCR</a:t>
            </a:r>
          </a:p>
          <a:p>
            <a:r>
              <a:rPr lang="en-US" noProof="0"/>
              <a:t>    – Pulls plain text from pages, ignores arrows &amp; shapes</a:t>
            </a:r>
          </a:p>
          <a:p>
            <a:r>
              <a:rPr lang="en-US" noProof="0"/>
              <a:t>    – Diagram stays invisible → copilot returns “No answer”</a:t>
            </a:r>
          </a:p>
          <a:p>
            <a:endParaRPr lang="en-US" noProof="0"/>
          </a:p>
          <a:p>
            <a:r>
              <a:rPr lang="en-US" noProof="0"/>
              <a:t>• </a:t>
            </a:r>
            <a:r>
              <a:rPr lang="en-US" b="1" noProof="0"/>
              <a:t>Image / multimodal embeddings only</a:t>
            </a:r>
          </a:p>
          <a:p>
            <a:r>
              <a:rPr lang="en-US" noProof="0"/>
              <a:t>    – Finds visually similar diagram (good recall)</a:t>
            </a:r>
          </a:p>
          <a:p>
            <a:r>
              <a:rPr lang="en-US" noProof="0"/>
              <a:t>    – Single vector can’t decode step order → agent can’t explain the flow</a:t>
            </a:r>
          </a:p>
          <a:p>
            <a:endParaRPr lang="en-US" noProof="0"/>
          </a:p>
          <a:p>
            <a:r>
              <a:rPr lang="en-US" noProof="0"/>
              <a:t>• </a:t>
            </a:r>
            <a:r>
              <a:rPr lang="en-US" b="1" noProof="0"/>
              <a:t>Azure AI Search multimodal pipeline</a:t>
            </a:r>
          </a:p>
          <a:p>
            <a:r>
              <a:rPr lang="en-US" noProof="0"/>
              <a:t>    – Extracts inline image + page text</a:t>
            </a:r>
          </a:p>
          <a:p>
            <a:r>
              <a:rPr lang="en-US" noProof="0"/>
              <a:t>    – Verbalizes diagram: “Submit request → Manager approval → Security review …”</a:t>
            </a:r>
          </a:p>
          <a:p>
            <a:r>
              <a:rPr lang="en-US" noProof="0"/>
              <a:t>    – Stores extracted image snippet in Knowledge Store and reference in the index</a:t>
            </a:r>
          </a:p>
          <a:p>
            <a:pPr marL="274320"/>
            <a:r>
              <a:rPr lang="en-US" noProof="0"/>
              <a:t>– Query returns BOTH the caption (for LLM) AND the diagram location (for citation) → user gets a grounded, step-by-step answer</a:t>
            </a:r>
          </a:p>
        </p:txBody>
      </p:sp>
    </p:spTree>
    <p:extLst>
      <p:ext uri="{BB962C8B-B14F-4D97-AF65-F5344CB8AC3E}">
        <p14:creationId xmlns:p14="http://schemas.microsoft.com/office/powerpoint/2010/main" val="269666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5724D-CCEA-7B48-F95A-A99B2F696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FA37C-974A-FE33-7EDF-5C32CD21996E}"/>
              </a:ext>
            </a:extLst>
          </p:cNvPr>
          <p:cNvSpPr>
            <a:spLocks noGrp="1"/>
          </p:cNvSpPr>
          <p:nvPr>
            <p:ph type="title"/>
          </p:nvPr>
        </p:nvSpPr>
        <p:spPr>
          <a:xfrm>
            <a:off x="525401" y="457200"/>
            <a:ext cx="11623173" cy="553998"/>
          </a:xfrm>
        </p:spPr>
        <p:txBody>
          <a:bodyPr/>
          <a:lstStyle/>
          <a:p>
            <a:r>
              <a:rPr lang="en-US" noProof="0"/>
              <a:t>Multimodal Search</a:t>
            </a:r>
            <a:endParaRPr lang="en-US" sz="2800" noProof="0"/>
          </a:p>
        </p:txBody>
      </p:sp>
      <p:sp>
        <p:nvSpPr>
          <p:cNvPr id="4" name="Rounded Rectangle 16">
            <a:extLst>
              <a:ext uri="{FF2B5EF4-FFF2-40B4-BE49-F238E27FC236}">
                <a16:creationId xmlns:a16="http://schemas.microsoft.com/office/drawing/2014/main" id="{90F909A0-FFC9-0229-F129-7CC7D0F46B00}"/>
              </a:ext>
              <a:ext uri="{C183D7F6-B498-43B3-948B-1728B52AA6E4}">
                <adec:decorative xmlns:adec="http://schemas.microsoft.com/office/drawing/2017/decorative" val="0"/>
              </a:ext>
            </a:extLst>
          </p:cNvPr>
          <p:cNvSpPr>
            <a:spLocks/>
          </p:cNvSpPr>
          <p:nvPr/>
        </p:nvSpPr>
        <p:spPr bwMode="auto">
          <a:xfrm>
            <a:off x="9983660" y="280844"/>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graphicFrame>
        <p:nvGraphicFramePr>
          <p:cNvPr id="9" name="Table 8">
            <a:extLst>
              <a:ext uri="{FF2B5EF4-FFF2-40B4-BE49-F238E27FC236}">
                <a16:creationId xmlns:a16="http://schemas.microsoft.com/office/drawing/2014/main" id="{7444B084-D975-E18D-AB26-705C9E0B576F}"/>
              </a:ext>
            </a:extLst>
          </p:cNvPr>
          <p:cNvGraphicFramePr>
            <a:graphicFrameLocks noGrp="1"/>
          </p:cNvGraphicFramePr>
          <p:nvPr>
            <p:extLst>
              <p:ext uri="{D42A27DB-BD31-4B8C-83A1-F6EECF244321}">
                <p14:modId xmlns:p14="http://schemas.microsoft.com/office/powerpoint/2010/main" val="2193501124"/>
              </p:ext>
            </p:extLst>
          </p:nvPr>
        </p:nvGraphicFramePr>
        <p:xfrm>
          <a:off x="347200" y="1102591"/>
          <a:ext cx="11733085" cy="5716406"/>
        </p:xfrm>
        <a:graphic>
          <a:graphicData uri="http://schemas.openxmlformats.org/drawingml/2006/table">
            <a:tbl>
              <a:tblPr>
                <a:tableStyleId>{1FECB4D8-DB02-4DC6-A0A2-4F2EBAE1DC90}</a:tableStyleId>
              </a:tblPr>
              <a:tblGrid>
                <a:gridCol w="873302">
                  <a:extLst>
                    <a:ext uri="{9D8B030D-6E8A-4147-A177-3AD203B41FA5}">
                      <a16:colId xmlns:a16="http://schemas.microsoft.com/office/drawing/2014/main" val="1210523171"/>
                    </a:ext>
                  </a:extLst>
                </a:gridCol>
                <a:gridCol w="2573676">
                  <a:extLst>
                    <a:ext uri="{9D8B030D-6E8A-4147-A177-3AD203B41FA5}">
                      <a16:colId xmlns:a16="http://schemas.microsoft.com/office/drawing/2014/main" val="3760285100"/>
                    </a:ext>
                  </a:extLst>
                </a:gridCol>
                <a:gridCol w="1309955">
                  <a:extLst>
                    <a:ext uri="{9D8B030D-6E8A-4147-A177-3AD203B41FA5}">
                      <a16:colId xmlns:a16="http://schemas.microsoft.com/office/drawing/2014/main" val="107634062"/>
                    </a:ext>
                  </a:extLst>
                </a:gridCol>
                <a:gridCol w="3786027">
                  <a:extLst>
                    <a:ext uri="{9D8B030D-6E8A-4147-A177-3AD203B41FA5}">
                      <a16:colId xmlns:a16="http://schemas.microsoft.com/office/drawing/2014/main" val="786761781"/>
                    </a:ext>
                  </a:extLst>
                </a:gridCol>
                <a:gridCol w="3190125">
                  <a:extLst>
                    <a:ext uri="{9D8B030D-6E8A-4147-A177-3AD203B41FA5}">
                      <a16:colId xmlns:a16="http://schemas.microsoft.com/office/drawing/2014/main" val="862001109"/>
                    </a:ext>
                  </a:extLst>
                </a:gridCol>
              </a:tblGrid>
              <a:tr h="469270">
                <a:tc>
                  <a:txBody>
                    <a:bodyPr/>
                    <a:lstStyle/>
                    <a:p>
                      <a:r>
                        <a:rPr lang="en-US" sz="1400" b="1" noProof="0"/>
                        <a:t>Step</a:t>
                      </a:r>
                      <a:endParaRPr lang="en-US" sz="1400" noProof="0"/>
                    </a:p>
                  </a:txBody>
                  <a:tcPr marL="15813" marR="15813" marT="7906" marB="7906" anchor="ctr"/>
                </a:tc>
                <a:tc>
                  <a:txBody>
                    <a:bodyPr/>
                    <a:lstStyle/>
                    <a:p>
                      <a:r>
                        <a:rPr lang="en-US" sz="1400" b="1" noProof="0"/>
                        <a:t>Skill / Feature</a:t>
                      </a:r>
                      <a:endParaRPr lang="en-US" sz="1400" noProof="0"/>
                    </a:p>
                  </a:txBody>
                  <a:tcPr marL="15813" marR="15813" marT="7906" marB="7906" anchor="ctr"/>
                </a:tc>
                <a:tc>
                  <a:txBody>
                    <a:bodyPr/>
                    <a:lstStyle/>
                    <a:p>
                      <a:pPr algn="l"/>
                      <a:r>
                        <a:rPr lang="en-US" sz="1400" b="1" noProof="0"/>
                        <a:t>Status</a:t>
                      </a:r>
                      <a:endParaRPr lang="en-US" sz="1400" noProof="0"/>
                    </a:p>
                  </a:txBody>
                  <a:tcPr marL="15813" marR="15813" marT="7906" marB="7906" anchor="ctr"/>
                </a:tc>
                <a:tc>
                  <a:txBody>
                    <a:bodyPr/>
                    <a:lstStyle/>
                    <a:p>
                      <a:r>
                        <a:rPr lang="en-US" sz="1400" b="1" noProof="0"/>
                        <a:t>What it adds</a:t>
                      </a:r>
                      <a:endParaRPr lang="en-US" sz="1400" noProof="0"/>
                    </a:p>
                  </a:txBody>
                  <a:tcPr marL="15813" marR="15813" marT="7906" marB="7906" anchor="ctr"/>
                </a:tc>
                <a:tc>
                  <a:txBody>
                    <a:bodyPr/>
                    <a:lstStyle/>
                    <a:p>
                      <a:r>
                        <a:rPr lang="en-US" sz="1400" b="1" noProof="0"/>
                        <a:t>Where it lights up</a:t>
                      </a:r>
                      <a:endParaRPr lang="en-US" sz="1400" noProof="0"/>
                    </a:p>
                  </a:txBody>
                  <a:tcPr marL="15813" marR="15813" marT="7906" marB="7906" anchor="ctr"/>
                </a:tc>
                <a:extLst>
                  <a:ext uri="{0D108BD9-81ED-4DB2-BD59-A6C34878D82A}">
                    <a16:rowId xmlns:a16="http://schemas.microsoft.com/office/drawing/2014/main" val="410242553"/>
                  </a:ext>
                </a:extLst>
              </a:tr>
              <a:tr h="655892">
                <a:tc>
                  <a:txBody>
                    <a:bodyPr/>
                    <a:lstStyle/>
                    <a:p>
                      <a:r>
                        <a:rPr lang="en-US" sz="1400" b="1" noProof="0"/>
                        <a:t>1.1</a:t>
                      </a:r>
                      <a:endParaRPr lang="en-US" sz="1400" noProof="0"/>
                    </a:p>
                  </a:txBody>
                  <a:tcPr marL="15813" marR="15813" marT="7906" marB="7906" anchor="ctr"/>
                </a:tc>
                <a:tc>
                  <a:txBody>
                    <a:bodyPr/>
                    <a:lstStyle/>
                    <a:p>
                      <a:r>
                        <a:rPr lang="en-US" sz="1400" b="0" noProof="0">
                          <a:hlinkClick r:id="rId4"/>
                        </a:rPr>
                        <a:t>Document Intelligence layout</a:t>
                      </a:r>
                      <a:endParaRPr lang="en-US" sz="1400" b="0" noProof="0"/>
                    </a:p>
                  </a:txBody>
                  <a:tcPr marL="15813" marR="15813" marT="7906" marB="7906" anchor="ctr"/>
                </a:tc>
                <a:tc>
                  <a:txBody>
                    <a:bodyPr/>
                    <a:lstStyle/>
                    <a:p>
                      <a:pPr algn="l"/>
                      <a:r>
                        <a:rPr lang="en-US" sz="1400" b="1" noProof="0"/>
                        <a:t>Updated</a:t>
                      </a:r>
                      <a:endParaRPr lang="en-US" sz="1400" noProof="0"/>
                    </a:p>
                  </a:txBody>
                  <a:tcPr marL="15813" marR="15813" marT="7906" marB="7906" anchor="ctr"/>
                </a:tc>
                <a:tc>
                  <a:txBody>
                    <a:bodyPr/>
                    <a:lstStyle/>
                    <a:p>
                      <a:r>
                        <a:rPr lang="en-US" sz="1400" noProof="0"/>
                        <a:t>Images </a:t>
                      </a:r>
                      <a:r>
                        <a:rPr lang="en-US" sz="1400" b="1" noProof="0"/>
                        <a:t>+</a:t>
                      </a:r>
                      <a:r>
                        <a:rPr lang="en-US" sz="1400" noProof="0"/>
                        <a:t> page #, bounding boxes, parallel plain-text</a:t>
                      </a:r>
                    </a:p>
                  </a:txBody>
                  <a:tcPr marL="15813" marR="15813" marT="7906" marB="7906" anchor="ctr"/>
                </a:tc>
                <a:tc>
                  <a:txBody>
                    <a:bodyPr/>
                    <a:lstStyle/>
                    <a:p>
                      <a:r>
                        <a:rPr lang="en-US" sz="1400" noProof="0"/>
                        <a:t>Portal wizard · REST 2025-05-01-preview · GitHub repo</a:t>
                      </a:r>
                    </a:p>
                  </a:txBody>
                  <a:tcPr marL="15813" marR="15813" marT="7906" marB="7906" anchor="ctr"/>
                </a:tc>
                <a:extLst>
                  <a:ext uri="{0D108BD9-81ED-4DB2-BD59-A6C34878D82A}">
                    <a16:rowId xmlns:a16="http://schemas.microsoft.com/office/drawing/2014/main" val="4285408529"/>
                  </a:ext>
                </a:extLst>
              </a:tr>
              <a:tr h="655892">
                <a:tc>
                  <a:txBody>
                    <a:bodyPr/>
                    <a:lstStyle/>
                    <a:p>
                      <a:r>
                        <a:rPr lang="en-US" sz="1400" b="1" noProof="0"/>
                        <a:t>OR </a:t>
                      </a:r>
                    </a:p>
                    <a:p>
                      <a:r>
                        <a:rPr lang="en-US" sz="1400" b="1" noProof="0"/>
                        <a:t>1.2</a:t>
                      </a:r>
                      <a:endParaRPr lang="en-US" sz="1400" noProof="0"/>
                    </a:p>
                  </a:txBody>
                  <a:tcPr marL="15813" marR="15813" marT="7906" marB="7906" anchor="ctr"/>
                </a:tc>
                <a:tc>
                  <a:txBody>
                    <a:bodyPr/>
                    <a:lstStyle/>
                    <a:p>
                      <a:r>
                        <a:rPr lang="en-US" sz="1400" b="0" noProof="0">
                          <a:hlinkClick r:id="rId5"/>
                        </a:rPr>
                        <a:t>Document extraction skill</a:t>
                      </a:r>
                      <a:endParaRPr lang="en-US" sz="1400" b="0" noProof="0"/>
                    </a:p>
                  </a:txBody>
                  <a:tcPr marL="15813" marR="15813" marT="7906" marB="7906" anchor="ctr"/>
                </a:tc>
                <a:tc>
                  <a:txBody>
                    <a:bodyPr/>
                    <a:lstStyle/>
                    <a:p>
                      <a:pPr algn="l"/>
                      <a:r>
                        <a:rPr lang="en-US" sz="1400" noProof="0"/>
                        <a:t>Existing</a:t>
                      </a:r>
                    </a:p>
                  </a:txBody>
                  <a:tcPr marL="15813" marR="15813" marT="7906" marB="7906" anchor="ctr"/>
                </a:tc>
                <a:tc>
                  <a:txBody>
                    <a:bodyPr/>
                    <a:lstStyle/>
                    <a:p>
                      <a:r>
                        <a:rPr lang="en-US" sz="1400" noProof="0"/>
                        <a:t>Images </a:t>
                      </a:r>
                      <a:r>
                        <a:rPr lang="en-US" sz="1400" b="1" noProof="0"/>
                        <a:t>+</a:t>
                      </a:r>
                      <a:r>
                        <a:rPr lang="en-US" sz="1400" noProof="0"/>
                        <a:t> text (no polygons/page # only for PDF) — quick RAG ingest</a:t>
                      </a:r>
                    </a:p>
                  </a:txBody>
                  <a:tcPr marL="15813" marR="15813" marT="7906" marB="7906" anchor="ctr"/>
                </a:tc>
                <a:tc>
                  <a:txBody>
                    <a:bodyPr/>
                    <a:lstStyle/>
                    <a:p>
                      <a:r>
                        <a:rPr lang="en-US" sz="1400" noProof="0"/>
                        <a:t>Portal wizard · REST 2025-05-01-preview</a:t>
                      </a:r>
                    </a:p>
                  </a:txBody>
                  <a:tcPr marL="15813" marR="15813" marT="7906" marB="7906" anchor="ctr"/>
                </a:tc>
                <a:extLst>
                  <a:ext uri="{0D108BD9-81ED-4DB2-BD59-A6C34878D82A}">
                    <a16:rowId xmlns:a16="http://schemas.microsoft.com/office/drawing/2014/main" val="3538795744"/>
                  </a:ext>
                </a:extLst>
              </a:tr>
              <a:tr h="655892">
                <a:tc>
                  <a:txBody>
                    <a:bodyPr/>
                    <a:lstStyle/>
                    <a:p>
                      <a:r>
                        <a:rPr lang="en-US" sz="1400" b="1" noProof="0"/>
                        <a:t>2</a:t>
                      </a:r>
                      <a:endParaRPr lang="en-US" sz="1400" noProof="0"/>
                    </a:p>
                  </a:txBody>
                  <a:tcPr marL="15813" marR="15813" marT="7906" marB="7906" anchor="ctr"/>
                </a:tc>
                <a:tc>
                  <a:txBody>
                    <a:bodyPr/>
                    <a:lstStyle/>
                    <a:p>
                      <a:r>
                        <a:rPr lang="en-US" sz="1400" b="0" noProof="0">
                          <a:hlinkClick r:id="rId6"/>
                        </a:rPr>
                        <a:t>Text split skill</a:t>
                      </a:r>
                      <a:endParaRPr lang="en-US" sz="1400" b="0" noProof="0"/>
                    </a:p>
                  </a:txBody>
                  <a:tcPr marL="15813" marR="15813" marT="7906" marB="7906" anchor="ctr"/>
                </a:tc>
                <a:tc>
                  <a:txBody>
                    <a:bodyPr/>
                    <a:lstStyle/>
                    <a:p>
                      <a:pPr algn="l"/>
                      <a:r>
                        <a:rPr lang="en-US" sz="1400" b="1" noProof="0"/>
                        <a:t>Updated</a:t>
                      </a:r>
                      <a:endParaRPr lang="en-US" sz="1400" noProof="0"/>
                    </a:p>
                  </a:txBody>
                  <a:tcPr marL="15813" marR="15813" marT="7906" marB="7906" anchor="ctr"/>
                </a:tc>
                <a:tc>
                  <a:txBody>
                    <a:bodyPr/>
                    <a:lstStyle/>
                    <a:p>
                      <a:r>
                        <a:rPr lang="en-US" sz="1400" noProof="0"/>
                        <a:t>Offsets, lengths, ordinal position per chunk</a:t>
                      </a:r>
                    </a:p>
                  </a:txBody>
                  <a:tcPr marL="15813" marR="15813" marT="7906" marB="7906" anchor="ctr"/>
                </a:tc>
                <a:tc>
                  <a:txBody>
                    <a:bodyPr/>
                    <a:lstStyle/>
                    <a:p>
                      <a:r>
                        <a:rPr lang="en-US" sz="1400" noProof="0"/>
                        <a:t>Portal wizard · REST 2025-05-01-preview · GitHub repo</a:t>
                      </a:r>
                    </a:p>
                  </a:txBody>
                  <a:tcPr marL="15813" marR="15813" marT="7906" marB="7906" anchor="ctr"/>
                </a:tc>
                <a:extLst>
                  <a:ext uri="{0D108BD9-81ED-4DB2-BD59-A6C34878D82A}">
                    <a16:rowId xmlns:a16="http://schemas.microsoft.com/office/drawing/2014/main" val="2071822982"/>
                  </a:ext>
                </a:extLst>
              </a:tr>
              <a:tr h="655892">
                <a:tc>
                  <a:txBody>
                    <a:bodyPr/>
                    <a:lstStyle/>
                    <a:p>
                      <a:r>
                        <a:rPr lang="en-US" sz="1400" b="1" noProof="0"/>
                        <a:t>3</a:t>
                      </a:r>
                      <a:endParaRPr lang="en-US" sz="1400" noProof="0"/>
                    </a:p>
                  </a:txBody>
                  <a:tcPr marL="15813" marR="15813" marT="7906" marB="7906" anchor="ctr"/>
                </a:tc>
                <a:tc>
                  <a:txBody>
                    <a:bodyPr/>
                    <a:lstStyle/>
                    <a:p>
                      <a:r>
                        <a:rPr lang="en-US" sz="1400" b="0" noProof="0">
                          <a:hlinkClick r:id="rId7"/>
                        </a:rPr>
                        <a:t>GenAI prompt skill</a:t>
                      </a:r>
                      <a:endParaRPr lang="en-US" sz="1400" b="0" noProof="0"/>
                    </a:p>
                  </a:txBody>
                  <a:tcPr marL="15813" marR="15813" marT="7906" marB="7906" anchor="ctr"/>
                </a:tc>
                <a:tc>
                  <a:txBody>
                    <a:bodyPr/>
                    <a:lstStyle/>
                    <a:p>
                      <a:pPr algn="l"/>
                      <a:endParaRPr lang="en-US" sz="1400" noProof="0"/>
                    </a:p>
                  </a:txBody>
                  <a:tcPr marL="15813" marR="15813" marT="7906" marB="7906" anchor="ctr"/>
                </a:tc>
                <a:tc>
                  <a:txBody>
                    <a:bodyPr/>
                    <a:lstStyle/>
                    <a:p>
                      <a:r>
                        <a:rPr lang="en-US" sz="1400" noProof="0"/>
                        <a:t>LLM verbalizes images, summarizes, classifies</a:t>
                      </a:r>
                    </a:p>
                  </a:txBody>
                  <a:tcPr marL="15813" marR="15813" marT="7906" marB="7906" anchor="ctr"/>
                </a:tc>
                <a:tc>
                  <a:txBody>
                    <a:bodyPr/>
                    <a:lstStyle/>
                    <a:p>
                      <a:r>
                        <a:rPr lang="en-US" sz="1400" noProof="0"/>
                        <a:t>Portal wizard · REST 2025-05-01-preview · GitHub repo</a:t>
                      </a:r>
                    </a:p>
                  </a:txBody>
                  <a:tcPr marL="15813" marR="15813" marT="7906" marB="7906" anchor="ctr"/>
                </a:tc>
                <a:extLst>
                  <a:ext uri="{0D108BD9-81ED-4DB2-BD59-A6C34878D82A}">
                    <a16:rowId xmlns:a16="http://schemas.microsoft.com/office/drawing/2014/main" val="389678969"/>
                  </a:ext>
                </a:extLst>
              </a:tr>
              <a:tr h="655892">
                <a:tc>
                  <a:txBody>
                    <a:bodyPr/>
                    <a:lstStyle/>
                    <a:p>
                      <a:r>
                        <a:rPr lang="en-US" sz="1400" b="1" noProof="0"/>
                        <a:t>4</a:t>
                      </a:r>
                      <a:endParaRPr lang="en-US" sz="1400" noProof="0"/>
                    </a:p>
                  </a:txBody>
                  <a:tcPr marL="15813" marR="15813" marT="7906" marB="7906" anchor="ctr"/>
                </a:tc>
                <a:tc>
                  <a:txBody>
                    <a:bodyPr/>
                    <a:lstStyle/>
                    <a:p>
                      <a:r>
                        <a:rPr lang="en-US" sz="1400" b="0" noProof="0"/>
                        <a:t>Embedding support</a:t>
                      </a:r>
                    </a:p>
                  </a:txBody>
                  <a:tcPr marL="15813" marR="15813" marT="7906" marB="7906" anchor="ctr"/>
                </a:tc>
                <a:tc>
                  <a:txBody>
                    <a:bodyPr/>
                    <a:lstStyle/>
                    <a:p>
                      <a:pPr algn="l"/>
                      <a:r>
                        <a:rPr lang="en-US" sz="1400" noProof="0"/>
                        <a:t>Existing</a:t>
                      </a:r>
                    </a:p>
                  </a:txBody>
                  <a:tcPr marL="15813" marR="15813" marT="7906" marB="7906" anchor="ctr"/>
                </a:tc>
                <a:tc>
                  <a:txBody>
                    <a:bodyPr/>
                    <a:lstStyle/>
                    <a:p>
                      <a:r>
                        <a:rPr lang="en-US" sz="1400" noProof="0"/>
                        <a:t>Vector embeddings at ingest &amp; query (</a:t>
                      </a:r>
                      <a:r>
                        <a:rPr lang="en-US" sz="1400" noProof="0">
                          <a:hlinkClick r:id="rId8"/>
                        </a:rPr>
                        <a:t>AOAI</a:t>
                      </a:r>
                      <a:r>
                        <a:rPr lang="en-US" sz="1400" noProof="0"/>
                        <a:t>, </a:t>
                      </a:r>
                      <a:r>
                        <a:rPr lang="en-US" sz="1400" noProof="0">
                          <a:hlinkClick r:id="rId9"/>
                        </a:rPr>
                        <a:t>AI Foundry</a:t>
                      </a:r>
                      <a:r>
                        <a:rPr lang="en-US" sz="1400" noProof="0"/>
                        <a:t>, </a:t>
                      </a:r>
                      <a:r>
                        <a:rPr lang="en-US" sz="1400" noProof="0">
                          <a:hlinkClick r:id="rId10"/>
                        </a:rPr>
                        <a:t>AI Vision</a:t>
                      </a:r>
                      <a:r>
                        <a:rPr lang="en-US" sz="1400" noProof="0"/>
                        <a:t>)</a:t>
                      </a:r>
                    </a:p>
                  </a:txBody>
                  <a:tcPr marL="15813" marR="15813" marT="7906" marB="7906" anchor="ctr"/>
                </a:tc>
                <a:tc>
                  <a:txBody>
                    <a:bodyPr/>
                    <a:lstStyle/>
                    <a:p>
                      <a:r>
                        <a:rPr lang="en-US" sz="1400" noProof="0"/>
                        <a:t>Portal wizard · AOAI / AML / Vision embedding skills / vectorizers · REST 2025-05-01-preview · GitHub repo</a:t>
                      </a:r>
                    </a:p>
                  </a:txBody>
                  <a:tcPr marL="15813" marR="15813" marT="7906" marB="7906" anchor="ctr"/>
                </a:tc>
                <a:extLst>
                  <a:ext uri="{0D108BD9-81ED-4DB2-BD59-A6C34878D82A}">
                    <a16:rowId xmlns:a16="http://schemas.microsoft.com/office/drawing/2014/main" val="457753823"/>
                  </a:ext>
                </a:extLst>
              </a:tr>
              <a:tr h="655892">
                <a:tc>
                  <a:txBody>
                    <a:bodyPr/>
                    <a:lstStyle/>
                    <a:p>
                      <a:r>
                        <a:rPr lang="en-US" sz="1400" b="1" noProof="0"/>
                        <a:t>5</a:t>
                      </a:r>
                      <a:endParaRPr lang="en-US" sz="1400" noProof="0"/>
                    </a:p>
                  </a:txBody>
                  <a:tcPr marL="15813" marR="15813" marT="7906" marB="7906" anchor="ctr"/>
                </a:tc>
                <a:tc>
                  <a:txBody>
                    <a:bodyPr/>
                    <a:lstStyle/>
                    <a:p>
                      <a:r>
                        <a:rPr lang="en-US" sz="1400" b="0" noProof="0">
                          <a:hlinkClick r:id="rId11"/>
                        </a:rPr>
                        <a:t>Native image storage</a:t>
                      </a:r>
                      <a:endParaRPr lang="en-US" sz="1400" b="0" noProof="0"/>
                    </a:p>
                  </a:txBody>
                  <a:tcPr marL="15813" marR="15813" marT="7906" marB="7906" anchor="ctr"/>
                </a:tc>
                <a:tc>
                  <a:txBody>
                    <a:bodyPr/>
                    <a:lstStyle/>
                    <a:p>
                      <a:pPr algn="l"/>
                      <a:endParaRPr lang="en-US" sz="1400" noProof="0"/>
                    </a:p>
                  </a:txBody>
                  <a:tcPr marL="15813" marR="15813" marT="7906" marB="7906" anchor="ctr"/>
                </a:tc>
                <a:tc>
                  <a:txBody>
                    <a:bodyPr/>
                    <a:lstStyle/>
                    <a:p>
                      <a:r>
                        <a:rPr lang="en-US" sz="1400" noProof="0"/>
                        <a:t>Cropped images auto-saved to Knowledge Store for RAG citations</a:t>
                      </a:r>
                    </a:p>
                  </a:txBody>
                  <a:tcPr marL="15813" marR="15813" marT="7906" marB="7906" anchor="ctr"/>
                </a:tc>
                <a:tc>
                  <a:txBody>
                    <a:bodyPr/>
                    <a:lstStyle/>
                    <a:p>
                      <a:r>
                        <a:rPr lang="en-US" sz="1400" noProof="0"/>
                        <a:t>Portal wizard · GitHub repo</a:t>
                      </a:r>
                    </a:p>
                  </a:txBody>
                  <a:tcPr marL="15813" marR="15813" marT="7906" marB="7906" anchor="ctr"/>
                </a:tc>
                <a:extLst>
                  <a:ext uri="{0D108BD9-81ED-4DB2-BD59-A6C34878D82A}">
                    <a16:rowId xmlns:a16="http://schemas.microsoft.com/office/drawing/2014/main" val="625713890"/>
                  </a:ext>
                </a:extLst>
              </a:tr>
              <a:tr h="655892">
                <a:tc>
                  <a:txBody>
                    <a:bodyPr/>
                    <a:lstStyle/>
                    <a:p>
                      <a:r>
                        <a:rPr lang="en-US" sz="1400" b="1" noProof="0"/>
                        <a:t>1–5</a:t>
                      </a:r>
                      <a:endParaRPr lang="en-US" sz="1400" noProof="0"/>
                    </a:p>
                  </a:txBody>
                  <a:tcPr marL="15813" marR="15813" marT="7906" marB="7906" anchor="ctr"/>
                </a:tc>
                <a:tc>
                  <a:txBody>
                    <a:bodyPr/>
                    <a:lstStyle/>
                    <a:p>
                      <a:r>
                        <a:rPr lang="en-US" sz="1400" b="0" noProof="0">
                          <a:hlinkClick r:id="rId12"/>
                        </a:rPr>
                        <a:t>Portal wizard</a:t>
                      </a:r>
                      <a:endParaRPr lang="en-US" sz="1400" b="0" noProof="0"/>
                    </a:p>
                  </a:txBody>
                  <a:tcPr marL="15813" marR="15813" marT="7906" marB="7906" anchor="ctr"/>
                </a:tc>
                <a:tc>
                  <a:txBody>
                    <a:bodyPr/>
                    <a:lstStyle/>
                    <a:p>
                      <a:pPr algn="l"/>
                      <a:endParaRPr lang="en-US" sz="1400" noProof="0"/>
                    </a:p>
                  </a:txBody>
                  <a:tcPr marL="15813" marR="15813" marT="7906" marB="7906" anchor="ctr"/>
                </a:tc>
                <a:tc>
                  <a:txBody>
                    <a:bodyPr/>
                    <a:lstStyle/>
                    <a:p>
                      <a:r>
                        <a:rPr lang="en-US" sz="1400" noProof="0"/>
                        <a:t>Few-click, low-code flow → multimodal, RAG-ready index</a:t>
                      </a:r>
                    </a:p>
                  </a:txBody>
                  <a:tcPr marL="15813" marR="15813" marT="7906" marB="7906" anchor="ctr"/>
                </a:tc>
                <a:tc>
                  <a:txBody>
                    <a:bodyPr/>
                    <a:lstStyle/>
                    <a:p>
                      <a:r>
                        <a:rPr lang="en-US" sz="1400" noProof="0"/>
                        <a:t>Azure portal (no-code)</a:t>
                      </a:r>
                    </a:p>
                  </a:txBody>
                  <a:tcPr marL="15813" marR="15813" marT="7906" marB="7906" anchor="ctr"/>
                </a:tc>
                <a:extLst>
                  <a:ext uri="{0D108BD9-81ED-4DB2-BD59-A6C34878D82A}">
                    <a16:rowId xmlns:a16="http://schemas.microsoft.com/office/drawing/2014/main" val="1094214940"/>
                  </a:ext>
                </a:extLst>
              </a:tr>
              <a:tr h="655892">
                <a:tc>
                  <a:txBody>
                    <a:bodyPr/>
                    <a:lstStyle/>
                    <a:p>
                      <a:r>
                        <a:rPr lang="en-US" sz="1400" b="1" noProof="0"/>
                        <a:t>6</a:t>
                      </a:r>
                      <a:endParaRPr lang="en-US" sz="1400" noProof="0"/>
                    </a:p>
                  </a:txBody>
                  <a:tcPr marL="15813" marR="15813" marT="7906" marB="7906" anchor="ctr"/>
                </a:tc>
                <a:tc>
                  <a:txBody>
                    <a:bodyPr/>
                    <a:lstStyle/>
                    <a:p>
                      <a:r>
                        <a:rPr lang="en-US" sz="1400" b="0" noProof="0">
                          <a:hlinkClick r:id="rId13"/>
                        </a:rPr>
                        <a:t>Sample GitHub app</a:t>
                      </a:r>
                      <a:endParaRPr lang="en-US" sz="1400" b="0" noProof="0"/>
                    </a:p>
                  </a:txBody>
                  <a:tcPr marL="15813" marR="15813" marT="7906" marB="7906" anchor="ctr"/>
                </a:tc>
                <a:tc>
                  <a:txBody>
                    <a:bodyPr/>
                    <a:lstStyle/>
                    <a:p>
                      <a:pPr algn="l"/>
                      <a:endParaRPr lang="en-US" sz="1400" noProof="0"/>
                    </a:p>
                  </a:txBody>
                  <a:tcPr marL="15813" marR="15813" marT="7906" marB="7906" anchor="ctr"/>
                </a:tc>
                <a:tc>
                  <a:txBody>
                    <a:bodyPr/>
                    <a:lstStyle/>
                    <a:p>
                      <a:r>
                        <a:rPr lang="en-US" sz="1400" noProof="0"/>
                        <a:t>High-code RAG sample → queries index, returns text + image annotations</a:t>
                      </a:r>
                    </a:p>
                  </a:txBody>
                  <a:tcPr marL="15813" marR="15813" marT="7906" marB="7906" anchor="ctr"/>
                </a:tc>
                <a:tc>
                  <a:txBody>
                    <a:bodyPr/>
                    <a:lstStyle/>
                    <a:p>
                      <a:r>
                        <a:rPr lang="en-US" sz="1400" noProof="0"/>
                        <a:t>GitHub repo</a:t>
                      </a:r>
                    </a:p>
                  </a:txBody>
                  <a:tcPr marL="15813" marR="15813" marT="7906" marB="7906" anchor="ctr"/>
                </a:tc>
                <a:extLst>
                  <a:ext uri="{0D108BD9-81ED-4DB2-BD59-A6C34878D82A}">
                    <a16:rowId xmlns:a16="http://schemas.microsoft.com/office/drawing/2014/main" val="3375248838"/>
                  </a:ext>
                </a:extLst>
              </a:tr>
            </a:tbl>
          </a:graphicData>
        </a:graphic>
      </p:graphicFrame>
      <p:sp>
        <p:nvSpPr>
          <p:cNvPr id="11" name="Rectangle: Rounded Corners 10">
            <a:extLst>
              <a:ext uri="{FF2B5EF4-FFF2-40B4-BE49-F238E27FC236}">
                <a16:creationId xmlns:a16="http://schemas.microsoft.com/office/drawing/2014/main" id="{882DD553-C763-D980-8CF3-7D045CD904CA}"/>
              </a:ext>
              <a:ext uri="{C183D7F6-B498-43B3-948B-1728B52AA6E4}">
                <adec:decorative xmlns:adec="http://schemas.microsoft.com/office/drawing/2017/decorative" val="0"/>
              </a:ext>
            </a:extLst>
          </p:cNvPr>
          <p:cNvSpPr/>
          <p:nvPr/>
        </p:nvSpPr>
        <p:spPr bwMode="auto">
          <a:xfrm>
            <a:off x="3737878" y="4986769"/>
            <a:ext cx="616696" cy="338599"/>
          </a:xfrm>
          <a:prstGeom prst="roundRect">
            <a:avLst>
              <a:gd name="adj" fmla="val 31242"/>
            </a:avLst>
          </a:prstGeom>
          <a:solidFill>
            <a:schemeClr val="bg1">
              <a:lumMod val="95000"/>
            </a:schemeClr>
          </a:solidFill>
          <a:ln w="2222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solid"/>
            <a:round/>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74126">
                      <a:srgbClr val="000000"/>
                    </a:gs>
                    <a:gs pos="53147">
                      <a:srgbClr val="000000"/>
                    </a:gs>
                  </a:gsLst>
                  <a:path path="circle">
                    <a:fillToRect l="100000" b="100000"/>
                  </a:path>
                </a:gradFill>
                <a:effectLst/>
                <a:uLnTx/>
                <a:uFillTx/>
                <a:latin typeface="Segoe UI Variable Display Semibold" pitchFamily="2" charset="0"/>
                <a:ea typeface="+mn-ea"/>
                <a:cs typeface="Segoe UI" pitchFamily="34" charset="0"/>
              </a:rPr>
              <a:t>New</a:t>
            </a:r>
          </a:p>
        </p:txBody>
      </p:sp>
      <p:sp>
        <p:nvSpPr>
          <p:cNvPr id="13" name="Rectangle: Rounded Corners 12">
            <a:extLst>
              <a:ext uri="{FF2B5EF4-FFF2-40B4-BE49-F238E27FC236}">
                <a16:creationId xmlns:a16="http://schemas.microsoft.com/office/drawing/2014/main" id="{491C4E61-F485-43C4-ECFD-E53287D8056A}"/>
              </a:ext>
              <a:ext uri="{C183D7F6-B498-43B3-948B-1728B52AA6E4}">
                <adec:decorative xmlns:adec="http://schemas.microsoft.com/office/drawing/2017/decorative" val="0"/>
              </a:ext>
            </a:extLst>
          </p:cNvPr>
          <p:cNvSpPr/>
          <p:nvPr/>
        </p:nvSpPr>
        <p:spPr bwMode="auto">
          <a:xfrm>
            <a:off x="3737878" y="5649258"/>
            <a:ext cx="616696" cy="338599"/>
          </a:xfrm>
          <a:prstGeom prst="roundRect">
            <a:avLst>
              <a:gd name="adj" fmla="val 31242"/>
            </a:avLst>
          </a:prstGeom>
          <a:solidFill>
            <a:schemeClr val="bg1">
              <a:lumMod val="95000"/>
            </a:schemeClr>
          </a:solidFill>
          <a:ln w="2222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solid"/>
            <a:round/>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74126">
                      <a:srgbClr val="000000"/>
                    </a:gs>
                    <a:gs pos="53147">
                      <a:srgbClr val="000000"/>
                    </a:gs>
                  </a:gsLst>
                  <a:path path="circle">
                    <a:fillToRect l="100000" b="100000"/>
                  </a:path>
                </a:gradFill>
                <a:effectLst/>
                <a:uLnTx/>
                <a:uFillTx/>
                <a:latin typeface="Segoe UI Variable Display Semibold" pitchFamily="2" charset="0"/>
                <a:ea typeface="+mn-ea"/>
                <a:cs typeface="Segoe UI" pitchFamily="34" charset="0"/>
              </a:rPr>
              <a:t>New</a:t>
            </a:r>
          </a:p>
        </p:txBody>
      </p:sp>
      <p:sp>
        <p:nvSpPr>
          <p:cNvPr id="14" name="Rectangle: Rounded Corners 13">
            <a:extLst>
              <a:ext uri="{FF2B5EF4-FFF2-40B4-BE49-F238E27FC236}">
                <a16:creationId xmlns:a16="http://schemas.microsoft.com/office/drawing/2014/main" id="{AFF576A9-B6CC-8270-BE25-CCEEE42CB6A4}"/>
              </a:ext>
              <a:ext uri="{C183D7F6-B498-43B3-948B-1728B52AA6E4}">
                <adec:decorative xmlns:adec="http://schemas.microsoft.com/office/drawing/2017/decorative" val="0"/>
              </a:ext>
            </a:extLst>
          </p:cNvPr>
          <p:cNvSpPr/>
          <p:nvPr/>
        </p:nvSpPr>
        <p:spPr bwMode="auto">
          <a:xfrm>
            <a:off x="3737878" y="6311748"/>
            <a:ext cx="616696" cy="338599"/>
          </a:xfrm>
          <a:prstGeom prst="roundRect">
            <a:avLst>
              <a:gd name="adj" fmla="val 31242"/>
            </a:avLst>
          </a:prstGeom>
          <a:solidFill>
            <a:schemeClr val="bg1">
              <a:lumMod val="95000"/>
            </a:schemeClr>
          </a:solidFill>
          <a:ln w="2222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solid"/>
            <a:round/>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74126">
                      <a:srgbClr val="000000"/>
                    </a:gs>
                    <a:gs pos="53147">
                      <a:srgbClr val="000000"/>
                    </a:gs>
                  </a:gsLst>
                  <a:path path="circle">
                    <a:fillToRect l="100000" b="100000"/>
                  </a:path>
                </a:gradFill>
                <a:effectLst/>
                <a:uLnTx/>
                <a:uFillTx/>
                <a:latin typeface="Segoe UI Variable Display Semibold" pitchFamily="2" charset="0"/>
                <a:ea typeface="+mn-ea"/>
                <a:cs typeface="Segoe UI" pitchFamily="34" charset="0"/>
              </a:rPr>
              <a:t>New</a:t>
            </a:r>
          </a:p>
        </p:txBody>
      </p:sp>
      <p:sp>
        <p:nvSpPr>
          <p:cNvPr id="15" name="Rectangle: Rounded Corners 14">
            <a:extLst>
              <a:ext uri="{FF2B5EF4-FFF2-40B4-BE49-F238E27FC236}">
                <a16:creationId xmlns:a16="http://schemas.microsoft.com/office/drawing/2014/main" id="{69FCF393-5F27-8B35-F2D1-BCD046CCDD78}"/>
              </a:ext>
              <a:ext uri="{C183D7F6-B498-43B3-948B-1728B52AA6E4}">
                <adec:decorative xmlns:adec="http://schemas.microsoft.com/office/drawing/2017/decorative" val="0"/>
              </a:ext>
            </a:extLst>
          </p:cNvPr>
          <p:cNvSpPr/>
          <p:nvPr/>
        </p:nvSpPr>
        <p:spPr bwMode="auto">
          <a:xfrm>
            <a:off x="3737878" y="3661790"/>
            <a:ext cx="616696" cy="338599"/>
          </a:xfrm>
          <a:prstGeom prst="roundRect">
            <a:avLst>
              <a:gd name="adj" fmla="val 31242"/>
            </a:avLst>
          </a:prstGeom>
          <a:solidFill>
            <a:schemeClr val="bg1">
              <a:lumMod val="95000"/>
            </a:schemeClr>
          </a:solidFill>
          <a:ln w="2222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solid"/>
            <a:round/>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74126">
                      <a:srgbClr val="000000"/>
                    </a:gs>
                    <a:gs pos="53147">
                      <a:srgbClr val="000000"/>
                    </a:gs>
                  </a:gsLst>
                  <a:path path="circle">
                    <a:fillToRect l="100000" b="100000"/>
                  </a:path>
                </a:gradFill>
                <a:effectLst/>
                <a:uLnTx/>
                <a:uFillTx/>
                <a:latin typeface="Segoe UI Variable Display Semibold" pitchFamily="2" charset="0"/>
                <a:ea typeface="+mn-ea"/>
                <a:cs typeface="Segoe UI" pitchFamily="34" charset="0"/>
              </a:rPr>
              <a:t>New</a:t>
            </a:r>
          </a:p>
        </p:txBody>
      </p:sp>
      <p:sp>
        <p:nvSpPr>
          <p:cNvPr id="16" name="Rectangle: Rounded Corners 15">
            <a:extLst>
              <a:ext uri="{FF2B5EF4-FFF2-40B4-BE49-F238E27FC236}">
                <a16:creationId xmlns:a16="http://schemas.microsoft.com/office/drawing/2014/main" id="{A9610568-329B-914F-2730-7D794C1A42F1}"/>
              </a:ext>
              <a:ext uri="{C183D7F6-B498-43B3-948B-1728B52AA6E4}">
                <adec:decorative xmlns:adec="http://schemas.microsoft.com/office/drawing/2017/decorative" val="0"/>
              </a:ext>
            </a:extLst>
          </p:cNvPr>
          <p:cNvSpPr/>
          <p:nvPr/>
        </p:nvSpPr>
        <p:spPr bwMode="auto">
          <a:xfrm>
            <a:off x="3737878" y="3049554"/>
            <a:ext cx="946815" cy="328470"/>
          </a:xfrm>
          <a:prstGeom prst="roundRect">
            <a:avLst>
              <a:gd name="adj" fmla="val 31242"/>
            </a:avLst>
          </a:prstGeom>
          <a:solidFill>
            <a:schemeClr val="bg1">
              <a:lumMod val="95000"/>
            </a:schemeClr>
          </a:solidFill>
          <a:ln w="2222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solid"/>
            <a:round/>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defTabSz="91443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74126">
                      <a:srgbClr val="000000"/>
                    </a:gs>
                    <a:gs pos="53147">
                      <a:srgbClr val="000000"/>
                    </a:gs>
                  </a:gsLst>
                  <a:path path="circle">
                    <a:fillToRect l="100000" b="100000"/>
                  </a:path>
                </a:gradFill>
                <a:effectLst/>
                <a:uLnTx/>
                <a:uFillTx/>
                <a:latin typeface="Segoe UI Variable Display Semibold" pitchFamily="2" charset="0"/>
                <a:ea typeface="+mn-ea"/>
                <a:cs typeface="Segoe UI" pitchFamily="34" charset="0"/>
              </a:rPr>
              <a:t>Updated</a:t>
            </a:r>
          </a:p>
        </p:txBody>
      </p:sp>
      <p:sp>
        <p:nvSpPr>
          <p:cNvPr id="17" name="Rectangle: Rounded Corners 16">
            <a:extLst>
              <a:ext uri="{FF2B5EF4-FFF2-40B4-BE49-F238E27FC236}">
                <a16:creationId xmlns:a16="http://schemas.microsoft.com/office/drawing/2014/main" id="{B1039126-5CC5-BF1C-E77D-0D83FCCED57D}"/>
              </a:ext>
              <a:ext uri="{C183D7F6-B498-43B3-948B-1728B52AA6E4}">
                <adec:decorative xmlns:adec="http://schemas.microsoft.com/office/drawing/2017/decorative" val="0"/>
              </a:ext>
            </a:extLst>
          </p:cNvPr>
          <p:cNvSpPr/>
          <p:nvPr/>
        </p:nvSpPr>
        <p:spPr bwMode="auto">
          <a:xfrm>
            <a:off x="3737878" y="1747603"/>
            <a:ext cx="946815" cy="328470"/>
          </a:xfrm>
          <a:prstGeom prst="roundRect">
            <a:avLst>
              <a:gd name="adj" fmla="val 31242"/>
            </a:avLst>
          </a:prstGeom>
          <a:solidFill>
            <a:schemeClr val="bg1">
              <a:lumMod val="95000"/>
            </a:schemeClr>
          </a:solidFill>
          <a:ln w="2222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solid"/>
            <a:round/>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74126">
                      <a:srgbClr val="000000"/>
                    </a:gs>
                    <a:gs pos="53147">
                      <a:srgbClr val="000000"/>
                    </a:gs>
                  </a:gsLst>
                  <a:path path="circle">
                    <a:fillToRect l="100000" b="100000"/>
                  </a:path>
                </a:gradFill>
                <a:effectLst/>
                <a:uLnTx/>
                <a:uFillTx/>
                <a:latin typeface="Segoe UI Variable Display Semibold" pitchFamily="2" charset="0"/>
                <a:ea typeface="+mn-ea"/>
                <a:cs typeface="Segoe UI" pitchFamily="34" charset="0"/>
              </a:rPr>
              <a:t>Updated</a:t>
            </a:r>
          </a:p>
        </p:txBody>
      </p:sp>
    </p:spTree>
    <p:extLst>
      <p:ext uri="{BB962C8B-B14F-4D97-AF65-F5344CB8AC3E}">
        <p14:creationId xmlns:p14="http://schemas.microsoft.com/office/powerpoint/2010/main" val="36252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1F021-E04B-1B1F-7ABC-969FE87E2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61029-9EA3-42E1-5F04-71BFC6E6E812}"/>
              </a:ext>
            </a:extLst>
          </p:cNvPr>
          <p:cNvSpPr>
            <a:spLocks noGrp="1"/>
          </p:cNvSpPr>
          <p:nvPr>
            <p:ph type="title"/>
          </p:nvPr>
        </p:nvSpPr>
        <p:spPr>
          <a:xfrm>
            <a:off x="568827" y="405829"/>
            <a:ext cx="11623173" cy="984885"/>
          </a:xfrm>
        </p:spPr>
        <p:txBody>
          <a:bodyPr/>
          <a:lstStyle/>
          <a:p>
            <a:r>
              <a:rPr lang="en-US" noProof="0"/>
              <a:t>Multimodal Search:</a:t>
            </a:r>
            <a:br>
              <a:rPr lang="en-US" noProof="0"/>
            </a:br>
            <a:r>
              <a:rPr lang="en-US" sz="2800" noProof="0"/>
              <a:t>Data ingestion process with Azure portal wizard, multimodal toggle</a:t>
            </a:r>
          </a:p>
        </p:txBody>
      </p:sp>
      <p:sp>
        <p:nvSpPr>
          <p:cNvPr id="4" name="Rounded Rectangle 16">
            <a:extLst>
              <a:ext uri="{FF2B5EF4-FFF2-40B4-BE49-F238E27FC236}">
                <a16:creationId xmlns:a16="http://schemas.microsoft.com/office/drawing/2014/main" id="{32EB1DC1-D124-821A-DC4E-556CD76A38C9}"/>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sp>
        <p:nvSpPr>
          <p:cNvPr id="5" name="Text Placeholder 2">
            <a:extLst>
              <a:ext uri="{FF2B5EF4-FFF2-40B4-BE49-F238E27FC236}">
                <a16:creationId xmlns:a16="http://schemas.microsoft.com/office/drawing/2014/main" id="{BBA264A7-FCB9-0807-97D9-C2862C34F1FD}"/>
              </a:ext>
              <a:ext uri="{C183D7F6-B498-43B3-948B-1728B52AA6E4}">
                <adec:decorative xmlns:adec="http://schemas.microsoft.com/office/drawing/2017/decorative" val="1"/>
              </a:ext>
            </a:extLst>
          </p:cNvPr>
          <p:cNvSpPr txBox="1">
            <a:spLocks/>
          </p:cNvSpPr>
          <p:nvPr/>
        </p:nvSpPr>
        <p:spPr>
          <a:xfrm>
            <a:off x="584708" y="1513114"/>
            <a:ext cx="11022583" cy="5181600"/>
          </a:xfrm>
          <a:prstGeom prst="roundRect">
            <a:avLst>
              <a:gd name="adj" fmla="val 316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6" name="Round Same Side Corner Rectangle 57">
            <a:extLst>
              <a:ext uri="{FF2B5EF4-FFF2-40B4-BE49-F238E27FC236}">
                <a16:creationId xmlns:a16="http://schemas.microsoft.com/office/drawing/2014/main" id="{8E6ABC48-85B2-335A-267C-57FB0E4ECD3A}"/>
              </a:ext>
              <a:ext uri="{C183D7F6-B498-43B3-948B-1728B52AA6E4}">
                <adec:decorative xmlns:adec="http://schemas.microsoft.com/office/drawing/2017/decorative" val="1"/>
              </a:ext>
            </a:extLst>
          </p:cNvPr>
          <p:cNvSpPr/>
          <p:nvPr/>
        </p:nvSpPr>
        <p:spPr bwMode="auto">
          <a:xfrm rot="10800000">
            <a:off x="597890" y="5539024"/>
            <a:ext cx="11018518" cy="1147809"/>
          </a:xfrm>
          <a:prstGeom prst="round2SameRect">
            <a:avLst>
              <a:gd name="adj1" fmla="val 12849"/>
              <a:gd name="adj2" fmla="val 0"/>
            </a:avLst>
          </a:prstGeom>
          <a:solidFill>
            <a:schemeClr val="accent6">
              <a:lumMod val="40000"/>
              <a:lumOff val="60000"/>
              <a:alpha val="50000"/>
            </a:schemeClr>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109" tIns="29391" rIns="55109" bIns="36739" numCol="1" spcCol="0" rtlCol="0" fromWordArt="0" anchor="ctr" anchorCtr="0" forceAA="0" compatLnSpc="1">
            <a:prstTxWarp prst="textNoShape">
              <a:avLst/>
            </a:prstTxWarp>
            <a:noAutofit/>
          </a:bodyPr>
          <a:lstStyle/>
          <a:p>
            <a:pPr marL="0" marR="0" lvl="0" indent="0" algn="l" defTabSz="932486" rtl="0" eaLnBrk="1" fontAlgn="auto" latinLnBrk="0" hangingPunct="1">
              <a:lnSpc>
                <a:spcPct val="100000"/>
              </a:lnSpc>
              <a:spcBef>
                <a:spcPts val="600"/>
              </a:spcBef>
              <a:spcAft>
                <a:spcPts val="0"/>
              </a:spcAft>
              <a:buClrTx/>
              <a:buSzTx/>
              <a:buFontTx/>
              <a:buNone/>
              <a:tabLst/>
              <a:defRPr/>
            </a:pPr>
            <a:endParaRPr kumimoji="0" lang="en-US" sz="800" b="1" i="0" u="none" strike="noStrike" kern="1200" cap="none" spc="0" normalizeH="0" baseline="0" noProof="0">
              <a:ln>
                <a:noFill/>
              </a:ln>
              <a:gradFill>
                <a:gsLst>
                  <a:gs pos="85321">
                    <a:srgbClr val="000000"/>
                  </a:gs>
                  <a:gs pos="70629">
                    <a:srgbClr val="000000"/>
                  </a:gs>
                </a:gsLst>
                <a:path path="circle">
                  <a:fillToRect l="100000" t="100000"/>
                </a:path>
              </a:gradFill>
              <a:effectLst/>
              <a:uLnTx/>
              <a:uFillTx/>
              <a:latin typeface="Segoe UI"/>
              <a:ea typeface="+mn-ea"/>
              <a:cs typeface="Segoe UI" panose="020B0502040204020203" pitchFamily="34" charset="0"/>
            </a:endParaRPr>
          </a:p>
        </p:txBody>
      </p:sp>
      <p:sp useBgFill="1">
        <p:nvSpPr>
          <p:cNvPr id="7" name="Text Placeholder 2">
            <a:extLst>
              <a:ext uri="{FF2B5EF4-FFF2-40B4-BE49-F238E27FC236}">
                <a16:creationId xmlns:a16="http://schemas.microsoft.com/office/drawing/2014/main" id="{9EC4283B-50B6-79FE-E469-CCBC0641283A}"/>
              </a:ext>
              <a:ext uri="{C183D7F6-B498-43B3-948B-1728B52AA6E4}">
                <adec:decorative xmlns:adec="http://schemas.microsoft.com/office/drawing/2017/decorative" val="1"/>
              </a:ext>
            </a:extLst>
          </p:cNvPr>
          <p:cNvSpPr txBox="1">
            <a:spLocks/>
          </p:cNvSpPr>
          <p:nvPr/>
        </p:nvSpPr>
        <p:spPr>
          <a:xfrm>
            <a:off x="5125755" y="3099617"/>
            <a:ext cx="1940487" cy="3140286"/>
          </a:xfrm>
          <a:prstGeom prst="roundRect">
            <a:avLst>
              <a:gd name="adj" fmla="val 9128"/>
            </a:avLst>
          </a:prstGeom>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8" name="Graphic 7">
            <a:extLst>
              <a:ext uri="{FF2B5EF4-FFF2-40B4-BE49-F238E27FC236}">
                <a16:creationId xmlns:a16="http://schemas.microsoft.com/office/drawing/2014/main" id="{9114C5A8-063C-4902-B2BA-D3E3D3DBD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5682" y="3334914"/>
            <a:ext cx="321905" cy="310288"/>
          </a:xfrm>
          <a:prstGeom prst="rect">
            <a:avLst/>
          </a:prstGeom>
        </p:spPr>
      </p:pic>
      <p:cxnSp>
        <p:nvCxnSpPr>
          <p:cNvPr id="9" name="Straight Connector 8" descr="Arrow leading to the right to">
            <a:extLst>
              <a:ext uri="{FF2B5EF4-FFF2-40B4-BE49-F238E27FC236}">
                <a16:creationId xmlns:a16="http://schemas.microsoft.com/office/drawing/2014/main" id="{85E11D52-0E1F-941F-AF57-DDF7E5C6B4CD}"/>
              </a:ext>
            </a:extLst>
          </p:cNvPr>
          <p:cNvCxnSpPr>
            <a:cxnSpLocks/>
            <a:endCxn id="29" idx="1"/>
          </p:cNvCxnSpPr>
          <p:nvPr/>
        </p:nvCxnSpPr>
        <p:spPr>
          <a:xfrm flipV="1">
            <a:off x="1559000" y="2091592"/>
            <a:ext cx="1938977" cy="8863"/>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 name="Straight Connector 9" descr="Arrow leading to the right to">
            <a:extLst>
              <a:ext uri="{FF2B5EF4-FFF2-40B4-BE49-F238E27FC236}">
                <a16:creationId xmlns:a16="http://schemas.microsoft.com/office/drawing/2014/main" id="{94AE6D5A-DD8D-46FA-3335-01BF1B22A073}"/>
              </a:ext>
            </a:extLst>
          </p:cNvPr>
          <p:cNvCxnSpPr>
            <a:cxnSpLocks/>
            <a:endCxn id="29" idx="3"/>
          </p:cNvCxnSpPr>
          <p:nvPr/>
        </p:nvCxnSpPr>
        <p:spPr>
          <a:xfrm flipH="1" flipV="1">
            <a:off x="8694022" y="2091592"/>
            <a:ext cx="1851033" cy="8863"/>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useBgFill="1">
        <p:nvSpPr>
          <p:cNvPr id="11" name="Text Placeholder 2">
            <a:extLst>
              <a:ext uri="{FF2B5EF4-FFF2-40B4-BE49-F238E27FC236}">
                <a16:creationId xmlns:a16="http://schemas.microsoft.com/office/drawing/2014/main" id="{EDA6E5C8-AE5A-2B74-C9BD-FC2BAA68AB79}"/>
              </a:ext>
              <a:ext uri="{C183D7F6-B498-43B3-948B-1728B52AA6E4}">
                <adec:decorative xmlns:adec="http://schemas.microsoft.com/office/drawing/2017/decorative" val="1"/>
              </a:ext>
            </a:extLst>
          </p:cNvPr>
          <p:cNvSpPr txBox="1">
            <a:spLocks/>
          </p:cNvSpPr>
          <p:nvPr/>
        </p:nvSpPr>
        <p:spPr>
          <a:xfrm>
            <a:off x="3002388" y="3099617"/>
            <a:ext cx="1940487" cy="3140286"/>
          </a:xfrm>
          <a:prstGeom prst="roundRect">
            <a:avLst>
              <a:gd name="adj" fmla="val 9128"/>
            </a:avLst>
          </a:prstGeom>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useBgFill="1">
        <p:nvSpPr>
          <p:cNvPr id="12" name="Text Placeholder 2">
            <a:extLst>
              <a:ext uri="{FF2B5EF4-FFF2-40B4-BE49-F238E27FC236}">
                <a16:creationId xmlns:a16="http://schemas.microsoft.com/office/drawing/2014/main" id="{E4E4A929-A180-6C6A-AC18-7DAA4559DC94}"/>
              </a:ext>
              <a:ext uri="{C183D7F6-B498-43B3-948B-1728B52AA6E4}">
                <adec:decorative xmlns:adec="http://schemas.microsoft.com/office/drawing/2017/decorative" val="1"/>
              </a:ext>
            </a:extLst>
          </p:cNvPr>
          <p:cNvSpPr txBox="1">
            <a:spLocks/>
          </p:cNvSpPr>
          <p:nvPr/>
        </p:nvSpPr>
        <p:spPr>
          <a:xfrm>
            <a:off x="7249122" y="3099616"/>
            <a:ext cx="1940487" cy="3149149"/>
          </a:xfrm>
          <a:prstGeom prst="roundRect">
            <a:avLst>
              <a:gd name="adj" fmla="val 9128"/>
            </a:avLst>
          </a:prstGeom>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3" name="Picture 2" descr="Pricing - Azure Cognitive Search | Microsoft Azure">
            <a:extLst>
              <a:ext uri="{FF2B5EF4-FFF2-40B4-BE49-F238E27FC236}">
                <a16:creationId xmlns:a16="http://schemas.microsoft.com/office/drawing/2014/main" id="{10F96F1A-9D19-30A0-CFB2-464E46AC3E6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12" r="19412"/>
          <a:stretch/>
        </p:blipFill>
        <p:spPr bwMode="auto">
          <a:xfrm>
            <a:off x="10545055" y="1829520"/>
            <a:ext cx="631421" cy="52967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FAEA28DB-E9D2-56B4-A105-CF768F2E6F5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564" y="3254565"/>
            <a:ext cx="478134" cy="467369"/>
          </a:xfrm>
          <a:prstGeom prst="rect">
            <a:avLst/>
          </a:prstGeom>
        </p:spPr>
      </p:pic>
      <p:pic>
        <p:nvPicPr>
          <p:cNvPr id="15" name="Graphic 14">
            <a:extLst>
              <a:ext uri="{FF2B5EF4-FFF2-40B4-BE49-F238E27FC236}">
                <a16:creationId xmlns:a16="http://schemas.microsoft.com/office/drawing/2014/main" id="{30863494-0858-4979-C407-629C77D3B4C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875" t="6875" r="6875" b="6875"/>
          <a:stretch/>
        </p:blipFill>
        <p:spPr>
          <a:xfrm>
            <a:off x="6107149" y="3316615"/>
            <a:ext cx="354032" cy="346062"/>
          </a:xfrm>
          <a:prstGeom prst="rect">
            <a:avLst/>
          </a:prstGeom>
        </p:spPr>
      </p:pic>
      <p:pic>
        <p:nvPicPr>
          <p:cNvPr id="16" name="Graphic 15">
            <a:extLst>
              <a:ext uri="{FF2B5EF4-FFF2-40B4-BE49-F238E27FC236}">
                <a16:creationId xmlns:a16="http://schemas.microsoft.com/office/drawing/2014/main" id="{4EF3B435-5632-22A6-550C-46C4EE1765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5198" y="1858573"/>
            <a:ext cx="503802" cy="492461"/>
          </a:xfrm>
          <a:prstGeom prst="rect">
            <a:avLst/>
          </a:prstGeom>
        </p:spPr>
      </p:pic>
      <p:sp>
        <p:nvSpPr>
          <p:cNvPr id="17" name="Text Placeholder 2">
            <a:extLst>
              <a:ext uri="{FF2B5EF4-FFF2-40B4-BE49-F238E27FC236}">
                <a16:creationId xmlns:a16="http://schemas.microsoft.com/office/drawing/2014/main" id="{98FD4A29-F66B-16A2-095F-62F20B45AA44}"/>
              </a:ext>
              <a:ext uri="{C183D7F6-B498-43B3-948B-1728B52AA6E4}">
                <adec:decorative xmlns:adec="http://schemas.microsoft.com/office/drawing/2017/decorative" val="0"/>
              </a:ext>
            </a:extLst>
          </p:cNvPr>
          <p:cNvSpPr txBox="1">
            <a:spLocks/>
          </p:cNvSpPr>
          <p:nvPr/>
        </p:nvSpPr>
        <p:spPr>
          <a:xfrm>
            <a:off x="2078214" y="2009003"/>
            <a:ext cx="864339" cy="174851"/>
          </a:xfrm>
          <a:prstGeom prst="rect">
            <a:avLst/>
          </a:prstGeom>
          <a:solidFill>
            <a:schemeClr val="bg1"/>
          </a:solidFill>
        </p:spPr>
        <p:txBody>
          <a:bodyPr vert="horz" wrap="squar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Pulls content</a:t>
            </a:r>
          </a:p>
        </p:txBody>
      </p:sp>
      <p:sp>
        <p:nvSpPr>
          <p:cNvPr id="18" name="Text Placeholder 2">
            <a:extLst>
              <a:ext uri="{FF2B5EF4-FFF2-40B4-BE49-F238E27FC236}">
                <a16:creationId xmlns:a16="http://schemas.microsoft.com/office/drawing/2014/main" id="{301BAF33-5A6C-2810-8B13-C6BD1B6A6707}"/>
              </a:ext>
              <a:ext uri="{C183D7F6-B498-43B3-948B-1728B52AA6E4}">
                <adec:decorative xmlns:adec="http://schemas.microsoft.com/office/drawing/2017/decorative" val="0"/>
              </a:ext>
            </a:extLst>
          </p:cNvPr>
          <p:cNvSpPr txBox="1">
            <a:spLocks/>
          </p:cNvSpPr>
          <p:nvPr/>
        </p:nvSpPr>
        <p:spPr>
          <a:xfrm>
            <a:off x="8841374" y="1900633"/>
            <a:ext cx="1440677" cy="405683"/>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Indexes transformed data through Index projections mapping for created chunks </a:t>
            </a:r>
          </a:p>
        </p:txBody>
      </p:sp>
      <p:pic>
        <p:nvPicPr>
          <p:cNvPr id="19" name="Graphic 18">
            <a:extLst>
              <a:ext uri="{FF2B5EF4-FFF2-40B4-BE49-F238E27FC236}">
                <a16:creationId xmlns:a16="http://schemas.microsoft.com/office/drawing/2014/main" id="{15A0711A-82AE-A89F-7844-9239A5383B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2356" y="3276622"/>
            <a:ext cx="434019" cy="424249"/>
          </a:xfrm>
          <a:prstGeom prst="rect">
            <a:avLst/>
          </a:prstGeom>
        </p:spPr>
      </p:pic>
      <p:cxnSp>
        <p:nvCxnSpPr>
          <p:cNvPr id="20" name="Straight Connector 19" descr="Arrow leading to the right to">
            <a:extLst>
              <a:ext uri="{FF2B5EF4-FFF2-40B4-BE49-F238E27FC236}">
                <a16:creationId xmlns:a16="http://schemas.microsoft.com/office/drawing/2014/main" id="{1C957455-5059-5122-09A3-5D679BC03B5B}"/>
              </a:ext>
            </a:extLst>
          </p:cNvPr>
          <p:cNvCxnSpPr>
            <a:cxnSpLocks/>
            <a:stCxn id="11" idx="0"/>
          </p:cNvCxnSpPr>
          <p:nvPr/>
        </p:nvCxnSpPr>
        <p:spPr>
          <a:xfrm flipV="1">
            <a:off x="3972632" y="2494162"/>
            <a:ext cx="0" cy="605455"/>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Straight Connector 20" descr="Arrow leading to the right to">
            <a:extLst>
              <a:ext uri="{FF2B5EF4-FFF2-40B4-BE49-F238E27FC236}">
                <a16:creationId xmlns:a16="http://schemas.microsoft.com/office/drawing/2014/main" id="{30B94FBF-97F7-3AC0-CB15-E67D10C14BD4}"/>
              </a:ext>
            </a:extLst>
          </p:cNvPr>
          <p:cNvCxnSpPr>
            <a:cxnSpLocks/>
            <a:stCxn id="7" idx="0"/>
          </p:cNvCxnSpPr>
          <p:nvPr/>
        </p:nvCxnSpPr>
        <p:spPr>
          <a:xfrm flipV="1">
            <a:off x="6095999" y="2494162"/>
            <a:ext cx="0" cy="605455"/>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 name="Straight Connector 21" descr="Arrow leading to the right to">
            <a:extLst>
              <a:ext uri="{FF2B5EF4-FFF2-40B4-BE49-F238E27FC236}">
                <a16:creationId xmlns:a16="http://schemas.microsoft.com/office/drawing/2014/main" id="{02CF861E-04D8-7C81-D108-8E35CFDC0D5C}"/>
              </a:ext>
            </a:extLst>
          </p:cNvPr>
          <p:cNvCxnSpPr>
            <a:cxnSpLocks/>
          </p:cNvCxnSpPr>
          <p:nvPr/>
        </p:nvCxnSpPr>
        <p:spPr>
          <a:xfrm flipV="1">
            <a:off x="8219364" y="2471843"/>
            <a:ext cx="1" cy="613641"/>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B46CC9FF-686C-4240-0297-C00552C0374A}"/>
              </a:ext>
              <a:ext uri="{C183D7F6-B498-43B3-948B-1728B52AA6E4}">
                <adec:decorative xmlns:adec="http://schemas.microsoft.com/office/drawing/2017/decorative" val="0"/>
              </a:ext>
            </a:extLst>
          </p:cNvPr>
          <p:cNvSpPr txBox="1">
            <a:spLocks/>
          </p:cNvSpPr>
          <p:nvPr/>
        </p:nvSpPr>
        <p:spPr>
          <a:xfrm>
            <a:off x="3453098" y="2666874"/>
            <a:ext cx="1039067" cy="174851"/>
          </a:xfrm>
          <a:prstGeom prst="rect">
            <a:avLst/>
          </a:prstGeom>
          <a:solidFill>
            <a:schemeClr val="bg1"/>
          </a:solidFill>
        </p:spPr>
        <p:txBody>
          <a:bodyPr vert="horz" wrap="squar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Transforms data</a:t>
            </a:r>
          </a:p>
        </p:txBody>
      </p:sp>
      <p:sp>
        <p:nvSpPr>
          <p:cNvPr id="24" name="Text Placeholder 2">
            <a:extLst>
              <a:ext uri="{FF2B5EF4-FFF2-40B4-BE49-F238E27FC236}">
                <a16:creationId xmlns:a16="http://schemas.microsoft.com/office/drawing/2014/main" id="{8D511540-249C-ACE1-F370-57BF9315CDDD}"/>
              </a:ext>
              <a:ext uri="{C183D7F6-B498-43B3-948B-1728B52AA6E4}">
                <adec:decorative xmlns:adec="http://schemas.microsoft.com/office/drawing/2017/decorative" val="0"/>
              </a:ext>
            </a:extLst>
          </p:cNvPr>
          <p:cNvSpPr txBox="1">
            <a:spLocks/>
          </p:cNvSpPr>
          <p:nvPr/>
        </p:nvSpPr>
        <p:spPr>
          <a:xfrm>
            <a:off x="5576465" y="2666874"/>
            <a:ext cx="1039067" cy="174851"/>
          </a:xfrm>
          <a:prstGeom prst="rect">
            <a:avLst/>
          </a:prstGeom>
          <a:solidFill>
            <a:schemeClr val="bg1"/>
          </a:solidFill>
        </p:spPr>
        <p:txBody>
          <a:bodyPr vert="horz" wrap="squar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Transforms data</a:t>
            </a:r>
          </a:p>
        </p:txBody>
      </p:sp>
      <p:sp>
        <p:nvSpPr>
          <p:cNvPr id="25" name="Text Placeholder 2">
            <a:extLst>
              <a:ext uri="{FF2B5EF4-FFF2-40B4-BE49-F238E27FC236}">
                <a16:creationId xmlns:a16="http://schemas.microsoft.com/office/drawing/2014/main" id="{4280750F-74F3-7EB0-FB76-230253177D07}"/>
              </a:ext>
              <a:ext uri="{C183D7F6-B498-43B3-948B-1728B52AA6E4}">
                <adec:decorative xmlns:adec="http://schemas.microsoft.com/office/drawing/2017/decorative" val="0"/>
              </a:ext>
            </a:extLst>
          </p:cNvPr>
          <p:cNvSpPr txBox="1">
            <a:spLocks/>
          </p:cNvSpPr>
          <p:nvPr/>
        </p:nvSpPr>
        <p:spPr>
          <a:xfrm>
            <a:off x="7729489" y="2666874"/>
            <a:ext cx="979755" cy="174851"/>
          </a:xfrm>
          <a:prstGeom prst="rect">
            <a:avLst/>
          </a:prstGeom>
          <a:solidFill>
            <a:schemeClr val="bg1"/>
          </a:solidFill>
        </p:spPr>
        <p:txBody>
          <a:bodyPr vert="horz" wrap="squar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Exports images</a:t>
            </a:r>
          </a:p>
        </p:txBody>
      </p:sp>
      <p:sp>
        <p:nvSpPr>
          <p:cNvPr id="26" name="Text Placeholder 2">
            <a:extLst>
              <a:ext uri="{FF2B5EF4-FFF2-40B4-BE49-F238E27FC236}">
                <a16:creationId xmlns:a16="http://schemas.microsoft.com/office/drawing/2014/main" id="{3CB80C04-DF17-FB4A-3B77-B2BA8CA8051F}"/>
              </a:ext>
              <a:ext uri="{C183D7F6-B498-43B3-948B-1728B52AA6E4}">
                <adec:decorative xmlns:adec="http://schemas.microsoft.com/office/drawing/2017/decorative" val="0"/>
              </a:ext>
            </a:extLst>
          </p:cNvPr>
          <p:cNvSpPr txBox="1">
            <a:spLocks/>
          </p:cNvSpPr>
          <p:nvPr/>
        </p:nvSpPr>
        <p:spPr>
          <a:xfrm>
            <a:off x="3180259" y="3915167"/>
            <a:ext cx="1584745" cy="344128"/>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Services multi-services (Azure AI Search-owned)</a:t>
            </a:r>
          </a:p>
        </p:txBody>
      </p:sp>
      <p:sp>
        <p:nvSpPr>
          <p:cNvPr id="27" name="Text Placeholder 2">
            <a:extLst>
              <a:ext uri="{FF2B5EF4-FFF2-40B4-BE49-F238E27FC236}">
                <a16:creationId xmlns:a16="http://schemas.microsoft.com/office/drawing/2014/main" id="{2D743547-6CFD-2890-E81E-11C705057045}"/>
              </a:ext>
              <a:ext uri="{C183D7F6-B498-43B3-948B-1728B52AA6E4}">
                <adec:decorative xmlns:adec="http://schemas.microsoft.com/office/drawing/2017/decorative" val="0"/>
              </a:ext>
            </a:extLst>
          </p:cNvPr>
          <p:cNvSpPr txBox="1">
            <a:spLocks/>
          </p:cNvSpPr>
          <p:nvPr/>
        </p:nvSpPr>
        <p:spPr>
          <a:xfrm>
            <a:off x="5314941" y="3915167"/>
            <a:ext cx="1584745" cy="344128"/>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OpenAI/AI Foundry model (Customer-owned)</a:t>
            </a:r>
          </a:p>
        </p:txBody>
      </p:sp>
      <p:sp>
        <p:nvSpPr>
          <p:cNvPr id="28" name="Text Placeholder 2">
            <a:extLst>
              <a:ext uri="{FF2B5EF4-FFF2-40B4-BE49-F238E27FC236}">
                <a16:creationId xmlns:a16="http://schemas.microsoft.com/office/drawing/2014/main" id="{C4931436-42F5-36B0-F88F-A42BA9910932}"/>
              </a:ext>
              <a:ext uri="{C183D7F6-B498-43B3-948B-1728B52AA6E4}">
                <adec:decorative xmlns:adec="http://schemas.microsoft.com/office/drawing/2017/decorative" val="0"/>
              </a:ext>
            </a:extLst>
          </p:cNvPr>
          <p:cNvSpPr txBox="1">
            <a:spLocks/>
          </p:cNvSpPr>
          <p:nvPr/>
        </p:nvSpPr>
        <p:spPr>
          <a:xfrm>
            <a:off x="7265209" y="3844424"/>
            <a:ext cx="1917542" cy="344128"/>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Knowledge Store: Azure </a:t>
            </a:r>
            <a:r>
              <a:rPr kumimoji="0" lang="en-US" sz="1000" b="0" i="0" u="none" strike="noStrike" kern="1200" cap="none" spc="-20" normalizeH="0" baseline="0" noProof="0">
                <a:ln>
                  <a:noFill/>
                </a:ln>
                <a:solidFill>
                  <a:srgbClr val="000000"/>
                </a:solidFill>
                <a:effectLst/>
                <a:uLnTx/>
                <a:uFillTx/>
                <a:latin typeface="Segoe UI Semibold"/>
                <a:ea typeface="+mn-ea"/>
                <a:cs typeface="Segoe UI" panose="020B0502040204020203" pitchFamily="34" charset="0"/>
              </a:rPr>
              <a:t>Blob/Table (Customer-owned)</a:t>
            </a:r>
          </a:p>
        </p:txBody>
      </p:sp>
      <p:sp>
        <p:nvSpPr>
          <p:cNvPr id="29" name="Rectangle 12">
            <a:extLst>
              <a:ext uri="{FF2B5EF4-FFF2-40B4-BE49-F238E27FC236}">
                <a16:creationId xmlns:a16="http://schemas.microsoft.com/office/drawing/2014/main" id="{81F887B5-128C-639E-EEDC-EE1015F8DB04}"/>
              </a:ext>
              <a:ext uri="{C183D7F6-B498-43B3-948B-1728B52AA6E4}">
                <adec:decorative xmlns:adec="http://schemas.microsoft.com/office/drawing/2017/decorative" val="1"/>
              </a:ext>
            </a:extLst>
          </p:cNvPr>
          <p:cNvSpPr/>
          <p:nvPr/>
        </p:nvSpPr>
        <p:spPr bwMode="auto">
          <a:xfrm>
            <a:off x="3497977" y="1706748"/>
            <a:ext cx="5196045" cy="769688"/>
          </a:xfrm>
          <a:prstGeom prst="roundRect">
            <a:avLst>
              <a:gd name="adj" fmla="val 18083"/>
            </a:avLst>
          </a:pr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 Ingestion and Enrichment Pipeline provided </a:t>
            </a:r>
            <a:br>
              <a:rPr kumimoji="0" lang="en-US" sz="1600" b="0" i="0" u="none" strike="noStrike" kern="0" cap="none" spc="0" normalizeH="0" baseline="0" noProof="0">
                <a:ln>
                  <a:noFill/>
                </a:ln>
                <a:solidFill>
                  <a:srgbClr val="FFFFFF"/>
                </a:solidFill>
                <a:effectLst/>
                <a:uLnTx/>
                <a:uFillTx/>
                <a:latin typeface="Segoe UI"/>
                <a:ea typeface="+mn-ea"/>
                <a:cs typeface="+mn-cs"/>
              </a:rPr>
            </a:br>
            <a:r>
              <a:rPr kumimoji="0" lang="en-US" sz="1600" b="0" i="0" u="none" strike="noStrike" kern="0" cap="none" spc="0" normalizeH="0" baseline="0" noProof="0">
                <a:ln>
                  <a:noFill/>
                </a:ln>
                <a:solidFill>
                  <a:srgbClr val="FFFFFF"/>
                </a:solidFill>
                <a:effectLst/>
                <a:uLnTx/>
                <a:uFillTx/>
                <a:latin typeface="Segoe UI"/>
                <a:ea typeface="+mn-ea"/>
                <a:cs typeface="+mn-cs"/>
              </a:rPr>
              <a:t>by Azure AI Search built-in indexers (Connectors)</a:t>
            </a:r>
          </a:p>
        </p:txBody>
      </p:sp>
      <p:sp>
        <p:nvSpPr>
          <p:cNvPr id="30" name="Text Placeholder 2">
            <a:extLst>
              <a:ext uri="{FF2B5EF4-FFF2-40B4-BE49-F238E27FC236}">
                <a16:creationId xmlns:a16="http://schemas.microsoft.com/office/drawing/2014/main" id="{8851540A-D54D-98C1-571E-C563C4E2C096}"/>
              </a:ext>
              <a:ext uri="{C183D7F6-B498-43B3-948B-1728B52AA6E4}">
                <adec:decorative xmlns:adec="http://schemas.microsoft.com/office/drawing/2017/decorative" val="0"/>
              </a:ext>
            </a:extLst>
          </p:cNvPr>
          <p:cNvSpPr txBox="1">
            <a:spLocks/>
          </p:cNvSpPr>
          <p:nvPr/>
        </p:nvSpPr>
        <p:spPr>
          <a:xfrm>
            <a:off x="10378669" y="2332807"/>
            <a:ext cx="981795" cy="344128"/>
          </a:xfrm>
          <a:prstGeom prst="rect">
            <a:avLst/>
          </a:prstGeom>
          <a:solidFill>
            <a:schemeClr val="bg1"/>
          </a:solidFill>
        </p:spPr>
        <p:txBody>
          <a:bodyPr vert="horz" wrap="squar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a:t>
            </a:r>
            <a:b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Search Index</a:t>
            </a:r>
          </a:p>
        </p:txBody>
      </p:sp>
      <p:sp>
        <p:nvSpPr>
          <p:cNvPr id="31" name="Text Placeholder 2">
            <a:extLst>
              <a:ext uri="{FF2B5EF4-FFF2-40B4-BE49-F238E27FC236}">
                <a16:creationId xmlns:a16="http://schemas.microsoft.com/office/drawing/2014/main" id="{DBA2E27D-61B6-D4F6-12F9-328AF3FED6BD}"/>
              </a:ext>
              <a:ext uri="{C183D7F6-B498-43B3-948B-1728B52AA6E4}">
                <adec:decorative xmlns:adec="http://schemas.microsoft.com/office/drawing/2017/decorative" val="0"/>
              </a:ext>
            </a:extLst>
          </p:cNvPr>
          <p:cNvSpPr txBox="1">
            <a:spLocks/>
          </p:cNvSpPr>
          <p:nvPr/>
        </p:nvSpPr>
        <p:spPr>
          <a:xfrm>
            <a:off x="827668" y="5889061"/>
            <a:ext cx="1940487" cy="713460"/>
          </a:xfrm>
          <a:prstGeom prst="rect">
            <a:avLst/>
          </a:prstGeom>
          <a:no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Note that this functionality </a:t>
            </a:r>
            <a:b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is available in Azure AI Search via Azure portal wizard or via supported SDKs/REST APIs.</a:t>
            </a:r>
          </a:p>
        </p:txBody>
      </p:sp>
      <p:sp>
        <p:nvSpPr>
          <p:cNvPr id="32" name="Text Placeholder 2">
            <a:extLst>
              <a:ext uri="{FF2B5EF4-FFF2-40B4-BE49-F238E27FC236}">
                <a16:creationId xmlns:a16="http://schemas.microsoft.com/office/drawing/2014/main" id="{F471D97F-DBC6-E62D-F97F-1DFF14DB8C3D}"/>
              </a:ext>
              <a:ext uri="{C183D7F6-B498-43B3-948B-1728B52AA6E4}">
                <adec:decorative xmlns:adec="http://schemas.microsoft.com/office/drawing/2017/decorative" val="0"/>
              </a:ext>
            </a:extLst>
          </p:cNvPr>
          <p:cNvSpPr txBox="1">
            <a:spLocks/>
          </p:cNvSpPr>
          <p:nvPr/>
        </p:nvSpPr>
        <p:spPr>
          <a:xfrm>
            <a:off x="3180259" y="4252459"/>
            <a:ext cx="1584745" cy="1677827"/>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Document Intelligence text and image extraction and transformation via document intelligence layout skill. </a:t>
            </a:r>
          </a:p>
          <a:p>
            <a:pPr marL="0" marR="0" lvl="0" indent="0" algn="ctr" defTabSz="914400" rtl="0" eaLnBrk="1" fontAlgn="auto" latinLnBrk="0" hangingPunct="1">
              <a:lnSpc>
                <a:spcPct val="100000"/>
              </a:lnSpc>
              <a:spcBef>
                <a:spcPts val="40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Now also available:</a:t>
            </a:r>
          </a:p>
          <a:p>
            <a:pPr marL="0" marR="0" lvl="0" indent="0" algn="ctr"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Page number extraction</a:t>
            </a:r>
          </a:p>
          <a:p>
            <a:pPr marL="0" marR="0" lvl="0" indent="0" algn="ctr"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Image extraction</a:t>
            </a:r>
          </a:p>
          <a:p>
            <a:pPr marL="0" marR="0" lvl="0" indent="0" algn="ctr"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Text output</a:t>
            </a:r>
          </a:p>
        </p:txBody>
      </p:sp>
      <p:sp>
        <p:nvSpPr>
          <p:cNvPr id="33" name="Text Placeholder 2">
            <a:extLst>
              <a:ext uri="{FF2B5EF4-FFF2-40B4-BE49-F238E27FC236}">
                <a16:creationId xmlns:a16="http://schemas.microsoft.com/office/drawing/2014/main" id="{D22C29D0-E5B3-CE67-0B67-978E559AB25D}"/>
              </a:ext>
              <a:ext uri="{C183D7F6-B498-43B3-948B-1728B52AA6E4}">
                <adec:decorative xmlns:adec="http://schemas.microsoft.com/office/drawing/2017/decorative" val="0"/>
              </a:ext>
            </a:extLst>
          </p:cNvPr>
          <p:cNvSpPr txBox="1">
            <a:spLocks/>
          </p:cNvSpPr>
          <p:nvPr/>
        </p:nvSpPr>
        <p:spPr>
          <a:xfrm>
            <a:off x="5303699" y="4262794"/>
            <a:ext cx="1584745" cy="1421346"/>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multimodal vector creation via embedding skills (AI Vision, other multimodal embedding models like Cohere’s)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or new AIGen prompt skill for image verbalization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Azure OpenAI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text embeddings</a:t>
            </a:r>
          </a:p>
        </p:txBody>
      </p:sp>
      <p:sp>
        <p:nvSpPr>
          <p:cNvPr id="34" name="Text Placeholder 2">
            <a:extLst>
              <a:ext uri="{FF2B5EF4-FFF2-40B4-BE49-F238E27FC236}">
                <a16:creationId xmlns:a16="http://schemas.microsoft.com/office/drawing/2014/main" id="{2451057D-2DCE-D4C6-28E0-3CAD85615B85}"/>
              </a:ext>
              <a:ext uri="{C183D7F6-B498-43B3-948B-1728B52AA6E4}">
                <adec:decorative xmlns:adec="http://schemas.microsoft.com/office/drawing/2017/decorative" val="0"/>
              </a:ext>
            </a:extLst>
          </p:cNvPr>
          <p:cNvSpPr txBox="1">
            <a:spLocks/>
          </p:cNvSpPr>
          <p:nvPr/>
        </p:nvSpPr>
        <p:spPr>
          <a:xfrm>
            <a:off x="7431437" y="4320069"/>
            <a:ext cx="1584745" cy="805793"/>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extracted images storage that can be used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image annotations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 the RAG app when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users query the chat bot</a:t>
            </a:r>
          </a:p>
        </p:txBody>
      </p:sp>
      <p:sp>
        <p:nvSpPr>
          <p:cNvPr id="35" name="Text Placeholder 2">
            <a:extLst>
              <a:ext uri="{FF2B5EF4-FFF2-40B4-BE49-F238E27FC236}">
                <a16:creationId xmlns:a16="http://schemas.microsoft.com/office/drawing/2014/main" id="{8EE81E60-4889-C1FA-E9CE-40ABD7F99BAA}"/>
              </a:ext>
              <a:ext uri="{C183D7F6-B498-43B3-948B-1728B52AA6E4}">
                <adec:decorative xmlns:adec="http://schemas.microsoft.com/office/drawing/2017/decorative" val="0"/>
              </a:ext>
            </a:extLst>
          </p:cNvPr>
          <p:cNvSpPr txBox="1">
            <a:spLocks/>
          </p:cNvSpPr>
          <p:nvPr/>
        </p:nvSpPr>
        <p:spPr>
          <a:xfrm>
            <a:off x="1055198" y="2494162"/>
            <a:ext cx="1525239" cy="959681"/>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Data Source with PDF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file support: Azure Blob, OneLake, ADLS Gen2, OneLake (Preview), Azure Files (Preview), SharePoint Online (Preview)</a:t>
            </a:r>
          </a:p>
        </p:txBody>
      </p:sp>
    </p:spTree>
    <p:extLst>
      <p:ext uri="{BB962C8B-B14F-4D97-AF65-F5344CB8AC3E}">
        <p14:creationId xmlns:p14="http://schemas.microsoft.com/office/powerpoint/2010/main" val="382841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nodeType="withEffect">
                                  <p:stCondLst>
                                    <p:cond delay="3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300"/>
                                  </p:stCondLst>
                                  <p:childTnLst>
                                    <p:animMotion origin="layout" path="M 4.79167E-6 7.40741E-7 L 4.79167E-6 0.03542 " pathEditMode="relative" rAng="0" ptsTypes="AA">
                                      <p:cBhvr>
                                        <p:cTn id="14" dur="700" spd="-100000" fill="hold"/>
                                        <p:tgtEl>
                                          <p:spTgt spid="13"/>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100"/>
                                  </p:stCondLst>
                                  <p:childTnLst>
                                    <p:animMotion origin="layout" path="M -1.25E-6 0 L -1.25E-6 0.03542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7" grpId="0" animBg="1"/>
      <p:bldP spid="18" grpId="0" animBg="1"/>
      <p:bldP spid="23" grpId="0" animBg="1"/>
      <p:bldP spid="24" grpId="0" animBg="1"/>
      <p:bldP spid="25" grpId="0" animBg="1"/>
      <p:bldP spid="26" grpId="0" animBg="1"/>
      <p:bldP spid="27" grpId="0" animBg="1"/>
      <p:bldP spid="28" grpId="0" animBg="1"/>
      <p:bldP spid="30" grpId="0" animBg="1"/>
      <p:bldP spid="31" grpId="0" animBg="1"/>
      <p:bldP spid="32" grpId="0" animBg="1"/>
      <p:bldP spid="33" grpId="0" animBg="1"/>
      <p:bldP spid="34" grpId="0" animBg="1"/>
      <p:bldP spid="3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A5B1E-34BC-3AD7-91CF-D60C3C9EFAAA}"/>
            </a:ext>
          </a:extLst>
        </p:cNvPr>
        <p:cNvGrpSpPr/>
        <p:nvPr/>
      </p:nvGrpSpPr>
      <p:grpSpPr>
        <a:xfrm>
          <a:off x="0" y="0"/>
          <a:ext cx="0" cy="0"/>
          <a:chOff x="0" y="0"/>
          <a:chExt cx="0" cy="0"/>
        </a:xfrm>
      </p:grpSpPr>
      <p:sp useBgFill="1">
        <p:nvSpPr>
          <p:cNvPr id="40" name="Oval 39">
            <a:extLst>
              <a:ext uri="{FF2B5EF4-FFF2-40B4-BE49-F238E27FC236}">
                <a16:creationId xmlns:a16="http://schemas.microsoft.com/office/drawing/2014/main" id="{91F4C45D-77C1-0E54-5C81-AE163D93B050}"/>
              </a:ext>
              <a:ext uri="{C183D7F6-B498-43B3-948B-1728B52AA6E4}">
                <adec:decorative xmlns:adec="http://schemas.microsoft.com/office/drawing/2017/decorative" val="1"/>
              </a:ext>
            </a:extLst>
          </p:cNvPr>
          <p:cNvSpPr/>
          <p:nvPr/>
        </p:nvSpPr>
        <p:spPr bwMode="auto">
          <a:xfrm>
            <a:off x="10266787" y="6187581"/>
            <a:ext cx="638628" cy="63862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 name="Graphic 90">
            <a:extLst>
              <a:ext uri="{FF2B5EF4-FFF2-40B4-BE49-F238E27FC236}">
                <a16:creationId xmlns:a16="http://schemas.microsoft.com/office/drawing/2014/main" id="{0A1DFEA1-2CFB-9185-F7D8-E57B6D41B40B}"/>
              </a:ext>
              <a:ext uri="{C183D7F6-B498-43B3-948B-1728B52AA6E4}">
                <adec:decorative xmlns:adec="http://schemas.microsoft.com/office/drawing/2017/decorative" val="1"/>
              </a:ext>
            </a:extLst>
          </p:cNvPr>
          <p:cNvSpPr/>
          <p:nvPr/>
        </p:nvSpPr>
        <p:spPr>
          <a:xfrm>
            <a:off x="10608132" y="6346698"/>
            <a:ext cx="256383" cy="320395"/>
          </a:xfrm>
          <a:custGeom>
            <a:avLst/>
            <a:gdLst>
              <a:gd name="connsiteX0" fmla="*/ 254563 w 296215"/>
              <a:gd name="connsiteY0" fmla="*/ 222074 h 370172"/>
              <a:gd name="connsiteX1" fmla="*/ 296216 w 296215"/>
              <a:gd name="connsiteY1" fmla="*/ 263690 h 370172"/>
              <a:gd name="connsiteX2" fmla="*/ 296216 w 296215"/>
              <a:gd name="connsiteY2" fmla="*/ 263708 h 370172"/>
              <a:gd name="connsiteX3" fmla="*/ 296216 w 296215"/>
              <a:gd name="connsiteY3" fmla="*/ 280703 h 370172"/>
              <a:gd name="connsiteX4" fmla="*/ 286719 w 296215"/>
              <a:gd name="connsiteY4" fmla="*/ 310304 h 370172"/>
              <a:gd name="connsiteX5" fmla="*/ 148043 w 296215"/>
              <a:gd name="connsiteY5" fmla="*/ 370173 h 370172"/>
              <a:gd name="connsiteX6" fmla="*/ 9441 w 296215"/>
              <a:gd name="connsiteY6" fmla="*/ 310248 h 370172"/>
              <a:gd name="connsiteX7" fmla="*/ 0 w 296215"/>
              <a:gd name="connsiteY7" fmla="*/ 280721 h 370172"/>
              <a:gd name="connsiteX8" fmla="*/ 0 w 296215"/>
              <a:gd name="connsiteY8" fmla="*/ 263690 h 370172"/>
              <a:gd name="connsiteX9" fmla="*/ 41616 w 296215"/>
              <a:gd name="connsiteY9" fmla="*/ 222037 h 370172"/>
              <a:gd name="connsiteX10" fmla="*/ 41634 w 296215"/>
              <a:gd name="connsiteY10" fmla="*/ 222037 h 370172"/>
              <a:gd name="connsiteX11" fmla="*/ 254545 w 296215"/>
              <a:gd name="connsiteY11" fmla="*/ 222037 h 370172"/>
              <a:gd name="connsiteX12" fmla="*/ 148043 w 296215"/>
              <a:gd name="connsiteY12" fmla="*/ 0 h 370172"/>
              <a:gd name="connsiteX13" fmla="*/ 240605 w 296215"/>
              <a:gd name="connsiteY13" fmla="*/ 92562 h 370172"/>
              <a:gd name="connsiteX14" fmla="*/ 148043 w 296215"/>
              <a:gd name="connsiteY14" fmla="*/ 185123 h 370172"/>
              <a:gd name="connsiteX15" fmla="*/ 55481 w 296215"/>
              <a:gd name="connsiteY15" fmla="*/ 92562 h 370172"/>
              <a:gd name="connsiteX16" fmla="*/ 148043 w 296215"/>
              <a:gd name="connsiteY16" fmla="*/ 0 h 37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215" h="370172">
                <a:moveTo>
                  <a:pt x="254563" y="222074"/>
                </a:moveTo>
                <a:cubicBezTo>
                  <a:pt x="277557" y="222063"/>
                  <a:pt x="296205" y="240696"/>
                  <a:pt x="296216" y="263690"/>
                </a:cubicBezTo>
                <a:cubicBezTo>
                  <a:pt x="296216" y="263695"/>
                  <a:pt x="296216" y="263703"/>
                  <a:pt x="296216" y="263708"/>
                </a:cubicBezTo>
                <a:lnTo>
                  <a:pt x="296216" y="280703"/>
                </a:lnTo>
                <a:cubicBezTo>
                  <a:pt x="296214" y="291318"/>
                  <a:pt x="292893" y="301668"/>
                  <a:pt x="286719" y="310304"/>
                </a:cubicBezTo>
                <a:cubicBezTo>
                  <a:pt x="258099" y="350346"/>
                  <a:pt x="211355" y="370173"/>
                  <a:pt x="148043" y="370173"/>
                </a:cubicBezTo>
                <a:cubicBezTo>
                  <a:pt x="84694" y="370173"/>
                  <a:pt x="37987" y="350327"/>
                  <a:pt x="9441" y="310248"/>
                </a:cubicBezTo>
                <a:cubicBezTo>
                  <a:pt x="3301" y="301627"/>
                  <a:pt x="1" y="291306"/>
                  <a:pt x="0" y="280721"/>
                </a:cubicBezTo>
                <a:lnTo>
                  <a:pt x="0" y="263690"/>
                </a:lnTo>
                <a:cubicBezTo>
                  <a:pt x="-10" y="240696"/>
                  <a:pt x="18622" y="222048"/>
                  <a:pt x="41616" y="222037"/>
                </a:cubicBezTo>
                <a:cubicBezTo>
                  <a:pt x="41622" y="222037"/>
                  <a:pt x="41628" y="222037"/>
                  <a:pt x="41634" y="222037"/>
                </a:cubicBezTo>
                <a:lnTo>
                  <a:pt x="254545" y="222037"/>
                </a:lnTo>
                <a:close/>
                <a:moveTo>
                  <a:pt x="148043" y="0"/>
                </a:moveTo>
                <a:cubicBezTo>
                  <a:pt x="199163" y="0"/>
                  <a:pt x="240605" y="41441"/>
                  <a:pt x="240605" y="92562"/>
                </a:cubicBezTo>
                <a:cubicBezTo>
                  <a:pt x="240605" y="143682"/>
                  <a:pt x="199163" y="185123"/>
                  <a:pt x="148043" y="185123"/>
                </a:cubicBezTo>
                <a:cubicBezTo>
                  <a:pt x="96923" y="185123"/>
                  <a:pt x="55481" y="143682"/>
                  <a:pt x="55481" y="92562"/>
                </a:cubicBezTo>
                <a:cubicBezTo>
                  <a:pt x="55481" y="41441"/>
                  <a:pt x="96923" y="0"/>
                  <a:pt x="148043" y="0"/>
                </a:cubicBezTo>
                <a:close/>
              </a:path>
            </a:pathLst>
          </a:custGeom>
          <a:solidFill>
            <a:schemeClr val="bg1"/>
          </a:soli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79580A44-D75E-1485-FF5E-CDF5CAF406B5}"/>
              </a:ext>
              <a:ext uri="{C183D7F6-B498-43B3-948B-1728B52AA6E4}">
                <adec:decorative xmlns:adec="http://schemas.microsoft.com/office/drawing/2017/decorative" val="1"/>
              </a:ext>
            </a:extLst>
          </p:cNvPr>
          <p:cNvSpPr txBox="1">
            <a:spLocks/>
          </p:cNvSpPr>
          <p:nvPr/>
        </p:nvSpPr>
        <p:spPr>
          <a:xfrm>
            <a:off x="568827" y="1556447"/>
            <a:ext cx="11038464" cy="5203492"/>
          </a:xfrm>
          <a:prstGeom prst="roundRect">
            <a:avLst>
              <a:gd name="adj" fmla="val 316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6" name="Text Placeholder 2">
            <a:extLst>
              <a:ext uri="{FF2B5EF4-FFF2-40B4-BE49-F238E27FC236}">
                <a16:creationId xmlns:a16="http://schemas.microsoft.com/office/drawing/2014/main" id="{9155B5AD-ACD9-BAC4-A53E-3E1DC1EA6FC6}"/>
              </a:ext>
              <a:ext uri="{C183D7F6-B498-43B3-948B-1728B52AA6E4}">
                <adec:decorative xmlns:adec="http://schemas.microsoft.com/office/drawing/2017/decorative" val="1"/>
              </a:ext>
            </a:extLst>
          </p:cNvPr>
          <p:cNvSpPr txBox="1">
            <a:spLocks/>
          </p:cNvSpPr>
          <p:nvPr/>
        </p:nvSpPr>
        <p:spPr>
          <a:xfrm>
            <a:off x="4347988" y="3145085"/>
            <a:ext cx="1940487" cy="3142260"/>
          </a:xfrm>
          <a:prstGeom prst="roundRect">
            <a:avLst>
              <a:gd name="adj" fmla="val 9128"/>
            </a:avLst>
          </a:prstGeom>
          <a:solidFill>
            <a:schemeClr val="bg1"/>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cxnSp>
        <p:nvCxnSpPr>
          <p:cNvPr id="9" name="Straight Connector 8" descr="Arrow leading to the right to">
            <a:extLst>
              <a:ext uri="{FF2B5EF4-FFF2-40B4-BE49-F238E27FC236}">
                <a16:creationId xmlns:a16="http://schemas.microsoft.com/office/drawing/2014/main" id="{B1F14C87-CD32-D32C-8177-A8C48529C2B2}"/>
              </a:ext>
            </a:extLst>
          </p:cNvPr>
          <p:cNvCxnSpPr>
            <a:cxnSpLocks/>
            <a:stCxn id="15" idx="3"/>
            <a:endCxn id="28" idx="1"/>
          </p:cNvCxnSpPr>
          <p:nvPr/>
        </p:nvCxnSpPr>
        <p:spPr>
          <a:xfrm flipV="1">
            <a:off x="1559000" y="2145923"/>
            <a:ext cx="1408625" cy="10019"/>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 name="Straight Connector 9" descr="Arrow leading to the right to">
            <a:extLst>
              <a:ext uri="{FF2B5EF4-FFF2-40B4-BE49-F238E27FC236}">
                <a16:creationId xmlns:a16="http://schemas.microsoft.com/office/drawing/2014/main" id="{FE4668DF-D689-0730-9750-FE68449C73DD}"/>
              </a:ext>
            </a:extLst>
          </p:cNvPr>
          <p:cNvCxnSpPr>
            <a:cxnSpLocks/>
            <a:stCxn id="13" idx="1"/>
            <a:endCxn id="28" idx="3"/>
          </p:cNvCxnSpPr>
          <p:nvPr/>
        </p:nvCxnSpPr>
        <p:spPr>
          <a:xfrm flipH="1">
            <a:off x="8163670" y="2145922"/>
            <a:ext cx="2381385" cy="1"/>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7B565ED-8BB4-841E-7E56-88DCBA965A16}"/>
              </a:ext>
              <a:ext uri="{C183D7F6-B498-43B3-948B-1728B52AA6E4}">
                <adec:decorative xmlns:adec="http://schemas.microsoft.com/office/drawing/2017/decorative" val="1"/>
              </a:ext>
            </a:extLst>
          </p:cNvPr>
          <p:cNvSpPr txBox="1">
            <a:spLocks/>
          </p:cNvSpPr>
          <p:nvPr/>
        </p:nvSpPr>
        <p:spPr>
          <a:xfrm>
            <a:off x="2224621" y="3145085"/>
            <a:ext cx="1940487" cy="3142260"/>
          </a:xfrm>
          <a:prstGeom prst="roundRect">
            <a:avLst>
              <a:gd name="adj" fmla="val 9128"/>
            </a:avLst>
          </a:prstGeom>
          <a:solidFill>
            <a:schemeClr val="bg1"/>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2" name="Text Placeholder 2">
            <a:extLst>
              <a:ext uri="{FF2B5EF4-FFF2-40B4-BE49-F238E27FC236}">
                <a16:creationId xmlns:a16="http://schemas.microsoft.com/office/drawing/2014/main" id="{5F4A75C5-74E8-06F7-9E26-1EF8B33DD1BF}"/>
              </a:ext>
              <a:ext uri="{C183D7F6-B498-43B3-948B-1728B52AA6E4}">
                <adec:decorative xmlns:adec="http://schemas.microsoft.com/office/drawing/2017/decorative" val="1"/>
              </a:ext>
            </a:extLst>
          </p:cNvPr>
          <p:cNvSpPr txBox="1">
            <a:spLocks/>
          </p:cNvSpPr>
          <p:nvPr/>
        </p:nvSpPr>
        <p:spPr>
          <a:xfrm>
            <a:off x="6471355" y="3145085"/>
            <a:ext cx="1940487" cy="3142260"/>
          </a:xfrm>
          <a:prstGeom prst="roundRect">
            <a:avLst>
              <a:gd name="adj" fmla="val 9128"/>
            </a:avLst>
          </a:prstGeom>
          <a:solidFill>
            <a:schemeClr val="bg1"/>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3" name="Picture 2" descr="Pricing - Azure Cognitive Search | Microsoft Azure">
            <a:extLst>
              <a:ext uri="{FF2B5EF4-FFF2-40B4-BE49-F238E27FC236}">
                <a16:creationId xmlns:a16="http://schemas.microsoft.com/office/drawing/2014/main" id="{2C33B9A4-31E6-4C74-91C5-DA9B7B44B2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412" r="19412"/>
          <a:stretch/>
        </p:blipFill>
        <p:spPr bwMode="auto">
          <a:xfrm>
            <a:off x="10545055" y="1874988"/>
            <a:ext cx="631421" cy="541868"/>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1FE8F62E-5ED1-FFBA-44A0-3E03CD5AE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198" y="1904041"/>
            <a:ext cx="503802" cy="503802"/>
          </a:xfrm>
          <a:prstGeom prst="rect">
            <a:avLst/>
          </a:prstGeom>
        </p:spPr>
      </p:pic>
      <p:sp>
        <p:nvSpPr>
          <p:cNvPr id="16" name="Text Placeholder 2">
            <a:extLst>
              <a:ext uri="{FF2B5EF4-FFF2-40B4-BE49-F238E27FC236}">
                <a16:creationId xmlns:a16="http://schemas.microsoft.com/office/drawing/2014/main" id="{322D8BC4-6F34-F9B0-7ABB-8CA2A33E2CA7}"/>
              </a:ext>
              <a:ext uri="{C183D7F6-B498-43B3-948B-1728B52AA6E4}">
                <adec:decorative xmlns:adec="http://schemas.microsoft.com/office/drawing/2017/decorative" val="0"/>
              </a:ext>
            </a:extLst>
          </p:cNvPr>
          <p:cNvSpPr txBox="1">
            <a:spLocks/>
          </p:cNvSpPr>
          <p:nvPr/>
        </p:nvSpPr>
        <p:spPr>
          <a:xfrm>
            <a:off x="1813330" y="2061517"/>
            <a:ext cx="864339" cy="174851"/>
          </a:xfrm>
          <a:prstGeom prst="rect">
            <a:avLst/>
          </a:prstGeom>
          <a:solidFill>
            <a:schemeClr val="bg1"/>
          </a:solidFill>
        </p:spPr>
        <p:txBody>
          <a:bodyPr vert="horz" wrap="non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Pulls content</a:t>
            </a:r>
          </a:p>
        </p:txBody>
      </p:sp>
      <p:sp>
        <p:nvSpPr>
          <p:cNvPr id="17" name="Text Placeholder 2">
            <a:extLst>
              <a:ext uri="{FF2B5EF4-FFF2-40B4-BE49-F238E27FC236}">
                <a16:creationId xmlns:a16="http://schemas.microsoft.com/office/drawing/2014/main" id="{17F09836-5340-E061-4A2C-1602A8007D60}"/>
              </a:ext>
              <a:ext uri="{C183D7F6-B498-43B3-948B-1728B52AA6E4}">
                <adec:decorative xmlns:adec="http://schemas.microsoft.com/office/drawing/2017/decorative" val="0"/>
              </a:ext>
            </a:extLst>
          </p:cNvPr>
          <p:cNvSpPr txBox="1">
            <a:spLocks/>
          </p:cNvSpPr>
          <p:nvPr/>
        </p:nvSpPr>
        <p:spPr>
          <a:xfrm>
            <a:off x="8841374" y="2062991"/>
            <a:ext cx="1440677" cy="159462"/>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Indexes transformed data</a:t>
            </a:r>
          </a:p>
        </p:txBody>
      </p:sp>
      <p:cxnSp>
        <p:nvCxnSpPr>
          <p:cNvPr id="19" name="Straight Connector 18" descr="Arrow leading to the right to">
            <a:extLst>
              <a:ext uri="{FF2B5EF4-FFF2-40B4-BE49-F238E27FC236}">
                <a16:creationId xmlns:a16="http://schemas.microsoft.com/office/drawing/2014/main" id="{422A3C64-414E-C308-B2E6-40AE41BDE9BA}"/>
              </a:ext>
            </a:extLst>
          </p:cNvPr>
          <p:cNvCxnSpPr>
            <a:cxnSpLocks/>
            <a:stCxn id="11" idx="0"/>
          </p:cNvCxnSpPr>
          <p:nvPr/>
        </p:nvCxnSpPr>
        <p:spPr>
          <a:xfrm flipV="1">
            <a:off x="3194865" y="2539630"/>
            <a:ext cx="0" cy="605455"/>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 name="Straight Connector 19" descr="Arrow leading to the right to">
            <a:extLst>
              <a:ext uri="{FF2B5EF4-FFF2-40B4-BE49-F238E27FC236}">
                <a16:creationId xmlns:a16="http://schemas.microsoft.com/office/drawing/2014/main" id="{6903C53B-0F6A-7FCB-7B50-8E94C6684069}"/>
              </a:ext>
            </a:extLst>
          </p:cNvPr>
          <p:cNvCxnSpPr>
            <a:cxnSpLocks/>
            <a:stCxn id="6" idx="0"/>
          </p:cNvCxnSpPr>
          <p:nvPr/>
        </p:nvCxnSpPr>
        <p:spPr>
          <a:xfrm flipV="1">
            <a:off x="5318232" y="2539630"/>
            <a:ext cx="0" cy="605455"/>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Straight Connector 20" descr="Arrow leading to the right to">
            <a:extLst>
              <a:ext uri="{FF2B5EF4-FFF2-40B4-BE49-F238E27FC236}">
                <a16:creationId xmlns:a16="http://schemas.microsoft.com/office/drawing/2014/main" id="{194A394F-F4B1-5FD1-7016-18B83F910944}"/>
              </a:ext>
            </a:extLst>
          </p:cNvPr>
          <p:cNvCxnSpPr>
            <a:cxnSpLocks/>
          </p:cNvCxnSpPr>
          <p:nvPr/>
        </p:nvCxnSpPr>
        <p:spPr>
          <a:xfrm flipH="1" flipV="1">
            <a:off x="7441598" y="2517311"/>
            <a:ext cx="1" cy="627773"/>
          </a:xfrm>
          <a:prstGeom prst="line">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CB10280A-EDE1-9A97-381F-B4F0593B7888}"/>
              </a:ext>
              <a:ext uri="{C183D7F6-B498-43B3-948B-1728B52AA6E4}">
                <adec:decorative xmlns:adec="http://schemas.microsoft.com/office/drawing/2017/decorative" val="0"/>
              </a:ext>
            </a:extLst>
          </p:cNvPr>
          <p:cNvSpPr txBox="1">
            <a:spLocks/>
          </p:cNvSpPr>
          <p:nvPr/>
        </p:nvSpPr>
        <p:spPr>
          <a:xfrm>
            <a:off x="2675331" y="2719388"/>
            <a:ext cx="1039067" cy="174851"/>
          </a:xfrm>
          <a:prstGeom prst="rect">
            <a:avLst/>
          </a:prstGeom>
          <a:solidFill>
            <a:schemeClr val="bg1"/>
          </a:solidFill>
        </p:spPr>
        <p:txBody>
          <a:bodyPr vert="horz" wrap="non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Transforms data</a:t>
            </a:r>
          </a:p>
        </p:txBody>
      </p:sp>
      <p:sp>
        <p:nvSpPr>
          <p:cNvPr id="23" name="Text Placeholder 2">
            <a:extLst>
              <a:ext uri="{FF2B5EF4-FFF2-40B4-BE49-F238E27FC236}">
                <a16:creationId xmlns:a16="http://schemas.microsoft.com/office/drawing/2014/main" id="{2458793C-E44B-C16C-015B-29B3FA2AD063}"/>
              </a:ext>
              <a:ext uri="{C183D7F6-B498-43B3-948B-1728B52AA6E4}">
                <adec:decorative xmlns:adec="http://schemas.microsoft.com/office/drawing/2017/decorative" val="0"/>
              </a:ext>
            </a:extLst>
          </p:cNvPr>
          <p:cNvSpPr txBox="1">
            <a:spLocks/>
          </p:cNvSpPr>
          <p:nvPr/>
        </p:nvSpPr>
        <p:spPr>
          <a:xfrm>
            <a:off x="4798698" y="2719388"/>
            <a:ext cx="1039067" cy="174851"/>
          </a:xfrm>
          <a:prstGeom prst="rect">
            <a:avLst/>
          </a:prstGeom>
          <a:solidFill>
            <a:schemeClr val="bg1"/>
          </a:solidFill>
        </p:spPr>
        <p:txBody>
          <a:bodyPr vert="horz" wrap="non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Transforms data</a:t>
            </a:r>
          </a:p>
        </p:txBody>
      </p:sp>
      <p:sp>
        <p:nvSpPr>
          <p:cNvPr id="24" name="Text Placeholder 2">
            <a:extLst>
              <a:ext uri="{FF2B5EF4-FFF2-40B4-BE49-F238E27FC236}">
                <a16:creationId xmlns:a16="http://schemas.microsoft.com/office/drawing/2014/main" id="{C22A20B2-4B26-61E6-5D2A-D8E6F1ADB9CE}"/>
              </a:ext>
              <a:ext uri="{C183D7F6-B498-43B3-948B-1728B52AA6E4}">
                <adec:decorative xmlns:adec="http://schemas.microsoft.com/office/drawing/2017/decorative" val="0"/>
              </a:ext>
            </a:extLst>
          </p:cNvPr>
          <p:cNvSpPr txBox="1">
            <a:spLocks/>
          </p:cNvSpPr>
          <p:nvPr/>
        </p:nvSpPr>
        <p:spPr>
          <a:xfrm>
            <a:off x="6951722" y="2719388"/>
            <a:ext cx="979755" cy="174851"/>
          </a:xfrm>
          <a:prstGeom prst="rect">
            <a:avLst/>
          </a:prstGeom>
          <a:solidFill>
            <a:schemeClr val="bg1"/>
          </a:solidFill>
        </p:spPr>
        <p:txBody>
          <a:bodyPr vert="horz" wrap="non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Exports images</a:t>
            </a:r>
          </a:p>
        </p:txBody>
      </p:sp>
      <p:sp>
        <p:nvSpPr>
          <p:cNvPr id="25" name="Text Placeholder 2">
            <a:extLst>
              <a:ext uri="{FF2B5EF4-FFF2-40B4-BE49-F238E27FC236}">
                <a16:creationId xmlns:a16="http://schemas.microsoft.com/office/drawing/2014/main" id="{334F1885-D56E-493B-BAB8-6DA4AE4BD857}"/>
              </a:ext>
              <a:ext uri="{C183D7F6-B498-43B3-948B-1728B52AA6E4}">
                <adec:decorative xmlns:adec="http://schemas.microsoft.com/office/drawing/2017/decorative" val="0"/>
              </a:ext>
            </a:extLst>
          </p:cNvPr>
          <p:cNvSpPr txBox="1">
            <a:spLocks/>
          </p:cNvSpPr>
          <p:nvPr/>
        </p:nvSpPr>
        <p:spPr>
          <a:xfrm>
            <a:off x="2402492" y="3826815"/>
            <a:ext cx="1584745" cy="498016"/>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Services multi-services (Azure AI Search-owned)</a:t>
            </a:r>
          </a:p>
        </p:txBody>
      </p:sp>
      <p:sp>
        <p:nvSpPr>
          <p:cNvPr id="26" name="Text Placeholder 2">
            <a:extLst>
              <a:ext uri="{FF2B5EF4-FFF2-40B4-BE49-F238E27FC236}">
                <a16:creationId xmlns:a16="http://schemas.microsoft.com/office/drawing/2014/main" id="{FB72A716-35CC-C68B-35ED-51A9DB1AD7B1}"/>
              </a:ext>
              <a:ext uri="{C183D7F6-B498-43B3-948B-1728B52AA6E4}">
                <adec:decorative xmlns:adec="http://schemas.microsoft.com/office/drawing/2017/decorative" val="0"/>
              </a:ext>
            </a:extLst>
          </p:cNvPr>
          <p:cNvSpPr txBox="1">
            <a:spLocks/>
          </p:cNvSpPr>
          <p:nvPr/>
        </p:nvSpPr>
        <p:spPr>
          <a:xfrm>
            <a:off x="4537174" y="3826815"/>
            <a:ext cx="1584745" cy="498016"/>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OpenAI/AI Foundry model (Customer-owned)</a:t>
            </a:r>
          </a:p>
        </p:txBody>
      </p:sp>
      <p:sp>
        <p:nvSpPr>
          <p:cNvPr id="27" name="Text Placeholder 2">
            <a:extLst>
              <a:ext uri="{FF2B5EF4-FFF2-40B4-BE49-F238E27FC236}">
                <a16:creationId xmlns:a16="http://schemas.microsoft.com/office/drawing/2014/main" id="{3F8FAA69-7E4B-BDB7-231F-65820ABA520C}"/>
              </a:ext>
              <a:ext uri="{C183D7F6-B498-43B3-948B-1728B52AA6E4}">
                <adec:decorative xmlns:adec="http://schemas.microsoft.com/office/drawing/2017/decorative" val="0"/>
              </a:ext>
            </a:extLst>
          </p:cNvPr>
          <p:cNvSpPr txBox="1">
            <a:spLocks/>
          </p:cNvSpPr>
          <p:nvPr/>
        </p:nvSpPr>
        <p:spPr>
          <a:xfrm>
            <a:off x="6487442" y="3903759"/>
            <a:ext cx="1917542" cy="344128"/>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Knowledge Store: Azure </a:t>
            </a:r>
            <a:r>
              <a:rPr kumimoji="0" lang="en-US" sz="1000" b="0" i="0" u="none" strike="noStrike" kern="1200" cap="none" spc="-20" normalizeH="0" baseline="0" noProof="0">
                <a:ln>
                  <a:noFill/>
                </a:ln>
                <a:solidFill>
                  <a:srgbClr val="000000"/>
                </a:solidFill>
                <a:effectLst/>
                <a:uLnTx/>
                <a:uFillTx/>
                <a:latin typeface="Segoe UI Semibold"/>
                <a:ea typeface="+mn-ea"/>
                <a:cs typeface="Segoe UI" panose="020B0502040204020203" pitchFamily="34" charset="0"/>
              </a:rPr>
              <a:t>Blob/Table (Customer-owned)</a:t>
            </a:r>
          </a:p>
        </p:txBody>
      </p:sp>
      <p:sp>
        <p:nvSpPr>
          <p:cNvPr id="28" name="Rectangle 12">
            <a:extLst>
              <a:ext uri="{FF2B5EF4-FFF2-40B4-BE49-F238E27FC236}">
                <a16:creationId xmlns:a16="http://schemas.microsoft.com/office/drawing/2014/main" id="{1FD71918-B3CE-CA98-2202-1A0788E9E043}"/>
              </a:ext>
              <a:ext uri="{C183D7F6-B498-43B3-948B-1728B52AA6E4}">
                <adec:decorative xmlns:adec="http://schemas.microsoft.com/office/drawing/2017/decorative" val="1"/>
              </a:ext>
            </a:extLst>
          </p:cNvPr>
          <p:cNvSpPr/>
          <p:nvPr/>
        </p:nvSpPr>
        <p:spPr bwMode="auto">
          <a:xfrm>
            <a:off x="2967625" y="1752216"/>
            <a:ext cx="5196045" cy="787414"/>
          </a:xfrm>
          <a:prstGeom prst="roundRect">
            <a:avLst>
              <a:gd name="adj" fmla="val 18083"/>
            </a:avLst>
          </a:pr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 Ingestion and Enrichment Pipeline provided </a:t>
            </a:r>
            <a:br>
              <a:rPr kumimoji="0" lang="en-US" sz="1600" b="0" i="0" u="none" strike="noStrike" kern="0" cap="none" spc="0" normalizeH="0" baseline="0" noProof="0">
                <a:ln>
                  <a:noFill/>
                </a:ln>
                <a:solidFill>
                  <a:srgbClr val="FFFFFF"/>
                </a:solidFill>
                <a:effectLst/>
                <a:uLnTx/>
                <a:uFillTx/>
                <a:latin typeface="Segoe UI"/>
                <a:ea typeface="+mn-ea"/>
                <a:cs typeface="+mn-cs"/>
              </a:rPr>
            </a:br>
            <a:r>
              <a:rPr kumimoji="0" lang="en-US" sz="1600" b="0" i="0" u="none" strike="noStrike" kern="0" cap="none" spc="0" normalizeH="0" baseline="0" noProof="0">
                <a:ln>
                  <a:noFill/>
                </a:ln>
                <a:solidFill>
                  <a:srgbClr val="FFFFFF"/>
                </a:solidFill>
                <a:effectLst/>
                <a:uLnTx/>
                <a:uFillTx/>
                <a:latin typeface="Segoe UI"/>
                <a:ea typeface="+mn-ea"/>
                <a:cs typeface="+mn-cs"/>
              </a:rPr>
              <a:t>by Azure AI Search built-in indexers (Connectors)</a:t>
            </a:r>
          </a:p>
        </p:txBody>
      </p:sp>
      <p:sp>
        <p:nvSpPr>
          <p:cNvPr id="29" name="Text Placeholder 2">
            <a:extLst>
              <a:ext uri="{FF2B5EF4-FFF2-40B4-BE49-F238E27FC236}">
                <a16:creationId xmlns:a16="http://schemas.microsoft.com/office/drawing/2014/main" id="{E9398516-231A-56B4-85F5-7C58E03710E2}"/>
              </a:ext>
              <a:ext uri="{C183D7F6-B498-43B3-948B-1728B52AA6E4}">
                <adec:decorative xmlns:adec="http://schemas.microsoft.com/office/drawing/2017/decorative" val="0"/>
              </a:ext>
            </a:extLst>
          </p:cNvPr>
          <p:cNvSpPr txBox="1">
            <a:spLocks/>
          </p:cNvSpPr>
          <p:nvPr/>
        </p:nvSpPr>
        <p:spPr>
          <a:xfrm>
            <a:off x="10378669" y="2392142"/>
            <a:ext cx="981795" cy="344128"/>
          </a:xfrm>
          <a:prstGeom prst="rect">
            <a:avLst/>
          </a:prstGeom>
          <a:solidFill>
            <a:schemeClr val="bg1"/>
          </a:solidFill>
        </p:spPr>
        <p:txBody>
          <a:bodyPr vert="horz" wrap="square" lIns="91440" tIns="18000" rIns="9144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Search Index</a:t>
            </a:r>
          </a:p>
        </p:txBody>
      </p:sp>
      <p:sp>
        <p:nvSpPr>
          <p:cNvPr id="30" name="Text Placeholder 2">
            <a:extLst>
              <a:ext uri="{FF2B5EF4-FFF2-40B4-BE49-F238E27FC236}">
                <a16:creationId xmlns:a16="http://schemas.microsoft.com/office/drawing/2014/main" id="{B8DE2F4B-EBEF-4F45-C658-725C1740F914}"/>
              </a:ext>
              <a:ext uri="{C183D7F6-B498-43B3-948B-1728B52AA6E4}">
                <adec:decorative xmlns:adec="http://schemas.microsoft.com/office/drawing/2017/decorative" val="0"/>
              </a:ext>
            </a:extLst>
          </p:cNvPr>
          <p:cNvSpPr txBox="1">
            <a:spLocks/>
          </p:cNvSpPr>
          <p:nvPr/>
        </p:nvSpPr>
        <p:spPr>
          <a:xfrm>
            <a:off x="2402492" y="4365537"/>
            <a:ext cx="1584745" cy="498016"/>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Document Intelligence text and image extraction and transformation. </a:t>
            </a:r>
          </a:p>
        </p:txBody>
      </p:sp>
      <p:sp>
        <p:nvSpPr>
          <p:cNvPr id="31" name="Text Placeholder 2">
            <a:extLst>
              <a:ext uri="{FF2B5EF4-FFF2-40B4-BE49-F238E27FC236}">
                <a16:creationId xmlns:a16="http://schemas.microsoft.com/office/drawing/2014/main" id="{1B6627CA-C823-3DE0-AF12-3F0EA07037E6}"/>
              </a:ext>
              <a:ext uri="{C183D7F6-B498-43B3-948B-1728B52AA6E4}">
                <adec:decorative xmlns:adec="http://schemas.microsoft.com/office/drawing/2017/decorative" val="0"/>
              </a:ext>
            </a:extLst>
          </p:cNvPr>
          <p:cNvSpPr txBox="1">
            <a:spLocks/>
          </p:cNvSpPr>
          <p:nvPr/>
        </p:nvSpPr>
        <p:spPr>
          <a:xfrm>
            <a:off x="4525932" y="4365537"/>
            <a:ext cx="1584745" cy="344128"/>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text/image embeddings and/or augmentation.</a:t>
            </a:r>
          </a:p>
        </p:txBody>
      </p:sp>
      <p:sp>
        <p:nvSpPr>
          <p:cNvPr id="32" name="Text Placeholder 2">
            <a:extLst>
              <a:ext uri="{FF2B5EF4-FFF2-40B4-BE49-F238E27FC236}">
                <a16:creationId xmlns:a16="http://schemas.microsoft.com/office/drawing/2014/main" id="{0D45242E-F419-170B-EF60-1A36916E8264}"/>
              </a:ext>
              <a:ext uri="{C183D7F6-B498-43B3-948B-1728B52AA6E4}">
                <adec:decorative xmlns:adec="http://schemas.microsoft.com/office/drawing/2017/decorative" val="0"/>
              </a:ext>
            </a:extLst>
          </p:cNvPr>
          <p:cNvSpPr txBox="1">
            <a:spLocks/>
          </p:cNvSpPr>
          <p:nvPr/>
        </p:nvSpPr>
        <p:spPr>
          <a:xfrm>
            <a:off x="6653670" y="4365537"/>
            <a:ext cx="1584745" cy="344128"/>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extracted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images storage.</a:t>
            </a:r>
          </a:p>
        </p:txBody>
      </p:sp>
      <p:sp>
        <p:nvSpPr>
          <p:cNvPr id="33" name="Text Placeholder 2">
            <a:extLst>
              <a:ext uri="{FF2B5EF4-FFF2-40B4-BE49-F238E27FC236}">
                <a16:creationId xmlns:a16="http://schemas.microsoft.com/office/drawing/2014/main" id="{F2908392-BB8E-B72D-A7E9-B86787F09B13}"/>
              </a:ext>
              <a:ext uri="{C183D7F6-B498-43B3-948B-1728B52AA6E4}">
                <adec:decorative xmlns:adec="http://schemas.microsoft.com/office/drawing/2017/decorative" val="0"/>
              </a:ext>
            </a:extLst>
          </p:cNvPr>
          <p:cNvSpPr txBox="1">
            <a:spLocks/>
          </p:cNvSpPr>
          <p:nvPr/>
        </p:nvSpPr>
        <p:spPr>
          <a:xfrm>
            <a:off x="1075198" y="2517311"/>
            <a:ext cx="895688" cy="1113570"/>
          </a:xfrm>
          <a:prstGeom prst="rect">
            <a:avLst/>
          </a:prstGeom>
          <a:solidFill>
            <a:schemeClr val="bg1"/>
          </a:solidFill>
        </p:spPr>
        <p:txBody>
          <a:bodyPr vert="horz" wrap="square" lIns="0" tIns="18000" rIns="0" bIns="18000" rtlCol="0" anchor="ctr" anchorCtr="0">
            <a:spAutoFit/>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Data Source with PDF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file support (Azure Blob, OneLake, ADLS Gen2, OneLake (Preview))</a:t>
            </a:r>
          </a:p>
        </p:txBody>
      </p:sp>
      <p:sp>
        <p:nvSpPr>
          <p:cNvPr id="35" name="TextBox 34">
            <a:extLst>
              <a:ext uri="{FF2B5EF4-FFF2-40B4-BE49-F238E27FC236}">
                <a16:creationId xmlns:a16="http://schemas.microsoft.com/office/drawing/2014/main" id="{A9842148-AAB7-22DA-1DCE-185773B4EF1B}"/>
              </a:ext>
              <a:ext uri="{C183D7F6-B498-43B3-948B-1728B52AA6E4}">
                <adec:decorative xmlns:adec="http://schemas.microsoft.com/office/drawing/2017/decorative" val="1"/>
              </a:ext>
            </a:extLst>
          </p:cNvPr>
          <p:cNvSpPr txBox="1"/>
          <p:nvPr/>
        </p:nvSpPr>
        <p:spPr>
          <a:xfrm>
            <a:off x="8710817" y="5590339"/>
            <a:ext cx="701968" cy="484748"/>
          </a:xfrm>
          <a:prstGeom prst="rect">
            <a:avLst/>
          </a:prstGeom>
          <a:solidFill>
            <a:schemeClr val="bg1"/>
          </a:solid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RAG </a:t>
            </a:r>
            <a:b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b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orchestrator/ agent</a:t>
            </a:r>
          </a:p>
        </p:txBody>
      </p:sp>
      <p:sp>
        <p:nvSpPr>
          <p:cNvPr id="36" name="Oval 35">
            <a:extLst>
              <a:ext uri="{FF2B5EF4-FFF2-40B4-BE49-F238E27FC236}">
                <a16:creationId xmlns:a16="http://schemas.microsoft.com/office/drawing/2014/main" id="{C3DB1C58-E153-7F8B-BDD5-38A6C0B15285}"/>
              </a:ext>
              <a:ext uri="{C183D7F6-B498-43B3-948B-1728B52AA6E4}">
                <adec:decorative xmlns:adec="http://schemas.microsoft.com/office/drawing/2017/decorative" val="1"/>
              </a:ext>
            </a:extLst>
          </p:cNvPr>
          <p:cNvSpPr/>
          <p:nvPr/>
        </p:nvSpPr>
        <p:spPr bwMode="auto">
          <a:xfrm>
            <a:off x="8857962" y="4995494"/>
            <a:ext cx="638628" cy="6386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37" name="Picture 36">
            <a:extLst>
              <a:ext uri="{FF2B5EF4-FFF2-40B4-BE49-F238E27FC236}">
                <a16:creationId xmlns:a16="http://schemas.microsoft.com/office/drawing/2014/main" id="{6FD9F843-C343-22BE-81BB-FB08C1924F6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867031" y="5124864"/>
            <a:ext cx="400514" cy="400514"/>
          </a:xfrm>
          <a:prstGeom prst="rect">
            <a:avLst/>
          </a:prstGeom>
          <a:solidFill>
            <a:schemeClr val="bg1"/>
          </a:solidFill>
        </p:spPr>
      </p:pic>
      <p:sp>
        <p:nvSpPr>
          <p:cNvPr id="38" name="Oval 37">
            <a:extLst>
              <a:ext uri="{FF2B5EF4-FFF2-40B4-BE49-F238E27FC236}">
                <a16:creationId xmlns:a16="http://schemas.microsoft.com/office/drawing/2014/main" id="{58C1D1B7-CED7-C97A-5D73-D2A375908B47}"/>
              </a:ext>
              <a:ext uri="{C183D7F6-B498-43B3-948B-1728B52AA6E4}">
                <adec:decorative xmlns:adec="http://schemas.microsoft.com/office/drawing/2017/decorative" val="1"/>
              </a:ext>
            </a:extLst>
          </p:cNvPr>
          <p:cNvSpPr/>
          <p:nvPr/>
        </p:nvSpPr>
        <p:spPr bwMode="auto">
          <a:xfrm>
            <a:off x="10266787" y="4995494"/>
            <a:ext cx="638628" cy="6386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39" name="Picture 38">
            <a:extLst>
              <a:ext uri="{FF2B5EF4-FFF2-40B4-BE49-F238E27FC236}">
                <a16:creationId xmlns:a16="http://schemas.microsoft.com/office/drawing/2014/main" id="{FDA464D7-9F61-EECE-E4BE-D02588A2FC39}"/>
              </a:ext>
            </a:extLst>
          </p:cNvPr>
          <p:cNvPicPr>
            <a:picLocks noChangeAspect="1"/>
          </p:cNvPicPr>
          <p:nvPr/>
        </p:nvPicPr>
        <p:blipFill>
          <a:blip r:embed="rId8"/>
          <a:srcRect l="1417" r="60395" b="73629"/>
          <a:stretch/>
        </p:blipFill>
        <p:spPr>
          <a:xfrm>
            <a:off x="10530808" y="5098140"/>
            <a:ext cx="411033" cy="423661"/>
          </a:xfrm>
          <a:prstGeom prst="rect">
            <a:avLst/>
          </a:prstGeom>
          <a:solidFill>
            <a:schemeClr val="bg1"/>
          </a:solidFill>
        </p:spPr>
      </p:pic>
      <p:cxnSp>
        <p:nvCxnSpPr>
          <p:cNvPr id="42" name="Connector: Elbow 78">
            <a:extLst>
              <a:ext uri="{FF2B5EF4-FFF2-40B4-BE49-F238E27FC236}">
                <a16:creationId xmlns:a16="http://schemas.microsoft.com/office/drawing/2014/main" id="{B8B42F2F-EF78-775D-D2D4-7C86F2874AEF}"/>
              </a:ext>
            </a:extLst>
          </p:cNvPr>
          <p:cNvCxnSpPr>
            <a:cxnSpLocks/>
            <a:stCxn id="39" idx="3"/>
            <a:endCxn id="40" idx="6"/>
          </p:cNvCxnSpPr>
          <p:nvPr/>
        </p:nvCxnSpPr>
        <p:spPr>
          <a:xfrm flipH="1">
            <a:off x="10905415" y="5309971"/>
            <a:ext cx="36426" cy="1196924"/>
          </a:xfrm>
          <a:prstGeom prst="bentConnector3">
            <a:avLst>
              <a:gd name="adj1" fmla="val -627574"/>
            </a:avLst>
          </a:prstGeom>
          <a:ln w="12700" cap="flat">
            <a:solidFill>
              <a:srgbClr val="6040A1"/>
            </a:solidFill>
            <a:prstDash val="solid"/>
            <a:beve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1E53C08-3770-7428-CA53-6BEBC72626DF}"/>
              </a:ext>
            </a:extLst>
          </p:cNvPr>
          <p:cNvSpPr txBox="1"/>
          <p:nvPr/>
        </p:nvSpPr>
        <p:spPr>
          <a:xfrm>
            <a:off x="10893074" y="5643242"/>
            <a:ext cx="556250" cy="557187"/>
          </a:xfrm>
          <a:prstGeom prst="rect">
            <a:avLst/>
          </a:prstGeom>
          <a:solidFill>
            <a:schemeClr val="bg1"/>
          </a:solidFill>
        </p:spPr>
        <p:txBody>
          <a:bodyPr vert="horz" wrap="square" lIns="0" tIns="18000" rIns="0" bIns="18000" rtlCol="0" anchor="b" anchorCtr="0">
            <a:no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0" marR="0" lvl="1"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Queries chat bot</a:t>
            </a:r>
          </a:p>
        </p:txBody>
      </p:sp>
      <p:sp>
        <p:nvSpPr>
          <p:cNvPr id="44" name="TextBox 43">
            <a:extLst>
              <a:ext uri="{FF2B5EF4-FFF2-40B4-BE49-F238E27FC236}">
                <a16:creationId xmlns:a16="http://schemas.microsoft.com/office/drawing/2014/main" id="{F7AEC3B5-4178-505F-5545-563185EC6B6E}"/>
              </a:ext>
              <a:ext uri="{C183D7F6-B498-43B3-948B-1728B52AA6E4}">
                <adec:decorative xmlns:adec="http://schemas.microsoft.com/office/drawing/2017/decorative" val="1"/>
              </a:ext>
            </a:extLst>
          </p:cNvPr>
          <p:cNvSpPr txBox="1"/>
          <p:nvPr/>
        </p:nvSpPr>
        <p:spPr>
          <a:xfrm>
            <a:off x="10513082" y="5590339"/>
            <a:ext cx="527399" cy="223138"/>
          </a:xfrm>
          <a:prstGeom prst="rect">
            <a:avLst/>
          </a:prstGeom>
          <a:solidFill>
            <a:schemeClr val="bg1"/>
          </a:solid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UX</a:t>
            </a:r>
          </a:p>
        </p:txBody>
      </p:sp>
      <p:cxnSp>
        <p:nvCxnSpPr>
          <p:cNvPr id="45" name="Connector: Elbow 78">
            <a:extLst>
              <a:ext uri="{FF2B5EF4-FFF2-40B4-BE49-F238E27FC236}">
                <a16:creationId xmlns:a16="http://schemas.microsoft.com/office/drawing/2014/main" id="{935C76C8-B49F-7B50-18C2-6DB179C22435}"/>
              </a:ext>
            </a:extLst>
          </p:cNvPr>
          <p:cNvCxnSpPr>
            <a:cxnSpLocks/>
            <a:stCxn id="35" idx="2"/>
            <a:endCxn id="44" idx="2"/>
          </p:cNvCxnSpPr>
          <p:nvPr/>
        </p:nvCxnSpPr>
        <p:spPr>
          <a:xfrm rot="5400000" flipH="1" flipV="1">
            <a:off x="9788486" y="5086791"/>
            <a:ext cx="261610" cy="1714981"/>
          </a:xfrm>
          <a:prstGeom prst="bentConnector3">
            <a:avLst>
              <a:gd name="adj1" fmla="val -47499"/>
            </a:avLst>
          </a:prstGeom>
          <a:ln w="12700" cap="rnd">
            <a:gradFill flip="none" rotWithShape="1">
              <a:gsLst>
                <a:gs pos="0">
                  <a:srgbClr val="0A6BBA"/>
                </a:gs>
                <a:gs pos="79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6" name="Connector: Elbow 78">
            <a:extLst>
              <a:ext uri="{FF2B5EF4-FFF2-40B4-BE49-F238E27FC236}">
                <a16:creationId xmlns:a16="http://schemas.microsoft.com/office/drawing/2014/main" id="{3C8469C6-091E-8126-56C3-5C32AC6F2011}"/>
              </a:ext>
            </a:extLst>
          </p:cNvPr>
          <p:cNvCxnSpPr>
            <a:cxnSpLocks/>
          </p:cNvCxnSpPr>
          <p:nvPr/>
        </p:nvCxnSpPr>
        <p:spPr>
          <a:xfrm rot="5400000" flipH="1" flipV="1">
            <a:off x="8878264" y="3109888"/>
            <a:ext cx="2352749" cy="1605515"/>
          </a:xfrm>
          <a:prstGeom prst="bentConnector3">
            <a:avLst>
              <a:gd name="adj1" fmla="val 16893"/>
            </a:avLst>
          </a:prstGeom>
          <a:ln w="12700" cap="flat">
            <a:solidFill>
              <a:srgbClr val="6040A1"/>
            </a:solidFill>
            <a:prstDash val="solid"/>
            <a:beve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7" name="Connector: Elbow 78">
            <a:extLst>
              <a:ext uri="{FF2B5EF4-FFF2-40B4-BE49-F238E27FC236}">
                <a16:creationId xmlns:a16="http://schemas.microsoft.com/office/drawing/2014/main" id="{E52498D2-0E5C-3F66-DD4C-774A95AFBFB5}"/>
              </a:ext>
            </a:extLst>
          </p:cNvPr>
          <p:cNvCxnSpPr>
            <a:cxnSpLocks/>
          </p:cNvCxnSpPr>
          <p:nvPr/>
        </p:nvCxnSpPr>
        <p:spPr>
          <a:xfrm rot="5400000" flipH="1" flipV="1">
            <a:off x="8700139" y="3118355"/>
            <a:ext cx="2352749" cy="1605515"/>
          </a:xfrm>
          <a:prstGeom prst="bentConnector3">
            <a:avLst>
              <a:gd name="adj1" fmla="val 35929"/>
            </a:avLst>
          </a:prstGeom>
          <a:ln w="12700" cap="rnd">
            <a:gradFill flip="none" rotWithShape="1">
              <a:gsLst>
                <a:gs pos="0">
                  <a:srgbClr val="0A6BBA"/>
                </a:gs>
                <a:gs pos="79000">
                  <a:srgbClr val="318581"/>
                </a:gs>
              </a:gsLst>
              <a:path path="circle">
                <a:fillToRect l="100000" t="100000"/>
              </a:path>
              <a:tileRect r="-100000" b="-100000"/>
            </a:gra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48" name="Connector: Elbow 78">
            <a:extLst>
              <a:ext uri="{FF2B5EF4-FFF2-40B4-BE49-F238E27FC236}">
                <a16:creationId xmlns:a16="http://schemas.microsoft.com/office/drawing/2014/main" id="{0195FC15-D698-F517-5648-3B6C8AE048FE}"/>
              </a:ext>
            </a:extLst>
          </p:cNvPr>
          <p:cNvCxnSpPr>
            <a:cxnSpLocks/>
            <a:stCxn id="36" idx="2"/>
          </p:cNvCxnSpPr>
          <p:nvPr/>
        </p:nvCxnSpPr>
        <p:spPr>
          <a:xfrm rot="10800000">
            <a:off x="7658608" y="3539100"/>
            <a:ext cx="1199354" cy="1775708"/>
          </a:xfrm>
          <a:prstGeom prst="bentConnector3">
            <a:avLst>
              <a:gd name="adj1" fmla="val 13221"/>
            </a:avLst>
          </a:prstGeom>
          <a:ln w="12700" cap="rnd">
            <a:gradFill flip="none" rotWithShape="1">
              <a:gsLst>
                <a:gs pos="0">
                  <a:srgbClr val="0A6BBA"/>
                </a:gs>
                <a:gs pos="79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9908184-B52B-BAE2-0C79-9A28D8B42DC4}"/>
              </a:ext>
              <a:ext uri="{C183D7F6-B498-43B3-948B-1728B52AA6E4}">
                <adec:decorative xmlns:adec="http://schemas.microsoft.com/office/drawing/2017/decorative" val="1"/>
              </a:ext>
            </a:extLst>
          </p:cNvPr>
          <p:cNvCxnSpPr>
            <a:cxnSpLocks/>
          </p:cNvCxnSpPr>
          <p:nvPr/>
        </p:nvCxnSpPr>
        <p:spPr>
          <a:xfrm flipH="1">
            <a:off x="9226945" y="5314808"/>
            <a:ext cx="1303863" cy="0"/>
          </a:xfrm>
          <a:prstGeom prst="straightConnector1">
            <a:avLst/>
          </a:prstGeom>
          <a:ln w="12700" cap="flat">
            <a:solidFill>
              <a:srgbClr val="6040A1"/>
            </a:solidFill>
            <a:prstDash val="solid"/>
            <a:beve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1934F66-F3E5-9FDC-A841-5EAE7676A8CB}"/>
              </a:ext>
            </a:extLst>
          </p:cNvPr>
          <p:cNvSpPr txBox="1"/>
          <p:nvPr/>
        </p:nvSpPr>
        <p:spPr>
          <a:xfrm>
            <a:off x="9437476" y="5228689"/>
            <a:ext cx="998144" cy="159462"/>
          </a:xfrm>
          <a:prstGeom prst="rect">
            <a:avLst/>
          </a:prstGeom>
          <a:solidFill>
            <a:schemeClr val="bg1"/>
          </a:solidFill>
        </p:spPr>
        <p:txBody>
          <a:bodyPr vert="horz" wrap="square" lIns="182880" tIns="18000" rIns="0" bIns="18000" rtlCol="0" anchor="ctr" anchorCtr="0">
            <a:sp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Sends user query</a:t>
            </a:r>
          </a:p>
        </p:txBody>
      </p:sp>
      <p:sp>
        <p:nvSpPr>
          <p:cNvPr id="51" name="Oval 50">
            <a:extLst>
              <a:ext uri="{FF2B5EF4-FFF2-40B4-BE49-F238E27FC236}">
                <a16:creationId xmlns:a16="http://schemas.microsoft.com/office/drawing/2014/main" id="{FA3BEE13-2A3F-9358-DD68-B0C28B641493}"/>
              </a:ext>
              <a:ext uri="{C183D7F6-B498-43B3-948B-1728B52AA6E4}">
                <adec:decorative xmlns:adec="http://schemas.microsoft.com/office/drawing/2017/decorative" val="0"/>
              </a:ext>
            </a:extLst>
          </p:cNvPr>
          <p:cNvSpPr/>
          <p:nvPr/>
        </p:nvSpPr>
        <p:spPr>
          <a:xfrm>
            <a:off x="11081199" y="5739462"/>
            <a:ext cx="180000" cy="180000"/>
          </a:xfrm>
          <a:prstGeom prst="ellipse">
            <a:avLst/>
          </a:prstGeom>
          <a:solidFill>
            <a:schemeClr val="bg1"/>
          </a:solidFill>
          <a:ln w="12700" cap="flat" cmpd="sng" algn="ctr">
            <a:solidFill>
              <a:srgbClr val="FFF8F3"/>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1</a:t>
            </a:r>
          </a:p>
        </p:txBody>
      </p:sp>
      <p:sp>
        <p:nvSpPr>
          <p:cNvPr id="52" name="Oval 51">
            <a:extLst>
              <a:ext uri="{FF2B5EF4-FFF2-40B4-BE49-F238E27FC236}">
                <a16:creationId xmlns:a16="http://schemas.microsoft.com/office/drawing/2014/main" id="{2B235DF8-98E8-ADD2-E9F3-96D5AA86C419}"/>
              </a:ext>
              <a:ext uri="{C183D7F6-B498-43B3-948B-1728B52AA6E4}">
                <adec:decorative xmlns:adec="http://schemas.microsoft.com/office/drawing/2017/decorative" val="0"/>
              </a:ext>
            </a:extLst>
          </p:cNvPr>
          <p:cNvSpPr/>
          <p:nvPr/>
        </p:nvSpPr>
        <p:spPr>
          <a:xfrm>
            <a:off x="9413409" y="5221519"/>
            <a:ext cx="180000" cy="180000"/>
          </a:xfrm>
          <a:prstGeom prst="ellipse">
            <a:avLst/>
          </a:prstGeom>
          <a:solidFill>
            <a:schemeClr val="bg1"/>
          </a:solidFill>
          <a:ln w="12700" cap="flat" cmpd="sng" algn="ctr">
            <a:solidFill>
              <a:srgbClr val="FFF8F3"/>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2</a:t>
            </a:r>
          </a:p>
        </p:txBody>
      </p:sp>
      <p:sp>
        <p:nvSpPr>
          <p:cNvPr id="53" name="TextBox 52">
            <a:extLst>
              <a:ext uri="{FF2B5EF4-FFF2-40B4-BE49-F238E27FC236}">
                <a16:creationId xmlns:a16="http://schemas.microsoft.com/office/drawing/2014/main" id="{EB5676D4-48F4-4D50-2B48-DE52F49CC59E}"/>
              </a:ext>
            </a:extLst>
          </p:cNvPr>
          <p:cNvSpPr txBox="1"/>
          <p:nvPr/>
        </p:nvSpPr>
        <p:spPr>
          <a:xfrm>
            <a:off x="9428580" y="5850790"/>
            <a:ext cx="1192373" cy="557187"/>
          </a:xfrm>
          <a:prstGeom prst="rect">
            <a:avLst/>
          </a:prstGeom>
          <a:solidFill>
            <a:schemeClr val="bg1"/>
          </a:solidFill>
        </p:spPr>
        <p:txBody>
          <a:bodyPr vert="horz" wrap="square" lIns="0" tIns="18000" rIns="0" bIns="18000" rtlCol="0" anchor="b" anchorCtr="0">
            <a:no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0" marR="0" lvl="1"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Sends AI augmented response with text </a:t>
            </a:r>
            <a:b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and images found </a:t>
            </a:r>
            <a:b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and page numbers</a:t>
            </a:r>
          </a:p>
        </p:txBody>
      </p:sp>
      <p:sp>
        <p:nvSpPr>
          <p:cNvPr id="54" name="Oval 53">
            <a:extLst>
              <a:ext uri="{FF2B5EF4-FFF2-40B4-BE49-F238E27FC236}">
                <a16:creationId xmlns:a16="http://schemas.microsoft.com/office/drawing/2014/main" id="{0FAC31A6-EA2F-9679-154F-D40191ADF88E}"/>
              </a:ext>
              <a:ext uri="{C183D7F6-B498-43B3-948B-1728B52AA6E4}">
                <adec:decorative xmlns:adec="http://schemas.microsoft.com/office/drawing/2017/decorative" val="0"/>
              </a:ext>
            </a:extLst>
          </p:cNvPr>
          <p:cNvSpPr/>
          <p:nvPr/>
        </p:nvSpPr>
        <p:spPr>
          <a:xfrm>
            <a:off x="9328334" y="6107344"/>
            <a:ext cx="180000" cy="180000"/>
          </a:xfrm>
          <a:prstGeom prst="ellipse">
            <a:avLst/>
          </a:prstGeom>
          <a:solidFill>
            <a:schemeClr val="bg1"/>
          </a:solidFill>
          <a:ln w="12700" cap="flat" cmpd="sng" algn="ctr">
            <a:solidFill>
              <a:srgbClr val="FFF8F3"/>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6</a:t>
            </a:r>
          </a:p>
        </p:txBody>
      </p:sp>
      <p:sp>
        <p:nvSpPr>
          <p:cNvPr id="55" name="TextBox 54">
            <a:extLst>
              <a:ext uri="{FF2B5EF4-FFF2-40B4-BE49-F238E27FC236}">
                <a16:creationId xmlns:a16="http://schemas.microsoft.com/office/drawing/2014/main" id="{5F083B35-1A28-60FB-7739-C786C0E1FCFA}"/>
              </a:ext>
            </a:extLst>
          </p:cNvPr>
          <p:cNvSpPr txBox="1"/>
          <p:nvPr/>
        </p:nvSpPr>
        <p:spPr>
          <a:xfrm>
            <a:off x="9353842" y="4533391"/>
            <a:ext cx="1162300" cy="282573"/>
          </a:xfrm>
          <a:prstGeom prst="rect">
            <a:avLst/>
          </a:prstGeom>
          <a:solidFill>
            <a:schemeClr val="bg1"/>
          </a:solidFill>
        </p:spPr>
        <p:txBody>
          <a:bodyPr vert="horz" wrap="square" lIns="182880" tIns="18000" rIns="0" bIns="18000" rtlCol="0" anchor="ctr" anchorCtr="0">
            <a:sp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Sends user query/</a:t>
            </a:r>
            <a:b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transformed query</a:t>
            </a:r>
          </a:p>
        </p:txBody>
      </p:sp>
      <p:sp>
        <p:nvSpPr>
          <p:cNvPr id="56" name="Oval 55">
            <a:extLst>
              <a:ext uri="{FF2B5EF4-FFF2-40B4-BE49-F238E27FC236}">
                <a16:creationId xmlns:a16="http://schemas.microsoft.com/office/drawing/2014/main" id="{931154EB-EB7C-B4DD-B41C-BCC59EA1BB62}"/>
              </a:ext>
              <a:ext uri="{C183D7F6-B498-43B3-948B-1728B52AA6E4}">
                <adec:decorative xmlns:adec="http://schemas.microsoft.com/office/drawing/2017/decorative" val="0"/>
              </a:ext>
            </a:extLst>
          </p:cNvPr>
          <p:cNvSpPr/>
          <p:nvPr/>
        </p:nvSpPr>
        <p:spPr>
          <a:xfrm>
            <a:off x="9368142" y="4587776"/>
            <a:ext cx="180000" cy="180000"/>
          </a:xfrm>
          <a:prstGeom prst="ellipse">
            <a:avLst/>
          </a:prstGeom>
          <a:solidFill>
            <a:schemeClr val="bg1"/>
          </a:solidFill>
          <a:ln w="12700" cap="flat" cmpd="sng" algn="ctr">
            <a:solidFill>
              <a:srgbClr val="FFF8F3"/>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3</a:t>
            </a:r>
          </a:p>
        </p:txBody>
      </p:sp>
      <p:sp>
        <p:nvSpPr>
          <p:cNvPr id="57" name="TextBox 56">
            <a:extLst>
              <a:ext uri="{FF2B5EF4-FFF2-40B4-BE49-F238E27FC236}">
                <a16:creationId xmlns:a16="http://schemas.microsoft.com/office/drawing/2014/main" id="{32D43A64-0FFC-582D-27AC-A4A8E566E8FF}"/>
              </a:ext>
            </a:extLst>
          </p:cNvPr>
          <p:cNvSpPr txBox="1"/>
          <p:nvPr/>
        </p:nvSpPr>
        <p:spPr>
          <a:xfrm>
            <a:off x="9130115" y="4103808"/>
            <a:ext cx="1400376" cy="282573"/>
          </a:xfrm>
          <a:prstGeom prst="rect">
            <a:avLst/>
          </a:prstGeom>
          <a:solidFill>
            <a:schemeClr val="bg1"/>
          </a:solidFill>
        </p:spPr>
        <p:txBody>
          <a:bodyPr vert="horz" wrap="square" lIns="182880" tIns="18000" rIns="0" bIns="18000" rtlCol="0" anchor="ctr" anchorCtr="0">
            <a:sp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Sends response with text and image references</a:t>
            </a:r>
          </a:p>
        </p:txBody>
      </p:sp>
      <p:sp>
        <p:nvSpPr>
          <p:cNvPr id="58" name="Oval 57">
            <a:extLst>
              <a:ext uri="{FF2B5EF4-FFF2-40B4-BE49-F238E27FC236}">
                <a16:creationId xmlns:a16="http://schemas.microsoft.com/office/drawing/2014/main" id="{81F55064-0B5E-6EFD-00D7-7E81467E0E93}"/>
              </a:ext>
              <a:ext uri="{C183D7F6-B498-43B3-948B-1728B52AA6E4}">
                <adec:decorative xmlns:adec="http://schemas.microsoft.com/office/drawing/2017/decorative" val="0"/>
              </a:ext>
            </a:extLst>
          </p:cNvPr>
          <p:cNvSpPr/>
          <p:nvPr/>
        </p:nvSpPr>
        <p:spPr>
          <a:xfrm>
            <a:off x="9130115" y="4158193"/>
            <a:ext cx="180000" cy="180000"/>
          </a:xfrm>
          <a:prstGeom prst="ellipse">
            <a:avLst/>
          </a:prstGeom>
          <a:solidFill>
            <a:schemeClr val="bg1"/>
          </a:solidFill>
          <a:ln w="12700" cap="flat" cmpd="sng" algn="ctr">
            <a:solidFill>
              <a:srgbClr val="FFF8F3"/>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4</a:t>
            </a:r>
          </a:p>
        </p:txBody>
      </p:sp>
      <p:sp>
        <p:nvSpPr>
          <p:cNvPr id="59" name="TextBox 58">
            <a:extLst>
              <a:ext uri="{FF2B5EF4-FFF2-40B4-BE49-F238E27FC236}">
                <a16:creationId xmlns:a16="http://schemas.microsoft.com/office/drawing/2014/main" id="{2888D22B-6770-0A61-A678-7BC695C777DF}"/>
              </a:ext>
            </a:extLst>
          </p:cNvPr>
          <p:cNvSpPr txBox="1"/>
          <p:nvPr/>
        </p:nvSpPr>
        <p:spPr>
          <a:xfrm>
            <a:off x="8526757" y="3395910"/>
            <a:ext cx="1400376" cy="282573"/>
          </a:xfrm>
          <a:prstGeom prst="rect">
            <a:avLst/>
          </a:prstGeom>
          <a:solidFill>
            <a:schemeClr val="bg1"/>
          </a:solidFill>
        </p:spPr>
        <p:txBody>
          <a:bodyPr vert="horz" wrap="square" lIns="182880" tIns="18000" rIns="0" bIns="18000" rtlCol="0" anchor="ctr" anchorCtr="0">
            <a:spAutoFit/>
          </a:bodyPr>
          <a:lstStyle>
            <a:defPPr>
              <a:defRPr lang="en-US"/>
            </a:defPPr>
            <a:lvl1pPr marR="0" indent="0" algn="ctr" fontAlgn="auto">
              <a:lnSpc>
                <a:spcPct val="100000"/>
              </a:lnSpc>
              <a:spcBef>
                <a:spcPts val="0"/>
              </a:spcBef>
              <a:spcAft>
                <a:spcPts val="0"/>
              </a:spcAft>
              <a:buClrTx/>
              <a:buSzPct val="90000"/>
              <a:buFont typeface="Wingdings" panose="05000000000000000000" pitchFamily="2" charset="2"/>
              <a:buNone/>
              <a:tabLst/>
              <a:defRPr sz="800" spc="0" baseline="0">
                <a:solidFill>
                  <a:srgbClr val="000000"/>
                </a:solidFill>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Gets images returned </a:t>
            </a:r>
            <a:b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 response</a:t>
            </a:r>
          </a:p>
        </p:txBody>
      </p:sp>
      <p:sp>
        <p:nvSpPr>
          <p:cNvPr id="60" name="Oval 59">
            <a:extLst>
              <a:ext uri="{FF2B5EF4-FFF2-40B4-BE49-F238E27FC236}">
                <a16:creationId xmlns:a16="http://schemas.microsoft.com/office/drawing/2014/main" id="{00BA01F1-C129-2636-2C16-D19923BFBA7B}"/>
              </a:ext>
              <a:ext uri="{C183D7F6-B498-43B3-948B-1728B52AA6E4}">
                <adec:decorative xmlns:adec="http://schemas.microsoft.com/office/drawing/2017/decorative" val="0"/>
              </a:ext>
            </a:extLst>
          </p:cNvPr>
          <p:cNvSpPr/>
          <p:nvPr/>
        </p:nvSpPr>
        <p:spPr>
          <a:xfrm>
            <a:off x="8526757" y="3450295"/>
            <a:ext cx="180000" cy="180000"/>
          </a:xfrm>
          <a:prstGeom prst="ellipse">
            <a:avLst/>
          </a:prstGeom>
          <a:solidFill>
            <a:schemeClr val="bg1"/>
          </a:solidFill>
          <a:ln w="12700" cap="flat" cmpd="sng" algn="ctr">
            <a:solidFill>
              <a:srgbClr val="FFF8F3"/>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5</a:t>
            </a:r>
          </a:p>
        </p:txBody>
      </p:sp>
      <p:sp>
        <p:nvSpPr>
          <p:cNvPr id="2" name="Title 1">
            <a:extLst>
              <a:ext uri="{FF2B5EF4-FFF2-40B4-BE49-F238E27FC236}">
                <a16:creationId xmlns:a16="http://schemas.microsoft.com/office/drawing/2014/main" id="{1CDB2414-C9A5-50CB-452C-49561D9E030D}"/>
              </a:ext>
            </a:extLst>
          </p:cNvPr>
          <p:cNvSpPr>
            <a:spLocks noGrp="1"/>
          </p:cNvSpPr>
          <p:nvPr>
            <p:ph type="title"/>
          </p:nvPr>
        </p:nvSpPr>
        <p:spPr>
          <a:xfrm>
            <a:off x="568827" y="405829"/>
            <a:ext cx="11623173" cy="984885"/>
          </a:xfrm>
        </p:spPr>
        <p:txBody>
          <a:bodyPr/>
          <a:lstStyle/>
          <a:p>
            <a:r>
              <a:rPr lang="en-US" noProof="0"/>
              <a:t>Multimodal Search:</a:t>
            </a:r>
            <a:br>
              <a:rPr lang="en-US" noProof="0"/>
            </a:br>
            <a:r>
              <a:rPr lang="en-US" sz="2800" noProof="0"/>
              <a:t>E2E multimodal search process, with Azure portal wizard and sample app</a:t>
            </a:r>
          </a:p>
        </p:txBody>
      </p:sp>
      <p:sp>
        <p:nvSpPr>
          <p:cNvPr id="4" name="Rounded Rectangle 16">
            <a:extLst>
              <a:ext uri="{FF2B5EF4-FFF2-40B4-BE49-F238E27FC236}">
                <a16:creationId xmlns:a16="http://schemas.microsoft.com/office/drawing/2014/main" id="{EC422D5D-36AB-DAB4-A256-98D916424036}"/>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Preview</a:t>
            </a:r>
          </a:p>
        </p:txBody>
      </p:sp>
      <p:sp>
        <p:nvSpPr>
          <p:cNvPr id="7" name="TextBox 6">
            <a:extLst>
              <a:ext uri="{FF2B5EF4-FFF2-40B4-BE49-F238E27FC236}">
                <a16:creationId xmlns:a16="http://schemas.microsoft.com/office/drawing/2014/main" id="{72AC954F-F067-E4E2-B4BA-B183479AA518}"/>
              </a:ext>
            </a:extLst>
          </p:cNvPr>
          <p:cNvSpPr txBox="1"/>
          <p:nvPr/>
        </p:nvSpPr>
        <p:spPr>
          <a:xfrm>
            <a:off x="7169674" y="40083"/>
            <a:ext cx="5096504" cy="338554"/>
          </a:xfrm>
          <a:prstGeom prst="rect">
            <a:avLst/>
          </a:prstGeom>
          <a:noFill/>
        </p:spPr>
        <p:txBody>
          <a:bodyPr wrap="square">
            <a:spAutoFit/>
          </a:bodyPr>
          <a:lstStyle/>
          <a:p>
            <a:r>
              <a:rPr lang="en-US" sz="1600" noProof="0"/>
              <a:t>https://aka.ms/azs-multimodal-sample-app-repo</a:t>
            </a:r>
          </a:p>
        </p:txBody>
      </p:sp>
      <p:pic>
        <p:nvPicPr>
          <p:cNvPr id="61" name="Graphic 60">
            <a:extLst>
              <a:ext uri="{FF2B5EF4-FFF2-40B4-BE49-F238E27FC236}">
                <a16:creationId xmlns:a16="http://schemas.microsoft.com/office/drawing/2014/main" id="{E95E5757-13E7-7C4C-D5CB-13AB4DFAC5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32150" y="3373218"/>
            <a:ext cx="321905" cy="310288"/>
          </a:xfrm>
          <a:prstGeom prst="rect">
            <a:avLst/>
          </a:prstGeom>
        </p:spPr>
      </p:pic>
      <p:pic>
        <p:nvPicPr>
          <p:cNvPr id="62" name="Graphic 61">
            <a:extLst>
              <a:ext uri="{FF2B5EF4-FFF2-40B4-BE49-F238E27FC236}">
                <a16:creationId xmlns:a16="http://schemas.microsoft.com/office/drawing/2014/main" id="{C6CC9175-0869-7B17-AB85-6FE140D83FAC}"/>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6875" t="6875" r="6875" b="6875"/>
          <a:stretch/>
        </p:blipFill>
        <p:spPr>
          <a:xfrm>
            <a:off x="5383617" y="3354919"/>
            <a:ext cx="354032" cy="346062"/>
          </a:xfrm>
          <a:prstGeom prst="rect">
            <a:avLst/>
          </a:prstGeom>
        </p:spPr>
      </p:pic>
      <p:pic>
        <p:nvPicPr>
          <p:cNvPr id="64" name="Picture 63">
            <a:extLst>
              <a:ext uri="{FF2B5EF4-FFF2-40B4-BE49-F238E27FC236}">
                <a16:creationId xmlns:a16="http://schemas.microsoft.com/office/drawing/2014/main" id="{7C9DF91B-755F-CD4B-7BF8-AE5CEC523EF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805776" y="3202824"/>
            <a:ext cx="672552" cy="672552"/>
          </a:xfrm>
          <a:prstGeom prst="rect">
            <a:avLst/>
          </a:prstGeom>
        </p:spPr>
      </p:pic>
      <p:pic>
        <p:nvPicPr>
          <p:cNvPr id="66" name="Graphic 65">
            <a:extLst>
              <a:ext uri="{FF2B5EF4-FFF2-40B4-BE49-F238E27FC236}">
                <a16:creationId xmlns:a16="http://schemas.microsoft.com/office/drawing/2014/main" id="{74ED37E7-A97B-DEBA-1B74-97CC5F722F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8099" y="3330510"/>
            <a:ext cx="434019" cy="424249"/>
          </a:xfrm>
          <a:prstGeom prst="rect">
            <a:avLst/>
          </a:prstGeom>
        </p:spPr>
      </p:pic>
      <p:sp>
        <p:nvSpPr>
          <p:cNvPr id="69" name="Graphic 90">
            <a:extLst>
              <a:ext uri="{FF2B5EF4-FFF2-40B4-BE49-F238E27FC236}">
                <a16:creationId xmlns:a16="http://schemas.microsoft.com/office/drawing/2014/main" id="{8269AB6F-AA4E-C9B3-2BDD-7C9EFFA94295}"/>
              </a:ext>
              <a:ext uri="{C183D7F6-B498-43B3-948B-1728B52AA6E4}">
                <adec:decorative xmlns:adec="http://schemas.microsoft.com/office/drawing/2017/decorative" val="1"/>
              </a:ext>
            </a:extLst>
          </p:cNvPr>
          <p:cNvSpPr/>
          <p:nvPr/>
        </p:nvSpPr>
        <p:spPr>
          <a:xfrm>
            <a:off x="10594084" y="6312482"/>
            <a:ext cx="256383" cy="320395"/>
          </a:xfrm>
          <a:custGeom>
            <a:avLst/>
            <a:gdLst>
              <a:gd name="connsiteX0" fmla="*/ 254563 w 296215"/>
              <a:gd name="connsiteY0" fmla="*/ 222074 h 370172"/>
              <a:gd name="connsiteX1" fmla="*/ 296216 w 296215"/>
              <a:gd name="connsiteY1" fmla="*/ 263690 h 370172"/>
              <a:gd name="connsiteX2" fmla="*/ 296216 w 296215"/>
              <a:gd name="connsiteY2" fmla="*/ 263708 h 370172"/>
              <a:gd name="connsiteX3" fmla="*/ 296216 w 296215"/>
              <a:gd name="connsiteY3" fmla="*/ 280703 h 370172"/>
              <a:gd name="connsiteX4" fmla="*/ 286719 w 296215"/>
              <a:gd name="connsiteY4" fmla="*/ 310304 h 370172"/>
              <a:gd name="connsiteX5" fmla="*/ 148043 w 296215"/>
              <a:gd name="connsiteY5" fmla="*/ 370173 h 370172"/>
              <a:gd name="connsiteX6" fmla="*/ 9441 w 296215"/>
              <a:gd name="connsiteY6" fmla="*/ 310248 h 370172"/>
              <a:gd name="connsiteX7" fmla="*/ 0 w 296215"/>
              <a:gd name="connsiteY7" fmla="*/ 280721 h 370172"/>
              <a:gd name="connsiteX8" fmla="*/ 0 w 296215"/>
              <a:gd name="connsiteY8" fmla="*/ 263690 h 370172"/>
              <a:gd name="connsiteX9" fmla="*/ 41616 w 296215"/>
              <a:gd name="connsiteY9" fmla="*/ 222037 h 370172"/>
              <a:gd name="connsiteX10" fmla="*/ 41634 w 296215"/>
              <a:gd name="connsiteY10" fmla="*/ 222037 h 370172"/>
              <a:gd name="connsiteX11" fmla="*/ 254545 w 296215"/>
              <a:gd name="connsiteY11" fmla="*/ 222037 h 370172"/>
              <a:gd name="connsiteX12" fmla="*/ 148043 w 296215"/>
              <a:gd name="connsiteY12" fmla="*/ 0 h 370172"/>
              <a:gd name="connsiteX13" fmla="*/ 240605 w 296215"/>
              <a:gd name="connsiteY13" fmla="*/ 92562 h 370172"/>
              <a:gd name="connsiteX14" fmla="*/ 148043 w 296215"/>
              <a:gd name="connsiteY14" fmla="*/ 185123 h 370172"/>
              <a:gd name="connsiteX15" fmla="*/ 55481 w 296215"/>
              <a:gd name="connsiteY15" fmla="*/ 92562 h 370172"/>
              <a:gd name="connsiteX16" fmla="*/ 148043 w 296215"/>
              <a:gd name="connsiteY16" fmla="*/ 0 h 37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215" h="370172">
                <a:moveTo>
                  <a:pt x="254563" y="222074"/>
                </a:moveTo>
                <a:cubicBezTo>
                  <a:pt x="277557" y="222063"/>
                  <a:pt x="296205" y="240696"/>
                  <a:pt x="296216" y="263690"/>
                </a:cubicBezTo>
                <a:cubicBezTo>
                  <a:pt x="296216" y="263695"/>
                  <a:pt x="296216" y="263703"/>
                  <a:pt x="296216" y="263708"/>
                </a:cubicBezTo>
                <a:lnTo>
                  <a:pt x="296216" y="280703"/>
                </a:lnTo>
                <a:cubicBezTo>
                  <a:pt x="296214" y="291318"/>
                  <a:pt x="292893" y="301668"/>
                  <a:pt x="286719" y="310304"/>
                </a:cubicBezTo>
                <a:cubicBezTo>
                  <a:pt x="258099" y="350346"/>
                  <a:pt x="211355" y="370173"/>
                  <a:pt x="148043" y="370173"/>
                </a:cubicBezTo>
                <a:cubicBezTo>
                  <a:pt x="84694" y="370173"/>
                  <a:pt x="37987" y="350327"/>
                  <a:pt x="9441" y="310248"/>
                </a:cubicBezTo>
                <a:cubicBezTo>
                  <a:pt x="3301" y="301627"/>
                  <a:pt x="1" y="291306"/>
                  <a:pt x="0" y="280721"/>
                </a:cubicBezTo>
                <a:lnTo>
                  <a:pt x="0" y="263690"/>
                </a:lnTo>
                <a:cubicBezTo>
                  <a:pt x="-10" y="240696"/>
                  <a:pt x="18622" y="222048"/>
                  <a:pt x="41616" y="222037"/>
                </a:cubicBezTo>
                <a:cubicBezTo>
                  <a:pt x="41622" y="222037"/>
                  <a:pt x="41628" y="222037"/>
                  <a:pt x="41634" y="222037"/>
                </a:cubicBezTo>
                <a:lnTo>
                  <a:pt x="254545" y="222037"/>
                </a:lnTo>
                <a:close/>
                <a:moveTo>
                  <a:pt x="148043" y="0"/>
                </a:moveTo>
                <a:cubicBezTo>
                  <a:pt x="199163" y="0"/>
                  <a:pt x="240605" y="41441"/>
                  <a:pt x="240605" y="92562"/>
                </a:cubicBezTo>
                <a:cubicBezTo>
                  <a:pt x="240605" y="143682"/>
                  <a:pt x="199163" y="185123"/>
                  <a:pt x="148043" y="185123"/>
                </a:cubicBezTo>
                <a:cubicBezTo>
                  <a:pt x="96923" y="185123"/>
                  <a:pt x="55481" y="143682"/>
                  <a:pt x="55481" y="92562"/>
                </a:cubicBezTo>
                <a:cubicBezTo>
                  <a:pt x="55481" y="41441"/>
                  <a:pt x="96923" y="0"/>
                  <a:pt x="148043" y="0"/>
                </a:cubicBezTo>
                <a:close/>
              </a:path>
            </a:pathLst>
          </a:custGeom>
          <a:solidFill>
            <a:schemeClr val="tx2"/>
          </a:soli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822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nodeType="withEffect">
                                  <p:stCondLst>
                                    <p:cond delay="3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300"/>
                                  </p:stCondLst>
                                  <p:childTnLst>
                                    <p:animMotion origin="layout" path="M 4.79167E-6 7.40741E-7 L 4.79167E-6 0.03542 " pathEditMode="relative" rAng="0" ptsTypes="AA">
                                      <p:cBhvr>
                                        <p:cTn id="14" dur="700" spd="-100000" fill="hold"/>
                                        <p:tgtEl>
                                          <p:spTgt spid="1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P spid="51" grpId="0" animBg="1"/>
      <p:bldP spid="52" grpId="0" animBg="1"/>
      <p:bldP spid="54" grpId="0" animBg="1"/>
      <p:bldP spid="56" grpId="0" animBg="1"/>
      <p:bldP spid="58" grpId="0" animBg="1"/>
      <p:bldP spid="60" grpId="0" animBg="1"/>
      <p:bldP spid="4" grpId="0" animBg="1"/>
      <p:bldP spid="4" grpId="1" animBg="1"/>
    </p:bldLst>
  </p:timing>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D6BDD-9599-EC8A-D5E1-E208169C45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FE1B0D-9334-C34E-CAD0-78CEAAA698BF}"/>
              </a:ext>
            </a:extLst>
          </p:cNvPr>
          <p:cNvSpPr>
            <a:spLocks noGrp="1"/>
          </p:cNvSpPr>
          <p:nvPr>
            <p:ph type="title"/>
          </p:nvPr>
        </p:nvSpPr>
        <p:spPr>
          <a:xfrm>
            <a:off x="585216" y="2918853"/>
            <a:ext cx="9144000" cy="615553"/>
          </a:xfrm>
        </p:spPr>
        <p:txBody>
          <a:bodyPr/>
          <a:lstStyle/>
          <a:p>
            <a:r>
              <a:rPr lang="en-US" noProof="0">
                <a:solidFill>
                  <a:schemeClr val="tx1"/>
                </a:solidFill>
              </a:rPr>
              <a:t>RAG pipeline</a:t>
            </a:r>
          </a:p>
        </p:txBody>
      </p:sp>
    </p:spTree>
    <p:extLst>
      <p:ext uri="{BB962C8B-B14F-4D97-AF65-F5344CB8AC3E}">
        <p14:creationId xmlns:p14="http://schemas.microsoft.com/office/powerpoint/2010/main" val="30942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EFD3-61A4-933F-3882-95A210345426}"/>
            </a:ext>
          </a:extLst>
        </p:cNvPr>
        <p:cNvGrpSpPr/>
        <p:nvPr/>
      </p:nvGrpSpPr>
      <p:grpSpPr>
        <a:xfrm>
          <a:off x="0" y="0"/>
          <a:ext cx="0" cy="0"/>
          <a:chOff x="0" y="0"/>
          <a:chExt cx="0" cy="0"/>
        </a:xfrm>
      </p:grpSpPr>
      <p:sp>
        <p:nvSpPr>
          <p:cNvPr id="119" name="Rectangle: Rounded Corners 95" descr="Background color wipe animation effect">
            <a:extLst>
              <a:ext uri="{FF2B5EF4-FFF2-40B4-BE49-F238E27FC236}">
                <a16:creationId xmlns:a16="http://schemas.microsoft.com/office/drawing/2014/main" id="{654D98BB-8D9B-DE1E-E55C-4417D2579FF2}"/>
              </a:ext>
            </a:extLst>
          </p:cNvPr>
          <p:cNvSpPr/>
          <p:nvPr/>
        </p:nvSpPr>
        <p:spPr bwMode="auto">
          <a:xfrm>
            <a:off x="1524" y="0"/>
            <a:ext cx="12188952" cy="6858000"/>
          </a:xfrm>
          <a:prstGeom prst="roundRect">
            <a:avLst>
              <a:gd name="adj" fmla="val 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20" name="Rectangle: Rounded Corners 25">
            <a:extLst>
              <a:ext uri="{FF2B5EF4-FFF2-40B4-BE49-F238E27FC236}">
                <a16:creationId xmlns:a16="http://schemas.microsoft.com/office/drawing/2014/main" id="{E56C9C60-7680-1DBB-E1B4-FB95313905E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auto">
          <a:xfrm>
            <a:off x="138684" y="137160"/>
            <a:ext cx="11914632" cy="6583680"/>
          </a:xfrm>
          <a:prstGeom prst="roundRect">
            <a:avLst>
              <a:gd name="adj" fmla="val 2697"/>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A8CE959-F01C-A331-41A3-73A6BC97B164}"/>
              </a:ext>
            </a:extLst>
          </p:cNvPr>
          <p:cNvSpPr>
            <a:spLocks noGrp="1"/>
          </p:cNvSpPr>
          <p:nvPr>
            <p:ph type="title" idx="4294967295"/>
          </p:nvPr>
        </p:nvSpPr>
        <p:spPr>
          <a:xfrm>
            <a:off x="592138" y="1066639"/>
            <a:ext cx="11017250" cy="553998"/>
          </a:xfrm>
        </p:spPr>
        <p:txBody>
          <a:bodyPr/>
          <a:lstStyle/>
          <a:p>
            <a:pPr algn="ctr"/>
            <a:r>
              <a:rPr lang="en-US" noProof="0">
                <a:solidFill>
                  <a:schemeClr val="tx1"/>
                </a:solidFill>
                <a:cs typeface="Segoe UI"/>
              </a:rPr>
              <a:t>Streamlined RAG pipeline</a:t>
            </a:r>
          </a:p>
        </p:txBody>
      </p:sp>
      <p:sp>
        <p:nvSpPr>
          <p:cNvPr id="7" name="Text Placeholder 3">
            <a:extLst>
              <a:ext uri="{FF2B5EF4-FFF2-40B4-BE49-F238E27FC236}">
                <a16:creationId xmlns:a16="http://schemas.microsoft.com/office/drawing/2014/main" id="{AFE61EEC-2CB1-30F2-2AAF-A204D704238D}"/>
              </a:ext>
            </a:extLst>
          </p:cNvPr>
          <p:cNvSpPr txBox="1">
            <a:spLocks/>
          </p:cNvSpPr>
          <p:nvPr/>
        </p:nvSpPr>
        <p:spPr>
          <a:xfrm>
            <a:off x="1528762" y="1465900"/>
            <a:ext cx="9134476" cy="538609"/>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fontAlgn="base">
              <a:spcBef>
                <a:spcPct val="0"/>
              </a:spcBef>
              <a:spcAft>
                <a:spcPts val="1200"/>
              </a:spcAft>
              <a:defRPr/>
            </a:pPr>
            <a:r>
              <a:rPr lang="en-US" sz="2000" noProof="0">
                <a:ln w="3175">
                  <a:noFill/>
                </a:ln>
                <a:solidFill>
                  <a:srgbClr val="0078D4"/>
                </a:solidFill>
                <a:latin typeface="Segoe UI Semibold" panose="020B0502040204020203" pitchFamily="34" charset="0"/>
              </a:rPr>
              <a:t>Integrated vectorization and Azure AI Search</a:t>
            </a:r>
          </a:p>
        </p:txBody>
      </p:sp>
      <p:grpSp>
        <p:nvGrpSpPr>
          <p:cNvPr id="112" name="Group 111">
            <a:extLst>
              <a:ext uri="{FF2B5EF4-FFF2-40B4-BE49-F238E27FC236}">
                <a16:creationId xmlns:a16="http://schemas.microsoft.com/office/drawing/2014/main" id="{31539ACC-4D25-B551-24B1-0914B37336E3}"/>
              </a:ext>
            </a:extLst>
          </p:cNvPr>
          <p:cNvGrpSpPr/>
          <p:nvPr/>
        </p:nvGrpSpPr>
        <p:grpSpPr>
          <a:xfrm>
            <a:off x="592138" y="2543670"/>
            <a:ext cx="1722554" cy="3725368"/>
            <a:chOff x="588264" y="2543670"/>
            <a:chExt cx="1722554" cy="3725368"/>
          </a:xfrm>
        </p:grpSpPr>
        <p:sp>
          <p:nvSpPr>
            <p:cNvPr id="8" name="TextBox 7">
              <a:extLst>
                <a:ext uri="{FF2B5EF4-FFF2-40B4-BE49-F238E27FC236}">
                  <a16:creationId xmlns:a16="http://schemas.microsoft.com/office/drawing/2014/main" id="{3D11B4B7-9B58-4C97-AF0B-8CBFAE02CD2B}"/>
                </a:ext>
              </a:extLst>
            </p:cNvPr>
            <p:cNvSpPr txBox="1"/>
            <p:nvPr/>
          </p:nvSpPr>
          <p:spPr>
            <a:xfrm>
              <a:off x="772629" y="3718357"/>
              <a:ext cx="1291191" cy="45443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rPr>
                <a:t>Ingest</a:t>
              </a:r>
            </a:p>
          </p:txBody>
        </p:sp>
        <p:sp>
          <p:nvSpPr>
            <p:cNvPr id="13" name="TextBox 12">
              <a:extLst>
                <a:ext uri="{FF2B5EF4-FFF2-40B4-BE49-F238E27FC236}">
                  <a16:creationId xmlns:a16="http://schemas.microsoft.com/office/drawing/2014/main" id="{E6516A0B-EA81-4863-EBC9-35F543BCC8B4}"/>
                </a:ext>
              </a:extLst>
            </p:cNvPr>
            <p:cNvSpPr txBox="1"/>
            <p:nvPr/>
          </p:nvSpPr>
          <p:spPr>
            <a:xfrm>
              <a:off x="772628" y="4282094"/>
              <a:ext cx="1291191" cy="167738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OneLake</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Blob Storage</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ADLSv2</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SQL DB</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CosmosDB</a:t>
              </a:r>
            </a:p>
            <a:p>
              <a:pPr marL="174625" marR="0" lvl="0" indent="-174625" algn="l" defTabSz="932472" rtl="0" eaLnBrk="1" fontAlgn="base" latinLnBrk="0" hangingPunct="1">
                <a:lnSpc>
                  <a:spcPct val="100000"/>
                </a:lnSpc>
                <a:spcBef>
                  <a:spcPct val="0"/>
                </a:spcBef>
                <a:spcAft>
                  <a:spcPts val="600"/>
                </a:spcAft>
                <a:buClrTx/>
                <a:buSzTx/>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Incremental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a:rPr>
                <a:t>change tracking</a:t>
              </a:r>
            </a:p>
          </p:txBody>
        </p:sp>
        <p:grpSp>
          <p:nvGrpSpPr>
            <p:cNvPr id="67" name="Group 66">
              <a:extLst>
                <a:ext uri="{FF2B5EF4-FFF2-40B4-BE49-F238E27FC236}">
                  <a16:creationId xmlns:a16="http://schemas.microsoft.com/office/drawing/2014/main" id="{BCFD1FAB-9C7E-1222-1CD6-C9F4290FC7DA}"/>
                </a:ext>
              </a:extLst>
            </p:cNvPr>
            <p:cNvGrpSpPr/>
            <p:nvPr/>
          </p:nvGrpSpPr>
          <p:grpSpPr>
            <a:xfrm>
              <a:off x="1052896" y="2721303"/>
              <a:ext cx="730654" cy="730654"/>
              <a:chOff x="1052896" y="2835604"/>
              <a:chExt cx="730654" cy="730654"/>
            </a:xfrm>
          </p:grpSpPr>
          <p:sp>
            <p:nvSpPr>
              <p:cNvPr id="12" name="Oval 3">
                <a:extLst>
                  <a:ext uri="{FF2B5EF4-FFF2-40B4-BE49-F238E27FC236}">
                    <a16:creationId xmlns:a16="http://schemas.microsoft.com/office/drawing/2014/main" id="{6FBE2867-6BA9-8884-4454-1EB72A0965C9}"/>
                  </a:ext>
                  <a:ext uri="{C183D7F6-B498-43B3-948B-1728B52AA6E4}">
                    <adec:decorative xmlns:adec="http://schemas.microsoft.com/office/drawing/2017/decorative" val="1"/>
                  </a:ext>
                </a:extLst>
              </p:cNvPr>
              <p:cNvSpPr/>
              <p:nvPr/>
            </p:nvSpPr>
            <p:spPr bwMode="auto">
              <a:xfrm>
                <a:off x="1052896" y="2835604"/>
                <a:ext cx="730654" cy="7306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7" name="Graphic 39">
                <a:extLst>
                  <a:ext uri="{FF2B5EF4-FFF2-40B4-BE49-F238E27FC236}">
                    <a16:creationId xmlns:a16="http://schemas.microsoft.com/office/drawing/2014/main" id="{639C486E-D483-AD21-57D4-8D2969A096AD}"/>
                  </a:ext>
                </a:extLst>
              </p:cNvPr>
              <p:cNvSpPr/>
              <p:nvPr/>
            </p:nvSpPr>
            <p:spPr>
              <a:xfrm>
                <a:off x="1272907" y="3019285"/>
                <a:ext cx="290633" cy="363292"/>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106" name="Rounded Rectangle 14">
              <a:extLst>
                <a:ext uri="{FF2B5EF4-FFF2-40B4-BE49-F238E27FC236}">
                  <a16:creationId xmlns:a16="http://schemas.microsoft.com/office/drawing/2014/main" id="{2BBA882F-D976-C0A4-5907-A2C255AB0786}"/>
                </a:ext>
              </a:extLst>
            </p:cNvPr>
            <p:cNvSpPr>
              <a:spLocks/>
            </p:cNvSpPr>
            <p:nvPr/>
          </p:nvSpPr>
          <p:spPr bwMode="auto">
            <a:xfrm>
              <a:off x="588264" y="2543670"/>
              <a:ext cx="1722554" cy="3725368"/>
            </a:xfrm>
            <a:prstGeom prst="roundRect">
              <a:avLst>
                <a:gd name="adj" fmla="val 5687"/>
              </a:avLst>
            </a:pr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13" name="Group 112">
            <a:extLst>
              <a:ext uri="{FF2B5EF4-FFF2-40B4-BE49-F238E27FC236}">
                <a16:creationId xmlns:a16="http://schemas.microsoft.com/office/drawing/2014/main" id="{705EAAF3-AA87-1099-3805-689256F79D73}"/>
              </a:ext>
            </a:extLst>
          </p:cNvPr>
          <p:cNvGrpSpPr/>
          <p:nvPr/>
        </p:nvGrpSpPr>
        <p:grpSpPr>
          <a:xfrm>
            <a:off x="2447978" y="2543670"/>
            <a:ext cx="1722554" cy="3725368"/>
            <a:chOff x="2447978" y="2543670"/>
            <a:chExt cx="1722554" cy="3725368"/>
          </a:xfrm>
        </p:grpSpPr>
        <p:sp>
          <p:nvSpPr>
            <p:cNvPr id="19" name="TextBox 18">
              <a:extLst>
                <a:ext uri="{FF2B5EF4-FFF2-40B4-BE49-F238E27FC236}">
                  <a16:creationId xmlns:a16="http://schemas.microsoft.com/office/drawing/2014/main" id="{A4BA1CAA-2929-030E-7361-D26A946C8299}"/>
                </a:ext>
              </a:extLst>
            </p:cNvPr>
            <p:cNvSpPr txBox="1"/>
            <p:nvPr/>
          </p:nvSpPr>
          <p:spPr>
            <a:xfrm>
              <a:off x="2672534" y="3718357"/>
              <a:ext cx="1270818"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rPr>
                <a:t>Extract</a:t>
              </a:r>
            </a:p>
          </p:txBody>
        </p:sp>
        <p:sp>
          <p:nvSpPr>
            <p:cNvPr id="24" name="TextBox 23">
              <a:extLst>
                <a:ext uri="{FF2B5EF4-FFF2-40B4-BE49-F238E27FC236}">
                  <a16:creationId xmlns:a16="http://schemas.microsoft.com/office/drawing/2014/main" id="{5DA2B276-E1B5-567F-829E-0ACF31D07A53}"/>
                </a:ext>
              </a:extLst>
            </p:cNvPr>
            <p:cNvSpPr txBox="1"/>
            <p:nvPr/>
          </p:nvSpPr>
          <p:spPr>
            <a:xfrm>
              <a:off x="2672533" y="4257023"/>
              <a:ext cx="1381106" cy="170816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PDFs, Office docs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Image files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Nested images in PDFs, Office docs</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a:rPr>
                <a:t>Document layout JSON, CSVs, markdown parsing</a:t>
              </a:r>
            </a:p>
          </p:txBody>
        </p:sp>
        <p:sp>
          <p:nvSpPr>
            <p:cNvPr id="39" name="Oval 3">
              <a:extLst>
                <a:ext uri="{FF2B5EF4-FFF2-40B4-BE49-F238E27FC236}">
                  <a16:creationId xmlns:a16="http://schemas.microsoft.com/office/drawing/2014/main" id="{AD89DBA4-8C31-5654-4CC3-B89DE9DD1292}"/>
                </a:ext>
                <a:ext uri="{C183D7F6-B498-43B3-948B-1728B52AA6E4}">
                  <adec:decorative xmlns:adec="http://schemas.microsoft.com/office/drawing/2017/decorative" val="1"/>
                </a:ext>
              </a:extLst>
            </p:cNvPr>
            <p:cNvSpPr/>
            <p:nvPr/>
          </p:nvSpPr>
          <p:spPr bwMode="auto">
            <a:xfrm>
              <a:off x="2858780" y="2721303"/>
              <a:ext cx="730654" cy="7306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7" name="Rounded Rectangle 14">
              <a:extLst>
                <a:ext uri="{FF2B5EF4-FFF2-40B4-BE49-F238E27FC236}">
                  <a16:creationId xmlns:a16="http://schemas.microsoft.com/office/drawing/2014/main" id="{B9309586-2D25-6C25-0B0B-FDC2087E4058}"/>
                </a:ext>
              </a:extLst>
            </p:cNvPr>
            <p:cNvSpPr>
              <a:spLocks/>
            </p:cNvSpPr>
            <p:nvPr/>
          </p:nvSpPr>
          <p:spPr bwMode="auto">
            <a:xfrm>
              <a:off x="2447978" y="2543670"/>
              <a:ext cx="1722554" cy="3725368"/>
            </a:xfrm>
            <a:prstGeom prst="roundRect">
              <a:avLst>
                <a:gd name="adj" fmla="val 5687"/>
              </a:avLst>
            </a:pr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28" name="TextBox 27">
            <a:extLst>
              <a:ext uri="{FF2B5EF4-FFF2-40B4-BE49-F238E27FC236}">
                <a16:creationId xmlns:a16="http://schemas.microsoft.com/office/drawing/2014/main" id="{CC69412E-EC64-4D59-0C2A-51A449919A4A}"/>
              </a:ext>
            </a:extLst>
          </p:cNvPr>
          <p:cNvSpPr txBox="1"/>
          <p:nvPr/>
        </p:nvSpPr>
        <p:spPr>
          <a:xfrm>
            <a:off x="4530606" y="3718357"/>
            <a:ext cx="1157010"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rPr>
              <a:t>Chunk</a:t>
            </a:r>
          </a:p>
        </p:txBody>
      </p:sp>
      <p:sp>
        <p:nvSpPr>
          <p:cNvPr id="31" name="TextBox 30">
            <a:extLst>
              <a:ext uri="{FF2B5EF4-FFF2-40B4-BE49-F238E27FC236}">
                <a16:creationId xmlns:a16="http://schemas.microsoft.com/office/drawing/2014/main" id="{1D14F712-77F3-8FF4-B409-482073205BEB}"/>
              </a:ext>
            </a:extLst>
          </p:cNvPr>
          <p:cNvSpPr txBox="1"/>
          <p:nvPr/>
        </p:nvSpPr>
        <p:spPr>
          <a:xfrm>
            <a:off x="4530605" y="4257023"/>
            <a:ext cx="1446784" cy="192360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Split text</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into passages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(for text portions):</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itchFamily="34" charset="0"/>
              </a:rPr>
              <a:t>Fixed-size</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itchFamily="34" charset="0"/>
              </a:rPr>
              <a:t>AI Document Intelligence layout output</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Propagate document metadata</a:t>
            </a:r>
          </a:p>
        </p:txBody>
      </p:sp>
      <p:sp>
        <p:nvSpPr>
          <p:cNvPr id="44" name="Oval 3">
            <a:extLst>
              <a:ext uri="{FF2B5EF4-FFF2-40B4-BE49-F238E27FC236}">
                <a16:creationId xmlns:a16="http://schemas.microsoft.com/office/drawing/2014/main" id="{564A15D9-1D85-5B50-BEDE-40250C993B3E}"/>
              </a:ext>
              <a:ext uri="{C183D7F6-B498-43B3-948B-1728B52AA6E4}">
                <adec:decorative xmlns:adec="http://schemas.microsoft.com/office/drawing/2017/decorative" val="1"/>
              </a:ext>
            </a:extLst>
          </p:cNvPr>
          <p:cNvSpPr/>
          <p:nvPr/>
        </p:nvSpPr>
        <p:spPr bwMode="auto">
          <a:xfrm>
            <a:off x="4765310" y="2698346"/>
            <a:ext cx="730654" cy="7306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5" name="Graphic 36">
            <a:extLst>
              <a:ext uri="{FF2B5EF4-FFF2-40B4-BE49-F238E27FC236}">
                <a16:creationId xmlns:a16="http://schemas.microsoft.com/office/drawing/2014/main" id="{4C3FDFF4-8407-D1AF-6459-E16AA57D5C1B}"/>
              </a:ext>
            </a:extLst>
          </p:cNvPr>
          <p:cNvSpPr/>
          <p:nvPr/>
        </p:nvSpPr>
        <p:spPr>
          <a:xfrm>
            <a:off x="3058974" y="2914833"/>
            <a:ext cx="330266" cy="330299"/>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8" name="Rounded Rectangle 14">
            <a:extLst>
              <a:ext uri="{FF2B5EF4-FFF2-40B4-BE49-F238E27FC236}">
                <a16:creationId xmlns:a16="http://schemas.microsoft.com/office/drawing/2014/main" id="{E7E415B1-0273-F917-271C-BDF0EE7273BF}"/>
              </a:ext>
            </a:extLst>
          </p:cNvPr>
          <p:cNvSpPr>
            <a:spLocks/>
          </p:cNvSpPr>
          <p:nvPr/>
        </p:nvSpPr>
        <p:spPr bwMode="auto">
          <a:xfrm>
            <a:off x="4307692" y="2543670"/>
            <a:ext cx="1722554" cy="3725368"/>
          </a:xfrm>
          <a:prstGeom prst="roundRect">
            <a:avLst>
              <a:gd name="adj" fmla="val 5687"/>
            </a:avLst>
          </a:pr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913DC051-1A37-FFB7-F077-DA6E4BE78B92}"/>
              </a:ext>
            </a:extLst>
          </p:cNvPr>
          <p:cNvSpPr txBox="1">
            <a:spLocks/>
          </p:cNvSpPr>
          <p:nvPr/>
        </p:nvSpPr>
        <p:spPr>
          <a:xfrm>
            <a:off x="6384138" y="3718357"/>
            <a:ext cx="1251770"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rPr>
              <a:t>Embed</a:t>
            </a:r>
          </a:p>
        </p:txBody>
      </p:sp>
      <p:sp>
        <p:nvSpPr>
          <p:cNvPr id="37" name="TextBox 36">
            <a:extLst>
              <a:ext uri="{FF2B5EF4-FFF2-40B4-BE49-F238E27FC236}">
                <a16:creationId xmlns:a16="http://schemas.microsoft.com/office/drawing/2014/main" id="{61B626F5-D89C-91EA-EEC7-20DDE754D2CA}"/>
              </a:ext>
            </a:extLst>
          </p:cNvPr>
          <p:cNvSpPr txBox="1">
            <a:spLocks/>
          </p:cNvSpPr>
          <p:nvPr/>
        </p:nvSpPr>
        <p:spPr>
          <a:xfrm>
            <a:off x="6408983" y="4257023"/>
            <a:ext cx="125177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Image → vector </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Text → vector </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Embeddings from OpenAI, AI Vision,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or custom models</a:t>
            </a:r>
          </a:p>
        </p:txBody>
      </p:sp>
      <p:sp>
        <p:nvSpPr>
          <p:cNvPr id="109" name="Rounded Rectangle 14">
            <a:extLst>
              <a:ext uri="{FF2B5EF4-FFF2-40B4-BE49-F238E27FC236}">
                <a16:creationId xmlns:a16="http://schemas.microsoft.com/office/drawing/2014/main" id="{85C6C008-2496-B3F8-A2A5-DAD7956FB277}"/>
              </a:ext>
            </a:extLst>
          </p:cNvPr>
          <p:cNvSpPr>
            <a:spLocks/>
          </p:cNvSpPr>
          <p:nvPr/>
        </p:nvSpPr>
        <p:spPr bwMode="auto">
          <a:xfrm>
            <a:off x="6167406" y="2543670"/>
            <a:ext cx="1722554" cy="3725368"/>
          </a:xfrm>
          <a:prstGeom prst="roundRect">
            <a:avLst>
              <a:gd name="adj" fmla="val 5687"/>
            </a:avLst>
          </a:pr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19223951-F097-2AC2-D84C-188BFCC5404A}"/>
              </a:ext>
            </a:extLst>
          </p:cNvPr>
          <p:cNvSpPr txBox="1"/>
          <p:nvPr/>
        </p:nvSpPr>
        <p:spPr>
          <a:xfrm>
            <a:off x="8266654" y="3718357"/>
            <a:ext cx="1400343"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rPr>
              <a:t>Index</a:t>
            </a:r>
          </a:p>
        </p:txBody>
      </p:sp>
      <p:sp>
        <p:nvSpPr>
          <p:cNvPr id="41" name="TextBox 40">
            <a:extLst>
              <a:ext uri="{FF2B5EF4-FFF2-40B4-BE49-F238E27FC236}">
                <a16:creationId xmlns:a16="http://schemas.microsoft.com/office/drawing/2014/main" id="{C04F20C8-4BD8-8EAE-4774-B1769D10C23D}"/>
              </a:ext>
            </a:extLst>
          </p:cNvPr>
          <p:cNvSpPr txBox="1"/>
          <p:nvPr/>
        </p:nvSpPr>
        <p:spPr>
          <a:xfrm>
            <a:off x="8266653" y="4257023"/>
            <a:ext cx="1400343" cy="7078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Document index</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Chunk index</a:t>
            </a:r>
          </a:p>
          <a:p>
            <a:pPr marL="174625" marR="0" lvl="0" indent="-1746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Both</a:t>
            </a:r>
          </a:p>
        </p:txBody>
      </p:sp>
      <p:sp>
        <p:nvSpPr>
          <p:cNvPr id="57" name="Oval 3">
            <a:extLst>
              <a:ext uri="{FF2B5EF4-FFF2-40B4-BE49-F238E27FC236}">
                <a16:creationId xmlns:a16="http://schemas.microsoft.com/office/drawing/2014/main" id="{C5F9BE7D-0E83-54B9-1094-A9346F012317}"/>
              </a:ext>
              <a:ext uri="{C183D7F6-B498-43B3-948B-1728B52AA6E4}">
                <adec:decorative xmlns:adec="http://schemas.microsoft.com/office/drawing/2017/decorative" val="1"/>
              </a:ext>
            </a:extLst>
          </p:cNvPr>
          <p:cNvSpPr/>
          <p:nvPr/>
        </p:nvSpPr>
        <p:spPr bwMode="auto">
          <a:xfrm>
            <a:off x="8492774" y="2721303"/>
            <a:ext cx="730654" cy="7306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 name="Freeform: Shape 17">
            <a:extLst>
              <a:ext uri="{FF2B5EF4-FFF2-40B4-BE49-F238E27FC236}">
                <a16:creationId xmlns:a16="http://schemas.microsoft.com/office/drawing/2014/main" id="{98CF9B4E-EDA6-C2DF-6FDF-E89AD28117DD}"/>
              </a:ext>
              <a:ext uri="{C183D7F6-B498-43B3-948B-1728B52AA6E4}">
                <adec:decorative xmlns:adec="http://schemas.microsoft.com/office/drawing/2017/decorative" val="1"/>
              </a:ext>
            </a:extLst>
          </p:cNvPr>
          <p:cNvSpPr/>
          <p:nvPr/>
        </p:nvSpPr>
        <p:spPr>
          <a:xfrm>
            <a:off x="8888399" y="6956520"/>
            <a:ext cx="371244" cy="371244"/>
          </a:xfrm>
          <a:custGeom>
            <a:avLst/>
            <a:gdLst>
              <a:gd name="connsiteX0" fmla="*/ 597190 w 672246"/>
              <a:gd name="connsiteY0" fmla="*/ 0 h 672245"/>
              <a:gd name="connsiteX1" fmla="*/ 672246 w 672246"/>
              <a:gd name="connsiteY1" fmla="*/ 75057 h 672245"/>
              <a:gd name="connsiteX2" fmla="*/ 597190 w 672246"/>
              <a:gd name="connsiteY2" fmla="*/ 150113 h 672245"/>
              <a:gd name="connsiteX3" fmla="*/ 528354 w 672246"/>
              <a:gd name="connsiteY3" fmla="*/ 104682 h 672245"/>
              <a:gd name="connsiteX4" fmla="*/ 526930 w 672246"/>
              <a:gd name="connsiteY4" fmla="*/ 97900 h 672245"/>
              <a:gd name="connsiteX5" fmla="*/ 401391 w 672246"/>
              <a:gd name="connsiteY5" fmla="*/ 97900 h 672245"/>
              <a:gd name="connsiteX6" fmla="*/ 326334 w 672246"/>
              <a:gd name="connsiteY6" fmla="*/ 172956 h 672245"/>
              <a:gd name="connsiteX7" fmla="*/ 326334 w 672246"/>
              <a:gd name="connsiteY7" fmla="*/ 310016 h 672245"/>
              <a:gd name="connsiteX8" fmla="*/ 527211 w 672246"/>
              <a:gd name="connsiteY8" fmla="*/ 310016 h 672245"/>
              <a:gd name="connsiteX9" fmla="*/ 527895 w 672246"/>
              <a:gd name="connsiteY9" fmla="*/ 306498 h 672245"/>
              <a:gd name="connsiteX10" fmla="*/ 597190 w 672246"/>
              <a:gd name="connsiteY10" fmla="*/ 261066 h 672245"/>
              <a:gd name="connsiteX11" fmla="*/ 672246 w 672246"/>
              <a:gd name="connsiteY11" fmla="*/ 336123 h 672245"/>
              <a:gd name="connsiteX12" fmla="*/ 597190 w 672246"/>
              <a:gd name="connsiteY12" fmla="*/ 411179 h 672245"/>
              <a:gd name="connsiteX13" fmla="*/ 528354 w 672246"/>
              <a:gd name="connsiteY13" fmla="*/ 365748 h 672245"/>
              <a:gd name="connsiteX14" fmla="*/ 526244 w 672246"/>
              <a:gd name="connsiteY14" fmla="*/ 355703 h 672245"/>
              <a:gd name="connsiteX15" fmla="*/ 329597 w 672246"/>
              <a:gd name="connsiteY15" fmla="*/ 355703 h 672245"/>
              <a:gd name="connsiteX16" fmla="*/ 329597 w 672246"/>
              <a:gd name="connsiteY16" fmla="*/ 496026 h 672245"/>
              <a:gd name="connsiteX17" fmla="*/ 404654 w 672246"/>
              <a:gd name="connsiteY17" fmla="*/ 571082 h 672245"/>
              <a:gd name="connsiteX18" fmla="*/ 527211 w 672246"/>
              <a:gd name="connsiteY18" fmla="*/ 571082 h 672245"/>
              <a:gd name="connsiteX19" fmla="*/ 527895 w 672246"/>
              <a:gd name="connsiteY19" fmla="*/ 567564 h 672245"/>
              <a:gd name="connsiteX20" fmla="*/ 597190 w 672246"/>
              <a:gd name="connsiteY20" fmla="*/ 522132 h 672245"/>
              <a:gd name="connsiteX21" fmla="*/ 672246 w 672246"/>
              <a:gd name="connsiteY21" fmla="*/ 597189 h 672245"/>
              <a:gd name="connsiteX22" fmla="*/ 597190 w 672246"/>
              <a:gd name="connsiteY22" fmla="*/ 672245 h 672245"/>
              <a:gd name="connsiteX23" fmla="*/ 528354 w 672246"/>
              <a:gd name="connsiteY23" fmla="*/ 626814 h 672245"/>
              <a:gd name="connsiteX24" fmla="*/ 527615 w 672246"/>
              <a:gd name="connsiteY24" fmla="*/ 623295 h 672245"/>
              <a:gd name="connsiteX25" fmla="*/ 404654 w 672246"/>
              <a:gd name="connsiteY25" fmla="*/ 623295 h 672245"/>
              <a:gd name="connsiteX26" fmla="*/ 280647 w 672246"/>
              <a:gd name="connsiteY26" fmla="*/ 499289 h 672245"/>
              <a:gd name="connsiteX27" fmla="*/ 280647 w 672246"/>
              <a:gd name="connsiteY27" fmla="*/ 368756 h 672245"/>
              <a:gd name="connsiteX28" fmla="*/ 141792 w 672246"/>
              <a:gd name="connsiteY28" fmla="*/ 368756 h 672245"/>
              <a:gd name="connsiteX29" fmla="*/ 127270 w 672246"/>
              <a:gd name="connsiteY29" fmla="*/ 389560 h 672245"/>
              <a:gd name="connsiteX30" fmla="*/ 75057 w 672246"/>
              <a:gd name="connsiteY30" fmla="*/ 411179 h 672245"/>
              <a:gd name="connsiteX31" fmla="*/ 0 w 672246"/>
              <a:gd name="connsiteY31" fmla="*/ 339386 h 672245"/>
              <a:gd name="connsiteX32" fmla="*/ 75057 w 672246"/>
              <a:gd name="connsiteY32" fmla="*/ 264329 h 672245"/>
              <a:gd name="connsiteX33" fmla="*/ 143892 w 672246"/>
              <a:gd name="connsiteY33" fmla="*/ 307007 h 672245"/>
              <a:gd name="connsiteX34" fmla="*/ 145930 w 672246"/>
              <a:gd name="connsiteY34" fmla="*/ 316543 h 672245"/>
              <a:gd name="connsiteX35" fmla="*/ 277384 w 672246"/>
              <a:gd name="connsiteY35" fmla="*/ 316543 h 672245"/>
              <a:gd name="connsiteX36" fmla="*/ 277384 w 672246"/>
              <a:gd name="connsiteY36" fmla="*/ 176220 h 672245"/>
              <a:gd name="connsiteX37" fmla="*/ 401391 w 672246"/>
              <a:gd name="connsiteY37" fmla="*/ 52213 h 672245"/>
              <a:gd name="connsiteX38" fmla="*/ 526576 w 672246"/>
              <a:gd name="connsiteY38" fmla="*/ 52213 h 672245"/>
              <a:gd name="connsiteX39" fmla="*/ 527895 w 672246"/>
              <a:gd name="connsiteY39" fmla="*/ 45432 h 672245"/>
              <a:gd name="connsiteX40" fmla="*/ 597190 w 672246"/>
              <a:gd name="connsiteY40" fmla="*/ 0 h 67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72246" h="672245">
                <a:moveTo>
                  <a:pt x="597190" y="0"/>
                </a:moveTo>
                <a:cubicBezTo>
                  <a:pt x="639613" y="0"/>
                  <a:pt x="672246" y="32633"/>
                  <a:pt x="672246" y="75057"/>
                </a:cubicBezTo>
                <a:cubicBezTo>
                  <a:pt x="672246" y="117480"/>
                  <a:pt x="636350" y="150113"/>
                  <a:pt x="597190" y="150113"/>
                </a:cubicBezTo>
                <a:cubicBezTo>
                  <a:pt x="567820" y="150113"/>
                  <a:pt x="540286" y="131757"/>
                  <a:pt x="528354" y="104682"/>
                </a:cubicBezTo>
                <a:lnTo>
                  <a:pt x="526930" y="97900"/>
                </a:lnTo>
                <a:lnTo>
                  <a:pt x="401391" y="97900"/>
                </a:lnTo>
                <a:cubicBezTo>
                  <a:pt x="349177" y="97900"/>
                  <a:pt x="326334" y="120743"/>
                  <a:pt x="326334" y="172956"/>
                </a:cubicBezTo>
                <a:lnTo>
                  <a:pt x="326334" y="310016"/>
                </a:lnTo>
                <a:lnTo>
                  <a:pt x="527211" y="310016"/>
                </a:lnTo>
                <a:lnTo>
                  <a:pt x="527895" y="306498"/>
                </a:lnTo>
                <a:cubicBezTo>
                  <a:pt x="539062" y="279422"/>
                  <a:pt x="565372" y="261066"/>
                  <a:pt x="597190" y="261066"/>
                </a:cubicBezTo>
                <a:cubicBezTo>
                  <a:pt x="639613" y="261066"/>
                  <a:pt x="672246" y="293699"/>
                  <a:pt x="672246" y="336123"/>
                </a:cubicBezTo>
                <a:cubicBezTo>
                  <a:pt x="672246" y="378546"/>
                  <a:pt x="636350" y="411179"/>
                  <a:pt x="597190" y="411179"/>
                </a:cubicBezTo>
                <a:cubicBezTo>
                  <a:pt x="567820" y="411179"/>
                  <a:pt x="540286" y="392823"/>
                  <a:pt x="528354" y="365748"/>
                </a:cubicBezTo>
                <a:lnTo>
                  <a:pt x="526244" y="355703"/>
                </a:lnTo>
                <a:lnTo>
                  <a:pt x="329597" y="355703"/>
                </a:lnTo>
                <a:lnTo>
                  <a:pt x="329597" y="496026"/>
                </a:lnTo>
                <a:cubicBezTo>
                  <a:pt x="329597" y="548239"/>
                  <a:pt x="352441" y="571082"/>
                  <a:pt x="404654" y="571082"/>
                </a:cubicBezTo>
                <a:lnTo>
                  <a:pt x="527211" y="571082"/>
                </a:lnTo>
                <a:lnTo>
                  <a:pt x="527895" y="567564"/>
                </a:lnTo>
                <a:cubicBezTo>
                  <a:pt x="539062" y="540488"/>
                  <a:pt x="565372" y="522132"/>
                  <a:pt x="597190" y="522132"/>
                </a:cubicBezTo>
                <a:cubicBezTo>
                  <a:pt x="639613" y="522132"/>
                  <a:pt x="672246" y="554765"/>
                  <a:pt x="672246" y="597189"/>
                </a:cubicBezTo>
                <a:cubicBezTo>
                  <a:pt x="672246" y="639612"/>
                  <a:pt x="636350" y="672245"/>
                  <a:pt x="597190" y="672245"/>
                </a:cubicBezTo>
                <a:cubicBezTo>
                  <a:pt x="567820" y="672245"/>
                  <a:pt x="540286" y="653889"/>
                  <a:pt x="528354" y="626814"/>
                </a:cubicBezTo>
                <a:lnTo>
                  <a:pt x="527615" y="623295"/>
                </a:lnTo>
                <a:lnTo>
                  <a:pt x="404654" y="623295"/>
                </a:lnTo>
                <a:cubicBezTo>
                  <a:pt x="323071" y="623295"/>
                  <a:pt x="280647" y="577609"/>
                  <a:pt x="280647" y="499289"/>
                </a:cubicBezTo>
                <a:lnTo>
                  <a:pt x="280647" y="368756"/>
                </a:lnTo>
                <a:lnTo>
                  <a:pt x="141792" y="368756"/>
                </a:lnTo>
                <a:lnTo>
                  <a:pt x="127270" y="389560"/>
                </a:lnTo>
                <a:cubicBezTo>
                  <a:pt x="113401" y="403021"/>
                  <a:pt x="94637" y="411179"/>
                  <a:pt x="75057" y="411179"/>
                </a:cubicBezTo>
                <a:cubicBezTo>
                  <a:pt x="35897" y="411179"/>
                  <a:pt x="0" y="381809"/>
                  <a:pt x="0" y="339386"/>
                </a:cubicBezTo>
                <a:cubicBezTo>
                  <a:pt x="0" y="296962"/>
                  <a:pt x="35897" y="264329"/>
                  <a:pt x="75057" y="264329"/>
                </a:cubicBezTo>
                <a:cubicBezTo>
                  <a:pt x="104426" y="264329"/>
                  <a:pt x="131961" y="280850"/>
                  <a:pt x="143892" y="307007"/>
                </a:cubicBezTo>
                <a:lnTo>
                  <a:pt x="145930" y="316543"/>
                </a:lnTo>
                <a:lnTo>
                  <a:pt x="277384" y="316543"/>
                </a:lnTo>
                <a:lnTo>
                  <a:pt x="277384" y="176220"/>
                </a:lnTo>
                <a:cubicBezTo>
                  <a:pt x="277384" y="94636"/>
                  <a:pt x="323071" y="52213"/>
                  <a:pt x="401391" y="52213"/>
                </a:cubicBezTo>
                <a:lnTo>
                  <a:pt x="526576" y="52213"/>
                </a:lnTo>
                <a:lnTo>
                  <a:pt x="527895" y="45432"/>
                </a:lnTo>
                <a:cubicBezTo>
                  <a:pt x="539062" y="18356"/>
                  <a:pt x="565372" y="0"/>
                  <a:pt x="597190" y="0"/>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10" name="Rounded Rectangle 14">
            <a:extLst>
              <a:ext uri="{FF2B5EF4-FFF2-40B4-BE49-F238E27FC236}">
                <a16:creationId xmlns:a16="http://schemas.microsoft.com/office/drawing/2014/main" id="{8DA4FBD7-B4FF-5BFE-0A29-A4C7E34659D9}"/>
              </a:ext>
            </a:extLst>
          </p:cNvPr>
          <p:cNvSpPr>
            <a:spLocks/>
          </p:cNvSpPr>
          <p:nvPr/>
        </p:nvSpPr>
        <p:spPr bwMode="auto">
          <a:xfrm>
            <a:off x="8027122" y="2543670"/>
            <a:ext cx="1722554" cy="3725368"/>
          </a:xfrm>
          <a:prstGeom prst="roundRect">
            <a:avLst>
              <a:gd name="adj" fmla="val 5687"/>
            </a:avLst>
          </a:pr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8" name="Group 117">
            <a:extLst>
              <a:ext uri="{FF2B5EF4-FFF2-40B4-BE49-F238E27FC236}">
                <a16:creationId xmlns:a16="http://schemas.microsoft.com/office/drawing/2014/main" id="{692C9211-9EB9-AFC0-ABDB-7F80EF888F21}"/>
              </a:ext>
            </a:extLst>
          </p:cNvPr>
          <p:cNvGrpSpPr/>
          <p:nvPr/>
        </p:nvGrpSpPr>
        <p:grpSpPr>
          <a:xfrm>
            <a:off x="9886834" y="2543670"/>
            <a:ext cx="1722554" cy="3725368"/>
            <a:chOff x="9886834" y="2543670"/>
            <a:chExt cx="1722554" cy="3725368"/>
          </a:xfrm>
        </p:grpSpPr>
        <p:sp>
          <p:nvSpPr>
            <p:cNvPr id="10" name="TextBox 9">
              <a:extLst>
                <a:ext uri="{FF2B5EF4-FFF2-40B4-BE49-F238E27FC236}">
                  <a16:creationId xmlns:a16="http://schemas.microsoft.com/office/drawing/2014/main" id="{1CE94A9B-D86D-BAD1-C58B-0BDA6D76A035}"/>
                </a:ext>
              </a:extLst>
            </p:cNvPr>
            <p:cNvSpPr txBox="1"/>
            <p:nvPr/>
          </p:nvSpPr>
          <p:spPr>
            <a:xfrm>
              <a:off x="10160351" y="3718357"/>
              <a:ext cx="1400343"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1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Sans Text Semibold"/>
                  <a:ea typeface="+mn-ea"/>
                  <a:cs typeface="+mn-cs"/>
                </a:rPr>
                <a:t>Query</a:t>
              </a:r>
            </a:p>
          </p:txBody>
        </p:sp>
        <p:grpSp>
          <p:nvGrpSpPr>
            <p:cNvPr id="63" name="Group 62">
              <a:extLst>
                <a:ext uri="{FF2B5EF4-FFF2-40B4-BE49-F238E27FC236}">
                  <a16:creationId xmlns:a16="http://schemas.microsoft.com/office/drawing/2014/main" id="{6308B457-9633-D029-00FD-FA1BAEEE1761}"/>
                </a:ext>
              </a:extLst>
            </p:cNvPr>
            <p:cNvGrpSpPr/>
            <p:nvPr/>
          </p:nvGrpSpPr>
          <p:grpSpPr>
            <a:xfrm>
              <a:off x="10332957" y="2664481"/>
              <a:ext cx="730654" cy="730654"/>
              <a:chOff x="10504900" y="2778782"/>
              <a:chExt cx="730654" cy="730654"/>
            </a:xfrm>
          </p:grpSpPr>
          <p:sp>
            <p:nvSpPr>
              <p:cNvPr id="58" name="Oval 3">
                <a:extLst>
                  <a:ext uri="{FF2B5EF4-FFF2-40B4-BE49-F238E27FC236}">
                    <a16:creationId xmlns:a16="http://schemas.microsoft.com/office/drawing/2014/main" id="{131E023B-04F9-6D41-CCFE-D38A098A7A27}"/>
                  </a:ext>
                  <a:ext uri="{C183D7F6-B498-43B3-948B-1728B52AA6E4}">
                    <adec:decorative xmlns:adec="http://schemas.microsoft.com/office/drawing/2017/decorative" val="1"/>
                  </a:ext>
                </a:extLst>
              </p:cNvPr>
              <p:cNvSpPr/>
              <p:nvPr/>
            </p:nvSpPr>
            <p:spPr bwMode="auto">
              <a:xfrm>
                <a:off x="10504900" y="2778782"/>
                <a:ext cx="730654" cy="7306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6" name="Graphic 45" descr="Magnifying glass with solid fill">
                <a:extLst>
                  <a:ext uri="{FF2B5EF4-FFF2-40B4-BE49-F238E27FC236}">
                    <a16:creationId xmlns:a16="http://schemas.microsoft.com/office/drawing/2014/main" id="{976030C0-C7AE-8542-49A0-054C87A833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3353" y="2930620"/>
                <a:ext cx="440521" cy="440521"/>
              </a:xfrm>
              <a:prstGeom prst="rect">
                <a:avLst/>
              </a:prstGeom>
              <a:effectLst>
                <a:outerShdw blurRad="63500" dist="127000" dir="2700000" algn="tl" rotWithShape="0">
                  <a:srgbClr val="454142">
                    <a:alpha val="20000"/>
                  </a:srgbClr>
                </a:outerShdw>
              </a:effectLst>
            </p:spPr>
          </p:pic>
        </p:grpSp>
        <p:sp>
          <p:nvSpPr>
            <p:cNvPr id="111" name="Rounded Rectangle 14">
              <a:extLst>
                <a:ext uri="{FF2B5EF4-FFF2-40B4-BE49-F238E27FC236}">
                  <a16:creationId xmlns:a16="http://schemas.microsoft.com/office/drawing/2014/main" id="{04476A76-ED5B-4CC9-082C-1419DF9D39BE}"/>
                </a:ext>
              </a:extLst>
            </p:cNvPr>
            <p:cNvSpPr>
              <a:spLocks/>
            </p:cNvSpPr>
            <p:nvPr/>
          </p:nvSpPr>
          <p:spPr bwMode="auto">
            <a:xfrm>
              <a:off x="9886834" y="2543670"/>
              <a:ext cx="1722554" cy="3725368"/>
            </a:xfrm>
            <a:prstGeom prst="roundRect">
              <a:avLst>
                <a:gd name="adj" fmla="val 5687"/>
              </a:avLst>
            </a:pr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BD872266-1A08-D9A0-044C-CE1563958204}"/>
                </a:ext>
              </a:extLst>
            </p:cNvPr>
            <p:cNvSpPr txBox="1"/>
            <p:nvPr/>
          </p:nvSpPr>
          <p:spPr>
            <a:xfrm>
              <a:off x="10019028" y="4257023"/>
              <a:ext cx="140034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74625" lvl="0" indent="-174625" defTabSz="932472" fontAlgn="base">
                <a:spcBef>
                  <a:spcPct val="0"/>
                </a:spcBef>
                <a:spcAft>
                  <a:spcPct val="0"/>
                </a:spcAft>
                <a:buFont typeface="Arial" panose="020B0604020202020204" pitchFamily="34" charset="0"/>
                <a:buChar char="•"/>
                <a:defRPr sz="12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52425" marR="0" lvl="1"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Boosting</a:t>
              </a:r>
            </a:p>
            <a:p>
              <a:pPr marL="352425" marR="0" lvl="1"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Weighting</a:t>
              </a:r>
            </a:p>
            <a:p>
              <a:pPr marL="352425" marR="0" lvl="1"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Thresholding</a:t>
              </a:r>
            </a:p>
          </p:txBody>
        </p:sp>
      </p:grpSp>
      <p:cxnSp>
        <p:nvCxnSpPr>
          <p:cNvPr id="121" name="Straight Arrow Connector 15">
            <a:extLst>
              <a:ext uri="{FF2B5EF4-FFF2-40B4-BE49-F238E27FC236}">
                <a16:creationId xmlns:a16="http://schemas.microsoft.com/office/drawing/2014/main" id="{14A52299-CE2F-53D0-7A0D-C03D2E194DB9}"/>
              </a:ext>
            </a:extLst>
          </p:cNvPr>
          <p:cNvCxnSpPr>
            <a:cxnSpLocks/>
          </p:cNvCxnSpPr>
          <p:nvPr/>
        </p:nvCxnSpPr>
        <p:spPr>
          <a:xfrm rot="5400000" flipV="1">
            <a:off x="2513761" y="2509333"/>
            <a:ext cx="0" cy="379250"/>
          </a:xfrm>
          <a:prstGeom prst="straightConnector1">
            <a:avLst/>
          </a:prstGeom>
          <a:ln w="12700" cap="rnd">
            <a:solidFill>
              <a:srgbClr val="B1B3B3"/>
            </a:solidFill>
            <a:headEnd type="none" w="lg" len="sm"/>
            <a:tailEnd type="arrow" w="med" len="sm"/>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5">
            <a:extLst>
              <a:ext uri="{FF2B5EF4-FFF2-40B4-BE49-F238E27FC236}">
                <a16:creationId xmlns:a16="http://schemas.microsoft.com/office/drawing/2014/main" id="{9A055E55-1602-4029-9C8E-04A06AFF0177}"/>
              </a:ext>
            </a:extLst>
          </p:cNvPr>
          <p:cNvCxnSpPr>
            <a:cxnSpLocks/>
          </p:cNvCxnSpPr>
          <p:nvPr/>
        </p:nvCxnSpPr>
        <p:spPr>
          <a:xfrm rot="5400000" flipV="1">
            <a:off x="4367866" y="2509333"/>
            <a:ext cx="0" cy="379250"/>
          </a:xfrm>
          <a:prstGeom prst="straightConnector1">
            <a:avLst/>
          </a:prstGeom>
          <a:ln w="12700" cap="rnd">
            <a:solidFill>
              <a:srgbClr val="B1B3B3"/>
            </a:solidFill>
            <a:headEnd type="none" w="lg" len="sm"/>
            <a:tailEnd type="arrow" w="med" len="sm"/>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5">
            <a:extLst>
              <a:ext uri="{FF2B5EF4-FFF2-40B4-BE49-F238E27FC236}">
                <a16:creationId xmlns:a16="http://schemas.microsoft.com/office/drawing/2014/main" id="{E5DADD95-26A9-ADCC-E9B7-54B35427D5DC}"/>
              </a:ext>
            </a:extLst>
          </p:cNvPr>
          <p:cNvCxnSpPr>
            <a:cxnSpLocks/>
          </p:cNvCxnSpPr>
          <p:nvPr/>
        </p:nvCxnSpPr>
        <p:spPr>
          <a:xfrm rot="5400000" flipV="1">
            <a:off x="6221971" y="2509333"/>
            <a:ext cx="0" cy="379250"/>
          </a:xfrm>
          <a:prstGeom prst="straightConnector1">
            <a:avLst/>
          </a:prstGeom>
          <a:ln w="12700" cap="rnd">
            <a:solidFill>
              <a:srgbClr val="B1B3B3"/>
            </a:solidFill>
            <a:headEnd type="none" w="lg" len="sm"/>
            <a:tailEnd type="arrow" w="med" len="sm"/>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5">
            <a:extLst>
              <a:ext uri="{FF2B5EF4-FFF2-40B4-BE49-F238E27FC236}">
                <a16:creationId xmlns:a16="http://schemas.microsoft.com/office/drawing/2014/main" id="{C160697A-65E9-7429-3B41-CE90B60156BE}"/>
              </a:ext>
            </a:extLst>
          </p:cNvPr>
          <p:cNvCxnSpPr>
            <a:cxnSpLocks/>
          </p:cNvCxnSpPr>
          <p:nvPr/>
        </p:nvCxnSpPr>
        <p:spPr>
          <a:xfrm rot="5400000" flipV="1">
            <a:off x="8076076" y="2514890"/>
            <a:ext cx="0" cy="379250"/>
          </a:xfrm>
          <a:prstGeom prst="straightConnector1">
            <a:avLst/>
          </a:prstGeom>
          <a:ln w="12700" cap="rnd">
            <a:solidFill>
              <a:srgbClr val="B1B3B3"/>
            </a:solidFill>
            <a:headEnd type="none" w="lg" len="sm"/>
            <a:tailEnd type="arrow" w="med" len="sm"/>
          </a:ln>
          <a:effectLst/>
        </p:spPr>
        <p:style>
          <a:lnRef idx="1">
            <a:schemeClr val="accent1"/>
          </a:lnRef>
          <a:fillRef idx="0">
            <a:schemeClr val="accent1"/>
          </a:fillRef>
          <a:effectRef idx="0">
            <a:schemeClr val="accent1"/>
          </a:effectRef>
          <a:fontRef idx="minor">
            <a:schemeClr val="tx1"/>
          </a:fontRef>
        </p:style>
      </p:cxnSp>
      <p:cxnSp>
        <p:nvCxnSpPr>
          <p:cNvPr id="125" name="Straight Arrow Connector 15">
            <a:extLst>
              <a:ext uri="{FF2B5EF4-FFF2-40B4-BE49-F238E27FC236}">
                <a16:creationId xmlns:a16="http://schemas.microsoft.com/office/drawing/2014/main" id="{AE10E823-C80A-A777-4034-6FA41484786F}"/>
              </a:ext>
            </a:extLst>
          </p:cNvPr>
          <p:cNvCxnSpPr>
            <a:cxnSpLocks/>
          </p:cNvCxnSpPr>
          <p:nvPr/>
        </p:nvCxnSpPr>
        <p:spPr>
          <a:xfrm rot="5400000" flipV="1">
            <a:off x="9930182" y="2514890"/>
            <a:ext cx="0" cy="379250"/>
          </a:xfrm>
          <a:prstGeom prst="straightConnector1">
            <a:avLst/>
          </a:prstGeom>
          <a:ln w="12700" cap="rnd">
            <a:solidFill>
              <a:srgbClr val="B1B3B3"/>
            </a:solidFill>
            <a:headEnd type="none" w="lg" len="sm"/>
            <a:tailEnd type="arrow" w="med" len="sm"/>
          </a:ln>
          <a:effectLst/>
        </p:spPr>
        <p:style>
          <a:lnRef idx="1">
            <a:schemeClr val="accent1"/>
          </a:lnRef>
          <a:fillRef idx="0">
            <a:schemeClr val="accent1"/>
          </a:fillRef>
          <a:effectRef idx="0">
            <a:schemeClr val="accent1"/>
          </a:effectRef>
          <a:fontRef idx="minor">
            <a:schemeClr val="tx1"/>
          </a:fontRef>
        </p:style>
      </p:cxnSp>
      <p:pic>
        <p:nvPicPr>
          <p:cNvPr id="4" name="Picture 3" descr="A white cloud with a magnifying glass&#10;&#10;Description automatically generated">
            <a:extLst>
              <a:ext uri="{FF2B5EF4-FFF2-40B4-BE49-F238E27FC236}">
                <a16:creationId xmlns:a16="http://schemas.microsoft.com/office/drawing/2014/main" id="{EEC11AF9-1611-0782-A9DE-4C7AA0850797}"/>
              </a:ext>
            </a:extLst>
          </p:cNvPr>
          <p:cNvPicPr>
            <a:picLocks noChangeAspect="1"/>
          </p:cNvPicPr>
          <p:nvPr/>
        </p:nvPicPr>
        <p:blipFill>
          <a:blip r:embed="rId5"/>
          <a:stretch>
            <a:fillRect/>
          </a:stretch>
        </p:blipFill>
        <p:spPr>
          <a:xfrm>
            <a:off x="8583779" y="2790608"/>
            <a:ext cx="548640" cy="548640"/>
          </a:xfrm>
          <a:prstGeom prst="rect">
            <a:avLst/>
          </a:prstGeom>
        </p:spPr>
      </p:pic>
      <p:sp>
        <p:nvSpPr>
          <p:cNvPr id="6" name="Graphic 92">
            <a:extLst>
              <a:ext uri="{FF2B5EF4-FFF2-40B4-BE49-F238E27FC236}">
                <a16:creationId xmlns:a16="http://schemas.microsoft.com/office/drawing/2014/main" id="{D74DD2D4-5D63-4B9D-6FFF-E9517C4B9A42}"/>
              </a:ext>
              <a:ext uri="{C183D7F6-B498-43B3-948B-1728B52AA6E4}">
                <adec:decorative xmlns:adec="http://schemas.microsoft.com/office/drawing/2017/decorative" val="1"/>
              </a:ext>
            </a:extLst>
          </p:cNvPr>
          <p:cNvSpPr/>
          <p:nvPr/>
        </p:nvSpPr>
        <p:spPr>
          <a:xfrm>
            <a:off x="4972279" y="2905315"/>
            <a:ext cx="316715" cy="316715"/>
          </a:xfrm>
          <a:custGeom>
            <a:avLst/>
            <a:gdLst>
              <a:gd name="connsiteX0" fmla="*/ 30956 w 171450"/>
              <a:gd name="connsiteY0" fmla="*/ 0 h 171450"/>
              <a:gd name="connsiteX1" fmla="*/ 76200 w 171450"/>
              <a:gd name="connsiteY1" fmla="*/ 0 h 171450"/>
              <a:gd name="connsiteX2" fmla="*/ 76200 w 171450"/>
              <a:gd name="connsiteY2" fmla="*/ 38100 h 171450"/>
              <a:gd name="connsiteX3" fmla="*/ 0 w 171450"/>
              <a:gd name="connsiteY3" fmla="*/ 38100 h 171450"/>
              <a:gd name="connsiteX4" fmla="*/ 0 w 171450"/>
              <a:gd name="connsiteY4" fmla="*/ 30956 h 171450"/>
              <a:gd name="connsiteX5" fmla="*/ 30956 w 171450"/>
              <a:gd name="connsiteY5" fmla="*/ 0 h 171450"/>
              <a:gd name="connsiteX6" fmla="*/ 171450 w 171450"/>
              <a:gd name="connsiteY6" fmla="*/ 38100 h 171450"/>
              <a:gd name="connsiteX7" fmla="*/ 171450 w 171450"/>
              <a:gd name="connsiteY7" fmla="*/ 30956 h 171450"/>
              <a:gd name="connsiteX8" fmla="*/ 140494 w 171450"/>
              <a:gd name="connsiteY8" fmla="*/ 0 h 171450"/>
              <a:gd name="connsiteX9" fmla="*/ 90488 w 171450"/>
              <a:gd name="connsiteY9" fmla="*/ 0 h 171450"/>
              <a:gd name="connsiteX10" fmla="*/ 90488 w 171450"/>
              <a:gd name="connsiteY10" fmla="*/ 38100 h 171450"/>
              <a:gd name="connsiteX11" fmla="*/ 171450 w 171450"/>
              <a:gd name="connsiteY11" fmla="*/ 38100 h 171450"/>
              <a:gd name="connsiteX12" fmla="*/ 90488 w 171450"/>
              <a:gd name="connsiteY12" fmla="*/ 171450 h 171450"/>
              <a:gd name="connsiteX13" fmla="*/ 140494 w 171450"/>
              <a:gd name="connsiteY13" fmla="*/ 171450 h 171450"/>
              <a:gd name="connsiteX14" fmla="*/ 171450 w 171450"/>
              <a:gd name="connsiteY14" fmla="*/ 140494 h 171450"/>
              <a:gd name="connsiteX15" fmla="*/ 171450 w 171450"/>
              <a:gd name="connsiteY15" fmla="*/ 133350 h 171450"/>
              <a:gd name="connsiteX16" fmla="*/ 90488 w 171450"/>
              <a:gd name="connsiteY16" fmla="*/ 133350 h 171450"/>
              <a:gd name="connsiteX17" fmla="*/ 90488 w 171450"/>
              <a:gd name="connsiteY17" fmla="*/ 171450 h 171450"/>
              <a:gd name="connsiteX18" fmla="*/ 0 w 171450"/>
              <a:gd name="connsiteY18" fmla="*/ 52388 h 171450"/>
              <a:gd name="connsiteX19" fmla="*/ 0 w 171450"/>
              <a:gd name="connsiteY19" fmla="*/ 119063 h 171450"/>
              <a:gd name="connsiteX20" fmla="*/ 171450 w 171450"/>
              <a:gd name="connsiteY20" fmla="*/ 119063 h 171450"/>
              <a:gd name="connsiteX21" fmla="*/ 171450 w 171450"/>
              <a:gd name="connsiteY21" fmla="*/ 52388 h 171450"/>
              <a:gd name="connsiteX22" fmla="*/ 0 w 171450"/>
              <a:gd name="connsiteY22" fmla="*/ 52388 h 171450"/>
              <a:gd name="connsiteX23" fmla="*/ 90488 w 171450"/>
              <a:gd name="connsiteY23" fmla="*/ 66675 h 171450"/>
              <a:gd name="connsiteX24" fmla="*/ 90488 w 171450"/>
              <a:gd name="connsiteY24" fmla="*/ 104775 h 171450"/>
              <a:gd name="connsiteX25" fmla="*/ 76200 w 171450"/>
              <a:gd name="connsiteY25" fmla="*/ 104775 h 171450"/>
              <a:gd name="connsiteX26" fmla="*/ 76200 w 171450"/>
              <a:gd name="connsiteY26" fmla="*/ 66675 h 171450"/>
              <a:gd name="connsiteX27" fmla="*/ 90488 w 171450"/>
              <a:gd name="connsiteY27" fmla="*/ 66675 h 171450"/>
              <a:gd name="connsiteX28" fmla="*/ 0 w 171450"/>
              <a:gd name="connsiteY28" fmla="*/ 140494 h 171450"/>
              <a:gd name="connsiteX29" fmla="*/ 0 w 171450"/>
              <a:gd name="connsiteY29" fmla="*/ 133350 h 171450"/>
              <a:gd name="connsiteX30" fmla="*/ 76200 w 171450"/>
              <a:gd name="connsiteY30" fmla="*/ 133350 h 171450"/>
              <a:gd name="connsiteX31" fmla="*/ 76200 w 171450"/>
              <a:gd name="connsiteY31" fmla="*/ 171450 h 171450"/>
              <a:gd name="connsiteX32" fmla="*/ 30956 w 171450"/>
              <a:gd name="connsiteY32" fmla="*/ 171450 h 171450"/>
              <a:gd name="connsiteX33" fmla="*/ 0 w 171450"/>
              <a:gd name="connsiteY33" fmla="*/ 14049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71450">
                <a:moveTo>
                  <a:pt x="30956" y="0"/>
                </a:moveTo>
                <a:lnTo>
                  <a:pt x="76200" y="0"/>
                </a:lnTo>
                <a:lnTo>
                  <a:pt x="76200" y="38100"/>
                </a:lnTo>
                <a:lnTo>
                  <a:pt x="0" y="38100"/>
                </a:lnTo>
                <a:lnTo>
                  <a:pt x="0" y="30956"/>
                </a:lnTo>
                <a:cubicBezTo>
                  <a:pt x="0" y="13860"/>
                  <a:pt x="13860" y="0"/>
                  <a:pt x="30956" y="0"/>
                </a:cubicBezTo>
                <a:close/>
                <a:moveTo>
                  <a:pt x="171450" y="38100"/>
                </a:moveTo>
                <a:lnTo>
                  <a:pt x="171450" y="30956"/>
                </a:lnTo>
                <a:cubicBezTo>
                  <a:pt x="171450" y="13860"/>
                  <a:pt x="157590" y="0"/>
                  <a:pt x="140494" y="0"/>
                </a:cubicBezTo>
                <a:lnTo>
                  <a:pt x="90488" y="0"/>
                </a:lnTo>
                <a:lnTo>
                  <a:pt x="90488" y="38100"/>
                </a:lnTo>
                <a:lnTo>
                  <a:pt x="171450" y="38100"/>
                </a:lnTo>
                <a:close/>
                <a:moveTo>
                  <a:pt x="90488" y="171450"/>
                </a:moveTo>
                <a:lnTo>
                  <a:pt x="140494" y="171450"/>
                </a:lnTo>
                <a:cubicBezTo>
                  <a:pt x="157590" y="171450"/>
                  <a:pt x="171450" y="157590"/>
                  <a:pt x="171450" y="140494"/>
                </a:cubicBezTo>
                <a:lnTo>
                  <a:pt x="171450" y="133350"/>
                </a:lnTo>
                <a:lnTo>
                  <a:pt x="90488" y="133350"/>
                </a:lnTo>
                <a:lnTo>
                  <a:pt x="90488" y="171450"/>
                </a:lnTo>
                <a:close/>
                <a:moveTo>
                  <a:pt x="0" y="52388"/>
                </a:moveTo>
                <a:lnTo>
                  <a:pt x="0" y="119063"/>
                </a:lnTo>
                <a:lnTo>
                  <a:pt x="171450" y="119063"/>
                </a:lnTo>
                <a:lnTo>
                  <a:pt x="171450" y="52388"/>
                </a:lnTo>
                <a:lnTo>
                  <a:pt x="0" y="52388"/>
                </a:lnTo>
                <a:close/>
                <a:moveTo>
                  <a:pt x="90488" y="66675"/>
                </a:moveTo>
                <a:lnTo>
                  <a:pt x="90488" y="104775"/>
                </a:lnTo>
                <a:lnTo>
                  <a:pt x="76200" y="104775"/>
                </a:lnTo>
                <a:lnTo>
                  <a:pt x="76200" y="66675"/>
                </a:lnTo>
                <a:lnTo>
                  <a:pt x="90488" y="66675"/>
                </a:lnTo>
                <a:close/>
                <a:moveTo>
                  <a:pt x="0" y="140494"/>
                </a:moveTo>
                <a:lnTo>
                  <a:pt x="0" y="133350"/>
                </a:lnTo>
                <a:lnTo>
                  <a:pt x="76200" y="133350"/>
                </a:lnTo>
                <a:lnTo>
                  <a:pt x="76200" y="171450"/>
                </a:lnTo>
                <a:lnTo>
                  <a:pt x="30956" y="171450"/>
                </a:lnTo>
                <a:cubicBezTo>
                  <a:pt x="13860" y="171450"/>
                  <a:pt x="0" y="157590"/>
                  <a:pt x="0" y="140494"/>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Nova Light" panose="020B0304020202020204" pitchFamily="34" charset="0"/>
            </a:endParaRPr>
          </a:p>
        </p:txBody>
      </p:sp>
      <p:sp>
        <p:nvSpPr>
          <p:cNvPr id="5" name="Oval 3">
            <a:extLst>
              <a:ext uri="{FF2B5EF4-FFF2-40B4-BE49-F238E27FC236}">
                <a16:creationId xmlns:a16="http://schemas.microsoft.com/office/drawing/2014/main" id="{DFD7DE7B-1864-8F2F-4965-9F07004446E0}"/>
              </a:ext>
              <a:ext uri="{C183D7F6-B498-43B3-948B-1728B52AA6E4}">
                <adec:decorative xmlns:adec="http://schemas.microsoft.com/office/drawing/2017/decorative" val="1"/>
              </a:ext>
            </a:extLst>
          </p:cNvPr>
          <p:cNvSpPr/>
          <p:nvPr/>
        </p:nvSpPr>
        <p:spPr bwMode="auto">
          <a:xfrm>
            <a:off x="6638477" y="2721303"/>
            <a:ext cx="730654" cy="7306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1" name="Picture 4" descr="Retrieval Augmented Generation with Huggingface Transformers and Ray">
            <a:extLst>
              <a:ext uri="{FF2B5EF4-FFF2-40B4-BE49-F238E27FC236}">
                <a16:creationId xmlns:a16="http://schemas.microsoft.com/office/drawing/2014/main" id="{56677871-78F9-A4D3-A9CC-60CC03744389}"/>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Effect>
                      <a14:saturation sat="33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676300" y="2759126"/>
            <a:ext cx="655008" cy="65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648828"/>
      </p:ext>
    </p:extLst>
  </p:cSld>
  <p:clrMapOvr>
    <a:masterClrMapping/>
  </p:clrMapOvr>
  <mc:AlternateContent xmlns:mc="http://schemas.openxmlformats.org/markup-compatibility/2006" xmlns:p14="http://schemas.microsoft.com/office/powerpoint/2010/main">
    <mc:Choice Requires="p14">
      <p:transition spd="med" p14:dur="700" advTm="28720">
        <p:fade/>
      </p:transition>
    </mc:Choice>
    <mc:Fallback xmlns="">
      <p:transition spd="med" advTm="287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1.04167E-6 2.59259E-6 L 1.04167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1.04167E-6 -3.7037E-6 L 1.04167E-6 0.03542 " pathEditMode="relative" rAng="0" ptsTypes="AA">
                                      <p:cBhvr>
                                        <p:cTn id="14" dur="700" spd="-100000" fill="hold"/>
                                        <p:tgtEl>
                                          <p:spTgt spid="2"/>
                                        </p:tgtEl>
                                        <p:attrNameLst>
                                          <p:attrName>ppt_x</p:attrName>
                                          <p:attrName>ppt_y</p:attrName>
                                        </p:attrNameLst>
                                      </p:cBhvr>
                                      <p:rCtr x="0" y="1759"/>
                                    </p:animMotion>
                                  </p:childTnLst>
                                </p:cTn>
                              </p:par>
                              <p:par>
                                <p:cTn id="15" presetID="22" presetClass="entr" presetSubtype="1"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wipe(up)">
                                      <p:cBhvr>
                                        <p:cTn id="17" dur="2500"/>
                                        <p:tgtEl>
                                          <p:spTgt spid="119"/>
                                        </p:tgtEl>
                                      </p:cBhvr>
                                    </p:animEffect>
                                  </p:childTnLst>
                                </p:cTn>
                              </p:par>
                              <p:par>
                                <p:cTn id="18" presetID="22" presetClass="exit" presetSubtype="1" fill="hold" grpId="1" nodeType="withEffect">
                                  <p:stCondLst>
                                    <p:cond delay="2500"/>
                                  </p:stCondLst>
                                  <p:childTnLst>
                                    <p:animEffect transition="out" filter="wipe(up)">
                                      <p:cBhvr>
                                        <p:cTn id="19" dur="2000"/>
                                        <p:tgtEl>
                                          <p:spTgt spid="119"/>
                                        </p:tgtEl>
                                      </p:cBhvr>
                                    </p:animEffect>
                                    <p:set>
                                      <p:cBhvr>
                                        <p:cTn id="20" dur="1" fill="hold">
                                          <p:stCondLst>
                                            <p:cond delay="1999"/>
                                          </p:stCondLst>
                                        </p:cTn>
                                        <p:tgtEl>
                                          <p:spTgt spid="119"/>
                                        </p:tgtEl>
                                        <p:attrNameLst>
                                          <p:attrName>style.visibility</p:attrName>
                                        </p:attrNameLst>
                                      </p:cBhvr>
                                      <p:to>
                                        <p:strVal val="hidden"/>
                                      </p:to>
                                    </p:set>
                                  </p:childTnLst>
                                </p:cTn>
                              </p:par>
                              <p:par>
                                <p:cTn id="21" presetID="22" presetClass="entr" presetSubtype="8" fill="hold" nodeType="withEffect">
                                  <p:stCondLst>
                                    <p:cond delay="500"/>
                                  </p:stCondLst>
                                  <p:childTnLst>
                                    <p:set>
                                      <p:cBhvr>
                                        <p:cTn id="22" dur="1" fill="hold">
                                          <p:stCondLst>
                                            <p:cond delay="0"/>
                                          </p:stCondLst>
                                        </p:cTn>
                                        <p:tgtEl>
                                          <p:spTgt spid="121"/>
                                        </p:tgtEl>
                                        <p:attrNameLst>
                                          <p:attrName>style.visibility</p:attrName>
                                        </p:attrNameLst>
                                      </p:cBhvr>
                                      <p:to>
                                        <p:strVal val="visible"/>
                                      </p:to>
                                    </p:set>
                                    <p:animEffect transition="in" filter="wipe(left)">
                                      <p:cBhvr>
                                        <p:cTn id="23" dur="500"/>
                                        <p:tgtEl>
                                          <p:spTgt spid="121"/>
                                        </p:tgtEl>
                                      </p:cBhvr>
                                    </p:animEffect>
                                  </p:childTnLst>
                                </p:cTn>
                              </p:par>
                              <p:par>
                                <p:cTn id="24" presetID="22" presetClass="entr" presetSubtype="8" fill="hold" nodeType="withEffect">
                                  <p:stCondLst>
                                    <p:cond delay="1000"/>
                                  </p:stCondLst>
                                  <p:childTnLst>
                                    <p:set>
                                      <p:cBhvr>
                                        <p:cTn id="25" dur="1" fill="hold">
                                          <p:stCondLst>
                                            <p:cond delay="0"/>
                                          </p:stCondLst>
                                        </p:cTn>
                                        <p:tgtEl>
                                          <p:spTgt spid="122"/>
                                        </p:tgtEl>
                                        <p:attrNameLst>
                                          <p:attrName>style.visibility</p:attrName>
                                        </p:attrNameLst>
                                      </p:cBhvr>
                                      <p:to>
                                        <p:strVal val="visible"/>
                                      </p:to>
                                    </p:set>
                                    <p:animEffect transition="in" filter="wipe(left)">
                                      <p:cBhvr>
                                        <p:cTn id="26" dur="500"/>
                                        <p:tgtEl>
                                          <p:spTgt spid="122"/>
                                        </p:tgtEl>
                                      </p:cBhvr>
                                    </p:animEffect>
                                  </p:childTnLst>
                                </p:cTn>
                              </p:par>
                              <p:par>
                                <p:cTn id="27" presetID="22" presetClass="entr" presetSubtype="8" fill="hold" nodeType="withEffect">
                                  <p:stCondLst>
                                    <p:cond delay="1500"/>
                                  </p:stCondLst>
                                  <p:childTnLst>
                                    <p:set>
                                      <p:cBhvr>
                                        <p:cTn id="28" dur="1" fill="hold">
                                          <p:stCondLst>
                                            <p:cond delay="0"/>
                                          </p:stCondLst>
                                        </p:cTn>
                                        <p:tgtEl>
                                          <p:spTgt spid="123"/>
                                        </p:tgtEl>
                                        <p:attrNameLst>
                                          <p:attrName>style.visibility</p:attrName>
                                        </p:attrNameLst>
                                      </p:cBhvr>
                                      <p:to>
                                        <p:strVal val="visible"/>
                                      </p:to>
                                    </p:set>
                                    <p:animEffect transition="in" filter="wipe(left)">
                                      <p:cBhvr>
                                        <p:cTn id="29" dur="500"/>
                                        <p:tgtEl>
                                          <p:spTgt spid="123"/>
                                        </p:tgtEl>
                                      </p:cBhvr>
                                    </p:animEffect>
                                  </p:childTnLst>
                                </p:cTn>
                              </p:par>
                              <p:par>
                                <p:cTn id="30" presetID="22" presetClass="entr" presetSubtype="8" fill="hold" nodeType="withEffect">
                                  <p:stCondLst>
                                    <p:cond delay="2000"/>
                                  </p:stCondLst>
                                  <p:childTnLst>
                                    <p:set>
                                      <p:cBhvr>
                                        <p:cTn id="31" dur="1" fill="hold">
                                          <p:stCondLst>
                                            <p:cond delay="0"/>
                                          </p:stCondLst>
                                        </p:cTn>
                                        <p:tgtEl>
                                          <p:spTgt spid="124"/>
                                        </p:tgtEl>
                                        <p:attrNameLst>
                                          <p:attrName>style.visibility</p:attrName>
                                        </p:attrNameLst>
                                      </p:cBhvr>
                                      <p:to>
                                        <p:strVal val="visible"/>
                                      </p:to>
                                    </p:set>
                                    <p:animEffect transition="in" filter="wipe(left)">
                                      <p:cBhvr>
                                        <p:cTn id="32" dur="500"/>
                                        <p:tgtEl>
                                          <p:spTgt spid="124"/>
                                        </p:tgtEl>
                                      </p:cBhvr>
                                    </p:animEffect>
                                  </p:childTnLst>
                                </p:cTn>
                              </p:par>
                              <p:par>
                                <p:cTn id="33" presetID="22" presetClass="entr" presetSubtype="8" fill="hold" nodeType="withEffect">
                                  <p:stCondLst>
                                    <p:cond delay="2500"/>
                                  </p:stCondLst>
                                  <p:childTnLst>
                                    <p:set>
                                      <p:cBhvr>
                                        <p:cTn id="34" dur="1" fill="hold">
                                          <p:stCondLst>
                                            <p:cond delay="0"/>
                                          </p:stCondLst>
                                        </p:cTn>
                                        <p:tgtEl>
                                          <p:spTgt spid="125"/>
                                        </p:tgtEl>
                                        <p:attrNameLst>
                                          <p:attrName>style.visibility</p:attrName>
                                        </p:attrNameLst>
                                      </p:cBhvr>
                                      <p:to>
                                        <p:strVal val="visible"/>
                                      </p:to>
                                    </p:set>
                                    <p:animEffect transition="in" filter="wipe(left)">
                                      <p:cBhvr>
                                        <p:cTn id="35" dur="500"/>
                                        <p:tgtEl>
                                          <p:spTgt spid="125"/>
                                        </p:tgtEl>
                                      </p:cBhvr>
                                    </p:animEffect>
                                  </p:childTnLst>
                                </p:cTn>
                              </p:par>
                              <p:par>
                                <p:cTn id="36" presetID="10" presetClass="entr" presetSubtype="0" fill="hold" nodeType="with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fade">
                                      <p:cBhvr>
                                        <p:cTn id="38" dur="500"/>
                                        <p:tgtEl>
                                          <p:spTgt spid="112"/>
                                        </p:tgtEl>
                                      </p:cBhvr>
                                    </p:animEffect>
                                  </p:childTnLst>
                                </p:cTn>
                              </p:par>
                              <p:par>
                                <p:cTn id="39" presetID="42" presetClass="path" presetSubtype="0" decel="100000" fill="hold" nodeType="withEffect">
                                  <p:stCondLst>
                                    <p:cond delay="0"/>
                                  </p:stCondLst>
                                  <p:childTnLst>
                                    <p:animMotion origin="layout" path="M -6.25E-7 -1.11111E-6 L -6.25E-7 0.03542 " pathEditMode="relative" rAng="0" ptsTypes="AA">
                                      <p:cBhvr>
                                        <p:cTn id="40" dur="700" spd="-100000" fill="hold"/>
                                        <p:tgtEl>
                                          <p:spTgt spid="112"/>
                                        </p:tgtEl>
                                        <p:attrNameLst>
                                          <p:attrName>ppt_x</p:attrName>
                                          <p:attrName>ppt_y</p:attrName>
                                        </p:attrNameLst>
                                      </p:cBhvr>
                                      <p:rCtr x="0" y="1759"/>
                                    </p:animMotion>
                                  </p:childTnLst>
                                </p:cTn>
                              </p:par>
                              <p:par>
                                <p:cTn id="41" presetID="10"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grpId="1" nodeType="withEffect">
                                  <p:stCondLst>
                                    <p:cond delay="0"/>
                                  </p:stCondLst>
                                  <p:childTnLst>
                                    <p:animMotion origin="layout" path="M -6.25E-7 -1.11111E-6 L -6.25E-7 0.03542 " pathEditMode="relative" rAng="0" ptsTypes="AA">
                                      <p:cBhvr>
                                        <p:cTn id="45" dur="700" spd="-100000" fill="hold"/>
                                        <p:tgtEl>
                                          <p:spTgt spid="108"/>
                                        </p:tgtEl>
                                        <p:attrNameLst>
                                          <p:attrName>ppt_x</p:attrName>
                                          <p:attrName>ppt_y</p:attrName>
                                        </p:attrNameLst>
                                      </p:cBhvr>
                                      <p:rCtr x="0" y="1759"/>
                                    </p:animMotion>
                                  </p:childTnLst>
                                </p:cTn>
                              </p:par>
                              <p:par>
                                <p:cTn id="46" presetID="10" presetClass="entr" presetSubtype="0"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42" presetClass="path" presetSubtype="0" decel="100000" fill="hold" grpId="1" nodeType="withEffect">
                                  <p:stCondLst>
                                    <p:cond delay="0"/>
                                  </p:stCondLst>
                                  <p:childTnLst>
                                    <p:animMotion origin="layout" path="M -6.25E-7 -1.11111E-6 L -6.25E-7 0.03542 " pathEditMode="relative" rAng="0" ptsTypes="AA">
                                      <p:cBhvr>
                                        <p:cTn id="50" dur="700" spd="-100000" fill="hold"/>
                                        <p:tgtEl>
                                          <p:spTgt spid="120"/>
                                        </p:tgtEl>
                                        <p:attrNameLst>
                                          <p:attrName>ppt_x</p:attrName>
                                          <p:attrName>ppt_y</p:attrName>
                                        </p:attrNameLst>
                                      </p:cBhvr>
                                      <p:rCtr x="0" y="1759"/>
                                    </p:animMotion>
                                  </p:childTnLst>
                                </p:cTn>
                              </p:par>
                              <p:par>
                                <p:cTn id="51" presetID="10" presetClass="entr" presetSubtype="0"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500"/>
                                        <p:tgtEl>
                                          <p:spTgt spid="113"/>
                                        </p:tgtEl>
                                      </p:cBhvr>
                                    </p:animEffect>
                                  </p:childTnLst>
                                </p:cTn>
                              </p:par>
                              <p:par>
                                <p:cTn id="54" presetID="42" presetClass="path" presetSubtype="0" decel="100000" fill="hold" nodeType="withEffect">
                                  <p:stCondLst>
                                    <p:cond delay="0"/>
                                  </p:stCondLst>
                                  <p:childTnLst>
                                    <p:animMotion origin="layout" path="M -4.16667E-6 -1.11111E-6 L -4.16667E-6 0.03542 " pathEditMode="relative" rAng="0" ptsTypes="AA">
                                      <p:cBhvr>
                                        <p:cTn id="55" dur="700" spd="-100000" fill="hold"/>
                                        <p:tgtEl>
                                          <p:spTgt spid="113"/>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42" presetClass="path" presetSubtype="0" decel="100000" fill="hold" grpId="1" nodeType="withEffect">
                                  <p:stCondLst>
                                    <p:cond delay="0"/>
                                  </p:stCondLst>
                                  <p:childTnLst>
                                    <p:animMotion origin="layout" path="M -3.33333E-6 7.40741E-7 L -3.33333E-6 0.03542 " pathEditMode="relative" rAng="0" ptsTypes="AA">
                                      <p:cBhvr>
                                        <p:cTn id="60" dur="700" spd="-100000" fill="hold"/>
                                        <p:tgtEl>
                                          <p:spTgt spid="44"/>
                                        </p:tgtEl>
                                        <p:attrNameLst>
                                          <p:attrName>ppt_x</p:attrName>
                                          <p:attrName>ppt_y</p:attrName>
                                        </p:attrNameLst>
                                      </p:cBhvr>
                                      <p:rCtr x="0" y="1759"/>
                                    </p:animMotion>
                                  </p:childTnLst>
                                </p:cTn>
                              </p:par>
                              <p:par>
                                <p:cTn id="61" presetID="10" presetClass="entr" presetSubtype="0" fill="hold" grpId="0" nodeType="with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fade">
                                      <p:cBhvr>
                                        <p:cTn id="63" dur="500"/>
                                        <p:tgtEl>
                                          <p:spTgt spid="109"/>
                                        </p:tgtEl>
                                      </p:cBhvr>
                                    </p:animEffect>
                                  </p:childTnLst>
                                </p:cTn>
                              </p:par>
                              <p:par>
                                <p:cTn id="64" presetID="42" presetClass="path" presetSubtype="0" decel="100000" fill="hold" grpId="1" nodeType="withEffect">
                                  <p:stCondLst>
                                    <p:cond delay="0"/>
                                  </p:stCondLst>
                                  <p:childTnLst>
                                    <p:animMotion origin="layout" path="M -6.25E-7 -1.11111E-6 L -6.25E-7 0.03542 " pathEditMode="relative" rAng="0" ptsTypes="AA">
                                      <p:cBhvr>
                                        <p:cTn id="65" dur="700" spd="-100000" fill="hold"/>
                                        <p:tgtEl>
                                          <p:spTgt spid="109"/>
                                        </p:tgtEl>
                                        <p:attrNameLst>
                                          <p:attrName>ppt_x</p:attrName>
                                          <p:attrName>ppt_y</p:attrName>
                                        </p:attrNameLst>
                                      </p:cBhvr>
                                      <p:rCtr x="0" y="1759"/>
                                    </p:animMotion>
                                  </p:childTnLst>
                                </p:cTn>
                              </p:par>
                              <p:par>
                                <p:cTn id="66" presetID="10" presetClass="entr" presetSubtype="0" fill="hold" grpId="0" nodeType="with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fade">
                                      <p:cBhvr>
                                        <p:cTn id="68" dur="500"/>
                                        <p:tgtEl>
                                          <p:spTgt spid="110"/>
                                        </p:tgtEl>
                                      </p:cBhvr>
                                    </p:animEffect>
                                  </p:childTnLst>
                                </p:cTn>
                              </p:par>
                              <p:par>
                                <p:cTn id="69" presetID="42" presetClass="path" presetSubtype="0" decel="100000" fill="hold" grpId="1" nodeType="withEffect">
                                  <p:stCondLst>
                                    <p:cond delay="0"/>
                                  </p:stCondLst>
                                  <p:childTnLst>
                                    <p:animMotion origin="layout" path="M -6.25E-7 -1.11111E-6 L -6.25E-7 0.03542 " pathEditMode="relative" rAng="0" ptsTypes="AA">
                                      <p:cBhvr>
                                        <p:cTn id="70" dur="700" spd="-100000" fill="hold"/>
                                        <p:tgtEl>
                                          <p:spTgt spid="110"/>
                                        </p:tgtEl>
                                        <p:attrNameLst>
                                          <p:attrName>ppt_x</p:attrName>
                                          <p:attrName>ppt_y</p:attrName>
                                        </p:attrNameLst>
                                      </p:cBhvr>
                                      <p:rCtr x="0" y="1759"/>
                                    </p:animMotion>
                                  </p:childTnLst>
                                </p:cTn>
                              </p:par>
                              <p:par>
                                <p:cTn id="71" presetID="10"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42" presetClass="path" presetSubtype="0" decel="100000" fill="hold" grpId="1" nodeType="withEffect">
                                  <p:stCondLst>
                                    <p:cond delay="0"/>
                                  </p:stCondLst>
                                  <p:childTnLst>
                                    <p:animMotion origin="layout" path="M -6.25E-7 -1.11111E-6 L -6.25E-7 0.03542 " pathEditMode="relative" rAng="0" ptsTypes="AA">
                                      <p:cBhvr>
                                        <p:cTn id="75" dur="700" spd="-100000" fill="hold"/>
                                        <p:tgtEl>
                                          <p:spTgt spid="31"/>
                                        </p:tgtEl>
                                        <p:attrNameLst>
                                          <p:attrName>ppt_x</p:attrName>
                                          <p:attrName>ppt_y</p:attrName>
                                        </p:attrNameLst>
                                      </p:cBhvr>
                                      <p:rCtr x="0" y="1759"/>
                                    </p:animMotion>
                                  </p:childTnLst>
                                </p:cTn>
                              </p:par>
                              <p:par>
                                <p:cTn id="76" presetID="10"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42" presetClass="path" presetSubtype="0" decel="100000" fill="hold" grpId="1" nodeType="withEffect">
                                  <p:stCondLst>
                                    <p:cond delay="0"/>
                                  </p:stCondLst>
                                  <p:childTnLst>
                                    <p:animMotion origin="layout" path="M -6.25E-7 -1.11111E-6 L -6.25E-7 0.03542 " pathEditMode="relative" rAng="0" ptsTypes="AA">
                                      <p:cBhvr>
                                        <p:cTn id="80" dur="700" spd="-100000" fill="hold"/>
                                        <p:tgtEl>
                                          <p:spTgt spid="37"/>
                                        </p:tgtEl>
                                        <p:attrNameLst>
                                          <p:attrName>ppt_x</p:attrName>
                                          <p:attrName>ppt_y</p:attrName>
                                        </p:attrNameLst>
                                      </p:cBhvr>
                                      <p:rCtr x="0" y="1759"/>
                                    </p:animMotion>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42" presetClass="path" presetSubtype="0" decel="100000" fill="hold" grpId="1" nodeType="withEffect">
                                  <p:stCondLst>
                                    <p:cond delay="0"/>
                                  </p:stCondLst>
                                  <p:childTnLst>
                                    <p:animMotion origin="layout" path="M -6.25E-7 -1.11111E-6 L -6.25E-7 0.03542 " pathEditMode="relative" rAng="0" ptsTypes="AA">
                                      <p:cBhvr>
                                        <p:cTn id="85" dur="700" spd="-100000" fill="hold"/>
                                        <p:tgtEl>
                                          <p:spTgt spid="41"/>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42" presetClass="path" presetSubtype="0" decel="100000" fill="hold" grpId="1" nodeType="withEffect">
                                  <p:stCondLst>
                                    <p:cond delay="0"/>
                                  </p:stCondLst>
                                  <p:childTnLst>
                                    <p:animMotion origin="layout" path="M -6.25E-7 -1.11111E-6 L -6.25E-7 0.03542 " pathEditMode="relative" rAng="0" ptsTypes="AA">
                                      <p:cBhvr>
                                        <p:cTn id="90" dur="700" spd="-100000" fill="hold"/>
                                        <p:tgtEl>
                                          <p:spTgt spid="28"/>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42" presetClass="path" presetSubtype="0" decel="100000" fill="hold" grpId="1" nodeType="withEffect">
                                  <p:stCondLst>
                                    <p:cond delay="0"/>
                                  </p:stCondLst>
                                  <p:childTnLst>
                                    <p:animMotion origin="layout" path="M -6.25E-7 -1.11111E-6 L -6.25E-7 0.03542 " pathEditMode="relative" rAng="0" ptsTypes="AA">
                                      <p:cBhvr>
                                        <p:cTn id="95" dur="700" spd="-100000" fill="hold"/>
                                        <p:tgtEl>
                                          <p:spTgt spid="34"/>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42" presetClass="path" presetSubtype="0" decel="100000" fill="hold" grpId="1" nodeType="withEffect">
                                  <p:stCondLst>
                                    <p:cond delay="0"/>
                                  </p:stCondLst>
                                  <p:childTnLst>
                                    <p:animMotion origin="layout" path="M -6.25E-7 -1.11111E-6 L -6.25E-7 0.03542 " pathEditMode="relative" rAng="0" ptsTypes="AA">
                                      <p:cBhvr>
                                        <p:cTn id="100" dur="700" spd="-100000" fill="hold"/>
                                        <p:tgtEl>
                                          <p:spTgt spid="38"/>
                                        </p:tgtEl>
                                        <p:attrNameLst>
                                          <p:attrName>ppt_x</p:attrName>
                                          <p:attrName>ppt_y</p:attrName>
                                        </p:attrNameLst>
                                      </p:cBhvr>
                                      <p:rCtr x="0" y="1759"/>
                                    </p:animMotion>
                                  </p:childTnLst>
                                </p:cTn>
                              </p:par>
                              <p:par>
                                <p:cTn id="101" presetID="10"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500"/>
                                        <p:tgtEl>
                                          <p:spTgt spid="45"/>
                                        </p:tgtEl>
                                      </p:cBhvr>
                                    </p:animEffect>
                                  </p:childTnLst>
                                </p:cTn>
                              </p:par>
                              <p:par>
                                <p:cTn id="104" presetID="42" presetClass="path" presetSubtype="0" decel="100000" fill="hold" grpId="1" nodeType="withEffect">
                                  <p:stCondLst>
                                    <p:cond delay="0"/>
                                  </p:stCondLst>
                                  <p:childTnLst>
                                    <p:animMotion origin="layout" path="M -3.125E-6 -4.07407E-6 L -3.125E-6 0.03542 " pathEditMode="relative" rAng="0" ptsTypes="AA">
                                      <p:cBhvr>
                                        <p:cTn id="105" dur="700" spd="-100000" fill="hold"/>
                                        <p:tgtEl>
                                          <p:spTgt spid="45"/>
                                        </p:tgtEl>
                                        <p:attrNameLst>
                                          <p:attrName>ppt_x</p:attrName>
                                          <p:attrName>ppt_y</p:attrName>
                                        </p:attrNameLst>
                                      </p:cBhvr>
                                      <p:rCtr x="0" y="1759"/>
                                    </p:animMotion>
                                  </p:childTnLst>
                                </p:cTn>
                              </p:par>
                              <p:par>
                                <p:cTn id="106" presetID="10" presetClass="entr" presetSubtype="0" fill="hold" grpId="0"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par>
                                <p:cTn id="109" presetID="42" presetClass="path" presetSubtype="0" decel="100000" fill="hold" grpId="1" nodeType="withEffect">
                                  <p:stCondLst>
                                    <p:cond delay="0"/>
                                  </p:stCondLst>
                                  <p:childTnLst>
                                    <p:animMotion origin="layout" path="M -3.33333E-6 7.40741E-7 L -3.33333E-6 0.03542 " pathEditMode="relative" rAng="0" ptsTypes="AA">
                                      <p:cBhvr>
                                        <p:cTn id="110" dur="700" spd="-100000" fill="hold"/>
                                        <p:tgtEl>
                                          <p:spTgt spid="6"/>
                                        </p:tgtEl>
                                        <p:attrNameLst>
                                          <p:attrName>ppt_x</p:attrName>
                                          <p:attrName>ppt_y</p:attrName>
                                        </p:attrNameLst>
                                      </p:cBhvr>
                                      <p:rCtr x="0" y="1759"/>
                                    </p:animMotion>
                                  </p:childTnLst>
                                </p:cTn>
                              </p:par>
                              <p:par>
                                <p:cTn id="111" presetID="10" presetClass="entr" presetSubtype="0" fill="hold" nodeType="withEffect">
                                  <p:stCondLst>
                                    <p:cond delay="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par>
                                <p:cTn id="114" presetID="42" presetClass="path" presetSubtype="0" decel="100000" fill="hold" nodeType="withEffect">
                                  <p:stCondLst>
                                    <p:cond delay="0"/>
                                  </p:stCondLst>
                                  <p:childTnLst>
                                    <p:animMotion origin="layout" path="M -2.5E-6 7.40741E-7 L -2.5E-6 0.03542 " pathEditMode="relative" rAng="0" ptsTypes="AA">
                                      <p:cBhvr>
                                        <p:cTn id="115" dur="700" spd="-100000" fill="hold"/>
                                        <p:tgtEl>
                                          <p:spTgt spid="4"/>
                                        </p:tgtEl>
                                        <p:attrNameLst>
                                          <p:attrName>ppt_x</p:attrName>
                                          <p:attrName>ppt_y</p:attrName>
                                        </p:attrNameLst>
                                      </p:cBhvr>
                                      <p:rCtr x="0" y="1759"/>
                                    </p:animMotion>
                                  </p:childTnLst>
                                </p:cTn>
                              </p:par>
                              <p:par>
                                <p:cTn id="116" presetID="10" presetClass="entr" presetSubtype="0" fill="hold" nodeType="withEffect">
                                  <p:stCondLst>
                                    <p:cond delay="0"/>
                                  </p:stCondLst>
                                  <p:childTnLst>
                                    <p:set>
                                      <p:cBhvr>
                                        <p:cTn id="117" dur="1" fill="hold">
                                          <p:stCondLst>
                                            <p:cond delay="0"/>
                                          </p:stCondLst>
                                        </p:cTn>
                                        <p:tgtEl>
                                          <p:spTgt spid="118"/>
                                        </p:tgtEl>
                                        <p:attrNameLst>
                                          <p:attrName>style.visibility</p:attrName>
                                        </p:attrNameLst>
                                      </p:cBhvr>
                                      <p:to>
                                        <p:strVal val="visible"/>
                                      </p:to>
                                    </p:set>
                                    <p:animEffect transition="in" filter="fade">
                                      <p:cBhvr>
                                        <p:cTn id="118" dur="500"/>
                                        <p:tgtEl>
                                          <p:spTgt spid="118"/>
                                        </p:tgtEl>
                                      </p:cBhvr>
                                    </p:animEffect>
                                  </p:childTnLst>
                                </p:cTn>
                              </p:par>
                              <p:par>
                                <p:cTn id="119" presetID="42" presetClass="path" presetSubtype="0" decel="100000" fill="hold" nodeType="withEffect">
                                  <p:stCondLst>
                                    <p:cond delay="0"/>
                                  </p:stCondLst>
                                  <p:childTnLst>
                                    <p:animMotion origin="layout" path="M -6.25E-7 -1.11111E-6 L -6.25E-7 0.03542 " pathEditMode="relative" rAng="0" ptsTypes="AA">
                                      <p:cBhvr>
                                        <p:cTn id="120" dur="700" spd="-100000" fill="hold"/>
                                        <p:tgtEl>
                                          <p:spTgt spid="118"/>
                                        </p:tgtEl>
                                        <p:attrNameLst>
                                          <p:attrName>ppt_x</p:attrName>
                                          <p:attrName>ppt_y</p:attrName>
                                        </p:attrNameLst>
                                      </p:cBhvr>
                                      <p:rCtr x="0" y="1759"/>
                                    </p:animMotion>
                                  </p:childTnLst>
                                </p:cTn>
                              </p:par>
                              <p:par>
                                <p:cTn id="121" presetID="10" presetClass="entr" presetSubtype="0" fill="hold" grpId="0" nodeType="with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500"/>
                                        <p:tgtEl>
                                          <p:spTgt spid="57"/>
                                        </p:tgtEl>
                                      </p:cBhvr>
                                    </p:animEffect>
                                  </p:childTnLst>
                                </p:cTn>
                              </p:par>
                              <p:par>
                                <p:cTn id="124" presetID="42" presetClass="path" presetSubtype="0" decel="100000" fill="hold" grpId="1" nodeType="withEffect">
                                  <p:stCondLst>
                                    <p:cond delay="0"/>
                                  </p:stCondLst>
                                  <p:childTnLst>
                                    <p:animMotion origin="layout" path="M -2.5E-6 0 L -2.5E-6 0.03542 " pathEditMode="relative" rAng="0" ptsTypes="AA">
                                      <p:cBhvr>
                                        <p:cTn id="125" dur="700" spd="-100000" fill="hold"/>
                                        <p:tgtEl>
                                          <p:spTgt spid="57"/>
                                        </p:tgtEl>
                                        <p:attrNameLst>
                                          <p:attrName>ppt_x</p:attrName>
                                          <p:attrName>ppt_y</p:attrName>
                                        </p:attrNameLst>
                                      </p:cBhvr>
                                      <p:rCtr x="0" y="1759"/>
                                    </p:animMotion>
                                  </p:childTnLst>
                                </p:cTn>
                              </p:par>
                              <p:par>
                                <p:cTn id="126" presetID="10" presetClass="entr" presetSubtype="0" fill="hold" grpId="0" nodeType="withEffect">
                                  <p:stCondLst>
                                    <p:cond delay="0"/>
                                  </p:stCondLst>
                                  <p:childTnLst>
                                    <p:set>
                                      <p:cBhvr>
                                        <p:cTn id="127" dur="1" fill="hold">
                                          <p:stCondLst>
                                            <p:cond delay="0"/>
                                          </p:stCondLst>
                                        </p:cTn>
                                        <p:tgtEl>
                                          <p:spTgt spid="5"/>
                                        </p:tgtEl>
                                        <p:attrNameLst>
                                          <p:attrName>style.visibility</p:attrName>
                                        </p:attrNameLst>
                                      </p:cBhvr>
                                      <p:to>
                                        <p:strVal val="visible"/>
                                      </p:to>
                                    </p:set>
                                    <p:animEffect transition="in" filter="fade">
                                      <p:cBhvr>
                                        <p:cTn id="128" dur="500"/>
                                        <p:tgtEl>
                                          <p:spTgt spid="5"/>
                                        </p:tgtEl>
                                      </p:cBhvr>
                                    </p:animEffect>
                                  </p:childTnLst>
                                </p:cTn>
                              </p:par>
                              <p:par>
                                <p:cTn id="129" presetID="42" presetClass="path" presetSubtype="0" decel="100000" fill="hold" grpId="1" nodeType="withEffect">
                                  <p:stCondLst>
                                    <p:cond delay="0"/>
                                  </p:stCondLst>
                                  <p:childTnLst>
                                    <p:animMotion origin="layout" path="M 8.33333E-7 0 L 8.33333E-7 0.03542 " pathEditMode="relative" rAng="0" ptsTypes="AA">
                                      <p:cBhvr>
                                        <p:cTn id="130" dur="700" spd="-100000" fill="hold"/>
                                        <p:tgtEl>
                                          <p:spTgt spid="5"/>
                                        </p:tgtEl>
                                        <p:attrNameLst>
                                          <p:attrName>ppt_x</p:attrName>
                                          <p:attrName>ppt_y</p:attrName>
                                        </p:attrNameLst>
                                      </p:cBhvr>
                                      <p:rCtr x="0" y="1759"/>
                                    </p:animMotion>
                                  </p:childTnLst>
                                </p:cTn>
                              </p:par>
                              <p:par>
                                <p:cTn id="131" presetID="10" presetClass="entr" presetSubtype="0" fill="hold" nodeType="withEffect">
                                  <p:stCondLst>
                                    <p:cond delay="0"/>
                                  </p:stCondLst>
                                  <p:childTnLst>
                                    <p:set>
                                      <p:cBhvr>
                                        <p:cTn id="132" dur="1" fill="hold">
                                          <p:stCondLst>
                                            <p:cond delay="0"/>
                                          </p:stCondLst>
                                        </p:cTn>
                                        <p:tgtEl>
                                          <p:spTgt spid="11"/>
                                        </p:tgtEl>
                                        <p:attrNameLst>
                                          <p:attrName>style.visibility</p:attrName>
                                        </p:attrNameLst>
                                      </p:cBhvr>
                                      <p:to>
                                        <p:strVal val="visible"/>
                                      </p:to>
                                    </p:set>
                                    <p:animEffect transition="in" filter="fade">
                                      <p:cBhvr>
                                        <p:cTn id="133" dur="500"/>
                                        <p:tgtEl>
                                          <p:spTgt spid="11"/>
                                        </p:tgtEl>
                                      </p:cBhvr>
                                    </p:animEffect>
                                  </p:childTnLst>
                                </p:cTn>
                              </p:par>
                              <p:par>
                                <p:cTn id="134" presetID="42" presetClass="path" presetSubtype="0" decel="100000" fill="hold" nodeType="withEffect">
                                  <p:stCondLst>
                                    <p:cond delay="0"/>
                                  </p:stCondLst>
                                  <p:childTnLst>
                                    <p:animMotion origin="layout" path="M 8.33333E-7 0 L 8.33333E-7 0.03542 " pathEditMode="relative" rAng="0" ptsTypes="AA">
                                      <p:cBhvr>
                                        <p:cTn id="135"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19" grpId="1" animBg="1"/>
      <p:bldP spid="120" grpId="0" animBg="1"/>
      <p:bldP spid="120" grpId="1" animBg="1"/>
      <p:bldP spid="2" grpId="0"/>
      <p:bldP spid="2" grpId="1"/>
      <p:bldP spid="7" grpId="0"/>
      <p:bldP spid="7" grpId="1"/>
      <p:bldP spid="28" grpId="0"/>
      <p:bldP spid="28" grpId="1"/>
      <p:bldP spid="31" grpId="0"/>
      <p:bldP spid="31" grpId="1"/>
      <p:bldP spid="44" grpId="0" animBg="1"/>
      <p:bldP spid="44" grpId="1" animBg="1"/>
      <p:bldP spid="45" grpId="0" animBg="1"/>
      <p:bldP spid="45" grpId="1" animBg="1"/>
      <p:bldP spid="108" grpId="0" animBg="1"/>
      <p:bldP spid="108" grpId="1" animBg="1"/>
      <p:bldP spid="34" grpId="0"/>
      <p:bldP spid="34" grpId="1"/>
      <p:bldP spid="37" grpId="0"/>
      <p:bldP spid="37" grpId="1"/>
      <p:bldP spid="109" grpId="0" animBg="1"/>
      <p:bldP spid="109" grpId="1" animBg="1"/>
      <p:bldP spid="38" grpId="0"/>
      <p:bldP spid="38" grpId="1"/>
      <p:bldP spid="41" grpId="0"/>
      <p:bldP spid="41" grpId="1"/>
      <p:bldP spid="57" grpId="0" animBg="1"/>
      <p:bldP spid="57" grpId="1" animBg="1"/>
      <p:bldP spid="110" grpId="0" animBg="1"/>
      <p:bldP spid="110" grpId="1" animBg="1"/>
      <p:bldP spid="6" grpId="0" animBg="1"/>
      <p:bldP spid="6" grpId="1" animBg="1"/>
      <p:bldP spid="5" grpId="0" animBg="1"/>
      <p:bldP spid="5"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73827-18F6-B9A2-B0B6-8734E7BAC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9124F-23A2-419F-0057-35D87FEB0458}"/>
              </a:ext>
            </a:extLst>
          </p:cNvPr>
          <p:cNvSpPr>
            <a:spLocks noGrp="1"/>
          </p:cNvSpPr>
          <p:nvPr>
            <p:ph type="title"/>
          </p:nvPr>
        </p:nvSpPr>
        <p:spPr>
          <a:xfrm>
            <a:off x="585216" y="2918853"/>
            <a:ext cx="9144000" cy="615553"/>
          </a:xfrm>
        </p:spPr>
        <p:txBody>
          <a:bodyPr/>
          <a:lstStyle/>
          <a:p>
            <a:r>
              <a:rPr lang="en-US" noProof="0">
                <a:solidFill>
                  <a:schemeClr val="tx1"/>
                </a:solidFill>
              </a:rPr>
              <a:t>Integration and RAG Workflows</a:t>
            </a:r>
          </a:p>
        </p:txBody>
      </p:sp>
    </p:spTree>
    <p:extLst>
      <p:ext uri="{BB962C8B-B14F-4D97-AF65-F5344CB8AC3E}">
        <p14:creationId xmlns:p14="http://schemas.microsoft.com/office/powerpoint/2010/main" val="253494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FD400-3332-6BEA-A4CE-670292A78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5B011-8E89-F432-AD37-67E56726F257}"/>
              </a:ext>
            </a:extLst>
          </p:cNvPr>
          <p:cNvSpPr>
            <a:spLocks noGrp="1"/>
          </p:cNvSpPr>
          <p:nvPr>
            <p:ph type="title"/>
          </p:nvPr>
        </p:nvSpPr>
        <p:spPr/>
        <p:txBody>
          <a:bodyPr/>
          <a:lstStyle/>
          <a:p>
            <a:r>
              <a:rPr lang="en-US" noProof="0"/>
              <a:t>L400</a:t>
            </a:r>
          </a:p>
        </p:txBody>
      </p:sp>
      <p:sp>
        <p:nvSpPr>
          <p:cNvPr id="3" name="Subtitle 2">
            <a:extLst>
              <a:ext uri="{FF2B5EF4-FFF2-40B4-BE49-F238E27FC236}">
                <a16:creationId xmlns:a16="http://schemas.microsoft.com/office/drawing/2014/main" id="{73F2A5FC-0B68-7BCA-E236-DBD7F4075837}"/>
              </a:ext>
            </a:extLst>
          </p:cNvPr>
          <p:cNvSpPr>
            <a:spLocks noGrp="1"/>
          </p:cNvSpPr>
          <p:nvPr>
            <p:ph type="subTitle" idx="4294967295"/>
          </p:nvPr>
        </p:nvSpPr>
        <p:spPr>
          <a:xfrm>
            <a:off x="585216" y="3624709"/>
            <a:ext cx="9144000" cy="369887"/>
          </a:xfrm>
        </p:spPr>
        <p:txBody>
          <a:bodyPr/>
          <a:lstStyle/>
          <a:p>
            <a:r>
              <a:rPr lang="en-US" noProof="0"/>
              <a:t>Integration/RAG Workflows Updates</a:t>
            </a:r>
          </a:p>
        </p:txBody>
      </p:sp>
      <p:sp>
        <p:nvSpPr>
          <p:cNvPr id="4" name="TextBox 3">
            <a:extLst>
              <a:ext uri="{FF2B5EF4-FFF2-40B4-BE49-F238E27FC236}">
                <a16:creationId xmlns:a16="http://schemas.microsoft.com/office/drawing/2014/main" id="{24A30A73-FAEB-F5F0-3043-50F665C7C8E8}"/>
              </a:ext>
            </a:extLst>
          </p:cNvPr>
          <p:cNvSpPr txBox="1"/>
          <p:nvPr/>
        </p:nvSpPr>
        <p:spPr>
          <a:xfrm>
            <a:off x="497883" y="5349875"/>
            <a:ext cx="6094708" cy="923330"/>
          </a:xfrm>
          <a:prstGeom prst="rect">
            <a:avLst/>
          </a:prstGeom>
          <a:noFill/>
        </p:spPr>
        <p:txBody>
          <a:bodyPr wrap="square">
            <a:spAutoFit/>
          </a:bodyPr>
          <a:lstStyle/>
          <a:p>
            <a:r>
              <a:rPr lang="en-US" i="1" noProof="0">
                <a:highlight>
                  <a:srgbClr val="FFFF00"/>
                </a:highlight>
              </a:rPr>
              <a:t>From Gia for Build update – </a:t>
            </a:r>
          </a:p>
          <a:p>
            <a:r>
              <a:rPr lang="en-US" i="1" noProof="0">
                <a:highlight>
                  <a:srgbClr val="FFFF00"/>
                </a:highlight>
              </a:rPr>
              <a:t>Remove this slide after added to the right part of the WIP L400 deck, before publishing.</a:t>
            </a:r>
          </a:p>
        </p:txBody>
      </p:sp>
    </p:spTree>
    <p:extLst>
      <p:ext uri="{BB962C8B-B14F-4D97-AF65-F5344CB8AC3E}">
        <p14:creationId xmlns:p14="http://schemas.microsoft.com/office/powerpoint/2010/main" val="22059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A28C8-4097-4769-34A3-A9BAE25E2D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EDAA9-8F83-0BCD-9A96-4DBBD5966407}"/>
              </a:ext>
            </a:extLst>
          </p:cNvPr>
          <p:cNvSpPr>
            <a:spLocks noGrp="1"/>
          </p:cNvSpPr>
          <p:nvPr>
            <p:ph type="title"/>
          </p:nvPr>
        </p:nvSpPr>
        <p:spPr/>
        <p:txBody>
          <a:bodyPr/>
          <a:lstStyle/>
          <a:p>
            <a:r>
              <a:rPr lang="en-US" noProof="0"/>
              <a:t>Retrieval pipeline</a:t>
            </a:r>
          </a:p>
        </p:txBody>
      </p:sp>
      <p:sp useBgFill="1">
        <p:nvSpPr>
          <p:cNvPr id="3" name="Rectangle 2">
            <a:extLst>
              <a:ext uri="{FF2B5EF4-FFF2-40B4-BE49-F238E27FC236}">
                <a16:creationId xmlns:a16="http://schemas.microsoft.com/office/drawing/2014/main" id="{7DCDD262-0838-46DD-AAA3-6540D33413A4}"/>
              </a:ext>
            </a:extLst>
          </p:cNvPr>
          <p:cNvSpPr/>
          <p:nvPr/>
        </p:nvSpPr>
        <p:spPr bwMode="auto">
          <a:xfrm>
            <a:off x="11605256" y="-1"/>
            <a:ext cx="586744" cy="685800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Text" pitchFamily="2" charset="0"/>
              <a:ea typeface="Segoe UI" pitchFamily="34" charset="0"/>
              <a:cs typeface="Segoe UI" pitchFamily="34" charset="0"/>
            </a:endParaRPr>
          </a:p>
        </p:txBody>
      </p:sp>
      <p:sp>
        <p:nvSpPr>
          <p:cNvPr id="58" name="Round Same Side Corner Rectangle 57">
            <a:extLst>
              <a:ext uri="{FF2B5EF4-FFF2-40B4-BE49-F238E27FC236}">
                <a16:creationId xmlns:a16="http://schemas.microsoft.com/office/drawing/2014/main" id="{8862FC90-072E-03D8-5B30-4D107BD7A118}"/>
              </a:ext>
            </a:extLst>
          </p:cNvPr>
          <p:cNvSpPr/>
          <p:nvPr/>
        </p:nvSpPr>
        <p:spPr bwMode="auto">
          <a:xfrm rot="10800000">
            <a:off x="775660" y="1496560"/>
            <a:ext cx="506214" cy="271513"/>
          </a:xfrm>
          <a:prstGeom prst="round2SameRect">
            <a:avLst>
              <a:gd name="adj1" fmla="val 35634"/>
              <a:gd name="adj2" fmla="val 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Variable Text" pitchFamily="2" charset="0"/>
              <a:ea typeface="Segoe UI" pitchFamily="34" charset="0"/>
              <a:cs typeface="Segoe UI" pitchFamily="34" charset="0"/>
            </a:endParaRPr>
          </a:p>
        </p:txBody>
      </p:sp>
      <p:sp>
        <p:nvSpPr>
          <p:cNvPr id="59" name="TextBox 58">
            <a:extLst>
              <a:ext uri="{FF2B5EF4-FFF2-40B4-BE49-F238E27FC236}">
                <a16:creationId xmlns:a16="http://schemas.microsoft.com/office/drawing/2014/main" id="{8FD0BDF6-E12D-D20D-D4BA-5B8686A53647}"/>
              </a:ext>
            </a:extLst>
          </p:cNvPr>
          <p:cNvSpPr txBox="1"/>
          <p:nvPr/>
        </p:nvSpPr>
        <p:spPr>
          <a:xfrm>
            <a:off x="976669" y="1561677"/>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Variable Text" pitchFamily="2" charset="0"/>
                <a:ea typeface="+mn-ea"/>
                <a:cs typeface="Segoe UI" panose="020B0502040204020203" pitchFamily="34" charset="0"/>
              </a:rPr>
              <a:t>L0</a:t>
            </a:r>
          </a:p>
        </p:txBody>
      </p:sp>
      <p:sp>
        <p:nvSpPr>
          <p:cNvPr id="60" name="Round Same Side Corner Rectangle 59">
            <a:extLst>
              <a:ext uri="{FF2B5EF4-FFF2-40B4-BE49-F238E27FC236}">
                <a16:creationId xmlns:a16="http://schemas.microsoft.com/office/drawing/2014/main" id="{8663EDE6-6FF7-304A-D37B-5D0C3F9A557A}"/>
              </a:ext>
            </a:extLst>
          </p:cNvPr>
          <p:cNvSpPr/>
          <p:nvPr/>
        </p:nvSpPr>
        <p:spPr bwMode="auto">
          <a:xfrm rot="10800000">
            <a:off x="775660" y="2743609"/>
            <a:ext cx="506214" cy="271513"/>
          </a:xfrm>
          <a:prstGeom prst="round2SameRect">
            <a:avLst>
              <a:gd name="adj1" fmla="val 35634"/>
              <a:gd name="adj2" fmla="val 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Variable Text" pitchFamily="2" charset="0"/>
              <a:ea typeface="Segoe UI" pitchFamily="34" charset="0"/>
              <a:cs typeface="Segoe UI" pitchFamily="34" charset="0"/>
            </a:endParaRPr>
          </a:p>
        </p:txBody>
      </p:sp>
      <p:sp>
        <p:nvSpPr>
          <p:cNvPr id="61" name="TextBox 60">
            <a:extLst>
              <a:ext uri="{FF2B5EF4-FFF2-40B4-BE49-F238E27FC236}">
                <a16:creationId xmlns:a16="http://schemas.microsoft.com/office/drawing/2014/main" id="{64FBD339-DE60-6F66-F674-0380450DC098}"/>
              </a:ext>
            </a:extLst>
          </p:cNvPr>
          <p:cNvSpPr txBox="1"/>
          <p:nvPr/>
        </p:nvSpPr>
        <p:spPr>
          <a:xfrm>
            <a:off x="985486" y="2808726"/>
            <a:ext cx="86562"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Variable Text" pitchFamily="2" charset="0"/>
                <a:ea typeface="+mn-ea"/>
                <a:cs typeface="Segoe UI" panose="020B0502040204020203" pitchFamily="34" charset="0"/>
              </a:rPr>
              <a:t>L1</a:t>
            </a:r>
          </a:p>
        </p:txBody>
      </p:sp>
      <p:sp>
        <p:nvSpPr>
          <p:cNvPr id="62" name="Round Same Side Corner Rectangle 61">
            <a:extLst>
              <a:ext uri="{FF2B5EF4-FFF2-40B4-BE49-F238E27FC236}">
                <a16:creationId xmlns:a16="http://schemas.microsoft.com/office/drawing/2014/main" id="{DBB4DC32-D3B4-8D97-47C2-CEC6FE08FB49}"/>
              </a:ext>
            </a:extLst>
          </p:cNvPr>
          <p:cNvSpPr/>
          <p:nvPr/>
        </p:nvSpPr>
        <p:spPr bwMode="auto">
          <a:xfrm rot="10800000">
            <a:off x="775660" y="3990658"/>
            <a:ext cx="506214" cy="271513"/>
          </a:xfrm>
          <a:prstGeom prst="round2SameRect">
            <a:avLst>
              <a:gd name="adj1" fmla="val 35634"/>
              <a:gd name="adj2" fmla="val 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chemeClr val="bg1"/>
              </a:solidFill>
              <a:latin typeface="Segoe UI Variable Text" pitchFamily="2" charset="0"/>
              <a:cs typeface="Segoe UI" pitchFamily="34" charset="0"/>
            </a:endParaRPr>
          </a:p>
        </p:txBody>
      </p:sp>
      <p:sp>
        <p:nvSpPr>
          <p:cNvPr id="63" name="TextBox 62">
            <a:extLst>
              <a:ext uri="{FF2B5EF4-FFF2-40B4-BE49-F238E27FC236}">
                <a16:creationId xmlns:a16="http://schemas.microsoft.com/office/drawing/2014/main" id="{DF3F6765-9707-CAAC-794B-2C4E9FAF3A66}"/>
              </a:ext>
            </a:extLst>
          </p:cNvPr>
          <p:cNvSpPr txBox="1"/>
          <p:nvPr/>
        </p:nvSpPr>
        <p:spPr>
          <a:xfrm>
            <a:off x="976669" y="4055775"/>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noProof="0">
                <a:solidFill>
                  <a:schemeClr val="bg1"/>
                </a:solidFill>
                <a:latin typeface="Segoe UI Variable Text" pitchFamily="2" charset="0"/>
                <a:cs typeface="Segoe UI" panose="020B0502040204020203" pitchFamily="34" charset="0"/>
              </a:rPr>
              <a:t>L2</a:t>
            </a:r>
          </a:p>
        </p:txBody>
      </p:sp>
      <p:sp>
        <p:nvSpPr>
          <p:cNvPr id="64" name="Round Same Side Corner Rectangle 63">
            <a:extLst>
              <a:ext uri="{FF2B5EF4-FFF2-40B4-BE49-F238E27FC236}">
                <a16:creationId xmlns:a16="http://schemas.microsoft.com/office/drawing/2014/main" id="{402F297A-C1FC-4FB7-F434-2BA8284C55D1}"/>
              </a:ext>
            </a:extLst>
          </p:cNvPr>
          <p:cNvSpPr/>
          <p:nvPr/>
        </p:nvSpPr>
        <p:spPr bwMode="auto">
          <a:xfrm rot="10800000">
            <a:off x="775660" y="5224164"/>
            <a:ext cx="506214" cy="271513"/>
          </a:xfrm>
          <a:prstGeom prst="round2SameRect">
            <a:avLst>
              <a:gd name="adj1" fmla="val 35634"/>
              <a:gd name="adj2" fmla="val 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Variable Text" pitchFamily="2"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ED42B4F7-042E-E536-A6A5-3D5F5EB3A7D3}"/>
              </a:ext>
            </a:extLst>
          </p:cNvPr>
          <p:cNvSpPr txBox="1"/>
          <p:nvPr/>
        </p:nvSpPr>
        <p:spPr>
          <a:xfrm>
            <a:off x="976669" y="5302824"/>
            <a:ext cx="104196" cy="141286"/>
          </a:xfrm>
          <a:prstGeom prst="rect">
            <a:avLst/>
          </a:prstGeom>
          <a:noFill/>
        </p:spPr>
        <p:txBody>
          <a:bodyPr wrap="none" lIns="0" tIns="0" rIns="0" bIns="18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UI Variable Text" pitchFamily="2" charset="0"/>
                <a:ea typeface="+mn-ea"/>
                <a:cs typeface="Segoe UI" panose="020B0502040204020203" pitchFamily="34" charset="0"/>
              </a:rPr>
              <a:t>L3</a:t>
            </a:r>
          </a:p>
        </p:txBody>
      </p:sp>
      <p:sp>
        <p:nvSpPr>
          <p:cNvPr id="8" name="Rectangle 3" descr="L0. Query Preprocessing. Vectorization, speller, synomyms.&#10;&#10;L1. Candidate retrieval. Vector search, fusion, keyword search.&#10;&#10;L2. Ranking. Semantic ranking.&#10;&#10;L3. Synthesis. Results for LLM (highlighted), extractive answers, contextualized captions.">
            <a:extLst>
              <a:ext uri="{FF2B5EF4-FFF2-40B4-BE49-F238E27FC236}">
                <a16:creationId xmlns:a16="http://schemas.microsoft.com/office/drawing/2014/main" id="{23EF957E-BD13-225D-0A6C-6DD99F2BE2FD}"/>
              </a:ext>
              <a:ext uri="{C183D7F6-B498-43B3-948B-1728B52AA6E4}">
                <adec:decorative xmlns:adec="http://schemas.microsoft.com/office/drawing/2017/decorative" val="0"/>
              </a:ext>
            </a:extLst>
          </p:cNvPr>
          <p:cNvSpPr/>
          <p:nvPr/>
        </p:nvSpPr>
        <p:spPr bwMode="auto">
          <a:xfrm>
            <a:off x="586741" y="1503336"/>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3FAA9D"/>
                </a:solidFill>
                <a:effectLst/>
                <a:uLnTx/>
                <a:uFillTx/>
                <a:latin typeface="Segoe UI Variable Text Semibold" pitchFamily="2" charset="0"/>
                <a:ea typeface="+mn-ea"/>
                <a:cs typeface="Segoe UI" panose="020B0502040204020203" pitchFamily="34" charset="0"/>
              </a:rPr>
              <a:t>Query Preprocessing</a:t>
            </a:r>
            <a:endParaRPr kumimoji="0" lang="en-US" sz="1600" b="0" i="0" u="none" strike="noStrike" kern="1200" cap="none" spc="0" normalizeH="0" baseline="0" noProof="0">
              <a:ln>
                <a:noFill/>
              </a:ln>
              <a:solidFill>
                <a:srgbClr val="3FAA9D"/>
              </a:solidFill>
              <a:effectLst/>
              <a:uLnTx/>
              <a:uFillTx/>
              <a:latin typeface="Segoe UI Variable Text Semibold" pitchFamily="2" charset="0"/>
              <a:ea typeface="+mn-ea"/>
              <a:cs typeface="Segoe UI" panose="020B0502040204020203" pitchFamily="34" charset="0"/>
            </a:endParaRPr>
          </a:p>
        </p:txBody>
      </p:sp>
      <p:sp>
        <p:nvSpPr>
          <p:cNvPr id="18" name="Rectangle 4">
            <a:extLst>
              <a:ext uri="{FF2B5EF4-FFF2-40B4-BE49-F238E27FC236}">
                <a16:creationId xmlns:a16="http://schemas.microsoft.com/office/drawing/2014/main" id="{3EC90B0C-9434-B285-682E-5A1C0CE7EE8D}"/>
              </a:ext>
              <a:ext uri="{C183D7F6-B498-43B3-948B-1728B52AA6E4}">
                <adec:decorative xmlns:adec="http://schemas.microsoft.com/office/drawing/2017/decorative" val="1"/>
              </a:ext>
            </a:extLst>
          </p:cNvPr>
          <p:cNvSpPr/>
          <p:nvPr/>
        </p:nvSpPr>
        <p:spPr bwMode="auto">
          <a:xfrm>
            <a:off x="586744" y="2743612"/>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Variable Text Semibold" pitchFamily="2" charset="0"/>
                <a:ea typeface="+mn-ea"/>
                <a:cs typeface="Segoe UI" panose="020B0502040204020203" pitchFamily="34" charset="0"/>
              </a:rPr>
              <a:t>Retrieval</a:t>
            </a:r>
            <a:endParaRPr kumimoji="0" lang="en-US" sz="1600" b="0" i="0" u="none" strike="noStrike" kern="1200" cap="none" spc="0" normalizeH="0" baseline="0" noProof="0">
              <a:ln>
                <a:noFill/>
              </a:ln>
              <a:solidFill>
                <a:srgbClr val="0078D4"/>
              </a:solidFill>
              <a:effectLst/>
              <a:uLnTx/>
              <a:uFillTx/>
              <a:latin typeface="Segoe UI Variable Text Semibold" pitchFamily="2" charset="0"/>
              <a:ea typeface="+mn-ea"/>
              <a:cs typeface="Segoe UI" panose="020B0502040204020203" pitchFamily="34" charset="0"/>
            </a:endParaRPr>
          </a:p>
        </p:txBody>
      </p:sp>
      <p:sp>
        <p:nvSpPr>
          <p:cNvPr id="21" name="Rectangle 5">
            <a:extLst>
              <a:ext uri="{FF2B5EF4-FFF2-40B4-BE49-F238E27FC236}">
                <a16:creationId xmlns:a16="http://schemas.microsoft.com/office/drawing/2014/main" id="{492C1108-35F6-89E9-A40A-E71DDB402DF4}"/>
              </a:ext>
              <a:ext uri="{C183D7F6-B498-43B3-948B-1728B52AA6E4}">
                <adec:decorative xmlns:adec="http://schemas.microsoft.com/office/drawing/2017/decorative" val="1"/>
              </a:ext>
            </a:extLst>
          </p:cNvPr>
          <p:cNvSpPr/>
          <p:nvPr/>
        </p:nvSpPr>
        <p:spPr bwMode="auto">
          <a:xfrm>
            <a:off x="586742" y="3990658"/>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Variable Text Semibold" pitchFamily="2" charset="0"/>
                <a:ea typeface="+mn-ea"/>
                <a:cs typeface="Segoe UI" panose="020B0502040204020203" pitchFamily="34" charset="0"/>
              </a:rPr>
              <a:t>Reranking</a:t>
            </a:r>
            <a:endParaRPr kumimoji="0" lang="en-US" sz="1600" b="0" i="0" u="none" strike="noStrike" kern="1200" cap="none" spc="0" normalizeH="0" baseline="0" noProof="0">
              <a:ln>
                <a:noFill/>
              </a:ln>
              <a:solidFill>
                <a:srgbClr val="C03BC4"/>
              </a:solidFill>
              <a:effectLst/>
              <a:uLnTx/>
              <a:uFillTx/>
              <a:latin typeface="Segoe UI Variable Text Semibold" pitchFamily="2" charset="0"/>
              <a:ea typeface="+mn-ea"/>
              <a:cs typeface="Segoe UI" panose="020B0502040204020203" pitchFamily="34" charset="0"/>
            </a:endParaRPr>
          </a:p>
        </p:txBody>
      </p:sp>
      <p:sp>
        <p:nvSpPr>
          <p:cNvPr id="22" name="Rectangle 6">
            <a:extLst>
              <a:ext uri="{FF2B5EF4-FFF2-40B4-BE49-F238E27FC236}">
                <a16:creationId xmlns:a16="http://schemas.microsoft.com/office/drawing/2014/main" id="{B808103E-AEE7-AB8A-72BB-D55A36A3F337}"/>
              </a:ext>
              <a:ext uri="{C183D7F6-B498-43B3-948B-1728B52AA6E4}">
                <adec:decorative xmlns:adec="http://schemas.microsoft.com/office/drawing/2017/decorative" val="1"/>
              </a:ext>
            </a:extLst>
          </p:cNvPr>
          <p:cNvSpPr/>
          <p:nvPr/>
        </p:nvSpPr>
        <p:spPr bwMode="auto">
          <a:xfrm>
            <a:off x="586741" y="5224164"/>
            <a:ext cx="11018516" cy="1070579"/>
          </a:xfrm>
          <a:prstGeom prst="roundRect">
            <a:avLst>
              <a:gd name="adj" fmla="val 1637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876B"/>
                </a:solidFill>
                <a:effectLst/>
                <a:uLnTx/>
                <a:uFillTx/>
                <a:latin typeface="Segoe UI Variable Text Semibold" pitchFamily="2" charset="0"/>
                <a:ea typeface="+mn-ea"/>
                <a:cs typeface="Segoe UI" panose="020B0502040204020203" pitchFamily="34" charset="0"/>
              </a:rPr>
              <a:t>Synthesis</a:t>
            </a:r>
          </a:p>
        </p:txBody>
      </p:sp>
      <p:sp>
        <p:nvSpPr>
          <p:cNvPr id="4" name="Rectangle 12">
            <a:extLst>
              <a:ext uri="{FF2B5EF4-FFF2-40B4-BE49-F238E27FC236}">
                <a16:creationId xmlns:a16="http://schemas.microsoft.com/office/drawing/2014/main" id="{82859C8C-0B1F-3E15-399E-E4E3F30EF211}"/>
              </a:ext>
              <a:ext uri="{C183D7F6-B498-43B3-948B-1728B52AA6E4}">
                <adec:decorative xmlns:adec="http://schemas.microsoft.com/office/drawing/2017/decorative" val="1"/>
              </a:ext>
            </a:extLst>
          </p:cNvPr>
          <p:cNvSpPr/>
          <p:nvPr/>
        </p:nvSpPr>
        <p:spPr bwMode="auto">
          <a:xfrm>
            <a:off x="5943347" y="632468"/>
            <a:ext cx="2451600" cy="405189"/>
          </a:xfrm>
          <a:prstGeom prst="roundRect">
            <a:avLst>
              <a:gd name="adj" fmla="val 50000"/>
            </a:avLst>
          </a:prstGeom>
          <a:noFill/>
          <a:ln w="9525" cap="rnd">
            <a:solidFill>
              <a:srgbClr val="B1B3B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chemeClr val="tx1"/>
                </a:solidFill>
                <a:effectLst/>
                <a:uLnTx/>
                <a:uFillTx/>
                <a:latin typeface="Segoe UI Variable Text" pitchFamily="2" charset="0"/>
                <a:ea typeface="+mn-ea"/>
                <a:cs typeface="+mn-cs"/>
              </a:rPr>
              <a:t>Query</a:t>
            </a:r>
          </a:p>
        </p:txBody>
      </p:sp>
      <p:cxnSp>
        <p:nvCxnSpPr>
          <p:cNvPr id="6" name="Straight Arrow Connector 5">
            <a:extLst>
              <a:ext uri="{FF2B5EF4-FFF2-40B4-BE49-F238E27FC236}">
                <a16:creationId xmlns:a16="http://schemas.microsoft.com/office/drawing/2014/main" id="{8F3B694F-0463-B839-8B12-738B3205A78C}"/>
              </a:ext>
            </a:extLst>
          </p:cNvPr>
          <p:cNvCxnSpPr>
            <a:stCxn id="4" idx="2"/>
            <a:endCxn id="15" idx="0"/>
          </p:cNvCxnSpPr>
          <p:nvPr/>
        </p:nvCxnSpPr>
        <p:spPr>
          <a:xfrm>
            <a:off x="7169147" y="1037657"/>
            <a:ext cx="0" cy="798374"/>
          </a:xfrm>
          <a:prstGeom prst="straightConnector1">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8E27FCAB-5B5A-34AA-C55F-4129F8DE2317}"/>
              </a:ext>
            </a:extLst>
          </p:cNvPr>
          <p:cNvCxnSpPr>
            <a:stCxn id="15" idx="1"/>
            <a:endCxn id="69" idx="0"/>
          </p:cNvCxnSpPr>
          <p:nvPr/>
        </p:nvCxnSpPr>
        <p:spPr>
          <a:xfrm rot="10800000" flipV="1">
            <a:off x="4511509" y="2038625"/>
            <a:ext cx="1431839" cy="829883"/>
          </a:xfrm>
          <a:prstGeom prst="bentConnector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152B98F3-4B62-D5AC-57A4-C709E6E6712B}"/>
              </a:ext>
            </a:extLst>
          </p:cNvPr>
          <p:cNvCxnSpPr>
            <a:cxnSpLocks/>
            <a:stCxn id="15" idx="3"/>
            <a:endCxn id="71" idx="0"/>
          </p:cNvCxnSpPr>
          <p:nvPr/>
        </p:nvCxnSpPr>
        <p:spPr>
          <a:xfrm>
            <a:off x="8394947" y="2038626"/>
            <a:ext cx="1414215" cy="829883"/>
          </a:xfrm>
          <a:prstGeom prst="bentConnector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74495F32-DA6D-17DB-9EC5-35432F7136D9}"/>
              </a:ext>
            </a:extLst>
          </p:cNvPr>
          <p:cNvCxnSpPr>
            <a:cxnSpLocks/>
            <a:stCxn id="69" idx="2"/>
            <a:endCxn id="70" idx="1"/>
          </p:cNvCxnSpPr>
          <p:nvPr/>
        </p:nvCxnSpPr>
        <p:spPr>
          <a:xfrm rot="16200000" flipH="1">
            <a:off x="5119863" y="2665342"/>
            <a:ext cx="215128" cy="1431839"/>
          </a:xfrm>
          <a:prstGeom prst="bentConnector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F827FF5-EDB1-F376-8A15-DA9E4BF14FDD}"/>
              </a:ext>
            </a:extLst>
          </p:cNvPr>
          <p:cNvCxnSpPr>
            <a:cxnSpLocks/>
            <a:stCxn id="71" idx="2"/>
            <a:endCxn id="70" idx="3"/>
          </p:cNvCxnSpPr>
          <p:nvPr/>
        </p:nvCxnSpPr>
        <p:spPr>
          <a:xfrm rot="5400000">
            <a:off x="8994491" y="2674155"/>
            <a:ext cx="215128" cy="1414215"/>
          </a:xfrm>
          <a:prstGeom prst="bentConnector2">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703D3EB-E9CA-28AD-0419-CE53C7761263}"/>
              </a:ext>
            </a:extLst>
          </p:cNvPr>
          <p:cNvCxnSpPr>
            <a:cxnSpLocks/>
            <a:stCxn id="70" idx="2"/>
            <a:endCxn id="72" idx="0"/>
          </p:cNvCxnSpPr>
          <p:nvPr/>
        </p:nvCxnSpPr>
        <p:spPr>
          <a:xfrm>
            <a:off x="7169147" y="3691420"/>
            <a:ext cx="0" cy="625163"/>
          </a:xfrm>
          <a:prstGeom prst="straightConnector1">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550E6AD4-6644-33FC-83B3-C4ACCFA32F57}"/>
              </a:ext>
            </a:extLst>
          </p:cNvPr>
          <p:cNvCxnSpPr>
            <a:cxnSpLocks/>
            <a:stCxn id="72" idx="2"/>
            <a:endCxn id="75" idx="0"/>
          </p:cNvCxnSpPr>
          <p:nvPr/>
        </p:nvCxnSpPr>
        <p:spPr>
          <a:xfrm rot="5400000">
            <a:off x="5425150" y="3808131"/>
            <a:ext cx="830357" cy="2657639"/>
          </a:xfrm>
          <a:prstGeom prst="bentConnector3">
            <a:avLst>
              <a:gd name="adj1" fmla="val 50000"/>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2F979FB5-885E-0684-3C51-376A847994A2}"/>
              </a:ext>
            </a:extLst>
          </p:cNvPr>
          <p:cNvCxnSpPr>
            <a:cxnSpLocks/>
            <a:stCxn id="72" idx="2"/>
            <a:endCxn id="74" idx="0"/>
          </p:cNvCxnSpPr>
          <p:nvPr/>
        </p:nvCxnSpPr>
        <p:spPr>
          <a:xfrm rot="16200000" flipH="1">
            <a:off x="8082789" y="3808130"/>
            <a:ext cx="830357" cy="2657640"/>
          </a:xfrm>
          <a:prstGeom prst="bentConnector3">
            <a:avLst>
              <a:gd name="adj1" fmla="val 50000"/>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647544-57C6-97C9-E1CA-1FA3EB16615D}"/>
              </a:ext>
            </a:extLst>
          </p:cNvPr>
          <p:cNvCxnSpPr>
            <a:cxnSpLocks/>
            <a:stCxn id="72" idx="2"/>
            <a:endCxn id="73" idx="0"/>
          </p:cNvCxnSpPr>
          <p:nvPr/>
        </p:nvCxnSpPr>
        <p:spPr>
          <a:xfrm>
            <a:off x="7169147" y="4721772"/>
            <a:ext cx="0" cy="830357"/>
          </a:xfrm>
          <a:prstGeom prst="straightConnector1">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Rectangle 12">
            <a:extLst>
              <a:ext uri="{FF2B5EF4-FFF2-40B4-BE49-F238E27FC236}">
                <a16:creationId xmlns:a16="http://schemas.microsoft.com/office/drawing/2014/main" id="{4BC66D57-E489-1E61-B1D4-9EAAC06179BC}"/>
              </a:ext>
              <a:ext uri="{C183D7F6-B498-43B3-948B-1728B52AA6E4}">
                <adec:decorative xmlns:adec="http://schemas.microsoft.com/office/drawing/2017/decorative" val="1"/>
              </a:ext>
            </a:extLst>
          </p:cNvPr>
          <p:cNvSpPr/>
          <p:nvPr/>
        </p:nvSpPr>
        <p:spPr bwMode="auto">
          <a:xfrm>
            <a:off x="5943347" y="1836031"/>
            <a:ext cx="2451600" cy="405189"/>
          </a:xfrm>
          <a:prstGeom prst="roundRect">
            <a:avLst>
              <a:gd name="adj" fmla="val 50000"/>
            </a:avLst>
          </a:prstGeom>
          <a:noFill/>
          <a:ln w="19050" cap="rnd">
            <a:gradFill flip="none" rotWithShape="1">
              <a:gsLst>
                <a:gs pos="0">
                  <a:srgbClr val="49C5B1"/>
                </a:gs>
                <a:gs pos="70000">
                  <a:srgbClr val="399A91"/>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chemeClr val="tx1"/>
                </a:solidFill>
                <a:effectLst/>
                <a:uLnTx/>
                <a:uFillTx/>
                <a:latin typeface="Segoe UI Variable Text" pitchFamily="2" charset="0"/>
                <a:ea typeface="+mn-ea"/>
                <a:cs typeface="+mn-cs"/>
              </a:rPr>
              <a:t>Query rewriting</a:t>
            </a:r>
          </a:p>
        </p:txBody>
      </p:sp>
      <p:sp>
        <p:nvSpPr>
          <p:cNvPr id="69" name="Rectangle 12">
            <a:extLst>
              <a:ext uri="{FF2B5EF4-FFF2-40B4-BE49-F238E27FC236}">
                <a16:creationId xmlns:a16="http://schemas.microsoft.com/office/drawing/2014/main" id="{D5B68708-54DC-527B-C443-8310FAB885E4}"/>
              </a:ext>
              <a:ext uri="{C183D7F6-B498-43B3-948B-1728B52AA6E4}">
                <adec:decorative xmlns:adec="http://schemas.microsoft.com/office/drawing/2017/decorative" val="1"/>
              </a:ext>
            </a:extLst>
          </p:cNvPr>
          <p:cNvSpPr/>
          <p:nvPr/>
        </p:nvSpPr>
        <p:spPr bwMode="auto">
          <a:xfrm>
            <a:off x="3285708" y="2868509"/>
            <a:ext cx="2451600" cy="405189"/>
          </a:xfrm>
          <a:prstGeom prst="roundRect">
            <a:avLst>
              <a:gd name="adj" fmla="val 50000"/>
            </a:avLst>
          </a:prstGeom>
          <a:noFill/>
          <a:ln w="19050" cap="rnd">
            <a:gradFill flip="none" rotWithShape="1">
              <a:gsLst>
                <a:gs pos="0">
                  <a:srgbClr val="8DC8E8"/>
                </a:gs>
                <a:gs pos="7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chemeClr val="tx1"/>
                </a:solidFill>
                <a:effectLst/>
                <a:uLnTx/>
                <a:uFillTx/>
                <a:latin typeface="Segoe UI Variable Text" pitchFamily="2" charset="0"/>
                <a:ea typeface="+mn-ea"/>
                <a:cs typeface="+mn-cs"/>
              </a:rPr>
              <a:t>Vector search</a:t>
            </a:r>
          </a:p>
        </p:txBody>
      </p:sp>
      <p:sp>
        <p:nvSpPr>
          <p:cNvPr id="70" name="Rectangle 12">
            <a:extLst>
              <a:ext uri="{FF2B5EF4-FFF2-40B4-BE49-F238E27FC236}">
                <a16:creationId xmlns:a16="http://schemas.microsoft.com/office/drawing/2014/main" id="{FDBB785C-D837-69E1-F9E3-82556B13EDB4}"/>
              </a:ext>
              <a:ext uri="{C183D7F6-B498-43B3-948B-1728B52AA6E4}">
                <adec:decorative xmlns:adec="http://schemas.microsoft.com/office/drawing/2017/decorative" val="1"/>
              </a:ext>
            </a:extLst>
          </p:cNvPr>
          <p:cNvSpPr/>
          <p:nvPr/>
        </p:nvSpPr>
        <p:spPr bwMode="auto">
          <a:xfrm>
            <a:off x="5943347" y="3286231"/>
            <a:ext cx="2451600" cy="405189"/>
          </a:xfrm>
          <a:prstGeom prst="roundRect">
            <a:avLst>
              <a:gd name="adj" fmla="val 50000"/>
            </a:avLst>
          </a:prstGeom>
          <a:noFill/>
          <a:ln w="19050" cap="rnd">
            <a:gradFill flip="none" rotWithShape="1">
              <a:gsLst>
                <a:gs pos="0">
                  <a:srgbClr val="8DC8E8"/>
                </a:gs>
                <a:gs pos="7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chemeClr val="tx1"/>
                </a:solidFill>
                <a:effectLst/>
                <a:uLnTx/>
                <a:uFillTx/>
                <a:latin typeface="Segoe UI Variable Text" pitchFamily="2" charset="0"/>
                <a:ea typeface="+mn-ea"/>
                <a:cs typeface="+mn-cs"/>
              </a:rPr>
              <a:t>Hybrid search</a:t>
            </a:r>
          </a:p>
        </p:txBody>
      </p:sp>
      <p:sp>
        <p:nvSpPr>
          <p:cNvPr id="71" name="Rectangle 12">
            <a:extLst>
              <a:ext uri="{FF2B5EF4-FFF2-40B4-BE49-F238E27FC236}">
                <a16:creationId xmlns:a16="http://schemas.microsoft.com/office/drawing/2014/main" id="{BF3A4E8B-D6D8-7C42-4894-6A8AC372C393}"/>
              </a:ext>
              <a:ext uri="{C183D7F6-B498-43B3-948B-1728B52AA6E4}">
                <adec:decorative xmlns:adec="http://schemas.microsoft.com/office/drawing/2017/decorative" val="1"/>
              </a:ext>
            </a:extLst>
          </p:cNvPr>
          <p:cNvSpPr/>
          <p:nvPr/>
        </p:nvSpPr>
        <p:spPr bwMode="auto">
          <a:xfrm>
            <a:off x="8583362" y="2868509"/>
            <a:ext cx="2451600" cy="405189"/>
          </a:xfrm>
          <a:prstGeom prst="roundRect">
            <a:avLst>
              <a:gd name="adj" fmla="val 50000"/>
            </a:avLst>
          </a:prstGeom>
          <a:noFill/>
          <a:ln w="19050" cap="rnd">
            <a:gradFill flip="none" rotWithShape="1">
              <a:gsLst>
                <a:gs pos="0">
                  <a:srgbClr val="8DC8E8"/>
                </a:gs>
                <a:gs pos="7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chemeClr val="tx1"/>
                </a:solidFill>
                <a:effectLst/>
                <a:uLnTx/>
                <a:uFillTx/>
                <a:latin typeface="Segoe UI Variable Text" pitchFamily="2" charset="0"/>
                <a:ea typeface="+mn-ea"/>
                <a:cs typeface="+mn-cs"/>
              </a:rPr>
              <a:t>Keyword search</a:t>
            </a:r>
          </a:p>
        </p:txBody>
      </p:sp>
      <p:sp>
        <p:nvSpPr>
          <p:cNvPr id="72" name="Rectangle 12">
            <a:extLst>
              <a:ext uri="{FF2B5EF4-FFF2-40B4-BE49-F238E27FC236}">
                <a16:creationId xmlns:a16="http://schemas.microsoft.com/office/drawing/2014/main" id="{04BCB5A1-BB4B-42B5-D40F-4AB4C03398FC}"/>
              </a:ext>
              <a:ext uri="{C183D7F6-B498-43B3-948B-1728B52AA6E4}">
                <adec:decorative xmlns:adec="http://schemas.microsoft.com/office/drawing/2017/decorative" val="1"/>
              </a:ext>
            </a:extLst>
          </p:cNvPr>
          <p:cNvSpPr/>
          <p:nvPr/>
        </p:nvSpPr>
        <p:spPr bwMode="auto">
          <a:xfrm>
            <a:off x="5943347" y="4316583"/>
            <a:ext cx="2451600" cy="405189"/>
          </a:xfrm>
          <a:prstGeom prst="roundRect">
            <a:avLst>
              <a:gd name="adj" fmla="val 50000"/>
            </a:avLst>
          </a:prstGeom>
          <a:noFill/>
          <a:ln w="19050" cap="rnd">
            <a:gradFill flip="none" rotWithShape="1">
              <a:gsLst>
                <a:gs pos="0">
                  <a:srgbClr val="D59ED7"/>
                </a:gs>
                <a:gs pos="70000">
                  <a:srgbClr val="C03BC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chemeClr val="tx1"/>
                </a:solidFill>
                <a:effectLst/>
                <a:uLnTx/>
                <a:uFillTx/>
                <a:latin typeface="Segoe UI Variable Text" pitchFamily="2" charset="0"/>
                <a:ea typeface="+mn-ea"/>
                <a:cs typeface="+mn-cs"/>
              </a:rPr>
              <a:t>Semantic ranker</a:t>
            </a:r>
          </a:p>
        </p:txBody>
      </p:sp>
      <p:sp>
        <p:nvSpPr>
          <p:cNvPr id="73" name="Rectangle 12">
            <a:extLst>
              <a:ext uri="{FF2B5EF4-FFF2-40B4-BE49-F238E27FC236}">
                <a16:creationId xmlns:a16="http://schemas.microsoft.com/office/drawing/2014/main" id="{FDFD27DF-EDE3-E3CC-1C73-BECC87E08C0D}"/>
              </a:ext>
              <a:ext uri="{C183D7F6-B498-43B3-948B-1728B52AA6E4}">
                <adec:decorative xmlns:adec="http://schemas.microsoft.com/office/drawing/2017/decorative" val="1"/>
              </a:ext>
            </a:extLst>
          </p:cNvPr>
          <p:cNvSpPr/>
          <p:nvPr/>
        </p:nvSpPr>
        <p:spPr bwMode="auto">
          <a:xfrm>
            <a:off x="5943347" y="5552129"/>
            <a:ext cx="2451600" cy="405189"/>
          </a:xfrm>
          <a:prstGeom prst="roundRect">
            <a:avLst>
              <a:gd name="adj" fmla="val 50000"/>
            </a:avLst>
          </a:prstGeom>
          <a:noFill/>
          <a:ln w="19050" cap="rnd">
            <a:gradFill flip="none" rotWithShape="1">
              <a:gsLst>
                <a:gs pos="0">
                  <a:srgbClr val="FFA38B"/>
                </a:gs>
                <a:gs pos="70000">
                  <a:srgbClr val="FF5C39"/>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chemeClr val="tx1"/>
                </a:solidFill>
                <a:effectLst/>
                <a:uLnTx/>
                <a:uFillTx/>
                <a:latin typeface="Segoe UI Variable Text" pitchFamily="2" charset="0"/>
                <a:ea typeface="+mn-ea"/>
                <a:cs typeface="+mn-cs"/>
              </a:rPr>
              <a:t>Extractive answers</a:t>
            </a:r>
          </a:p>
        </p:txBody>
      </p:sp>
      <p:sp>
        <p:nvSpPr>
          <p:cNvPr id="74" name="Rectangle 12">
            <a:extLst>
              <a:ext uri="{FF2B5EF4-FFF2-40B4-BE49-F238E27FC236}">
                <a16:creationId xmlns:a16="http://schemas.microsoft.com/office/drawing/2014/main" id="{64F61DB0-A1D6-972C-2AE4-D79F19E0A8C0}"/>
              </a:ext>
              <a:ext uri="{C183D7F6-B498-43B3-948B-1728B52AA6E4}">
                <adec:decorative xmlns:adec="http://schemas.microsoft.com/office/drawing/2017/decorative" val="1"/>
              </a:ext>
            </a:extLst>
          </p:cNvPr>
          <p:cNvSpPr/>
          <p:nvPr/>
        </p:nvSpPr>
        <p:spPr bwMode="auto">
          <a:xfrm>
            <a:off x="8600987" y="5552129"/>
            <a:ext cx="2451600" cy="405189"/>
          </a:xfrm>
          <a:prstGeom prst="roundRect">
            <a:avLst>
              <a:gd name="adj" fmla="val 50000"/>
            </a:avLst>
          </a:prstGeom>
          <a:noFill/>
          <a:ln w="19050" cap="rnd">
            <a:gradFill flip="none" rotWithShape="1">
              <a:gsLst>
                <a:gs pos="0">
                  <a:srgbClr val="FFA38B"/>
                </a:gs>
                <a:gs pos="70000">
                  <a:srgbClr val="FF5C39"/>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chemeClr val="tx1"/>
                </a:solidFill>
                <a:effectLst/>
                <a:uLnTx/>
                <a:uFillTx/>
                <a:latin typeface="Segoe UI Variable Text" pitchFamily="2" charset="0"/>
                <a:ea typeface="+mn-ea"/>
                <a:cs typeface="+mn-cs"/>
              </a:rPr>
              <a:t>Contextualized captions</a:t>
            </a:r>
          </a:p>
        </p:txBody>
      </p:sp>
      <p:sp>
        <p:nvSpPr>
          <p:cNvPr id="75" name="Rectangle 12">
            <a:extLst>
              <a:ext uri="{FF2B5EF4-FFF2-40B4-BE49-F238E27FC236}">
                <a16:creationId xmlns:a16="http://schemas.microsoft.com/office/drawing/2014/main" id="{D868D87C-E6B6-C6CA-98DD-9D2542CFC1C1}"/>
              </a:ext>
              <a:ext uri="{C183D7F6-B498-43B3-948B-1728B52AA6E4}">
                <adec:decorative xmlns:adec="http://schemas.microsoft.com/office/drawing/2017/decorative" val="1"/>
              </a:ext>
            </a:extLst>
          </p:cNvPr>
          <p:cNvSpPr/>
          <p:nvPr/>
        </p:nvSpPr>
        <p:spPr bwMode="auto">
          <a:xfrm>
            <a:off x="3285708" y="5552129"/>
            <a:ext cx="2451600" cy="405189"/>
          </a:xfrm>
          <a:prstGeom prst="roundRect">
            <a:avLst>
              <a:gd name="adj" fmla="val 50000"/>
            </a:avLst>
          </a:prstGeom>
          <a:noFill/>
          <a:ln w="1905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0000" tIns="36000" rIns="180000" bIns="3600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400" b="0" i="0" u="none" strike="noStrike" kern="1200" cap="none" spc="0" normalizeH="0" baseline="0" noProof="0">
                <a:ln>
                  <a:noFill/>
                </a:ln>
                <a:solidFill>
                  <a:schemeClr val="tx1"/>
                </a:solidFill>
                <a:effectLst/>
                <a:uLnTx/>
                <a:uFillTx/>
                <a:latin typeface="Segoe UI Variable Text" pitchFamily="2" charset="0"/>
                <a:ea typeface="+mn-ea"/>
                <a:cs typeface="+mn-cs"/>
              </a:rPr>
              <a:t>Results for LLM</a:t>
            </a:r>
          </a:p>
        </p:txBody>
      </p:sp>
    </p:spTree>
    <p:extLst>
      <p:ext uri="{BB962C8B-B14F-4D97-AF65-F5344CB8AC3E}">
        <p14:creationId xmlns:p14="http://schemas.microsoft.com/office/powerpoint/2010/main" val="3735485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7E20-4CAD-28EC-D2D6-206514A9ECFB}"/>
              </a:ext>
            </a:extLst>
          </p:cNvPr>
          <p:cNvSpPr>
            <a:spLocks noGrp="1"/>
          </p:cNvSpPr>
          <p:nvPr>
            <p:ph type="title"/>
          </p:nvPr>
        </p:nvSpPr>
        <p:spPr>
          <a:xfrm>
            <a:off x="588263" y="457200"/>
            <a:ext cx="4040887" cy="492443"/>
          </a:xfrm>
        </p:spPr>
        <p:txBody>
          <a:bodyPr vert="horz" wrap="square" lIns="0" tIns="0" rIns="0" bIns="0" rtlCol="0" anchor="t">
            <a:spAutoFit/>
          </a:bodyPr>
          <a:lstStyle/>
          <a:p>
            <a:r>
              <a:rPr lang="en-US" noProof="0"/>
              <a:t>GenAI prompt skill</a:t>
            </a:r>
          </a:p>
        </p:txBody>
      </p:sp>
      <p:sp>
        <p:nvSpPr>
          <p:cNvPr id="3" name="Text Placeholder 2">
            <a:extLst>
              <a:ext uri="{FF2B5EF4-FFF2-40B4-BE49-F238E27FC236}">
                <a16:creationId xmlns:a16="http://schemas.microsoft.com/office/drawing/2014/main" id="{4AF8E318-8C5B-80D5-8035-F37A807D212C}"/>
              </a:ext>
            </a:extLst>
          </p:cNvPr>
          <p:cNvSpPr>
            <a:spLocks noGrp="1"/>
          </p:cNvSpPr>
          <p:nvPr>
            <p:ph type="body" sz="quarter" idx="10"/>
          </p:nvPr>
        </p:nvSpPr>
        <p:spPr>
          <a:xfrm>
            <a:off x="588965" y="1338139"/>
            <a:ext cx="4040185" cy="2677656"/>
          </a:xfrm>
        </p:spPr>
        <p:txBody>
          <a:bodyPr/>
          <a:lstStyle/>
          <a:p>
            <a:r>
              <a:rPr lang="en-US" i="1" noProof="0"/>
              <a:t>I want to verbalize my images, summarize content, classify documents with my custom prompt to an LLM during data ingestion, before I index it, to give more context at query-time.</a:t>
            </a:r>
          </a:p>
        </p:txBody>
      </p:sp>
      <p:sp>
        <p:nvSpPr>
          <p:cNvPr id="5" name="Text Placeholder 4">
            <a:extLst>
              <a:ext uri="{FF2B5EF4-FFF2-40B4-BE49-F238E27FC236}">
                <a16:creationId xmlns:a16="http://schemas.microsoft.com/office/drawing/2014/main" id="{91E0A061-3722-2597-1B97-8F77C9010C82}"/>
              </a:ext>
            </a:extLst>
          </p:cNvPr>
          <p:cNvSpPr>
            <a:spLocks noGrp="1"/>
          </p:cNvSpPr>
          <p:nvPr>
            <p:ph type="body" sz="quarter" idx="11"/>
          </p:nvPr>
        </p:nvSpPr>
        <p:spPr>
          <a:xfrm>
            <a:off x="5800725" y="709187"/>
            <a:ext cx="5801961" cy="5903154"/>
          </a:xfrm>
        </p:spPr>
        <p:txBody>
          <a:bodyPr>
            <a:normAutofit/>
          </a:bodyPr>
          <a:lstStyle/>
          <a:p>
            <a:r>
              <a:rPr lang="en-US" sz="1400" noProof="0"/>
              <a:t>{</a:t>
            </a:r>
          </a:p>
          <a:p>
            <a:r>
              <a:rPr lang="en-US" sz="1400" noProof="0"/>
              <a:t>  "@odata.type": "#Microsoft.Skills.Custom.ChatCompletionSkill",</a:t>
            </a:r>
          </a:p>
          <a:p>
            <a:r>
              <a:rPr lang="en-US" sz="1400" noProof="0"/>
              <a:t>  "name": "Image Describer",</a:t>
            </a:r>
          </a:p>
          <a:p>
            <a:r>
              <a:rPr lang="en-US" sz="1400" noProof="0"/>
              <a:t>  "context": "/document/normalized_images/*",</a:t>
            </a:r>
          </a:p>
          <a:p>
            <a:r>
              <a:rPr lang="en-US" sz="1400" noProof="0"/>
              <a:t>  "inputs": [</a:t>
            </a:r>
          </a:p>
          <a:p>
            <a:r>
              <a:rPr lang="en-US" sz="1400" noProof="0"/>
              <a:t>    { "name": "image", "source": "/document/normalized_images/*/data" },</a:t>
            </a:r>
          </a:p>
          <a:p>
            <a:r>
              <a:rPr lang="en-US" sz="1400" noProof="0"/>
              <a:t>    { "name": "imageDetail", "source": "=high" },</a:t>
            </a:r>
          </a:p>
          <a:p>
            <a:r>
              <a:rPr lang="en-US" sz="1400" b="1" noProof="0"/>
              <a:t>    { "name": "systemMessage", "source": "='You are a useful AI assistant.'" },</a:t>
            </a:r>
          </a:p>
          <a:p>
            <a:r>
              <a:rPr lang="en-US" sz="1400" noProof="0"/>
              <a:t>    </a:t>
            </a:r>
            <a:r>
              <a:rPr lang="en-US" sz="1400" b="1" noProof="0"/>
              <a:t>{ "name": "userMessage", "source": "='Describe this image:'" </a:t>
            </a:r>
            <a:r>
              <a:rPr lang="en-US" sz="1400" noProof="0"/>
              <a:t>}</a:t>
            </a:r>
          </a:p>
          <a:p>
            <a:r>
              <a:rPr lang="en-US" sz="1400" noProof="0"/>
              <a:t>  ],</a:t>
            </a:r>
          </a:p>
          <a:p>
            <a:r>
              <a:rPr lang="en-US" sz="1400" noProof="0"/>
              <a:t>  "outputs": [ { "name": "response" } ],</a:t>
            </a:r>
          </a:p>
          <a:p>
            <a:r>
              <a:rPr lang="en-US" sz="1400" noProof="0"/>
              <a:t>  "uri": "https://demo.openai.azure.com/openai/deployments/gpt-4o/chat/completions",</a:t>
            </a:r>
          </a:p>
          <a:p>
            <a:r>
              <a:rPr lang="en-US" sz="1400" noProof="0"/>
              <a:t>  "authIdentity": "11111111-2222-3333-4444-555555555555",</a:t>
            </a:r>
          </a:p>
          <a:p>
            <a:r>
              <a:rPr lang="en-US" sz="1400" noProof="0"/>
              <a:t>  "responseFormat": { "type": "text" }</a:t>
            </a:r>
          </a:p>
          <a:p>
            <a:r>
              <a:rPr lang="en-US" sz="1400" noProof="0"/>
              <a:t>}</a:t>
            </a:r>
          </a:p>
          <a:p>
            <a:r>
              <a:rPr lang="en-US" sz="1200" noProof="0">
                <a:latin typeface="+mn-lt"/>
                <a:hlinkClick r:id="rId3"/>
              </a:rPr>
              <a:t>🔗 Sample where GenAI prompt skill is defined</a:t>
            </a:r>
            <a:endParaRPr lang="en-US" sz="1200" noProof="0">
              <a:latin typeface="+mn-lt"/>
            </a:endParaRPr>
          </a:p>
          <a:p>
            <a:endParaRPr lang="en-US" sz="1400" noProof="0"/>
          </a:p>
        </p:txBody>
      </p:sp>
      <p:sp>
        <p:nvSpPr>
          <p:cNvPr id="6" name="Rounded Rectangle 16">
            <a:extLst>
              <a:ext uri="{FF2B5EF4-FFF2-40B4-BE49-F238E27FC236}">
                <a16:creationId xmlns:a16="http://schemas.microsoft.com/office/drawing/2014/main" id="{68991111-B68A-C166-BEA1-31E9DCF415F9}"/>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Preview</a:t>
            </a:r>
          </a:p>
        </p:txBody>
      </p:sp>
    </p:spTree>
    <p:extLst>
      <p:ext uri="{BB962C8B-B14F-4D97-AF65-F5344CB8AC3E}">
        <p14:creationId xmlns:p14="http://schemas.microsoft.com/office/powerpoint/2010/main" val="421314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BD535-C1A2-626B-5CF4-5CED5DE179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D9B19-3E9F-1A51-D25E-6007A759D310}"/>
              </a:ext>
            </a:extLst>
          </p:cNvPr>
          <p:cNvSpPr>
            <a:spLocks noGrp="1"/>
          </p:cNvSpPr>
          <p:nvPr>
            <p:ph type="title"/>
          </p:nvPr>
        </p:nvSpPr>
        <p:spPr>
          <a:xfrm>
            <a:off x="525401" y="457200"/>
            <a:ext cx="11623173" cy="553998"/>
          </a:xfrm>
        </p:spPr>
        <p:txBody>
          <a:bodyPr/>
          <a:lstStyle/>
          <a:p>
            <a:r>
              <a:rPr lang="en-US" noProof="0"/>
              <a:t>GenAI prompt skill diagram</a:t>
            </a:r>
            <a:endParaRPr lang="en-US" sz="2800" noProof="0"/>
          </a:p>
        </p:txBody>
      </p:sp>
      <p:sp>
        <p:nvSpPr>
          <p:cNvPr id="4" name="Rounded Rectangle 16">
            <a:extLst>
              <a:ext uri="{FF2B5EF4-FFF2-40B4-BE49-F238E27FC236}">
                <a16:creationId xmlns:a16="http://schemas.microsoft.com/office/drawing/2014/main" id="{8568AEC2-57E4-8756-5D3B-25495703707A}"/>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Preview</a:t>
            </a:r>
          </a:p>
        </p:txBody>
      </p:sp>
      <p:sp>
        <p:nvSpPr>
          <p:cNvPr id="85" name="Text Placeholder 2">
            <a:extLst>
              <a:ext uri="{FF2B5EF4-FFF2-40B4-BE49-F238E27FC236}">
                <a16:creationId xmlns:a16="http://schemas.microsoft.com/office/drawing/2014/main" id="{EE15A303-4D10-2DC2-5C83-1DC17922FE5A}"/>
              </a:ext>
              <a:ext uri="{C183D7F6-B498-43B3-948B-1728B52AA6E4}">
                <adec:decorative xmlns:adec="http://schemas.microsoft.com/office/drawing/2017/decorative" val="1"/>
              </a:ext>
            </a:extLst>
          </p:cNvPr>
          <p:cNvSpPr txBox="1">
            <a:spLocks/>
          </p:cNvSpPr>
          <p:nvPr/>
        </p:nvSpPr>
        <p:spPr>
          <a:xfrm>
            <a:off x="584708" y="1128250"/>
            <a:ext cx="7514309" cy="5622310"/>
          </a:xfrm>
          <a:prstGeom prst="roundRect">
            <a:avLst>
              <a:gd name="adj" fmla="val 316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86" name="Text Placeholder 2">
            <a:extLst>
              <a:ext uri="{FF2B5EF4-FFF2-40B4-BE49-F238E27FC236}">
                <a16:creationId xmlns:a16="http://schemas.microsoft.com/office/drawing/2014/main" id="{8EA3182A-4AE1-8B81-1392-769FB72313E6}"/>
              </a:ext>
              <a:ext uri="{C183D7F6-B498-43B3-948B-1728B52AA6E4}">
                <adec:decorative xmlns:adec="http://schemas.microsoft.com/office/drawing/2017/decorative" val="1"/>
              </a:ext>
            </a:extLst>
          </p:cNvPr>
          <p:cNvSpPr txBox="1">
            <a:spLocks/>
          </p:cNvSpPr>
          <p:nvPr/>
        </p:nvSpPr>
        <p:spPr>
          <a:xfrm>
            <a:off x="805287" y="1963502"/>
            <a:ext cx="6885934" cy="1766753"/>
          </a:xfrm>
          <a:prstGeom prst="roundRect">
            <a:avLst>
              <a:gd name="adj" fmla="val 7937"/>
            </a:avLst>
          </a:prstGeom>
          <a:noFill/>
          <a:ln w="12700">
            <a:solidFill>
              <a:srgbClr val="D8CDCD"/>
            </a:solidFill>
            <a:prstDash val="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a:solidFill>
                  <a:srgbClr val="000000"/>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7" name="Text Placeholder 2">
            <a:extLst>
              <a:ext uri="{FF2B5EF4-FFF2-40B4-BE49-F238E27FC236}">
                <a16:creationId xmlns:a16="http://schemas.microsoft.com/office/drawing/2014/main" id="{71868463-9712-A5D9-6DF7-2487CE5ECEC0}"/>
              </a:ext>
              <a:ext uri="{C183D7F6-B498-43B3-948B-1728B52AA6E4}">
                <adec:decorative xmlns:adec="http://schemas.microsoft.com/office/drawing/2017/decorative" val="1"/>
              </a:ext>
            </a:extLst>
          </p:cNvPr>
          <p:cNvSpPr txBox="1">
            <a:spLocks/>
          </p:cNvSpPr>
          <p:nvPr/>
        </p:nvSpPr>
        <p:spPr>
          <a:xfrm>
            <a:off x="8285379" y="1963502"/>
            <a:ext cx="3326938" cy="4299172"/>
          </a:xfrm>
          <a:prstGeom prst="roundRect">
            <a:avLst>
              <a:gd name="adj" fmla="val 5557"/>
            </a:avLst>
          </a:prstGeom>
          <a:solidFill>
            <a:srgbClr val="EEE5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a:solidFill>
                  <a:srgbClr val="000000"/>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8" name="Round Single Corner Rectangle 106">
            <a:extLst>
              <a:ext uri="{FF2B5EF4-FFF2-40B4-BE49-F238E27FC236}">
                <a16:creationId xmlns:a16="http://schemas.microsoft.com/office/drawing/2014/main" id="{73703827-6D46-71C7-5390-A6C9549DE4EA}"/>
              </a:ext>
            </a:extLst>
          </p:cNvPr>
          <p:cNvSpPr/>
          <p:nvPr/>
        </p:nvSpPr>
        <p:spPr>
          <a:xfrm rot="10800000">
            <a:off x="588263" y="4260118"/>
            <a:ext cx="3983020" cy="2488197"/>
          </a:xfrm>
          <a:prstGeom prst="round1Rect">
            <a:avLst>
              <a:gd name="adj" fmla="val 6996"/>
            </a:avLst>
          </a:prstGeom>
          <a:solidFill>
            <a:srgbClr val="EEE5E1">
              <a:alpha val="50000"/>
            </a:srgbClr>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109" tIns="29391" rIns="55109" bIns="36739" numCol="1" spcCol="0" rtlCol="0" fromWordArt="0" anchor="ctr" anchorCtr="0" forceAA="0" compatLnSpc="1">
            <a:prstTxWarp prst="textNoShape">
              <a:avLst/>
            </a:prstTxWarp>
            <a:noAutofit/>
          </a:bodyPr>
          <a:lstStyle/>
          <a:p>
            <a:pPr marL="0" marR="0" lvl="0" indent="0" algn="l" defTabSz="932486" rtl="0" eaLnBrk="1" fontAlgn="auto" latinLnBrk="0" hangingPunct="1">
              <a:lnSpc>
                <a:spcPct val="100000"/>
              </a:lnSpc>
              <a:spcBef>
                <a:spcPts val="600"/>
              </a:spcBef>
              <a:spcAft>
                <a:spcPts val="0"/>
              </a:spcAft>
              <a:buClrTx/>
              <a:buSzTx/>
              <a:buFontTx/>
              <a:buNone/>
              <a:tabLst/>
              <a:defRPr/>
            </a:pPr>
            <a:endParaRPr kumimoji="0" lang="en-US" sz="800" b="1" i="0" u="none" strike="noStrike" kern="1200" cap="none" spc="0" normalizeH="0" baseline="0" noProof="0">
              <a:ln>
                <a:noFill/>
              </a:ln>
              <a:gradFill>
                <a:gsLst>
                  <a:gs pos="85321">
                    <a:srgbClr val="000000"/>
                  </a:gs>
                  <a:gs pos="70629">
                    <a:srgbClr val="000000"/>
                  </a:gs>
                </a:gsLst>
                <a:path path="circle">
                  <a:fillToRect l="100000" t="100000"/>
                </a:path>
              </a:gradFill>
              <a:effectLst/>
              <a:uLnTx/>
              <a:uFillTx/>
              <a:latin typeface="Segoe UI"/>
              <a:ea typeface="+mn-ea"/>
              <a:cs typeface="Segoe UI" panose="020B0502040204020203" pitchFamily="34" charset="0"/>
            </a:endParaRPr>
          </a:p>
        </p:txBody>
      </p:sp>
      <p:sp>
        <p:nvSpPr>
          <p:cNvPr id="89" name="Round Single Corner Rectangle 101">
            <a:extLst>
              <a:ext uri="{FF2B5EF4-FFF2-40B4-BE49-F238E27FC236}">
                <a16:creationId xmlns:a16="http://schemas.microsoft.com/office/drawing/2014/main" id="{35DFE82B-DDED-375D-CD77-D5887A151806}"/>
              </a:ext>
            </a:extLst>
          </p:cNvPr>
          <p:cNvSpPr/>
          <p:nvPr/>
        </p:nvSpPr>
        <p:spPr>
          <a:xfrm rot="10800000" flipH="1">
            <a:off x="3991944" y="4262362"/>
            <a:ext cx="4107073" cy="2488197"/>
          </a:xfrm>
          <a:prstGeom prst="round1Rect">
            <a:avLst>
              <a:gd name="adj" fmla="val 6996"/>
            </a:avLst>
          </a:prstGeom>
          <a:gradFill>
            <a:gsLst>
              <a:gs pos="0">
                <a:srgbClr val="ACDAF0"/>
              </a:gs>
              <a:gs pos="100000">
                <a:srgbClr val="E2C5D5"/>
              </a:gs>
            </a:gsLst>
            <a:path path="circle">
              <a:fillToRect l="100000" t="100000"/>
            </a:path>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0" name="TextBox 89">
            <a:extLst>
              <a:ext uri="{FF2B5EF4-FFF2-40B4-BE49-F238E27FC236}">
                <a16:creationId xmlns:a16="http://schemas.microsoft.com/office/drawing/2014/main" id="{EAAA80A3-95D4-1DE9-257B-5AC3D42DD492}"/>
              </a:ext>
              <a:ext uri="{C183D7F6-B498-43B3-948B-1728B52AA6E4}">
                <adec:decorative xmlns:adec="http://schemas.microsoft.com/office/drawing/2017/decorative" val="1"/>
              </a:ext>
            </a:extLst>
          </p:cNvPr>
          <p:cNvSpPr txBox="1"/>
          <p:nvPr/>
        </p:nvSpPr>
        <p:spPr>
          <a:xfrm>
            <a:off x="798655" y="3088754"/>
            <a:ext cx="1027752" cy="425758"/>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Supported </a:t>
            </a:r>
            <a:b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b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data store</a:t>
            </a:r>
          </a:p>
        </p:txBody>
      </p:sp>
      <p:sp>
        <p:nvSpPr>
          <p:cNvPr id="91" name="TextBox 90">
            <a:extLst>
              <a:ext uri="{FF2B5EF4-FFF2-40B4-BE49-F238E27FC236}">
                <a16:creationId xmlns:a16="http://schemas.microsoft.com/office/drawing/2014/main" id="{D685ED9D-8A12-42AA-70BC-B0CF3037C16A}"/>
              </a:ext>
              <a:ext uri="{C183D7F6-B498-43B3-948B-1728B52AA6E4}">
                <adec:decorative xmlns:adec="http://schemas.microsoft.com/office/drawing/2017/decorative" val="1"/>
              </a:ext>
            </a:extLst>
          </p:cNvPr>
          <p:cNvSpPr txBox="1"/>
          <p:nvPr/>
        </p:nvSpPr>
        <p:spPr>
          <a:xfrm>
            <a:off x="1001914" y="2099929"/>
            <a:ext cx="2615184" cy="286232"/>
          </a:xfrm>
          <a:prstGeom prst="rect">
            <a:avLst/>
          </a:prstGeom>
          <a:noFill/>
        </p:spPr>
        <p:txBody>
          <a:bodyPr wrap="square" lIns="0">
            <a:spAutoFit/>
          </a:bodyPr>
          <a:lstStyle/>
          <a:p>
            <a:pPr marL="0" marR="0" lvl="1" indent="0" algn="l" defTabSz="914367" rtl="0" eaLnBrk="1" fontAlgn="base" latinLnBrk="0" hangingPunct="1">
              <a:lnSpc>
                <a:spcPct val="90000"/>
              </a:lnSpc>
              <a:spcBef>
                <a:spcPts val="0"/>
              </a:spcBef>
              <a:spcAft>
                <a:spcPct val="0"/>
              </a:spcAft>
              <a:buClrTx/>
              <a:buSzPct val="90000"/>
              <a:buFontTx/>
              <a:buNone/>
              <a:tabLst/>
              <a:defRPr/>
            </a:pPr>
            <a:r>
              <a:rPr kumimoji="0" lang="en-US" sz="1400" b="0" i="0" u="none" strike="noStrike" kern="1200" cap="none" spc="0" normalizeH="0" baseline="0" noProof="0">
                <a:ln>
                  <a:noFill/>
                </a:ln>
                <a:solidFill>
                  <a:srgbClr val="6040A1"/>
                </a:solidFill>
                <a:effectLst/>
                <a:uLnTx/>
                <a:uFillTx/>
                <a:latin typeface="Segoe UI Semibold"/>
                <a:ea typeface="+mn-ea"/>
                <a:cs typeface="+mn-cs"/>
              </a:rPr>
              <a:t>Azure AI Search processing</a:t>
            </a:r>
          </a:p>
        </p:txBody>
      </p:sp>
      <p:cxnSp>
        <p:nvCxnSpPr>
          <p:cNvPr id="92" name="Straight Arrow Connector 91">
            <a:extLst>
              <a:ext uri="{FF2B5EF4-FFF2-40B4-BE49-F238E27FC236}">
                <a16:creationId xmlns:a16="http://schemas.microsoft.com/office/drawing/2014/main" id="{33F0315C-8573-80D3-05E7-2AFB3EA78A78}"/>
              </a:ext>
              <a:ext uri="{C183D7F6-B498-43B3-948B-1728B52AA6E4}">
                <adec:decorative xmlns:adec="http://schemas.microsoft.com/office/drawing/2017/decorative" val="1"/>
              </a:ext>
            </a:extLst>
          </p:cNvPr>
          <p:cNvCxnSpPr>
            <a:cxnSpLocks/>
          </p:cNvCxnSpPr>
          <p:nvPr/>
        </p:nvCxnSpPr>
        <p:spPr>
          <a:xfrm flipH="1">
            <a:off x="1582493" y="2799224"/>
            <a:ext cx="1207930" cy="9619"/>
          </a:xfrm>
          <a:prstGeom prst="straightConnector1">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8274C1B-6DC5-A563-38BB-9875E376122D}"/>
              </a:ext>
              <a:ext uri="{C183D7F6-B498-43B3-948B-1728B52AA6E4}">
                <adec:decorative xmlns:adec="http://schemas.microsoft.com/office/drawing/2017/decorative" val="1"/>
              </a:ext>
            </a:extLst>
          </p:cNvPr>
          <p:cNvSpPr txBox="1"/>
          <p:nvPr/>
        </p:nvSpPr>
        <p:spPr>
          <a:xfrm>
            <a:off x="2584614" y="3088754"/>
            <a:ext cx="1027752" cy="425758"/>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Data </a:t>
            </a:r>
            <a:b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b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cracking</a:t>
            </a:r>
          </a:p>
        </p:txBody>
      </p:sp>
      <p:sp>
        <p:nvSpPr>
          <p:cNvPr id="94" name="TextBox 93">
            <a:extLst>
              <a:ext uri="{FF2B5EF4-FFF2-40B4-BE49-F238E27FC236}">
                <a16:creationId xmlns:a16="http://schemas.microsoft.com/office/drawing/2014/main" id="{29BA75E7-A8D1-A0EA-B54E-BAE70C53DDDF}"/>
              </a:ext>
              <a:ext uri="{C183D7F6-B498-43B3-948B-1728B52AA6E4}">
                <adec:decorative xmlns:adec="http://schemas.microsoft.com/office/drawing/2017/decorative" val="1"/>
              </a:ext>
            </a:extLst>
          </p:cNvPr>
          <p:cNvSpPr txBox="1"/>
          <p:nvPr/>
        </p:nvSpPr>
        <p:spPr>
          <a:xfrm>
            <a:off x="4481746" y="3088754"/>
            <a:ext cx="1027752" cy="425758"/>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Data enrichment</a:t>
            </a:r>
          </a:p>
        </p:txBody>
      </p:sp>
      <p:sp>
        <p:nvSpPr>
          <p:cNvPr id="95" name="TextBox 94">
            <a:extLst>
              <a:ext uri="{FF2B5EF4-FFF2-40B4-BE49-F238E27FC236}">
                <a16:creationId xmlns:a16="http://schemas.microsoft.com/office/drawing/2014/main" id="{68968A34-7E9D-A6F7-22B1-989680176AF3}"/>
              </a:ext>
              <a:ext uri="{C183D7F6-B498-43B3-948B-1728B52AA6E4}">
                <adec:decorative xmlns:adec="http://schemas.microsoft.com/office/drawing/2017/decorative" val="1"/>
              </a:ext>
            </a:extLst>
          </p:cNvPr>
          <p:cNvSpPr txBox="1"/>
          <p:nvPr/>
        </p:nvSpPr>
        <p:spPr>
          <a:xfrm>
            <a:off x="6047150" y="3088755"/>
            <a:ext cx="1130527" cy="389966"/>
          </a:xfrm>
          <a:prstGeom prst="rect">
            <a:avLst/>
          </a:prstGeom>
          <a:noFill/>
        </p:spPr>
        <p:txBody>
          <a:bodyPr wrap="square" lIns="0" rIns="0">
            <a:no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Azure AI Search Chunked index</a:t>
            </a:r>
          </a:p>
        </p:txBody>
      </p:sp>
      <p:sp>
        <p:nvSpPr>
          <p:cNvPr id="96" name="TextBox 95">
            <a:extLst>
              <a:ext uri="{FF2B5EF4-FFF2-40B4-BE49-F238E27FC236}">
                <a16:creationId xmlns:a16="http://schemas.microsoft.com/office/drawing/2014/main" id="{F2057EFD-5784-AA68-A1B4-1E5E083F6F75}"/>
              </a:ext>
              <a:ext uri="{C183D7F6-B498-43B3-948B-1728B52AA6E4}">
                <adec:decorative xmlns:adec="http://schemas.microsoft.com/office/drawing/2017/decorative" val="1"/>
              </a:ext>
            </a:extLst>
          </p:cNvPr>
          <p:cNvSpPr txBox="1"/>
          <p:nvPr/>
        </p:nvSpPr>
        <p:spPr>
          <a:xfrm>
            <a:off x="8333653" y="4907847"/>
            <a:ext cx="1027752" cy="406265"/>
          </a:xfrm>
          <a:prstGeom prst="rect">
            <a:avLst/>
          </a:prstGeom>
          <a:no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Gen AI App/agent</a:t>
            </a:r>
          </a:p>
        </p:txBody>
      </p:sp>
      <p:sp useBgFill="1">
        <p:nvSpPr>
          <p:cNvPr id="97" name="Oval 96">
            <a:extLst>
              <a:ext uri="{FF2B5EF4-FFF2-40B4-BE49-F238E27FC236}">
                <a16:creationId xmlns:a16="http://schemas.microsoft.com/office/drawing/2014/main" id="{F193DAD6-46D5-2448-6102-C320CA096998}"/>
              </a:ext>
              <a:ext uri="{C183D7F6-B498-43B3-948B-1728B52AA6E4}">
                <adec:decorative xmlns:adec="http://schemas.microsoft.com/office/drawing/2017/decorative" val="1"/>
              </a:ext>
            </a:extLst>
          </p:cNvPr>
          <p:cNvSpPr/>
          <p:nvPr/>
        </p:nvSpPr>
        <p:spPr bwMode="auto">
          <a:xfrm>
            <a:off x="8528215" y="4223114"/>
            <a:ext cx="638628" cy="63862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98" name="Straight Arrow Connector 97">
            <a:extLst>
              <a:ext uri="{FF2B5EF4-FFF2-40B4-BE49-F238E27FC236}">
                <a16:creationId xmlns:a16="http://schemas.microsoft.com/office/drawing/2014/main" id="{81E8D028-E15C-B1A4-BA7E-7D14A2DA2692}"/>
              </a:ext>
              <a:ext uri="{C183D7F6-B498-43B3-948B-1728B52AA6E4}">
                <adec:decorative xmlns:adec="http://schemas.microsoft.com/office/drawing/2017/decorative" val="1"/>
              </a:ext>
            </a:extLst>
          </p:cNvPr>
          <p:cNvCxnSpPr>
            <a:cxnSpLocks/>
          </p:cNvCxnSpPr>
          <p:nvPr/>
        </p:nvCxnSpPr>
        <p:spPr>
          <a:xfrm flipH="1">
            <a:off x="3395730" y="2804034"/>
            <a:ext cx="1309607" cy="0"/>
          </a:xfrm>
          <a:prstGeom prst="straightConnector1">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DDDF99D-D374-521F-C611-7547D7982BC0}"/>
              </a:ext>
              <a:ext uri="{C183D7F6-B498-43B3-948B-1728B52AA6E4}">
                <adec:decorative xmlns:adec="http://schemas.microsoft.com/office/drawing/2017/decorative" val="1"/>
              </a:ext>
            </a:extLst>
          </p:cNvPr>
          <p:cNvCxnSpPr>
            <a:cxnSpLocks/>
          </p:cNvCxnSpPr>
          <p:nvPr/>
        </p:nvCxnSpPr>
        <p:spPr>
          <a:xfrm flipH="1">
            <a:off x="5319181" y="2804034"/>
            <a:ext cx="1002946" cy="0"/>
          </a:xfrm>
          <a:prstGeom prst="straightConnector1">
            <a:avLst/>
          </a:prstGeom>
          <a:ln w="12700" cap="rnd">
            <a:solidFill>
              <a:schemeClr val="tx1"/>
            </a:solidFill>
            <a:headEnd type="arrow" w="lg"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43480D5-EB6F-8E20-E668-5CAEC04A0C53}"/>
              </a:ext>
              <a:ext uri="{C183D7F6-B498-43B3-948B-1728B52AA6E4}">
                <adec:decorative xmlns:adec="http://schemas.microsoft.com/office/drawing/2017/decorative" val="1"/>
              </a:ext>
            </a:extLst>
          </p:cNvPr>
          <p:cNvCxnSpPr>
            <a:cxnSpLocks/>
          </p:cNvCxnSpPr>
          <p:nvPr/>
        </p:nvCxnSpPr>
        <p:spPr>
          <a:xfrm flipV="1">
            <a:off x="4995622" y="3467175"/>
            <a:ext cx="0" cy="1724325"/>
          </a:xfrm>
          <a:prstGeom prst="line">
            <a:avLst/>
          </a:prstGeom>
          <a:ln w="12700" cap="flat">
            <a:solidFill>
              <a:srgbClr val="6040A1"/>
            </a:solidFill>
            <a:prstDash val="sysDash"/>
            <a:beve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01" name="Content Placeholder 3">
            <a:extLst>
              <a:ext uri="{FF2B5EF4-FFF2-40B4-BE49-F238E27FC236}">
                <a16:creationId xmlns:a16="http://schemas.microsoft.com/office/drawing/2014/main" id="{A7516330-1C29-C6A0-9F5A-66541A79014B}"/>
              </a:ext>
              <a:ext uri="{C183D7F6-B498-43B3-948B-1728B52AA6E4}">
                <adec:decorative xmlns:adec="http://schemas.microsoft.com/office/drawing/2017/decorative" val="1"/>
              </a:ext>
            </a:extLst>
          </p:cNvPr>
          <p:cNvPicPr>
            <a:picLocks noChangeAspect="1"/>
          </p:cNvPicPr>
          <p:nvPr/>
        </p:nvPicPr>
        <p:blipFill rotWithShape="1">
          <a:blip r:embed="rId3"/>
          <a:srcRect l="53965" t="19717" r="34358" b="65256"/>
          <a:stretch/>
        </p:blipFill>
        <p:spPr>
          <a:xfrm>
            <a:off x="6411773" y="2661454"/>
            <a:ext cx="401280" cy="285160"/>
          </a:xfrm>
          <a:prstGeom prst="rect">
            <a:avLst/>
          </a:prstGeom>
        </p:spPr>
      </p:pic>
      <p:sp>
        <p:nvSpPr>
          <p:cNvPr id="102" name="Graphic 19">
            <a:extLst>
              <a:ext uri="{FF2B5EF4-FFF2-40B4-BE49-F238E27FC236}">
                <a16:creationId xmlns:a16="http://schemas.microsoft.com/office/drawing/2014/main" id="{D73FFC6F-1348-57B2-E020-EF9952F4CD44}"/>
              </a:ext>
              <a:ext uri="{C183D7F6-B498-43B3-948B-1728B52AA6E4}">
                <adec:decorative xmlns:adec="http://schemas.microsoft.com/office/drawing/2017/decorative" val="1"/>
              </a:ext>
            </a:extLst>
          </p:cNvPr>
          <p:cNvSpPr/>
          <p:nvPr/>
        </p:nvSpPr>
        <p:spPr>
          <a:xfrm>
            <a:off x="1164375" y="2644243"/>
            <a:ext cx="255664" cy="319581"/>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3" name="Graphic 92">
            <a:extLst>
              <a:ext uri="{FF2B5EF4-FFF2-40B4-BE49-F238E27FC236}">
                <a16:creationId xmlns:a16="http://schemas.microsoft.com/office/drawing/2014/main" id="{13962859-6042-1A49-390C-6F41CD8B0DC3}"/>
              </a:ext>
              <a:ext uri="{C183D7F6-B498-43B3-948B-1728B52AA6E4}">
                <adec:decorative xmlns:adec="http://schemas.microsoft.com/office/drawing/2017/decorative" val="1"/>
              </a:ext>
            </a:extLst>
          </p:cNvPr>
          <p:cNvSpPr/>
          <p:nvPr/>
        </p:nvSpPr>
        <p:spPr>
          <a:xfrm>
            <a:off x="2955909" y="2661452"/>
            <a:ext cx="285162" cy="285162"/>
          </a:xfrm>
          <a:custGeom>
            <a:avLst/>
            <a:gdLst>
              <a:gd name="connsiteX0" fmla="*/ 30956 w 171450"/>
              <a:gd name="connsiteY0" fmla="*/ 0 h 171450"/>
              <a:gd name="connsiteX1" fmla="*/ 76200 w 171450"/>
              <a:gd name="connsiteY1" fmla="*/ 0 h 171450"/>
              <a:gd name="connsiteX2" fmla="*/ 76200 w 171450"/>
              <a:gd name="connsiteY2" fmla="*/ 38100 h 171450"/>
              <a:gd name="connsiteX3" fmla="*/ 0 w 171450"/>
              <a:gd name="connsiteY3" fmla="*/ 38100 h 171450"/>
              <a:gd name="connsiteX4" fmla="*/ 0 w 171450"/>
              <a:gd name="connsiteY4" fmla="*/ 30956 h 171450"/>
              <a:gd name="connsiteX5" fmla="*/ 30956 w 171450"/>
              <a:gd name="connsiteY5" fmla="*/ 0 h 171450"/>
              <a:gd name="connsiteX6" fmla="*/ 171450 w 171450"/>
              <a:gd name="connsiteY6" fmla="*/ 38100 h 171450"/>
              <a:gd name="connsiteX7" fmla="*/ 171450 w 171450"/>
              <a:gd name="connsiteY7" fmla="*/ 30956 h 171450"/>
              <a:gd name="connsiteX8" fmla="*/ 140494 w 171450"/>
              <a:gd name="connsiteY8" fmla="*/ 0 h 171450"/>
              <a:gd name="connsiteX9" fmla="*/ 90488 w 171450"/>
              <a:gd name="connsiteY9" fmla="*/ 0 h 171450"/>
              <a:gd name="connsiteX10" fmla="*/ 90488 w 171450"/>
              <a:gd name="connsiteY10" fmla="*/ 38100 h 171450"/>
              <a:gd name="connsiteX11" fmla="*/ 171450 w 171450"/>
              <a:gd name="connsiteY11" fmla="*/ 38100 h 171450"/>
              <a:gd name="connsiteX12" fmla="*/ 90488 w 171450"/>
              <a:gd name="connsiteY12" fmla="*/ 171450 h 171450"/>
              <a:gd name="connsiteX13" fmla="*/ 140494 w 171450"/>
              <a:gd name="connsiteY13" fmla="*/ 171450 h 171450"/>
              <a:gd name="connsiteX14" fmla="*/ 171450 w 171450"/>
              <a:gd name="connsiteY14" fmla="*/ 140494 h 171450"/>
              <a:gd name="connsiteX15" fmla="*/ 171450 w 171450"/>
              <a:gd name="connsiteY15" fmla="*/ 133350 h 171450"/>
              <a:gd name="connsiteX16" fmla="*/ 90488 w 171450"/>
              <a:gd name="connsiteY16" fmla="*/ 133350 h 171450"/>
              <a:gd name="connsiteX17" fmla="*/ 90488 w 171450"/>
              <a:gd name="connsiteY17" fmla="*/ 171450 h 171450"/>
              <a:gd name="connsiteX18" fmla="*/ 0 w 171450"/>
              <a:gd name="connsiteY18" fmla="*/ 52388 h 171450"/>
              <a:gd name="connsiteX19" fmla="*/ 0 w 171450"/>
              <a:gd name="connsiteY19" fmla="*/ 119063 h 171450"/>
              <a:gd name="connsiteX20" fmla="*/ 171450 w 171450"/>
              <a:gd name="connsiteY20" fmla="*/ 119063 h 171450"/>
              <a:gd name="connsiteX21" fmla="*/ 171450 w 171450"/>
              <a:gd name="connsiteY21" fmla="*/ 52388 h 171450"/>
              <a:gd name="connsiteX22" fmla="*/ 0 w 171450"/>
              <a:gd name="connsiteY22" fmla="*/ 52388 h 171450"/>
              <a:gd name="connsiteX23" fmla="*/ 90488 w 171450"/>
              <a:gd name="connsiteY23" fmla="*/ 66675 h 171450"/>
              <a:gd name="connsiteX24" fmla="*/ 90488 w 171450"/>
              <a:gd name="connsiteY24" fmla="*/ 104775 h 171450"/>
              <a:gd name="connsiteX25" fmla="*/ 76200 w 171450"/>
              <a:gd name="connsiteY25" fmla="*/ 104775 h 171450"/>
              <a:gd name="connsiteX26" fmla="*/ 76200 w 171450"/>
              <a:gd name="connsiteY26" fmla="*/ 66675 h 171450"/>
              <a:gd name="connsiteX27" fmla="*/ 90488 w 171450"/>
              <a:gd name="connsiteY27" fmla="*/ 66675 h 171450"/>
              <a:gd name="connsiteX28" fmla="*/ 0 w 171450"/>
              <a:gd name="connsiteY28" fmla="*/ 140494 h 171450"/>
              <a:gd name="connsiteX29" fmla="*/ 0 w 171450"/>
              <a:gd name="connsiteY29" fmla="*/ 133350 h 171450"/>
              <a:gd name="connsiteX30" fmla="*/ 76200 w 171450"/>
              <a:gd name="connsiteY30" fmla="*/ 133350 h 171450"/>
              <a:gd name="connsiteX31" fmla="*/ 76200 w 171450"/>
              <a:gd name="connsiteY31" fmla="*/ 171450 h 171450"/>
              <a:gd name="connsiteX32" fmla="*/ 30956 w 171450"/>
              <a:gd name="connsiteY32" fmla="*/ 171450 h 171450"/>
              <a:gd name="connsiteX33" fmla="*/ 0 w 171450"/>
              <a:gd name="connsiteY33" fmla="*/ 14049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71450">
                <a:moveTo>
                  <a:pt x="30956" y="0"/>
                </a:moveTo>
                <a:lnTo>
                  <a:pt x="76200" y="0"/>
                </a:lnTo>
                <a:lnTo>
                  <a:pt x="76200" y="38100"/>
                </a:lnTo>
                <a:lnTo>
                  <a:pt x="0" y="38100"/>
                </a:lnTo>
                <a:lnTo>
                  <a:pt x="0" y="30956"/>
                </a:lnTo>
                <a:cubicBezTo>
                  <a:pt x="0" y="13860"/>
                  <a:pt x="13860" y="0"/>
                  <a:pt x="30956" y="0"/>
                </a:cubicBezTo>
                <a:close/>
                <a:moveTo>
                  <a:pt x="171450" y="38100"/>
                </a:moveTo>
                <a:lnTo>
                  <a:pt x="171450" y="30956"/>
                </a:lnTo>
                <a:cubicBezTo>
                  <a:pt x="171450" y="13860"/>
                  <a:pt x="157590" y="0"/>
                  <a:pt x="140494" y="0"/>
                </a:cubicBezTo>
                <a:lnTo>
                  <a:pt x="90488" y="0"/>
                </a:lnTo>
                <a:lnTo>
                  <a:pt x="90488" y="38100"/>
                </a:lnTo>
                <a:lnTo>
                  <a:pt x="171450" y="38100"/>
                </a:lnTo>
                <a:close/>
                <a:moveTo>
                  <a:pt x="90488" y="171450"/>
                </a:moveTo>
                <a:lnTo>
                  <a:pt x="140494" y="171450"/>
                </a:lnTo>
                <a:cubicBezTo>
                  <a:pt x="157590" y="171450"/>
                  <a:pt x="171450" y="157590"/>
                  <a:pt x="171450" y="140494"/>
                </a:cubicBezTo>
                <a:lnTo>
                  <a:pt x="171450" y="133350"/>
                </a:lnTo>
                <a:lnTo>
                  <a:pt x="90488" y="133350"/>
                </a:lnTo>
                <a:lnTo>
                  <a:pt x="90488" y="171450"/>
                </a:lnTo>
                <a:close/>
                <a:moveTo>
                  <a:pt x="0" y="52388"/>
                </a:moveTo>
                <a:lnTo>
                  <a:pt x="0" y="119063"/>
                </a:lnTo>
                <a:lnTo>
                  <a:pt x="171450" y="119063"/>
                </a:lnTo>
                <a:lnTo>
                  <a:pt x="171450" y="52388"/>
                </a:lnTo>
                <a:lnTo>
                  <a:pt x="0" y="52388"/>
                </a:lnTo>
                <a:close/>
                <a:moveTo>
                  <a:pt x="90488" y="66675"/>
                </a:moveTo>
                <a:lnTo>
                  <a:pt x="90488" y="104775"/>
                </a:lnTo>
                <a:lnTo>
                  <a:pt x="76200" y="104775"/>
                </a:lnTo>
                <a:lnTo>
                  <a:pt x="76200" y="66675"/>
                </a:lnTo>
                <a:lnTo>
                  <a:pt x="90488" y="66675"/>
                </a:lnTo>
                <a:close/>
                <a:moveTo>
                  <a:pt x="0" y="140494"/>
                </a:moveTo>
                <a:lnTo>
                  <a:pt x="0" y="133350"/>
                </a:lnTo>
                <a:lnTo>
                  <a:pt x="76200" y="133350"/>
                </a:lnTo>
                <a:lnTo>
                  <a:pt x="76200" y="171450"/>
                </a:lnTo>
                <a:lnTo>
                  <a:pt x="30956" y="171450"/>
                </a:lnTo>
                <a:cubicBezTo>
                  <a:pt x="13860" y="171450"/>
                  <a:pt x="0" y="157590"/>
                  <a:pt x="0" y="140494"/>
                </a:cubicBezTo>
                <a:close/>
              </a:path>
            </a:pathLst>
          </a:cu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2BC4CDC9-E9B8-991B-17F6-96B45B3EAA96}"/>
              </a:ext>
              <a:ext uri="{C183D7F6-B498-43B3-948B-1728B52AA6E4}">
                <adec:decorative xmlns:adec="http://schemas.microsoft.com/office/drawing/2017/decorative" val="1"/>
              </a:ext>
            </a:extLst>
          </p:cNvPr>
          <p:cNvSpPr txBox="1"/>
          <p:nvPr/>
        </p:nvSpPr>
        <p:spPr>
          <a:xfrm>
            <a:off x="4276193" y="5800597"/>
            <a:ext cx="1438859" cy="720197"/>
          </a:xfrm>
          <a:prstGeom prst="rect">
            <a:avLst/>
          </a:prstGeom>
          <a:no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AI Foundry Chat completions/</a:t>
            </a:r>
            <a:b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b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inference model (customer owned)</a:t>
            </a:r>
          </a:p>
        </p:txBody>
      </p:sp>
      <p:sp>
        <p:nvSpPr>
          <p:cNvPr id="105" name="TextBox 104">
            <a:extLst>
              <a:ext uri="{FF2B5EF4-FFF2-40B4-BE49-F238E27FC236}">
                <a16:creationId xmlns:a16="http://schemas.microsoft.com/office/drawing/2014/main" id="{F551247A-6FAD-FCD9-4326-64BF102933E3}"/>
              </a:ext>
            </a:extLst>
          </p:cNvPr>
          <p:cNvSpPr txBox="1"/>
          <p:nvPr/>
        </p:nvSpPr>
        <p:spPr>
          <a:xfrm>
            <a:off x="5455657" y="4798995"/>
            <a:ext cx="2299330" cy="92333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A custom prompt is sent for transformation requirement over provided input: Image verbalization, summarization, categorization, etc. to get a text augmented. Response to be used in the skillset pipeline/sent to the index.</a:t>
            </a:r>
          </a:p>
        </p:txBody>
      </p:sp>
      <p:pic>
        <p:nvPicPr>
          <p:cNvPr id="106" name="Picture 105">
            <a:extLst>
              <a:ext uri="{FF2B5EF4-FFF2-40B4-BE49-F238E27FC236}">
                <a16:creationId xmlns:a16="http://schemas.microsoft.com/office/drawing/2014/main" id="{E9A0CB10-DA32-78DD-B55C-9A83873F133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674747" y="4352484"/>
            <a:ext cx="400514" cy="400514"/>
          </a:xfrm>
          <a:prstGeom prst="rect">
            <a:avLst/>
          </a:prstGeom>
        </p:spPr>
      </p:pic>
      <p:sp useBgFill="1">
        <p:nvSpPr>
          <p:cNvPr id="107" name="TextBox 106">
            <a:extLst>
              <a:ext uri="{FF2B5EF4-FFF2-40B4-BE49-F238E27FC236}">
                <a16:creationId xmlns:a16="http://schemas.microsoft.com/office/drawing/2014/main" id="{3C2E3553-F812-F220-8103-DE0AE04E3EC2}"/>
              </a:ext>
            </a:extLst>
          </p:cNvPr>
          <p:cNvSpPr txBox="1"/>
          <p:nvPr/>
        </p:nvSpPr>
        <p:spPr>
          <a:xfrm>
            <a:off x="839807" y="1291847"/>
            <a:ext cx="5562471" cy="523220"/>
          </a:xfrm>
          <a:prstGeom prst="rect">
            <a:avLst/>
          </a:prstGeom>
        </p:spPr>
        <p:txBody>
          <a:bodyPr wrap="square" lIns="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Data Ingestion and Enrichment Pipeline provided </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Semibold"/>
                <a:ea typeface="+mn-ea"/>
                <a:cs typeface="+mn-cs"/>
              </a:rPr>
              <a:t>by Azure AI Search built-in indexers (Connectors)</a:t>
            </a:r>
          </a:p>
        </p:txBody>
      </p:sp>
      <p:cxnSp>
        <p:nvCxnSpPr>
          <p:cNvPr id="108" name="Connector: Elbow 78">
            <a:extLst>
              <a:ext uri="{FF2B5EF4-FFF2-40B4-BE49-F238E27FC236}">
                <a16:creationId xmlns:a16="http://schemas.microsoft.com/office/drawing/2014/main" id="{D94B53D5-0AB1-0D0B-2AE8-EA79CD22ADBF}"/>
              </a:ext>
            </a:extLst>
          </p:cNvPr>
          <p:cNvCxnSpPr>
            <a:cxnSpLocks/>
            <a:endCxn id="97" idx="0"/>
          </p:cNvCxnSpPr>
          <p:nvPr/>
        </p:nvCxnSpPr>
        <p:spPr>
          <a:xfrm>
            <a:off x="6926938" y="2808843"/>
            <a:ext cx="1920591" cy="1414271"/>
          </a:xfrm>
          <a:prstGeom prst="bentConnector2">
            <a:avLst/>
          </a:prstGeom>
          <a:ln w="15875" cap="flat">
            <a:solidFill>
              <a:srgbClr val="6040A1"/>
            </a:solidFill>
            <a:prstDash val="solid"/>
            <a:beve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A91A72C-2437-E24F-DDD0-1F9B519740CC}"/>
              </a:ext>
            </a:extLst>
          </p:cNvPr>
          <p:cNvSpPr txBox="1"/>
          <p:nvPr/>
        </p:nvSpPr>
        <p:spPr>
          <a:xfrm>
            <a:off x="9144776" y="4029742"/>
            <a:ext cx="1083975" cy="484748"/>
          </a:xfrm>
          <a:prstGeom prst="rect">
            <a:avLst/>
          </a:prstGeom>
          <a:noFill/>
        </p:spPr>
        <p:txBody>
          <a:bodyPr wrap="square" rtlCol="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Query submission/</a:t>
            </a:r>
            <a:b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b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response</a:t>
            </a:r>
          </a:p>
        </p:txBody>
      </p:sp>
      <p:sp>
        <p:nvSpPr>
          <p:cNvPr id="110" name="TextBox 109">
            <a:extLst>
              <a:ext uri="{FF2B5EF4-FFF2-40B4-BE49-F238E27FC236}">
                <a16:creationId xmlns:a16="http://schemas.microsoft.com/office/drawing/2014/main" id="{33502CBD-3EA1-6BEA-403A-6AC24393ADFF}"/>
              </a:ext>
              <a:ext uri="{C183D7F6-B498-43B3-948B-1728B52AA6E4}">
                <adec:decorative xmlns:adec="http://schemas.microsoft.com/office/drawing/2017/decorative" val="1"/>
              </a:ext>
            </a:extLst>
          </p:cNvPr>
          <p:cNvSpPr txBox="1"/>
          <p:nvPr/>
        </p:nvSpPr>
        <p:spPr>
          <a:xfrm>
            <a:off x="930476" y="4840358"/>
            <a:ext cx="1192686" cy="1255728"/>
          </a:xfrm>
          <a:prstGeom prst="rect">
            <a:avLst/>
          </a:prstGeom>
          <a:noFill/>
        </p:spPr>
        <p:txBody>
          <a:bodyPr wrap="square" lIns="0" r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Supported data store: Azure </a:t>
            </a:r>
            <a:b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Blob Storage, </a:t>
            </a:r>
            <a:b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SQL, </a:t>
            </a:r>
            <a:b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Cosmos DB, Azure Data Lake Gen2, etc.</a:t>
            </a:r>
          </a:p>
        </p:txBody>
      </p:sp>
      <p:sp>
        <p:nvSpPr>
          <p:cNvPr id="111" name="TextBox 110">
            <a:extLst>
              <a:ext uri="{FF2B5EF4-FFF2-40B4-BE49-F238E27FC236}">
                <a16:creationId xmlns:a16="http://schemas.microsoft.com/office/drawing/2014/main" id="{13128CA5-2A3D-F876-202C-1C5C1245706E}"/>
              </a:ext>
              <a:ext uri="{C183D7F6-B498-43B3-948B-1728B52AA6E4}">
                <adec:decorative xmlns:adec="http://schemas.microsoft.com/office/drawing/2017/decorative" val="1"/>
              </a:ext>
            </a:extLst>
          </p:cNvPr>
          <p:cNvSpPr txBox="1"/>
          <p:nvPr/>
        </p:nvSpPr>
        <p:spPr>
          <a:xfrm>
            <a:off x="2456645" y="4843603"/>
            <a:ext cx="1334682" cy="1255728"/>
          </a:xfrm>
          <a:prstGeom prst="rect">
            <a:avLst/>
          </a:prstGeom>
          <a:noFill/>
        </p:spPr>
        <p:txBody>
          <a:bodyPr wrap="square" lIns="0" r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enrichment includes: chunking, </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index projections, embeddings creation. Now includes </a:t>
            </a:r>
            <a:r>
              <a:rPr kumimoji="0" lang="en-US" sz="12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GenAI Prompt skill</a:t>
            </a:r>
            <a:endParaRPr kumimoji="0" lang="en-US" sz="12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12" name="Graphic 1028">
            <a:extLst>
              <a:ext uri="{FF2B5EF4-FFF2-40B4-BE49-F238E27FC236}">
                <a16:creationId xmlns:a16="http://schemas.microsoft.com/office/drawing/2014/main" id="{84E0821A-43D1-809E-197F-D2DC0FFB90C1}"/>
              </a:ext>
              <a:ext uri="{C183D7F6-B498-43B3-948B-1728B52AA6E4}">
                <adec:decorative xmlns:adec="http://schemas.microsoft.com/office/drawing/2017/decorative" val="1"/>
              </a:ext>
            </a:extLst>
          </p:cNvPr>
          <p:cNvSpPr>
            <a:spLocks noChangeAspect="1"/>
          </p:cNvSpPr>
          <p:nvPr/>
        </p:nvSpPr>
        <p:spPr>
          <a:xfrm>
            <a:off x="4835309" y="2648826"/>
            <a:ext cx="320626" cy="320626"/>
          </a:xfrm>
          <a:custGeom>
            <a:avLst/>
            <a:gdLst>
              <a:gd name="connsiteX0" fmla="*/ 581025 w 685800"/>
              <a:gd name="connsiteY0" fmla="*/ 0 h 685800"/>
              <a:gd name="connsiteX1" fmla="*/ 685800 w 685800"/>
              <a:gd name="connsiteY1" fmla="*/ 104775 h 685800"/>
              <a:gd name="connsiteX2" fmla="*/ 685800 w 685800"/>
              <a:gd name="connsiteY2" fmla="*/ 581025 h 685800"/>
              <a:gd name="connsiteX3" fmla="*/ 581025 w 685800"/>
              <a:gd name="connsiteY3" fmla="*/ 685800 h 685800"/>
              <a:gd name="connsiteX4" fmla="*/ 104775 w 685800"/>
              <a:gd name="connsiteY4" fmla="*/ 685800 h 685800"/>
              <a:gd name="connsiteX5" fmla="*/ 0 w 685800"/>
              <a:gd name="connsiteY5" fmla="*/ 581025 h 685800"/>
              <a:gd name="connsiteX6" fmla="*/ 0 w 685800"/>
              <a:gd name="connsiteY6" fmla="*/ 104775 h 685800"/>
              <a:gd name="connsiteX7" fmla="*/ 104775 w 685800"/>
              <a:gd name="connsiteY7" fmla="*/ 0 h 685800"/>
              <a:gd name="connsiteX8" fmla="*/ 581025 w 685800"/>
              <a:gd name="connsiteY8" fmla="*/ 0 h 685800"/>
              <a:gd name="connsiteX9" fmla="*/ 581025 w 685800"/>
              <a:gd name="connsiteY9" fmla="*/ 57150 h 685800"/>
              <a:gd name="connsiteX10" fmla="*/ 104775 w 685800"/>
              <a:gd name="connsiteY10" fmla="*/ 57150 h 685800"/>
              <a:gd name="connsiteX11" fmla="*/ 57150 w 685800"/>
              <a:gd name="connsiteY11" fmla="*/ 104775 h 685800"/>
              <a:gd name="connsiteX12" fmla="*/ 57150 w 685800"/>
              <a:gd name="connsiteY12" fmla="*/ 581025 h 685800"/>
              <a:gd name="connsiteX13" fmla="*/ 104775 w 685800"/>
              <a:gd name="connsiteY13" fmla="*/ 628650 h 685800"/>
              <a:gd name="connsiteX14" fmla="*/ 581025 w 685800"/>
              <a:gd name="connsiteY14" fmla="*/ 628650 h 685800"/>
              <a:gd name="connsiteX15" fmla="*/ 628650 w 685800"/>
              <a:gd name="connsiteY15" fmla="*/ 581025 h 685800"/>
              <a:gd name="connsiteX16" fmla="*/ 628650 w 685800"/>
              <a:gd name="connsiteY16" fmla="*/ 104775 h 685800"/>
              <a:gd name="connsiteX17" fmla="*/ 581025 w 685800"/>
              <a:gd name="connsiteY17" fmla="*/ 57150 h 685800"/>
              <a:gd name="connsiteX18" fmla="*/ 257251 w 685800"/>
              <a:gd name="connsiteY18" fmla="*/ 361950 h 685800"/>
              <a:gd name="connsiteX19" fmla="*/ 323926 w 685800"/>
              <a:gd name="connsiteY19" fmla="*/ 428625 h 685800"/>
              <a:gd name="connsiteX20" fmla="*/ 323926 w 685800"/>
              <a:gd name="connsiteY20" fmla="*/ 504825 h 685800"/>
              <a:gd name="connsiteX21" fmla="*/ 257251 w 685800"/>
              <a:gd name="connsiteY21" fmla="*/ 571500 h 685800"/>
              <a:gd name="connsiteX22" fmla="*/ 181051 w 685800"/>
              <a:gd name="connsiteY22" fmla="*/ 571500 h 685800"/>
              <a:gd name="connsiteX23" fmla="*/ 114376 w 685800"/>
              <a:gd name="connsiteY23" fmla="*/ 504825 h 685800"/>
              <a:gd name="connsiteX24" fmla="*/ 114376 w 685800"/>
              <a:gd name="connsiteY24" fmla="*/ 428625 h 685800"/>
              <a:gd name="connsiteX25" fmla="*/ 181051 w 685800"/>
              <a:gd name="connsiteY25" fmla="*/ 361950 h 685800"/>
              <a:gd name="connsiteX26" fmla="*/ 257251 w 685800"/>
              <a:gd name="connsiteY26" fmla="*/ 361950 h 685800"/>
              <a:gd name="connsiteX27" fmla="*/ 504787 w 685800"/>
              <a:gd name="connsiteY27" fmla="*/ 361950 h 685800"/>
              <a:gd name="connsiteX28" fmla="*/ 571462 w 685800"/>
              <a:gd name="connsiteY28" fmla="*/ 428625 h 685800"/>
              <a:gd name="connsiteX29" fmla="*/ 571462 w 685800"/>
              <a:gd name="connsiteY29" fmla="*/ 504825 h 685800"/>
              <a:gd name="connsiteX30" fmla="*/ 504825 w 685800"/>
              <a:gd name="connsiteY30" fmla="*/ 571500 h 685800"/>
              <a:gd name="connsiteX31" fmla="*/ 428625 w 685800"/>
              <a:gd name="connsiteY31" fmla="*/ 571500 h 685800"/>
              <a:gd name="connsiteX32" fmla="*/ 361950 w 685800"/>
              <a:gd name="connsiteY32" fmla="*/ 504825 h 685800"/>
              <a:gd name="connsiteX33" fmla="*/ 361950 w 685800"/>
              <a:gd name="connsiteY33" fmla="*/ 428625 h 685800"/>
              <a:gd name="connsiteX34" fmla="*/ 428625 w 685800"/>
              <a:gd name="connsiteY34" fmla="*/ 361950 h 685800"/>
              <a:gd name="connsiteX35" fmla="*/ 504825 w 685800"/>
              <a:gd name="connsiteY35" fmla="*/ 361950 h 685800"/>
              <a:gd name="connsiteX36" fmla="*/ 257213 w 685800"/>
              <a:gd name="connsiteY36" fmla="*/ 114300 h 685800"/>
              <a:gd name="connsiteX37" fmla="*/ 323888 w 685800"/>
              <a:gd name="connsiteY37" fmla="*/ 180975 h 685800"/>
              <a:gd name="connsiteX38" fmla="*/ 323888 w 685800"/>
              <a:gd name="connsiteY38" fmla="*/ 257175 h 685800"/>
              <a:gd name="connsiteX39" fmla="*/ 257213 w 685800"/>
              <a:gd name="connsiteY39" fmla="*/ 323850 h 685800"/>
              <a:gd name="connsiteX40" fmla="*/ 181013 w 685800"/>
              <a:gd name="connsiteY40" fmla="*/ 323850 h 685800"/>
              <a:gd name="connsiteX41" fmla="*/ 114300 w 685800"/>
              <a:gd name="connsiteY41" fmla="*/ 257213 h 685800"/>
              <a:gd name="connsiteX42" fmla="*/ 114300 w 685800"/>
              <a:gd name="connsiteY42" fmla="*/ 257175 h 685800"/>
              <a:gd name="connsiteX43" fmla="*/ 114300 w 685800"/>
              <a:gd name="connsiteY43" fmla="*/ 180975 h 685800"/>
              <a:gd name="connsiteX44" fmla="*/ 180975 w 685800"/>
              <a:gd name="connsiteY44" fmla="*/ 114300 h 685800"/>
              <a:gd name="connsiteX45" fmla="*/ 257175 w 685800"/>
              <a:gd name="connsiteY45" fmla="*/ 114300 h 685800"/>
              <a:gd name="connsiteX46" fmla="*/ 504749 w 685800"/>
              <a:gd name="connsiteY46" fmla="*/ 114300 h 685800"/>
              <a:gd name="connsiteX47" fmla="*/ 571424 w 685800"/>
              <a:gd name="connsiteY47" fmla="*/ 180975 h 685800"/>
              <a:gd name="connsiteX48" fmla="*/ 571424 w 685800"/>
              <a:gd name="connsiteY48" fmla="*/ 257175 h 685800"/>
              <a:gd name="connsiteX49" fmla="*/ 504749 w 685800"/>
              <a:gd name="connsiteY49" fmla="*/ 323850 h 685800"/>
              <a:gd name="connsiteX50" fmla="*/ 428549 w 685800"/>
              <a:gd name="connsiteY50" fmla="*/ 323850 h 685800"/>
              <a:gd name="connsiteX51" fmla="*/ 361874 w 685800"/>
              <a:gd name="connsiteY51" fmla="*/ 257175 h 685800"/>
              <a:gd name="connsiteX52" fmla="*/ 361874 w 685800"/>
              <a:gd name="connsiteY52" fmla="*/ 180975 h 685800"/>
              <a:gd name="connsiteX53" fmla="*/ 428549 w 685800"/>
              <a:gd name="connsiteY53" fmla="*/ 114300 h 685800"/>
              <a:gd name="connsiteX54" fmla="*/ 504749 w 685800"/>
              <a:gd name="connsiteY54" fmla="*/ 1143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85800" h="685800">
                <a:moveTo>
                  <a:pt x="581025" y="0"/>
                </a:moveTo>
                <a:cubicBezTo>
                  <a:pt x="638891" y="0"/>
                  <a:pt x="685800" y="46909"/>
                  <a:pt x="685800" y="104775"/>
                </a:cubicBezTo>
                <a:lnTo>
                  <a:pt x="685800" y="581025"/>
                </a:lnTo>
                <a:cubicBezTo>
                  <a:pt x="685800" y="638891"/>
                  <a:pt x="638891" y="685800"/>
                  <a:pt x="581025" y="685800"/>
                </a:cubicBezTo>
                <a:lnTo>
                  <a:pt x="104775" y="685800"/>
                </a:lnTo>
                <a:cubicBezTo>
                  <a:pt x="46909" y="685800"/>
                  <a:pt x="0" y="638891"/>
                  <a:pt x="0" y="581025"/>
                </a:cubicBezTo>
                <a:lnTo>
                  <a:pt x="0" y="104775"/>
                </a:lnTo>
                <a:cubicBezTo>
                  <a:pt x="0" y="46909"/>
                  <a:pt x="46909" y="0"/>
                  <a:pt x="104775" y="0"/>
                </a:cubicBezTo>
                <a:lnTo>
                  <a:pt x="581025" y="0"/>
                </a:lnTo>
                <a:close/>
                <a:moveTo>
                  <a:pt x="581025" y="57150"/>
                </a:moveTo>
                <a:lnTo>
                  <a:pt x="104775" y="57150"/>
                </a:lnTo>
                <a:cubicBezTo>
                  <a:pt x="78486" y="57150"/>
                  <a:pt x="57150" y="78486"/>
                  <a:pt x="57150" y="104775"/>
                </a:cubicBezTo>
                <a:lnTo>
                  <a:pt x="57150" y="581025"/>
                </a:lnTo>
                <a:cubicBezTo>
                  <a:pt x="57150" y="607314"/>
                  <a:pt x="78486" y="628650"/>
                  <a:pt x="104775" y="628650"/>
                </a:cubicBezTo>
                <a:lnTo>
                  <a:pt x="581025" y="628650"/>
                </a:lnTo>
                <a:cubicBezTo>
                  <a:pt x="607314" y="628650"/>
                  <a:pt x="628650" y="607314"/>
                  <a:pt x="628650" y="581025"/>
                </a:cubicBezTo>
                <a:lnTo>
                  <a:pt x="628650" y="104775"/>
                </a:lnTo>
                <a:cubicBezTo>
                  <a:pt x="628650" y="78486"/>
                  <a:pt x="607314" y="57150"/>
                  <a:pt x="581025" y="57150"/>
                </a:cubicBezTo>
                <a:close/>
                <a:moveTo>
                  <a:pt x="257251" y="361950"/>
                </a:moveTo>
                <a:cubicBezTo>
                  <a:pt x="294056" y="361950"/>
                  <a:pt x="323926" y="391820"/>
                  <a:pt x="323926" y="428625"/>
                </a:cubicBezTo>
                <a:lnTo>
                  <a:pt x="323926" y="504825"/>
                </a:lnTo>
                <a:cubicBezTo>
                  <a:pt x="323926" y="541649"/>
                  <a:pt x="294075" y="571500"/>
                  <a:pt x="257251" y="571500"/>
                </a:cubicBezTo>
                <a:lnTo>
                  <a:pt x="181051" y="571500"/>
                </a:lnTo>
                <a:cubicBezTo>
                  <a:pt x="144228" y="571500"/>
                  <a:pt x="114376" y="541649"/>
                  <a:pt x="114376" y="504825"/>
                </a:cubicBezTo>
                <a:lnTo>
                  <a:pt x="114376" y="428625"/>
                </a:lnTo>
                <a:cubicBezTo>
                  <a:pt x="114376" y="391820"/>
                  <a:pt x="144209" y="361950"/>
                  <a:pt x="181051" y="361950"/>
                </a:cubicBezTo>
                <a:lnTo>
                  <a:pt x="257251" y="361950"/>
                </a:lnTo>
                <a:close/>
                <a:moveTo>
                  <a:pt x="504787" y="361950"/>
                </a:moveTo>
                <a:cubicBezTo>
                  <a:pt x="541630" y="361950"/>
                  <a:pt x="571462" y="391820"/>
                  <a:pt x="571462" y="428625"/>
                </a:cubicBezTo>
                <a:lnTo>
                  <a:pt x="571462" y="504825"/>
                </a:lnTo>
                <a:cubicBezTo>
                  <a:pt x="571462" y="541633"/>
                  <a:pt x="541633" y="571477"/>
                  <a:pt x="504825" y="571500"/>
                </a:cubicBezTo>
                <a:lnTo>
                  <a:pt x="428625" y="571500"/>
                </a:lnTo>
                <a:cubicBezTo>
                  <a:pt x="391801" y="571500"/>
                  <a:pt x="361950" y="541649"/>
                  <a:pt x="361950" y="504825"/>
                </a:cubicBezTo>
                <a:lnTo>
                  <a:pt x="361950" y="428625"/>
                </a:lnTo>
                <a:cubicBezTo>
                  <a:pt x="361950" y="391820"/>
                  <a:pt x="391820" y="361950"/>
                  <a:pt x="428625" y="361950"/>
                </a:cubicBezTo>
                <a:lnTo>
                  <a:pt x="504825" y="361950"/>
                </a:lnTo>
                <a:close/>
                <a:moveTo>
                  <a:pt x="257213" y="114300"/>
                </a:moveTo>
                <a:cubicBezTo>
                  <a:pt x="294018" y="114300"/>
                  <a:pt x="323888" y="144170"/>
                  <a:pt x="323888" y="180975"/>
                </a:cubicBezTo>
                <a:lnTo>
                  <a:pt x="323888" y="257175"/>
                </a:lnTo>
                <a:cubicBezTo>
                  <a:pt x="323888" y="293999"/>
                  <a:pt x="294037" y="323850"/>
                  <a:pt x="257213" y="323850"/>
                </a:cubicBezTo>
                <a:lnTo>
                  <a:pt x="181013" y="323850"/>
                </a:lnTo>
                <a:cubicBezTo>
                  <a:pt x="144189" y="323873"/>
                  <a:pt x="114321" y="294037"/>
                  <a:pt x="114300" y="257213"/>
                </a:cubicBezTo>
                <a:cubicBezTo>
                  <a:pt x="114300" y="257201"/>
                  <a:pt x="114300" y="257188"/>
                  <a:pt x="114300" y="257175"/>
                </a:cubicBezTo>
                <a:lnTo>
                  <a:pt x="114300" y="180975"/>
                </a:lnTo>
                <a:cubicBezTo>
                  <a:pt x="114300" y="144170"/>
                  <a:pt x="144170" y="114300"/>
                  <a:pt x="180975" y="114300"/>
                </a:cubicBezTo>
                <a:lnTo>
                  <a:pt x="257175" y="114300"/>
                </a:lnTo>
                <a:close/>
                <a:moveTo>
                  <a:pt x="504749" y="114300"/>
                </a:moveTo>
                <a:cubicBezTo>
                  <a:pt x="541592" y="114300"/>
                  <a:pt x="571424" y="144170"/>
                  <a:pt x="571424" y="180975"/>
                </a:cubicBezTo>
                <a:lnTo>
                  <a:pt x="571424" y="257175"/>
                </a:lnTo>
                <a:cubicBezTo>
                  <a:pt x="571424" y="293999"/>
                  <a:pt x="541572" y="323850"/>
                  <a:pt x="504749" y="323850"/>
                </a:cubicBezTo>
                <a:lnTo>
                  <a:pt x="428549" y="323850"/>
                </a:lnTo>
                <a:cubicBezTo>
                  <a:pt x="391725" y="323850"/>
                  <a:pt x="361874" y="293999"/>
                  <a:pt x="361874" y="257175"/>
                </a:cubicBezTo>
                <a:lnTo>
                  <a:pt x="361874" y="180975"/>
                </a:lnTo>
                <a:cubicBezTo>
                  <a:pt x="361874" y="144170"/>
                  <a:pt x="391744" y="114300"/>
                  <a:pt x="428549" y="114300"/>
                </a:cubicBezTo>
                <a:lnTo>
                  <a:pt x="504749" y="114300"/>
                </a:lnTo>
                <a:close/>
              </a:path>
            </a:pathLst>
          </a:cu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pic>
        <p:nvPicPr>
          <p:cNvPr id="113" name="Graphic 112">
            <a:extLst>
              <a:ext uri="{FF2B5EF4-FFF2-40B4-BE49-F238E27FC236}">
                <a16:creationId xmlns:a16="http://schemas.microsoft.com/office/drawing/2014/main" id="{F2149311-07ED-617F-2384-5AFA1E2CE06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6875" t="6875" r="6875" b="6875"/>
          <a:stretch/>
        </p:blipFill>
        <p:spPr>
          <a:xfrm>
            <a:off x="4742430" y="5258533"/>
            <a:ext cx="471217" cy="471217"/>
          </a:xfrm>
          <a:prstGeom prst="rect">
            <a:avLst/>
          </a:prstGeom>
        </p:spPr>
      </p:pic>
      <p:sp>
        <p:nvSpPr>
          <p:cNvPr id="114" name="TextBox 113">
            <a:extLst>
              <a:ext uri="{FF2B5EF4-FFF2-40B4-BE49-F238E27FC236}">
                <a16:creationId xmlns:a16="http://schemas.microsoft.com/office/drawing/2014/main" id="{6B1A327D-7981-922B-1791-01978CEE62E2}"/>
              </a:ext>
            </a:extLst>
          </p:cNvPr>
          <p:cNvSpPr txBox="1"/>
          <p:nvPr/>
        </p:nvSpPr>
        <p:spPr>
          <a:xfrm>
            <a:off x="8477784" y="2089157"/>
            <a:ext cx="2894479" cy="307777"/>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Query pipeline</a:t>
            </a:r>
          </a:p>
        </p:txBody>
      </p:sp>
      <p:sp>
        <p:nvSpPr>
          <p:cNvPr id="115" name="Rectangle: Rounded Corners 10">
            <a:extLst>
              <a:ext uri="{FF2B5EF4-FFF2-40B4-BE49-F238E27FC236}">
                <a16:creationId xmlns:a16="http://schemas.microsoft.com/office/drawing/2014/main" id="{3A00B0B6-4421-1812-65E5-C46C055495D1}"/>
              </a:ext>
            </a:extLst>
          </p:cNvPr>
          <p:cNvSpPr/>
          <p:nvPr/>
        </p:nvSpPr>
        <p:spPr>
          <a:xfrm>
            <a:off x="5521747" y="4468426"/>
            <a:ext cx="1689680" cy="300605"/>
          </a:xfrm>
          <a:prstGeom prst="roundRect">
            <a:avLst/>
          </a:prstGeom>
          <a:gradFill>
            <a:gsLst>
              <a:gs pos="0">
                <a:srgbClr val="AA36AF"/>
              </a:gs>
              <a:gs pos="97000">
                <a:srgbClr val="6040A1"/>
              </a:gs>
            </a:gsLst>
            <a:path path="circle">
              <a:fillToRect l="100000" t="100000"/>
            </a:path>
          </a:gradFill>
          <a:ln w="25400" cap="flat">
            <a:noFill/>
            <a:prstDash val="solid"/>
            <a:miter/>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1" indent="0" algn="l" defTabSz="914367" rtl="0" eaLnBrk="1" fontAlgn="base" latinLnBrk="0" hangingPunct="1">
              <a:lnSpc>
                <a:spcPct val="90000"/>
              </a:lnSpc>
              <a:spcBef>
                <a:spcPct val="0"/>
              </a:spcBef>
              <a:spcAft>
                <a:spcPct val="0"/>
              </a:spcAft>
              <a:buClrTx/>
              <a:buSzPct val="90000"/>
              <a:buFontTx/>
              <a:buNone/>
              <a:tabLst>
                <a:tab pos="3701239" algn="l"/>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New Functionality</a:t>
            </a:r>
          </a:p>
        </p:txBody>
      </p:sp>
      <p:cxnSp>
        <p:nvCxnSpPr>
          <p:cNvPr id="116" name="Straight Arrow Connector 115">
            <a:extLst>
              <a:ext uri="{FF2B5EF4-FFF2-40B4-BE49-F238E27FC236}">
                <a16:creationId xmlns:a16="http://schemas.microsoft.com/office/drawing/2014/main" id="{55B06C67-C3BC-B5ED-60F7-1A4F5A27789B}"/>
              </a:ext>
              <a:ext uri="{C183D7F6-B498-43B3-948B-1728B52AA6E4}">
                <adec:decorative xmlns:adec="http://schemas.microsoft.com/office/drawing/2017/decorative" val="1"/>
              </a:ext>
            </a:extLst>
          </p:cNvPr>
          <p:cNvCxnSpPr>
            <a:cxnSpLocks/>
          </p:cNvCxnSpPr>
          <p:nvPr/>
        </p:nvCxnSpPr>
        <p:spPr>
          <a:xfrm flipH="1">
            <a:off x="9166843" y="4542428"/>
            <a:ext cx="1039842" cy="0"/>
          </a:xfrm>
          <a:prstGeom prst="straightConnector1">
            <a:avLst/>
          </a:prstGeom>
          <a:ln w="12700" cap="flat">
            <a:solidFill>
              <a:srgbClr val="6040A1"/>
            </a:solidFill>
            <a:prstDash val="solid"/>
            <a:beve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useBgFill="1">
        <p:nvSpPr>
          <p:cNvPr id="117" name="Oval 116">
            <a:extLst>
              <a:ext uri="{FF2B5EF4-FFF2-40B4-BE49-F238E27FC236}">
                <a16:creationId xmlns:a16="http://schemas.microsoft.com/office/drawing/2014/main" id="{4C28F589-F80C-124D-CF9F-73FCFE48CE4E}"/>
              </a:ext>
              <a:ext uri="{C183D7F6-B498-43B3-948B-1728B52AA6E4}">
                <adec:decorative xmlns:adec="http://schemas.microsoft.com/office/drawing/2017/decorative" val="1"/>
              </a:ext>
            </a:extLst>
          </p:cNvPr>
          <p:cNvSpPr/>
          <p:nvPr/>
        </p:nvSpPr>
        <p:spPr bwMode="auto">
          <a:xfrm>
            <a:off x="10206685" y="4223114"/>
            <a:ext cx="638628" cy="63862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118" name="Picture 117">
            <a:extLst>
              <a:ext uri="{FF2B5EF4-FFF2-40B4-BE49-F238E27FC236}">
                <a16:creationId xmlns:a16="http://schemas.microsoft.com/office/drawing/2014/main" id="{C7AA9D76-53D0-B486-D4A2-7CDBC9CBE774}"/>
              </a:ext>
            </a:extLst>
          </p:cNvPr>
          <p:cNvPicPr>
            <a:picLocks noChangeAspect="1"/>
          </p:cNvPicPr>
          <p:nvPr/>
        </p:nvPicPr>
        <p:blipFill>
          <a:blip r:embed="rId7"/>
          <a:srcRect l="1417" r="60395" b="73629"/>
          <a:stretch/>
        </p:blipFill>
        <p:spPr>
          <a:xfrm>
            <a:off x="10310942" y="4325760"/>
            <a:ext cx="411033" cy="423661"/>
          </a:xfrm>
          <a:prstGeom prst="rect">
            <a:avLst/>
          </a:prstGeom>
        </p:spPr>
      </p:pic>
      <p:sp useBgFill="1">
        <p:nvSpPr>
          <p:cNvPr id="119" name="Oval 118">
            <a:extLst>
              <a:ext uri="{FF2B5EF4-FFF2-40B4-BE49-F238E27FC236}">
                <a16:creationId xmlns:a16="http://schemas.microsoft.com/office/drawing/2014/main" id="{6B7885E0-ECB9-EEBD-5341-8973374A0C04}"/>
              </a:ext>
              <a:ext uri="{C183D7F6-B498-43B3-948B-1728B52AA6E4}">
                <adec:decorative xmlns:adec="http://schemas.microsoft.com/office/drawing/2017/decorative" val="1"/>
              </a:ext>
            </a:extLst>
          </p:cNvPr>
          <p:cNvSpPr/>
          <p:nvPr/>
        </p:nvSpPr>
        <p:spPr bwMode="auto">
          <a:xfrm>
            <a:off x="10206685" y="5415201"/>
            <a:ext cx="638628" cy="63862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0" name="Graphic 90">
            <a:extLst>
              <a:ext uri="{FF2B5EF4-FFF2-40B4-BE49-F238E27FC236}">
                <a16:creationId xmlns:a16="http://schemas.microsoft.com/office/drawing/2014/main" id="{F5910D32-C36C-9DD6-74A1-95C8BFF763CC}"/>
              </a:ext>
              <a:ext uri="{C183D7F6-B498-43B3-948B-1728B52AA6E4}">
                <adec:decorative xmlns:adec="http://schemas.microsoft.com/office/drawing/2017/decorative" val="1"/>
              </a:ext>
            </a:extLst>
          </p:cNvPr>
          <p:cNvSpPr/>
          <p:nvPr/>
        </p:nvSpPr>
        <p:spPr>
          <a:xfrm>
            <a:off x="10397808" y="5574318"/>
            <a:ext cx="256383" cy="320395"/>
          </a:xfrm>
          <a:custGeom>
            <a:avLst/>
            <a:gdLst>
              <a:gd name="connsiteX0" fmla="*/ 254563 w 296215"/>
              <a:gd name="connsiteY0" fmla="*/ 222074 h 370172"/>
              <a:gd name="connsiteX1" fmla="*/ 296216 w 296215"/>
              <a:gd name="connsiteY1" fmla="*/ 263690 h 370172"/>
              <a:gd name="connsiteX2" fmla="*/ 296216 w 296215"/>
              <a:gd name="connsiteY2" fmla="*/ 263708 h 370172"/>
              <a:gd name="connsiteX3" fmla="*/ 296216 w 296215"/>
              <a:gd name="connsiteY3" fmla="*/ 280703 h 370172"/>
              <a:gd name="connsiteX4" fmla="*/ 286719 w 296215"/>
              <a:gd name="connsiteY4" fmla="*/ 310304 h 370172"/>
              <a:gd name="connsiteX5" fmla="*/ 148043 w 296215"/>
              <a:gd name="connsiteY5" fmla="*/ 370173 h 370172"/>
              <a:gd name="connsiteX6" fmla="*/ 9441 w 296215"/>
              <a:gd name="connsiteY6" fmla="*/ 310248 h 370172"/>
              <a:gd name="connsiteX7" fmla="*/ 0 w 296215"/>
              <a:gd name="connsiteY7" fmla="*/ 280721 h 370172"/>
              <a:gd name="connsiteX8" fmla="*/ 0 w 296215"/>
              <a:gd name="connsiteY8" fmla="*/ 263690 h 370172"/>
              <a:gd name="connsiteX9" fmla="*/ 41616 w 296215"/>
              <a:gd name="connsiteY9" fmla="*/ 222037 h 370172"/>
              <a:gd name="connsiteX10" fmla="*/ 41634 w 296215"/>
              <a:gd name="connsiteY10" fmla="*/ 222037 h 370172"/>
              <a:gd name="connsiteX11" fmla="*/ 254545 w 296215"/>
              <a:gd name="connsiteY11" fmla="*/ 222037 h 370172"/>
              <a:gd name="connsiteX12" fmla="*/ 148043 w 296215"/>
              <a:gd name="connsiteY12" fmla="*/ 0 h 370172"/>
              <a:gd name="connsiteX13" fmla="*/ 240605 w 296215"/>
              <a:gd name="connsiteY13" fmla="*/ 92562 h 370172"/>
              <a:gd name="connsiteX14" fmla="*/ 148043 w 296215"/>
              <a:gd name="connsiteY14" fmla="*/ 185123 h 370172"/>
              <a:gd name="connsiteX15" fmla="*/ 55481 w 296215"/>
              <a:gd name="connsiteY15" fmla="*/ 92562 h 370172"/>
              <a:gd name="connsiteX16" fmla="*/ 148043 w 296215"/>
              <a:gd name="connsiteY16" fmla="*/ 0 h 37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215" h="370172">
                <a:moveTo>
                  <a:pt x="254563" y="222074"/>
                </a:moveTo>
                <a:cubicBezTo>
                  <a:pt x="277557" y="222063"/>
                  <a:pt x="296205" y="240696"/>
                  <a:pt x="296216" y="263690"/>
                </a:cubicBezTo>
                <a:cubicBezTo>
                  <a:pt x="296216" y="263695"/>
                  <a:pt x="296216" y="263703"/>
                  <a:pt x="296216" y="263708"/>
                </a:cubicBezTo>
                <a:lnTo>
                  <a:pt x="296216" y="280703"/>
                </a:lnTo>
                <a:cubicBezTo>
                  <a:pt x="296214" y="291318"/>
                  <a:pt x="292893" y="301668"/>
                  <a:pt x="286719" y="310304"/>
                </a:cubicBezTo>
                <a:cubicBezTo>
                  <a:pt x="258099" y="350346"/>
                  <a:pt x="211355" y="370173"/>
                  <a:pt x="148043" y="370173"/>
                </a:cubicBezTo>
                <a:cubicBezTo>
                  <a:pt x="84694" y="370173"/>
                  <a:pt x="37987" y="350327"/>
                  <a:pt x="9441" y="310248"/>
                </a:cubicBezTo>
                <a:cubicBezTo>
                  <a:pt x="3301" y="301627"/>
                  <a:pt x="1" y="291306"/>
                  <a:pt x="0" y="280721"/>
                </a:cubicBezTo>
                <a:lnTo>
                  <a:pt x="0" y="263690"/>
                </a:lnTo>
                <a:cubicBezTo>
                  <a:pt x="-10" y="240696"/>
                  <a:pt x="18622" y="222048"/>
                  <a:pt x="41616" y="222037"/>
                </a:cubicBezTo>
                <a:cubicBezTo>
                  <a:pt x="41622" y="222037"/>
                  <a:pt x="41628" y="222037"/>
                  <a:pt x="41634" y="222037"/>
                </a:cubicBezTo>
                <a:lnTo>
                  <a:pt x="254545" y="222037"/>
                </a:lnTo>
                <a:close/>
                <a:moveTo>
                  <a:pt x="148043" y="0"/>
                </a:moveTo>
                <a:cubicBezTo>
                  <a:pt x="199163" y="0"/>
                  <a:pt x="240605" y="41441"/>
                  <a:pt x="240605" y="92562"/>
                </a:cubicBezTo>
                <a:cubicBezTo>
                  <a:pt x="240605" y="143682"/>
                  <a:pt x="199163" y="185123"/>
                  <a:pt x="148043" y="185123"/>
                </a:cubicBezTo>
                <a:cubicBezTo>
                  <a:pt x="96923" y="185123"/>
                  <a:pt x="55481" y="143682"/>
                  <a:pt x="55481" y="92562"/>
                </a:cubicBezTo>
                <a:cubicBezTo>
                  <a:pt x="55481" y="41441"/>
                  <a:pt x="96923" y="0"/>
                  <a:pt x="148043" y="0"/>
                </a:cubicBezTo>
                <a:close/>
              </a:path>
            </a:pathLst>
          </a:custGeom>
          <a:gradFill flip="none" rotWithShape="1">
            <a:gsLst>
              <a:gs pos="0">
                <a:srgbClr val="AA36AF"/>
              </a:gs>
              <a:gs pos="97000">
                <a:srgbClr val="6040A1"/>
              </a:gs>
            </a:gsLst>
            <a:path path="circle">
              <a:fillToRect l="100000" t="100000"/>
            </a:path>
            <a:tileRect r="-100000" b="-100000"/>
          </a:gradFill>
          <a:effectLst/>
        </p:spPr>
        <p:txBody>
          <a:bodyPr wrap="squar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121" name="Connector: Elbow 78">
            <a:extLst>
              <a:ext uri="{FF2B5EF4-FFF2-40B4-BE49-F238E27FC236}">
                <a16:creationId xmlns:a16="http://schemas.microsoft.com/office/drawing/2014/main" id="{70341FE7-F861-9830-E8DF-0601994E288A}"/>
              </a:ext>
            </a:extLst>
          </p:cNvPr>
          <p:cNvCxnSpPr>
            <a:cxnSpLocks/>
            <a:stCxn id="117" idx="6"/>
            <a:endCxn id="119" idx="6"/>
          </p:cNvCxnSpPr>
          <p:nvPr/>
        </p:nvCxnSpPr>
        <p:spPr>
          <a:xfrm>
            <a:off x="10845313" y="4542428"/>
            <a:ext cx="12700" cy="1192087"/>
          </a:xfrm>
          <a:prstGeom prst="bentConnector3">
            <a:avLst>
              <a:gd name="adj1" fmla="val 2732724"/>
            </a:avLst>
          </a:prstGeom>
          <a:ln w="15875" cap="flat">
            <a:solidFill>
              <a:srgbClr val="6040A1"/>
            </a:solidFill>
            <a:prstDash val="solid"/>
            <a:beve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4AF6BEB-4513-28A2-323C-D1B2C9C95650}"/>
              </a:ext>
            </a:extLst>
          </p:cNvPr>
          <p:cNvSpPr txBox="1"/>
          <p:nvPr/>
        </p:nvSpPr>
        <p:spPr>
          <a:xfrm>
            <a:off x="10774210" y="5117524"/>
            <a:ext cx="814406" cy="353943"/>
          </a:xfrm>
          <a:prstGeom prst="rect">
            <a:avLst/>
          </a:prstGeom>
          <a:solidFill>
            <a:srgbClr val="EEE5E1"/>
          </a:solidFill>
        </p:spPr>
        <p:txBody>
          <a:bodyPr wrap="square" rtlCol="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Query submission</a:t>
            </a:r>
          </a:p>
        </p:txBody>
      </p:sp>
      <p:sp>
        <p:nvSpPr>
          <p:cNvPr id="123" name="TextBox 122">
            <a:extLst>
              <a:ext uri="{FF2B5EF4-FFF2-40B4-BE49-F238E27FC236}">
                <a16:creationId xmlns:a16="http://schemas.microsoft.com/office/drawing/2014/main" id="{BB3CCDF7-33CB-27F8-86BF-45F8F9C3083D}"/>
              </a:ext>
              <a:ext uri="{C183D7F6-B498-43B3-948B-1728B52AA6E4}">
                <adec:decorative xmlns:adec="http://schemas.microsoft.com/office/drawing/2017/decorative" val="1"/>
              </a:ext>
            </a:extLst>
          </p:cNvPr>
          <p:cNvSpPr txBox="1"/>
          <p:nvPr/>
        </p:nvSpPr>
        <p:spPr>
          <a:xfrm>
            <a:off x="10012122" y="4907847"/>
            <a:ext cx="1027752" cy="249299"/>
          </a:xfrm>
          <a:prstGeom prst="rect">
            <a:avLst/>
          </a:prstGeom>
          <a:no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Sans Text" pitchFamily="2" charset="0"/>
              </a:rPr>
              <a:t>UX</a:t>
            </a:r>
          </a:p>
        </p:txBody>
      </p:sp>
      <p:sp>
        <p:nvSpPr>
          <p:cNvPr id="124" name="TextBox 123">
            <a:extLst>
              <a:ext uri="{FF2B5EF4-FFF2-40B4-BE49-F238E27FC236}">
                <a16:creationId xmlns:a16="http://schemas.microsoft.com/office/drawing/2014/main" id="{35F96F1F-38D0-122C-D5D0-EAB3B751A127}"/>
              </a:ext>
              <a:ext uri="{C183D7F6-B498-43B3-948B-1728B52AA6E4}">
                <adec:decorative xmlns:adec="http://schemas.microsoft.com/office/drawing/2017/decorative" val="1"/>
              </a:ext>
            </a:extLst>
          </p:cNvPr>
          <p:cNvSpPr txBox="1"/>
          <p:nvPr/>
        </p:nvSpPr>
        <p:spPr>
          <a:xfrm>
            <a:off x="8336204" y="2999901"/>
            <a:ext cx="1027752" cy="484748"/>
          </a:xfrm>
          <a:prstGeom prst="rect">
            <a:avLst/>
          </a:prstGeom>
          <a:solidFill>
            <a:srgbClr val="EEE5E1"/>
          </a:solidFill>
        </p:spPr>
        <p:txBody>
          <a:bodyPr wrap="square" lIns="0" rIns="0">
            <a:spAutoFit/>
          </a:bodyPr>
          <a:lstStyle/>
          <a:p>
            <a:pPr marL="0" marR="0" lvl="1" indent="0" algn="ctr" defTabSz="914102" rtl="0" eaLnBrk="1" fontAlgn="base" latinLnBrk="0" hangingPunct="1">
              <a:lnSpc>
                <a:spcPct val="85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Query submission/</a:t>
            </a:r>
            <a:b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br>
            <a:r>
              <a:rPr kumimoji="0" lang="en-US" sz="1000" b="0" i="0" u="none" strike="noStrike" kern="0" cap="none" spc="0" normalizeH="0" baseline="0" noProof="0">
                <a:ln>
                  <a:noFill/>
                </a:ln>
                <a:solidFill>
                  <a:srgbClr val="000000"/>
                </a:solidFill>
                <a:effectLst/>
                <a:uLnTx/>
                <a:uFillTx/>
                <a:latin typeface="Segoe UI"/>
                <a:ea typeface="+mn-ea"/>
                <a:cs typeface="Segoe Sans Text" pitchFamily="2" charset="0"/>
              </a:rPr>
              <a:t>response</a:t>
            </a:r>
          </a:p>
        </p:txBody>
      </p:sp>
    </p:spTree>
    <p:extLst>
      <p:ext uri="{BB962C8B-B14F-4D97-AF65-F5344CB8AC3E}">
        <p14:creationId xmlns:p14="http://schemas.microsoft.com/office/powerpoint/2010/main" val="301830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100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par>
                                <p:cTn id="13" presetID="42" presetClass="path" presetSubtype="0" decel="100000" fill="hold" grpId="1" nodeType="withEffect">
                                  <p:stCondLst>
                                    <p:cond delay="1000"/>
                                  </p:stCondLst>
                                  <p:childTnLst>
                                    <p:animMotion origin="layout" path="M 4.375E-6 3.7037E-7 L 4.375E-6 0.03542 " pathEditMode="relative" rAng="0" ptsTypes="AA">
                                      <p:cBhvr>
                                        <p:cTn id="14" dur="700" spd="-100000" fill="hold"/>
                                        <p:tgtEl>
                                          <p:spTgt spid="1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2" grpId="0" animBg="1"/>
      <p:bldP spid="112"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087B9-374D-F3D2-5B2C-313A85477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24E43-3E5C-D74C-E1CD-19C6E8DFBBDC}"/>
              </a:ext>
            </a:extLst>
          </p:cNvPr>
          <p:cNvSpPr>
            <a:spLocks noGrp="1"/>
          </p:cNvSpPr>
          <p:nvPr>
            <p:ph type="title"/>
          </p:nvPr>
        </p:nvSpPr>
        <p:spPr>
          <a:xfrm>
            <a:off x="525401" y="457200"/>
            <a:ext cx="11623173" cy="1477328"/>
          </a:xfrm>
        </p:spPr>
        <p:txBody>
          <a:bodyPr/>
          <a:lstStyle/>
          <a:p>
            <a:r>
              <a:rPr lang="en-US" noProof="0"/>
              <a:t>Azure Logic App-powered connectors in</a:t>
            </a:r>
            <a:br>
              <a:rPr lang="en-US" noProof="0"/>
            </a:br>
            <a:r>
              <a:rPr lang="en-US" noProof="0"/>
              <a:t>Azure AI Search portal</a:t>
            </a:r>
            <a:br>
              <a:rPr lang="en-US" noProof="0"/>
            </a:br>
            <a:r>
              <a:rPr lang="en-US" sz="2400" noProof="0"/>
              <a:t>RAG indexes with chunk and vectorized data</a:t>
            </a:r>
            <a:endParaRPr lang="en-US" sz="2800" noProof="0"/>
          </a:p>
        </p:txBody>
      </p:sp>
      <p:sp>
        <p:nvSpPr>
          <p:cNvPr id="4" name="Rounded Rectangle 16">
            <a:extLst>
              <a:ext uri="{FF2B5EF4-FFF2-40B4-BE49-F238E27FC236}">
                <a16:creationId xmlns:a16="http://schemas.microsoft.com/office/drawing/2014/main" id="{06BD4687-A366-1463-5CC7-341DD505AED8}"/>
              </a:ext>
              <a:ext uri="{C183D7F6-B498-43B3-948B-1728B52AA6E4}">
                <adec:decorative xmlns:adec="http://schemas.microsoft.com/office/drawing/2017/decorative" val="0"/>
              </a:ext>
            </a:extLst>
          </p:cNvPr>
          <p:cNvSpPr>
            <a:spLocks/>
          </p:cNvSpPr>
          <p:nvPr/>
        </p:nvSpPr>
        <p:spPr bwMode="auto">
          <a:xfrm>
            <a:off x="9968792" y="444395"/>
            <a:ext cx="2037316" cy="566803"/>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Preview</a:t>
            </a:r>
          </a:p>
        </p:txBody>
      </p:sp>
      <p:pic>
        <p:nvPicPr>
          <p:cNvPr id="6" name="Picture 5" descr="A screenshot of a computer&#10;&#10;AI-generated content may be incorrect.">
            <a:extLst>
              <a:ext uri="{FF2B5EF4-FFF2-40B4-BE49-F238E27FC236}">
                <a16:creationId xmlns:a16="http://schemas.microsoft.com/office/drawing/2014/main" id="{00DEAF3B-9662-DAB4-A507-32A059551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754" y="2058564"/>
            <a:ext cx="8698787" cy="4665979"/>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FC7E6401-6722-963F-C783-4EE4E6B1D1C2}"/>
              </a:ext>
            </a:extLst>
          </p:cNvPr>
          <p:cNvSpPr/>
          <p:nvPr/>
        </p:nvSpPr>
        <p:spPr bwMode="auto">
          <a:xfrm>
            <a:off x="254353" y="2930537"/>
            <a:ext cx="2735427" cy="2694563"/>
          </a:xfrm>
          <a:prstGeom prst="roundRect">
            <a:avLst>
              <a:gd name="adj" fmla="val 16667"/>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914367"/>
            <a:r>
              <a:rPr kumimoji="0" lang="en-US" sz="1400" b="0" i="0" u="none" strike="noStrike" kern="1200" cap="none" spc="0" normalizeH="0" baseline="0" noProof="0">
                <a:ln>
                  <a:noFill/>
                </a:ln>
                <a:solidFill>
                  <a:srgbClr val="000000"/>
                </a:solidFill>
                <a:effectLst/>
                <a:uLnTx/>
                <a:uFillTx/>
                <a:latin typeface="Segoe Sans Text"/>
                <a:ea typeface="+mn-ea"/>
                <a:cs typeface="+mn-cs"/>
              </a:rPr>
              <a:t>Low-code indexing with Azure Logic App-powered connectors and functionality, available from Azure AI Search portal:</a:t>
            </a:r>
          </a:p>
          <a:p>
            <a:pPr marL="285750" lvl="1" indent="-285750" defTabSz="914367">
              <a:buFont typeface="Arial" panose="020B0604020202020204" pitchFamily="34" charset="0"/>
              <a:buChar char="•"/>
            </a:pPr>
            <a:r>
              <a:rPr lang="en-US" sz="1400" noProof="0">
                <a:solidFill>
                  <a:srgbClr val="000000"/>
                </a:solidFill>
                <a:latin typeface="Segoe Sans Text"/>
              </a:rPr>
              <a:t>Text data cracking</a:t>
            </a:r>
          </a:p>
          <a:p>
            <a:pPr marL="285750" lvl="1" indent="-285750" defTabSz="914367">
              <a:buFont typeface="Arial" panose="020B0604020202020204" pitchFamily="34" charset="0"/>
              <a:buChar char="•"/>
            </a:pPr>
            <a:r>
              <a:rPr lang="en-US" sz="1400" noProof="0">
                <a:solidFill>
                  <a:srgbClr val="000000"/>
                </a:solidFill>
                <a:latin typeface="Segoe Sans Text"/>
              </a:rPr>
              <a:t>Text chunking</a:t>
            </a:r>
          </a:p>
          <a:p>
            <a:pPr marL="285750" lvl="1" indent="-285750" defTabSz="914367">
              <a:buFont typeface="Arial" panose="020B0604020202020204" pitchFamily="34" charset="0"/>
              <a:buChar char="•"/>
            </a:pPr>
            <a:r>
              <a:rPr lang="en-US" sz="1400" noProof="0">
                <a:solidFill>
                  <a:srgbClr val="000000"/>
                </a:solidFill>
                <a:latin typeface="Segoe Sans Text"/>
              </a:rPr>
              <a:t>Azure OpenAI embeddings</a:t>
            </a:r>
          </a:p>
          <a:p>
            <a:pPr marL="285750" lvl="1" indent="-285750" defTabSz="914367">
              <a:buFont typeface="Arial" panose="020B0604020202020204" pitchFamily="34" charset="0"/>
              <a:buChar char="•"/>
            </a:pPr>
            <a:r>
              <a:rPr lang="en-US" sz="1400" noProof="0">
                <a:solidFill>
                  <a:srgbClr val="000000"/>
                </a:solidFill>
                <a:latin typeface="Segoe Sans Text"/>
              </a:rPr>
              <a:t>Index text + vectors</a:t>
            </a:r>
          </a:p>
        </p:txBody>
      </p:sp>
    </p:spTree>
    <p:extLst>
      <p:ext uri="{BB962C8B-B14F-4D97-AF65-F5344CB8AC3E}">
        <p14:creationId xmlns:p14="http://schemas.microsoft.com/office/powerpoint/2010/main" val="257508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274B-8EB1-8AAC-0EC0-E56C47A01E61}"/>
              </a:ext>
            </a:extLst>
          </p:cNvPr>
          <p:cNvSpPr>
            <a:spLocks noGrp="1"/>
          </p:cNvSpPr>
          <p:nvPr>
            <p:ph type="title"/>
          </p:nvPr>
        </p:nvSpPr>
        <p:spPr>
          <a:xfrm>
            <a:off x="588263" y="457200"/>
            <a:ext cx="11018520" cy="1107996"/>
          </a:xfrm>
        </p:spPr>
        <p:txBody>
          <a:bodyPr/>
          <a:lstStyle/>
          <a:p>
            <a:r>
              <a:rPr lang="en-US" noProof="0"/>
              <a:t>Azure Logic App-powered connectors in</a:t>
            </a:r>
            <a:br>
              <a:rPr lang="en-US" noProof="0"/>
            </a:br>
            <a:r>
              <a:rPr lang="en-US" noProof="0"/>
              <a:t>Azure AI Search portal vs. AI Search built-in indexers</a:t>
            </a:r>
          </a:p>
        </p:txBody>
      </p:sp>
      <p:graphicFrame>
        <p:nvGraphicFramePr>
          <p:cNvPr id="3" name="Table 2">
            <a:extLst>
              <a:ext uri="{FF2B5EF4-FFF2-40B4-BE49-F238E27FC236}">
                <a16:creationId xmlns:a16="http://schemas.microsoft.com/office/drawing/2014/main" id="{EFD1D5D7-E587-7276-187B-7BC4A054B7F7}"/>
              </a:ext>
            </a:extLst>
          </p:cNvPr>
          <p:cNvGraphicFramePr>
            <a:graphicFrameLocks noGrp="1"/>
          </p:cNvGraphicFramePr>
          <p:nvPr>
            <p:extLst>
              <p:ext uri="{D42A27DB-BD31-4B8C-83A1-F6EECF244321}">
                <p14:modId xmlns:p14="http://schemas.microsoft.com/office/powerpoint/2010/main" val="2486694740"/>
              </p:ext>
            </p:extLst>
          </p:nvPr>
        </p:nvGraphicFramePr>
        <p:xfrm>
          <a:off x="667821" y="2036138"/>
          <a:ext cx="10669713" cy="4462354"/>
        </p:xfrm>
        <a:graphic>
          <a:graphicData uri="http://schemas.openxmlformats.org/drawingml/2006/table">
            <a:tbl>
              <a:tblPr>
                <a:tableStyleId>{8799B23B-EC83-4686-B30A-512413B5E67A}</a:tableStyleId>
              </a:tblPr>
              <a:tblGrid>
                <a:gridCol w="3556571">
                  <a:extLst>
                    <a:ext uri="{9D8B030D-6E8A-4147-A177-3AD203B41FA5}">
                      <a16:colId xmlns:a16="http://schemas.microsoft.com/office/drawing/2014/main" val="3447407036"/>
                    </a:ext>
                  </a:extLst>
                </a:gridCol>
                <a:gridCol w="3556571">
                  <a:extLst>
                    <a:ext uri="{9D8B030D-6E8A-4147-A177-3AD203B41FA5}">
                      <a16:colId xmlns:a16="http://schemas.microsoft.com/office/drawing/2014/main" val="3631868111"/>
                    </a:ext>
                  </a:extLst>
                </a:gridCol>
                <a:gridCol w="3556571">
                  <a:extLst>
                    <a:ext uri="{9D8B030D-6E8A-4147-A177-3AD203B41FA5}">
                      <a16:colId xmlns:a16="http://schemas.microsoft.com/office/drawing/2014/main" val="3876237896"/>
                    </a:ext>
                  </a:extLst>
                </a:gridCol>
              </a:tblGrid>
              <a:tr h="183048">
                <a:tc>
                  <a:txBody>
                    <a:bodyPr/>
                    <a:lstStyle/>
                    <a:p>
                      <a:r>
                        <a:rPr lang="en-US" sz="1200" b="1" noProof="0"/>
                        <a:t>Aspect</a:t>
                      </a:r>
                      <a:endParaRPr lang="en-US" sz="1200" noProof="0"/>
                    </a:p>
                  </a:txBody>
                  <a:tcPr marL="17724" marR="17724" marT="8862" marB="8862" anchor="ctr"/>
                </a:tc>
                <a:tc>
                  <a:txBody>
                    <a:bodyPr/>
                    <a:lstStyle/>
                    <a:p>
                      <a:r>
                        <a:rPr lang="en-US" sz="1200" b="1" noProof="0"/>
                        <a:t>Logic Apps ingestion templates</a:t>
                      </a:r>
                      <a:endParaRPr lang="en-US" sz="1200" noProof="0"/>
                    </a:p>
                  </a:txBody>
                  <a:tcPr marL="17724" marR="17724" marT="8862" marB="8862" anchor="ctr"/>
                </a:tc>
                <a:tc>
                  <a:txBody>
                    <a:bodyPr/>
                    <a:lstStyle/>
                    <a:p>
                      <a:r>
                        <a:rPr lang="en-US" sz="1200" b="1" noProof="0"/>
                        <a:t>Built-in indexers</a:t>
                      </a:r>
                      <a:endParaRPr lang="en-US" sz="1200" noProof="0"/>
                    </a:p>
                  </a:txBody>
                  <a:tcPr marL="17724" marR="17724" marT="8862" marB="8862" anchor="ctr"/>
                </a:tc>
                <a:extLst>
                  <a:ext uri="{0D108BD9-81ED-4DB2-BD59-A6C34878D82A}">
                    <a16:rowId xmlns:a16="http://schemas.microsoft.com/office/drawing/2014/main" val="1482670529"/>
                  </a:ext>
                </a:extLst>
              </a:tr>
              <a:tr h="594902">
                <a:tc>
                  <a:txBody>
                    <a:bodyPr/>
                    <a:lstStyle/>
                    <a:p>
                      <a:r>
                        <a:rPr lang="en-US" sz="1200" b="1" noProof="0"/>
                        <a:t>Typical data sources / connectors</a:t>
                      </a:r>
                      <a:endParaRPr lang="en-US" sz="1200" noProof="0"/>
                    </a:p>
                  </a:txBody>
                  <a:tcPr marL="17724" marR="17724" marT="8862" marB="8862" anchor="ctr"/>
                </a:tc>
                <a:tc>
                  <a:txBody>
                    <a:bodyPr/>
                    <a:lstStyle/>
                    <a:p>
                      <a:r>
                        <a:rPr lang="en-US" sz="1200" noProof="0"/>
                        <a:t>SharePoint Online, OneDrive, Amazon S3, + other SaaS &amp; on-prem connectors (via Logic Apps)</a:t>
                      </a:r>
                    </a:p>
                  </a:txBody>
                  <a:tcPr marL="17724" marR="17724" marT="8862" marB="8862" anchor="ctr"/>
                </a:tc>
                <a:tc>
                  <a:txBody>
                    <a:bodyPr/>
                    <a:lstStyle/>
                    <a:p>
                      <a:r>
                        <a:rPr lang="en-US" sz="1200" noProof="0"/>
                        <a:t>OneLake, Azure Blob, ADLS Gen2, Azure SQL, Cosmos DB, Azure Table, …</a:t>
                      </a:r>
                    </a:p>
                  </a:txBody>
                  <a:tcPr marL="17724" marR="17724" marT="8862" marB="8862" anchor="ctr"/>
                </a:tc>
                <a:extLst>
                  <a:ext uri="{0D108BD9-81ED-4DB2-BD59-A6C34878D82A}">
                    <a16:rowId xmlns:a16="http://schemas.microsoft.com/office/drawing/2014/main" val="703772388"/>
                  </a:ext>
                </a:extLst>
              </a:tr>
              <a:tr h="457618">
                <a:tc>
                  <a:txBody>
                    <a:bodyPr/>
                    <a:lstStyle/>
                    <a:p>
                      <a:r>
                        <a:rPr lang="en-US" sz="1200" b="1" noProof="0"/>
                        <a:t>Execution engine (where it runs)</a:t>
                      </a:r>
                      <a:endParaRPr lang="en-US" sz="1200" noProof="0"/>
                    </a:p>
                  </a:txBody>
                  <a:tcPr marL="17724" marR="17724" marT="8862" marB="8862" anchor="ctr"/>
                </a:tc>
                <a:tc>
                  <a:txBody>
                    <a:bodyPr/>
                    <a:lstStyle/>
                    <a:p>
                      <a:r>
                        <a:rPr lang="en-US" sz="1200" noProof="0"/>
                        <a:t>Serverless Logic Apps (Consumption) – external to AI Search</a:t>
                      </a:r>
                    </a:p>
                  </a:txBody>
                  <a:tcPr marL="17724" marR="17724" marT="8862" marB="8862" anchor="ctr"/>
                </a:tc>
                <a:tc>
                  <a:txBody>
                    <a:bodyPr/>
                    <a:lstStyle/>
                    <a:p>
                      <a:r>
                        <a:rPr lang="en-US" sz="1200" noProof="0"/>
                        <a:t>Inside the Azure AI Search service (same region &amp; scale-unit)</a:t>
                      </a:r>
                    </a:p>
                  </a:txBody>
                  <a:tcPr marL="17724" marR="17724" marT="8862" marB="8862" anchor="ctr"/>
                </a:tc>
                <a:extLst>
                  <a:ext uri="{0D108BD9-81ED-4DB2-BD59-A6C34878D82A}">
                    <a16:rowId xmlns:a16="http://schemas.microsoft.com/office/drawing/2014/main" val="1852437057"/>
                  </a:ext>
                </a:extLst>
              </a:tr>
              <a:tr h="594902">
                <a:tc>
                  <a:txBody>
                    <a:bodyPr/>
                    <a:lstStyle/>
                    <a:p>
                      <a:r>
                        <a:rPr lang="en-US" sz="1200" b="1" noProof="0"/>
                        <a:t>Extraction &amp; transformation</a:t>
                      </a:r>
                      <a:endParaRPr lang="en-US" sz="1200" noProof="0"/>
                    </a:p>
                  </a:txBody>
                  <a:tcPr marL="17724" marR="17724" marT="8862" marB="8862" anchor="ctr"/>
                </a:tc>
                <a:tc>
                  <a:txBody>
                    <a:bodyPr/>
                    <a:lstStyle/>
                    <a:p>
                      <a:r>
                        <a:rPr lang="en-US" sz="1200" noProof="0"/>
                        <a:t>Logic Apps action chain – default text extraction; add Document Intelligence steps for images/layout as needed</a:t>
                      </a:r>
                    </a:p>
                  </a:txBody>
                  <a:tcPr marL="17724" marR="17724" marT="8862" marB="8862" anchor="ctr"/>
                </a:tc>
                <a:tc>
                  <a:txBody>
                    <a:bodyPr/>
                    <a:lstStyle/>
                    <a:p>
                      <a:r>
                        <a:rPr lang="en-US" sz="1200" noProof="0"/>
                        <a:t>Indexer → Skillset pipeline; built-in cracking for text (free) &amp; images (billed), then OCR / Image Analysis / Layout / GenAI, etc.</a:t>
                      </a:r>
                    </a:p>
                  </a:txBody>
                  <a:tcPr marL="17724" marR="17724" marT="8862" marB="8862" anchor="ctr"/>
                </a:tc>
                <a:extLst>
                  <a:ext uri="{0D108BD9-81ED-4DB2-BD59-A6C34878D82A}">
                    <a16:rowId xmlns:a16="http://schemas.microsoft.com/office/drawing/2014/main" val="703393937"/>
                  </a:ext>
                </a:extLst>
              </a:tr>
              <a:tr h="457618">
                <a:tc>
                  <a:txBody>
                    <a:bodyPr/>
                    <a:lstStyle/>
                    <a:p>
                      <a:r>
                        <a:rPr lang="en-US" sz="1200" b="1" noProof="0"/>
                        <a:t>How you monitor runs</a:t>
                      </a:r>
                      <a:endParaRPr lang="en-US" sz="1200" noProof="0"/>
                    </a:p>
                  </a:txBody>
                  <a:tcPr marL="17724" marR="17724" marT="8862" marB="8862" anchor="ctr"/>
                </a:tc>
                <a:tc>
                  <a:txBody>
                    <a:bodyPr/>
                    <a:lstStyle/>
                    <a:p>
                      <a:r>
                        <a:rPr lang="en-US" sz="1200" noProof="0"/>
                        <a:t>Azure portal ▶ Logic App → Run history (step-level) + optional Azure Monitor logs</a:t>
                      </a:r>
                    </a:p>
                  </a:txBody>
                  <a:tcPr marL="17724" marR="17724" marT="8862" marB="8862" anchor="ctr"/>
                </a:tc>
                <a:tc>
                  <a:txBody>
                    <a:bodyPr/>
                    <a:lstStyle/>
                    <a:p>
                      <a:r>
                        <a:rPr lang="en-US" sz="1200" noProof="0"/>
                        <a:t>Azure portal ▶ Indexers → Runs or GET /indexers/{name}/status</a:t>
                      </a:r>
                    </a:p>
                  </a:txBody>
                  <a:tcPr marL="17724" marR="17724" marT="8862" marB="8862" anchor="ctr"/>
                </a:tc>
                <a:extLst>
                  <a:ext uri="{0D108BD9-81ED-4DB2-BD59-A6C34878D82A}">
                    <a16:rowId xmlns:a16="http://schemas.microsoft.com/office/drawing/2014/main" val="3719113386"/>
                  </a:ext>
                </a:extLst>
              </a:tr>
              <a:tr h="594902">
                <a:tc>
                  <a:txBody>
                    <a:bodyPr/>
                    <a:lstStyle/>
                    <a:p>
                      <a:r>
                        <a:rPr lang="en-US" sz="1200" b="1" noProof="0"/>
                        <a:t>Cost model</a:t>
                      </a:r>
                      <a:endParaRPr lang="en-US" sz="1200" noProof="0"/>
                    </a:p>
                  </a:txBody>
                  <a:tcPr marL="17724" marR="17724" marT="8862" marB="8862" anchor="ctr"/>
                </a:tc>
                <a:tc>
                  <a:txBody>
                    <a:bodyPr/>
                    <a:lstStyle/>
                    <a:p>
                      <a:r>
                        <a:rPr lang="en-US" sz="1200" noProof="0"/>
                        <a:t>Pay-as-you-go per trigger</a:t>
                      </a:r>
                    </a:p>
                  </a:txBody>
                  <a:tcPr marL="17724" marR="17724" marT="8862" marB="8862" anchor="ctr"/>
                </a:tc>
                <a:tc>
                  <a:txBody>
                    <a:bodyPr/>
                    <a:lstStyle/>
                    <a:p>
                      <a:r>
                        <a:rPr lang="en-US" sz="1200" noProof="0"/>
                        <a:t>Ingest cost included in Search Scale Unit hours; AI skills billed (free ≤ 20 docs/day, then PAYG); image extraction per 1 K images. Other services customer owned PAYG.</a:t>
                      </a:r>
                    </a:p>
                  </a:txBody>
                  <a:tcPr marL="17724" marR="17724" marT="8862" marB="8862" anchor="ctr"/>
                </a:tc>
                <a:extLst>
                  <a:ext uri="{0D108BD9-81ED-4DB2-BD59-A6C34878D82A}">
                    <a16:rowId xmlns:a16="http://schemas.microsoft.com/office/drawing/2014/main" val="2137454133"/>
                  </a:ext>
                </a:extLst>
              </a:tr>
              <a:tr h="320331">
                <a:tc>
                  <a:txBody>
                    <a:bodyPr/>
                    <a:lstStyle/>
                    <a:p>
                      <a:r>
                        <a:rPr lang="en-US" sz="1200" b="1" noProof="0"/>
                        <a:t>Value</a:t>
                      </a:r>
                      <a:endParaRPr lang="en-US" sz="1200" noProof="0"/>
                    </a:p>
                  </a:txBody>
                  <a:tcPr marL="17724" marR="17724" marT="8862" marB="8862" anchor="ctr"/>
                </a:tc>
                <a:tc>
                  <a:txBody>
                    <a:bodyPr/>
                    <a:lstStyle/>
                    <a:p>
                      <a:r>
                        <a:rPr lang="en-US" sz="1200" noProof="0"/>
                        <a:t>• No-code path for sources AI Search doesn’t crawl natively</a:t>
                      </a:r>
                    </a:p>
                  </a:txBody>
                  <a:tcPr marL="17724" marR="17724" marT="8862" marB="8862"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noProof="0"/>
                        <a:t>• Zero-code crawler for core Azure stores</a:t>
                      </a:r>
                    </a:p>
                    <a:p>
                      <a:endParaRPr lang="en-US" sz="1200" noProof="0"/>
                    </a:p>
                  </a:txBody>
                  <a:tcPr marL="17724" marR="17724" marT="8862" marB="8862" anchor="ctr"/>
                </a:tc>
                <a:extLst>
                  <a:ext uri="{0D108BD9-81ED-4DB2-BD59-A6C34878D82A}">
                    <a16:rowId xmlns:a16="http://schemas.microsoft.com/office/drawing/2014/main" val="2645923053"/>
                  </a:ext>
                </a:extLst>
              </a:tr>
              <a:tr h="457618">
                <a:tc>
                  <a:txBody>
                    <a:bodyPr/>
                    <a:lstStyle/>
                    <a:p>
                      <a:endParaRPr lang="en-US" sz="1200" noProof="0"/>
                    </a:p>
                  </a:txBody>
                  <a:tcPr marL="17724" marR="17724" marT="8862" marB="8862" anchor="ctr"/>
                </a:tc>
                <a:tc>
                  <a:txBody>
                    <a:bodyPr/>
                    <a:lstStyle/>
                    <a:p>
                      <a:endParaRPr lang="en-US" sz="1200" noProof="0"/>
                    </a:p>
                  </a:txBody>
                  <a:tcPr marL="17724" marR="17724" marT="8862" marB="8862"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noProof="0"/>
                        <a:t>• Built-in deletion detection keeps index tidy</a:t>
                      </a:r>
                    </a:p>
                    <a:p>
                      <a:endParaRPr lang="en-US" sz="1200" noProof="0"/>
                    </a:p>
                  </a:txBody>
                  <a:tcPr marL="17724" marR="17724" marT="8862" marB="8862" anchor="ctr"/>
                </a:tc>
                <a:extLst>
                  <a:ext uri="{0D108BD9-81ED-4DB2-BD59-A6C34878D82A}">
                    <a16:rowId xmlns:a16="http://schemas.microsoft.com/office/drawing/2014/main" val="3570432025"/>
                  </a:ext>
                </a:extLst>
              </a:tr>
              <a:tr h="163669">
                <a:tc>
                  <a:txBody>
                    <a:bodyPr/>
                    <a:lstStyle/>
                    <a:p>
                      <a:endParaRPr lang="en-US" sz="1200" noProof="0"/>
                    </a:p>
                  </a:txBody>
                  <a:tcPr marL="17724" marR="17724" marT="8862" marB="8862"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noProof="0"/>
                        <a:t>• Editable workflow: add pre-processing, Document Intelligence image extraction, branching</a:t>
                      </a:r>
                    </a:p>
                    <a:p>
                      <a:endParaRPr lang="en-US" sz="1200" noProof="0"/>
                    </a:p>
                  </a:txBody>
                  <a:tcPr marL="17724" marR="17724" marT="8862" marB="8862"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noProof="0"/>
                        <a:t>• Full AI enrichment in-line, add pre-processing steps through native skills or custom skills</a:t>
                      </a:r>
                    </a:p>
                    <a:p>
                      <a:endParaRPr lang="en-US" sz="1200" noProof="0"/>
                    </a:p>
                  </a:txBody>
                  <a:tcPr marL="17724" marR="17724" marT="8862" marB="8862" anchor="ctr"/>
                </a:tc>
                <a:extLst>
                  <a:ext uri="{0D108BD9-81ED-4DB2-BD59-A6C34878D82A}">
                    <a16:rowId xmlns:a16="http://schemas.microsoft.com/office/drawing/2014/main" val="704993722"/>
                  </a:ext>
                </a:extLst>
              </a:tr>
            </a:tbl>
          </a:graphicData>
        </a:graphic>
      </p:graphicFrame>
    </p:spTree>
    <p:extLst>
      <p:ext uri="{BB962C8B-B14F-4D97-AF65-F5344CB8AC3E}">
        <p14:creationId xmlns:p14="http://schemas.microsoft.com/office/powerpoint/2010/main" val="177639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07BECF-F5A7-4CD6-ED24-52850622BFAD}"/>
              </a:ext>
            </a:extLst>
          </p:cNvPr>
          <p:cNvSpPr>
            <a:spLocks noGrp="1"/>
          </p:cNvSpPr>
          <p:nvPr>
            <p:ph type="title"/>
          </p:nvPr>
        </p:nvSpPr>
        <p:spPr>
          <a:xfrm>
            <a:off x="585216" y="2918853"/>
            <a:ext cx="9144000" cy="615553"/>
          </a:xfrm>
        </p:spPr>
        <p:txBody>
          <a:bodyPr/>
          <a:lstStyle/>
          <a:p>
            <a:r>
              <a:rPr lang="en-US" noProof="0">
                <a:solidFill>
                  <a:schemeClr val="tx1"/>
                </a:solidFill>
              </a:rPr>
              <a:t>Data ingestion</a:t>
            </a:r>
          </a:p>
        </p:txBody>
      </p:sp>
    </p:spTree>
    <p:extLst>
      <p:ext uri="{BB962C8B-B14F-4D97-AF65-F5344CB8AC3E}">
        <p14:creationId xmlns:p14="http://schemas.microsoft.com/office/powerpoint/2010/main" val="386945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AAB9-55E9-1311-F451-B9974A4A39ED}"/>
              </a:ext>
            </a:extLst>
          </p:cNvPr>
          <p:cNvSpPr>
            <a:spLocks noGrp="1"/>
          </p:cNvSpPr>
          <p:nvPr>
            <p:ph type="title"/>
          </p:nvPr>
        </p:nvSpPr>
        <p:spPr>
          <a:xfrm>
            <a:off x="588263" y="457200"/>
            <a:ext cx="11018520" cy="553998"/>
          </a:xfrm>
        </p:spPr>
        <p:txBody>
          <a:bodyPr wrap="square" anchor="t">
            <a:normAutofit/>
          </a:bodyPr>
          <a:lstStyle/>
          <a:p>
            <a:r>
              <a:rPr lang="en-US" noProof="0"/>
              <a:t>Data ingestion</a:t>
            </a:r>
          </a:p>
        </p:txBody>
      </p:sp>
      <p:sp>
        <p:nvSpPr>
          <p:cNvPr id="4" name="TextBox 3">
            <a:extLst>
              <a:ext uri="{FF2B5EF4-FFF2-40B4-BE49-F238E27FC236}">
                <a16:creationId xmlns:a16="http://schemas.microsoft.com/office/drawing/2014/main" id="{8F41F9AB-006B-4FB5-509C-361502737179}"/>
              </a:ext>
            </a:extLst>
          </p:cNvPr>
          <p:cNvSpPr txBox="1"/>
          <p:nvPr/>
        </p:nvSpPr>
        <p:spPr>
          <a:xfrm>
            <a:off x="510988" y="1195619"/>
            <a:ext cx="9452037" cy="646331"/>
          </a:xfrm>
          <a:prstGeom prst="rect">
            <a:avLst/>
          </a:prstGeom>
          <a:noFill/>
        </p:spPr>
        <p:txBody>
          <a:bodyPr wrap="square">
            <a:spAutoFit/>
          </a:bodyPr>
          <a:lstStyle/>
          <a:p>
            <a:endParaRPr lang="en-US" noProof="0"/>
          </a:p>
          <a:p>
            <a:r>
              <a:rPr lang="en-US" noProof="0"/>
              <a:t>Consider:</a:t>
            </a:r>
          </a:p>
        </p:txBody>
      </p:sp>
      <p:sp>
        <p:nvSpPr>
          <p:cNvPr id="7" name="Rectangle: Rounded Corners 6">
            <a:extLst>
              <a:ext uri="{FF2B5EF4-FFF2-40B4-BE49-F238E27FC236}">
                <a16:creationId xmlns:a16="http://schemas.microsoft.com/office/drawing/2014/main" id="{21D7D8D4-EA43-1F3A-9CD9-A05AC2FBD86E}"/>
              </a:ext>
            </a:extLst>
          </p:cNvPr>
          <p:cNvSpPr/>
          <p:nvPr/>
        </p:nvSpPr>
        <p:spPr>
          <a:xfrm>
            <a:off x="588263" y="2017713"/>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Data sources</a:t>
            </a:r>
          </a:p>
        </p:txBody>
      </p:sp>
      <p:sp>
        <p:nvSpPr>
          <p:cNvPr id="8" name="Rectangle: Rounded Corners 7">
            <a:extLst>
              <a:ext uri="{FF2B5EF4-FFF2-40B4-BE49-F238E27FC236}">
                <a16:creationId xmlns:a16="http://schemas.microsoft.com/office/drawing/2014/main" id="{3BDE4B8F-7A13-7C10-AEE9-8489B1C78F2E}"/>
              </a:ext>
            </a:extLst>
          </p:cNvPr>
          <p:cNvSpPr/>
          <p:nvPr/>
        </p:nvSpPr>
        <p:spPr>
          <a:xfrm>
            <a:off x="3407025" y="2017713"/>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Data preparation</a:t>
            </a:r>
          </a:p>
        </p:txBody>
      </p:sp>
      <p:sp>
        <p:nvSpPr>
          <p:cNvPr id="9" name="Rectangle: Rounded Corners 8">
            <a:extLst>
              <a:ext uri="{FF2B5EF4-FFF2-40B4-BE49-F238E27FC236}">
                <a16:creationId xmlns:a16="http://schemas.microsoft.com/office/drawing/2014/main" id="{020DD4FC-DA6F-4803-4B0B-6E108BD46BD9}"/>
              </a:ext>
            </a:extLst>
          </p:cNvPr>
          <p:cNvSpPr/>
          <p:nvPr/>
        </p:nvSpPr>
        <p:spPr>
          <a:xfrm>
            <a:off x="6225787" y="2017713"/>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Understanding </a:t>
            </a:r>
            <a:br>
              <a:rPr lang="en-US" sz="1800" noProof="0">
                <a:ln w="3175">
                  <a:noFill/>
                </a:ln>
                <a:solidFill>
                  <a:srgbClr val="FFFFFF"/>
                </a:solidFill>
                <a:latin typeface="+mj-lt"/>
                <a:cs typeface="Segoe UI" pitchFamily="34" charset="0"/>
              </a:rPr>
            </a:br>
            <a:r>
              <a:rPr lang="en-US" sz="1800" noProof="0">
                <a:ln w="3175">
                  <a:noFill/>
                </a:ln>
                <a:solidFill>
                  <a:srgbClr val="FFFFFF"/>
                </a:solidFill>
                <a:latin typeface="+mj-lt"/>
                <a:cs typeface="Segoe UI" pitchFamily="34" charset="0"/>
              </a:rPr>
              <a:t>your data</a:t>
            </a:r>
          </a:p>
        </p:txBody>
      </p:sp>
      <p:sp>
        <p:nvSpPr>
          <p:cNvPr id="10" name="Rectangle: Rounded Corners 9">
            <a:extLst>
              <a:ext uri="{FF2B5EF4-FFF2-40B4-BE49-F238E27FC236}">
                <a16:creationId xmlns:a16="http://schemas.microsoft.com/office/drawing/2014/main" id="{C6423CF6-580D-2F05-EBF2-CC6E892EE5F8}"/>
              </a:ext>
            </a:extLst>
          </p:cNvPr>
          <p:cNvSpPr/>
          <p:nvPr/>
        </p:nvSpPr>
        <p:spPr>
          <a:xfrm>
            <a:off x="9031341" y="2017713"/>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Ingestion mechanisms (Pull/Push)</a:t>
            </a:r>
          </a:p>
        </p:txBody>
      </p:sp>
      <p:sp>
        <p:nvSpPr>
          <p:cNvPr id="11" name="Rectangle: Rounded Corners 10">
            <a:extLst>
              <a:ext uri="{FF2B5EF4-FFF2-40B4-BE49-F238E27FC236}">
                <a16:creationId xmlns:a16="http://schemas.microsoft.com/office/drawing/2014/main" id="{1C70339D-090D-DC42-EE77-EC049B164C22}"/>
              </a:ext>
            </a:extLst>
          </p:cNvPr>
          <p:cNvSpPr/>
          <p:nvPr/>
        </p:nvSpPr>
        <p:spPr>
          <a:xfrm>
            <a:off x="588263" y="3061608"/>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Data AI enrichment</a:t>
            </a:r>
          </a:p>
        </p:txBody>
      </p:sp>
      <p:sp>
        <p:nvSpPr>
          <p:cNvPr id="12" name="Rectangle: Rounded Corners 11">
            <a:extLst>
              <a:ext uri="{FF2B5EF4-FFF2-40B4-BE49-F238E27FC236}">
                <a16:creationId xmlns:a16="http://schemas.microsoft.com/office/drawing/2014/main" id="{BFAC209C-BE8C-055A-D090-052757676989}"/>
              </a:ext>
            </a:extLst>
          </p:cNvPr>
          <p:cNvSpPr/>
          <p:nvPr/>
        </p:nvSpPr>
        <p:spPr>
          <a:xfrm>
            <a:off x="3407025" y="3061608"/>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Chunking</a:t>
            </a:r>
          </a:p>
        </p:txBody>
      </p:sp>
      <p:sp>
        <p:nvSpPr>
          <p:cNvPr id="13" name="Rectangle: Rounded Corners 12">
            <a:extLst>
              <a:ext uri="{FF2B5EF4-FFF2-40B4-BE49-F238E27FC236}">
                <a16:creationId xmlns:a16="http://schemas.microsoft.com/office/drawing/2014/main" id="{9754C162-DF81-0AA9-DD0B-1E618B17882E}"/>
              </a:ext>
            </a:extLst>
          </p:cNvPr>
          <p:cNvSpPr/>
          <p:nvPr/>
        </p:nvSpPr>
        <p:spPr>
          <a:xfrm>
            <a:off x="6225787" y="3061608"/>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Vectorization</a:t>
            </a:r>
          </a:p>
        </p:txBody>
      </p:sp>
      <p:sp>
        <p:nvSpPr>
          <p:cNvPr id="14" name="Rectangle: Rounded Corners 13">
            <a:extLst>
              <a:ext uri="{FF2B5EF4-FFF2-40B4-BE49-F238E27FC236}">
                <a16:creationId xmlns:a16="http://schemas.microsoft.com/office/drawing/2014/main" id="{A7CC51D3-7CB2-1C80-A07D-6E36FF4C598E}"/>
              </a:ext>
            </a:extLst>
          </p:cNvPr>
          <p:cNvSpPr/>
          <p:nvPr/>
        </p:nvSpPr>
        <p:spPr>
          <a:xfrm>
            <a:off x="9031341" y="3061608"/>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Incremental indexing</a:t>
            </a:r>
          </a:p>
        </p:txBody>
      </p:sp>
      <p:sp>
        <p:nvSpPr>
          <p:cNvPr id="15" name="Rectangle: Rounded Corners 14">
            <a:extLst>
              <a:ext uri="{FF2B5EF4-FFF2-40B4-BE49-F238E27FC236}">
                <a16:creationId xmlns:a16="http://schemas.microsoft.com/office/drawing/2014/main" id="{4BB8EEE6-26A2-935F-7C30-CCC3C2B489CC}"/>
              </a:ext>
            </a:extLst>
          </p:cNvPr>
          <p:cNvSpPr/>
          <p:nvPr/>
        </p:nvSpPr>
        <p:spPr>
          <a:xfrm>
            <a:off x="588263" y="4105501"/>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Deletion policies</a:t>
            </a:r>
          </a:p>
        </p:txBody>
      </p:sp>
      <p:sp>
        <p:nvSpPr>
          <p:cNvPr id="16" name="Rectangle: Rounded Corners 15">
            <a:extLst>
              <a:ext uri="{FF2B5EF4-FFF2-40B4-BE49-F238E27FC236}">
                <a16:creationId xmlns:a16="http://schemas.microsoft.com/office/drawing/2014/main" id="{A2F2342E-3D05-5BC4-8E10-E59A564BEEDF}"/>
              </a:ext>
            </a:extLst>
          </p:cNvPr>
          <p:cNvSpPr/>
          <p:nvPr/>
        </p:nvSpPr>
        <p:spPr>
          <a:xfrm>
            <a:off x="3407025" y="4105501"/>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Scheduling</a:t>
            </a:r>
          </a:p>
        </p:txBody>
      </p:sp>
      <p:sp>
        <p:nvSpPr>
          <p:cNvPr id="17" name="Rectangle: Rounded Corners 16">
            <a:extLst>
              <a:ext uri="{FF2B5EF4-FFF2-40B4-BE49-F238E27FC236}">
                <a16:creationId xmlns:a16="http://schemas.microsoft.com/office/drawing/2014/main" id="{CD40CB97-DF49-9916-E155-3C3AF7C75D86}"/>
              </a:ext>
            </a:extLst>
          </p:cNvPr>
          <p:cNvSpPr/>
          <p:nvPr/>
        </p:nvSpPr>
        <p:spPr>
          <a:xfrm>
            <a:off x="6225787" y="4105501"/>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Security</a:t>
            </a:r>
          </a:p>
        </p:txBody>
      </p:sp>
      <p:sp>
        <p:nvSpPr>
          <p:cNvPr id="18" name="Rectangle: Rounded Corners 17">
            <a:extLst>
              <a:ext uri="{FF2B5EF4-FFF2-40B4-BE49-F238E27FC236}">
                <a16:creationId xmlns:a16="http://schemas.microsoft.com/office/drawing/2014/main" id="{9CA30198-1469-204D-26D1-A6A7F0BB6ED7}"/>
              </a:ext>
            </a:extLst>
          </p:cNvPr>
          <p:cNvSpPr/>
          <p:nvPr/>
        </p:nvSpPr>
        <p:spPr>
          <a:xfrm>
            <a:off x="9031341" y="4105501"/>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Data and </a:t>
            </a:r>
            <a:br>
              <a:rPr lang="en-US" sz="1800" noProof="0">
                <a:ln w="3175">
                  <a:noFill/>
                </a:ln>
                <a:solidFill>
                  <a:srgbClr val="FFFFFF"/>
                </a:solidFill>
                <a:latin typeface="+mj-lt"/>
                <a:cs typeface="Segoe UI" pitchFamily="34" charset="0"/>
              </a:rPr>
            </a:br>
            <a:r>
              <a:rPr lang="en-US" sz="1800" noProof="0">
                <a:ln w="3175">
                  <a:noFill/>
                </a:ln>
                <a:solidFill>
                  <a:srgbClr val="FFFFFF"/>
                </a:solidFill>
                <a:latin typeface="+mj-lt"/>
                <a:cs typeface="Segoe UI" pitchFamily="34" charset="0"/>
              </a:rPr>
              <a:t>service limits</a:t>
            </a:r>
          </a:p>
        </p:txBody>
      </p:sp>
      <p:sp>
        <p:nvSpPr>
          <p:cNvPr id="19" name="Rectangle: Rounded Corners 18">
            <a:extLst>
              <a:ext uri="{FF2B5EF4-FFF2-40B4-BE49-F238E27FC236}">
                <a16:creationId xmlns:a16="http://schemas.microsoft.com/office/drawing/2014/main" id="{63A50060-6CF5-6C12-AD78-23172B7CABCF}"/>
              </a:ext>
            </a:extLst>
          </p:cNvPr>
          <p:cNvSpPr/>
          <p:nvPr/>
        </p:nvSpPr>
        <p:spPr>
          <a:xfrm>
            <a:off x="588263" y="5149395"/>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Scalability</a:t>
            </a:r>
          </a:p>
        </p:txBody>
      </p:sp>
      <p:sp>
        <p:nvSpPr>
          <p:cNvPr id="20" name="Rectangle: Rounded Corners 19">
            <a:extLst>
              <a:ext uri="{FF2B5EF4-FFF2-40B4-BE49-F238E27FC236}">
                <a16:creationId xmlns:a16="http://schemas.microsoft.com/office/drawing/2014/main" id="{E1F8BF26-B20E-4520-F95E-A07F0D585D56}"/>
              </a:ext>
            </a:extLst>
          </p:cNvPr>
          <p:cNvSpPr/>
          <p:nvPr/>
        </p:nvSpPr>
        <p:spPr>
          <a:xfrm>
            <a:off x="3407025" y="5149395"/>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Cost</a:t>
            </a:r>
          </a:p>
        </p:txBody>
      </p:sp>
      <p:sp>
        <p:nvSpPr>
          <p:cNvPr id="21" name="Rectangle: Rounded Corners 20">
            <a:extLst>
              <a:ext uri="{FF2B5EF4-FFF2-40B4-BE49-F238E27FC236}">
                <a16:creationId xmlns:a16="http://schemas.microsoft.com/office/drawing/2014/main" id="{0570F345-4350-4EC2-6784-8E3E98C871F4}"/>
              </a:ext>
            </a:extLst>
          </p:cNvPr>
          <p:cNvSpPr/>
          <p:nvPr/>
        </p:nvSpPr>
        <p:spPr>
          <a:xfrm>
            <a:off x="6225787" y="5149395"/>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Error handling </a:t>
            </a:r>
            <a:br>
              <a:rPr lang="en-US" sz="1800" noProof="0">
                <a:ln w="3175">
                  <a:noFill/>
                </a:ln>
                <a:solidFill>
                  <a:srgbClr val="FFFFFF"/>
                </a:solidFill>
                <a:latin typeface="+mj-lt"/>
                <a:cs typeface="Segoe UI" pitchFamily="34" charset="0"/>
              </a:rPr>
            </a:br>
            <a:r>
              <a:rPr lang="en-US" sz="1800" noProof="0">
                <a:ln w="3175">
                  <a:noFill/>
                </a:ln>
                <a:solidFill>
                  <a:srgbClr val="FFFFFF"/>
                </a:solidFill>
                <a:latin typeface="+mj-lt"/>
                <a:cs typeface="Segoe UI" pitchFamily="34" charset="0"/>
              </a:rPr>
              <a:t>and logging</a:t>
            </a:r>
          </a:p>
        </p:txBody>
      </p:sp>
      <p:sp>
        <p:nvSpPr>
          <p:cNvPr id="22" name="Rectangle: Rounded Corners 21">
            <a:extLst>
              <a:ext uri="{FF2B5EF4-FFF2-40B4-BE49-F238E27FC236}">
                <a16:creationId xmlns:a16="http://schemas.microsoft.com/office/drawing/2014/main" id="{1BD693FD-AA8F-D504-5F51-84931CFA3475}"/>
              </a:ext>
            </a:extLst>
          </p:cNvPr>
          <p:cNvSpPr/>
          <p:nvPr/>
        </p:nvSpPr>
        <p:spPr>
          <a:xfrm>
            <a:off x="9031341" y="5149395"/>
            <a:ext cx="2575442" cy="894766"/>
          </a:xfrm>
          <a:prstGeom prst="roundRect">
            <a:avLst>
              <a:gd name="adj" fmla="val 50000"/>
            </a:avLst>
          </a:prstGeom>
          <a:gradFill>
            <a:gsLst>
              <a:gs pos="65000">
                <a:srgbClr val="0078D4"/>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800" noProof="0">
                <a:ln w="3175">
                  <a:noFill/>
                </a:ln>
                <a:solidFill>
                  <a:srgbClr val="FFFFFF"/>
                </a:solidFill>
                <a:latin typeface="+mj-lt"/>
                <a:cs typeface="Segoe UI" pitchFamily="34" charset="0"/>
              </a:rPr>
              <a:t>Compliance</a:t>
            </a:r>
          </a:p>
        </p:txBody>
      </p:sp>
    </p:spTree>
    <p:extLst>
      <p:ext uri="{BB962C8B-B14F-4D97-AF65-F5344CB8AC3E}">
        <p14:creationId xmlns:p14="http://schemas.microsoft.com/office/powerpoint/2010/main" val="153162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7"/>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8"/>
                                        </p:tgtEl>
                                        <p:attrNameLst>
                                          <p:attrName>ppt_x</p:attrName>
                                          <p:attrName>ppt_y</p:attrName>
                                        </p:attrNameLst>
                                      </p:cBhvr>
                                      <p:rCtr x="859" y="0"/>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0.01719 -0.00023 L -1.25E-6 1.85185E-6 " pathEditMode="relative" rAng="0" ptsTypes="AA">
                                      <p:cBhvr>
                                        <p:cTn id="19" dur="500" fill="hold"/>
                                        <p:tgtEl>
                                          <p:spTgt spid="9"/>
                                        </p:tgtEl>
                                        <p:attrNameLst>
                                          <p:attrName>ppt_x</p:attrName>
                                          <p:attrName>ppt_y</p:attrName>
                                        </p:attrNameLst>
                                      </p:cBhvr>
                                      <p:rCtr x="859" y="0"/>
                                    </p:animMotion>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10"/>
                                        </p:tgtEl>
                                        <p:attrNameLst>
                                          <p:attrName>ppt_x</p:attrName>
                                          <p:attrName>ppt_y</p:attrName>
                                        </p:attrNameLst>
                                      </p:cBhvr>
                                      <p:rCtr x="859" y="0"/>
                                    </p:animMotion>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par>
                                <p:cTn id="28" presetID="42" presetClass="path" presetSubtype="0" decel="100000" fill="hold" grpId="1" nodeType="withEffect">
                                  <p:stCondLst>
                                    <p:cond delay="0"/>
                                  </p:stCondLst>
                                  <p:childTnLst>
                                    <p:animMotion origin="layout" path="M -0.01719 -0.00023 L -1.25E-6 1.85185E-6 " pathEditMode="relative" rAng="0" ptsTypes="AA">
                                      <p:cBhvr>
                                        <p:cTn id="29" dur="500" fill="hold"/>
                                        <p:tgtEl>
                                          <p:spTgt spid="15"/>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50"/>
                                        <p:tgtEl>
                                          <p:spTgt spid="16"/>
                                        </p:tgtEl>
                                      </p:cBhvr>
                                    </p:animEffect>
                                  </p:childTnLst>
                                </p:cTn>
                              </p:par>
                              <p:par>
                                <p:cTn id="33" presetID="42" presetClass="path" presetSubtype="0" decel="100000" fill="hold" grpId="1" nodeType="withEffect">
                                  <p:stCondLst>
                                    <p:cond delay="0"/>
                                  </p:stCondLst>
                                  <p:childTnLst>
                                    <p:animMotion origin="layout" path="M -0.01719 -0.00023 L -1.25E-6 1.85185E-6 " pathEditMode="relative" rAng="0" ptsTypes="AA">
                                      <p:cBhvr>
                                        <p:cTn id="34" dur="500" fill="hold"/>
                                        <p:tgtEl>
                                          <p:spTgt spid="16"/>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50"/>
                                        <p:tgtEl>
                                          <p:spTgt spid="17"/>
                                        </p:tgtEl>
                                      </p:cBhvr>
                                    </p:animEffect>
                                  </p:childTnLst>
                                </p:cTn>
                              </p:par>
                              <p:par>
                                <p:cTn id="38" presetID="42" presetClass="path" presetSubtype="0" decel="100000" fill="hold" grpId="1" nodeType="withEffect">
                                  <p:stCondLst>
                                    <p:cond delay="0"/>
                                  </p:stCondLst>
                                  <p:childTnLst>
                                    <p:animMotion origin="layout" path="M -0.01719 -0.00023 L -1.25E-6 1.85185E-6 " pathEditMode="relative" rAng="0" ptsTypes="AA">
                                      <p:cBhvr>
                                        <p:cTn id="39" dur="500" fill="hold"/>
                                        <p:tgtEl>
                                          <p:spTgt spid="17"/>
                                        </p:tgtEl>
                                        <p:attrNameLst>
                                          <p:attrName>ppt_x</p:attrName>
                                          <p:attrName>ppt_y</p:attrName>
                                        </p:attrNameLst>
                                      </p:cBhvr>
                                      <p:rCtr x="859" y="0"/>
                                    </p:animMotion>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50"/>
                                        <p:tgtEl>
                                          <p:spTgt spid="18"/>
                                        </p:tgtEl>
                                      </p:cBhvr>
                                    </p:animEffect>
                                  </p:childTnLst>
                                </p:cTn>
                              </p:par>
                              <p:par>
                                <p:cTn id="43" presetID="42" presetClass="path" presetSubtype="0" decel="100000" fill="hold" grpId="1" nodeType="withEffect">
                                  <p:stCondLst>
                                    <p:cond delay="0"/>
                                  </p:stCondLst>
                                  <p:childTnLst>
                                    <p:animMotion origin="layout" path="M -0.01719 -0.00023 L -1.25E-6 1.85185E-6 " pathEditMode="relative" rAng="0" ptsTypes="AA">
                                      <p:cBhvr>
                                        <p:cTn id="44" dur="500" fill="hold"/>
                                        <p:tgtEl>
                                          <p:spTgt spid="18"/>
                                        </p:tgtEl>
                                        <p:attrNameLst>
                                          <p:attrName>ppt_x</p:attrName>
                                          <p:attrName>ppt_y</p:attrName>
                                        </p:attrNameLst>
                                      </p:cBhvr>
                                      <p:rCtr x="859" y="0"/>
                                    </p:animMotion>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250"/>
                                        <p:tgtEl>
                                          <p:spTgt spid="11"/>
                                        </p:tgtEl>
                                      </p:cBhvr>
                                    </p:animEffect>
                                  </p:childTnLst>
                                </p:cTn>
                              </p:par>
                              <p:par>
                                <p:cTn id="48" presetID="42" presetClass="path" presetSubtype="0" decel="100000" fill="hold" grpId="1" nodeType="withEffect">
                                  <p:stCondLst>
                                    <p:cond delay="0"/>
                                  </p:stCondLst>
                                  <p:childTnLst>
                                    <p:animMotion origin="layout" path="M 0.01666 -0.00046 L 3.75E-6 1.85185E-6 " pathEditMode="relative" rAng="0" ptsTypes="AA">
                                      <p:cBhvr>
                                        <p:cTn id="49" dur="500" fill="hold"/>
                                        <p:tgtEl>
                                          <p:spTgt spid="11"/>
                                        </p:tgtEl>
                                        <p:attrNameLst>
                                          <p:attrName>ppt_x</p:attrName>
                                          <p:attrName>ppt_y</p:attrName>
                                        </p:attrNameLst>
                                      </p:cBhvr>
                                      <p:rCtr x="-833" y="23"/>
                                    </p:animMotion>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250"/>
                                        <p:tgtEl>
                                          <p:spTgt spid="12"/>
                                        </p:tgtEl>
                                      </p:cBhvr>
                                    </p:animEffect>
                                  </p:childTnLst>
                                </p:cTn>
                              </p:par>
                              <p:par>
                                <p:cTn id="53" presetID="42" presetClass="path" presetSubtype="0" decel="100000" fill="hold" grpId="1" nodeType="withEffect">
                                  <p:stCondLst>
                                    <p:cond delay="0"/>
                                  </p:stCondLst>
                                  <p:childTnLst>
                                    <p:animMotion origin="layout" path="M 0.01666 -0.00046 L 3.75E-6 1.85185E-6 " pathEditMode="relative" rAng="0" ptsTypes="AA">
                                      <p:cBhvr>
                                        <p:cTn id="54" dur="500" fill="hold"/>
                                        <p:tgtEl>
                                          <p:spTgt spid="12"/>
                                        </p:tgtEl>
                                        <p:attrNameLst>
                                          <p:attrName>ppt_x</p:attrName>
                                          <p:attrName>ppt_y</p:attrName>
                                        </p:attrNameLst>
                                      </p:cBhvr>
                                      <p:rCtr x="-833" y="23"/>
                                    </p:animMotion>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250"/>
                                        <p:tgtEl>
                                          <p:spTgt spid="13"/>
                                        </p:tgtEl>
                                      </p:cBhvr>
                                    </p:animEffect>
                                  </p:childTnLst>
                                </p:cTn>
                              </p:par>
                              <p:par>
                                <p:cTn id="58" presetID="42" presetClass="path" presetSubtype="0" decel="100000" fill="hold" grpId="1" nodeType="withEffect">
                                  <p:stCondLst>
                                    <p:cond delay="0"/>
                                  </p:stCondLst>
                                  <p:childTnLst>
                                    <p:animMotion origin="layout" path="M 0.01666 -0.00046 L 3.75E-6 1.85185E-6 " pathEditMode="relative" rAng="0" ptsTypes="AA">
                                      <p:cBhvr>
                                        <p:cTn id="59" dur="500" fill="hold"/>
                                        <p:tgtEl>
                                          <p:spTgt spid="13"/>
                                        </p:tgtEl>
                                        <p:attrNameLst>
                                          <p:attrName>ppt_x</p:attrName>
                                          <p:attrName>ppt_y</p:attrName>
                                        </p:attrNameLst>
                                      </p:cBhvr>
                                      <p:rCtr x="-833" y="23"/>
                                    </p:animMotion>
                                  </p:childTnLst>
                                </p:cTn>
                              </p:par>
                              <p:par>
                                <p:cTn id="60" presetID="10"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250"/>
                                        <p:tgtEl>
                                          <p:spTgt spid="14"/>
                                        </p:tgtEl>
                                      </p:cBhvr>
                                    </p:animEffect>
                                  </p:childTnLst>
                                </p:cTn>
                              </p:par>
                              <p:par>
                                <p:cTn id="63" presetID="42" presetClass="path" presetSubtype="0" decel="100000" fill="hold" grpId="1" nodeType="withEffect">
                                  <p:stCondLst>
                                    <p:cond delay="0"/>
                                  </p:stCondLst>
                                  <p:childTnLst>
                                    <p:animMotion origin="layout" path="M 0.01666 -0.00046 L 3.75E-6 1.85185E-6 " pathEditMode="relative" rAng="0" ptsTypes="AA">
                                      <p:cBhvr>
                                        <p:cTn id="64" dur="500" fill="hold"/>
                                        <p:tgtEl>
                                          <p:spTgt spid="14"/>
                                        </p:tgtEl>
                                        <p:attrNameLst>
                                          <p:attrName>ppt_x</p:attrName>
                                          <p:attrName>ppt_y</p:attrName>
                                        </p:attrNameLst>
                                      </p:cBhvr>
                                      <p:rCtr x="-833" y="23"/>
                                    </p:animMotion>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250"/>
                                        <p:tgtEl>
                                          <p:spTgt spid="22"/>
                                        </p:tgtEl>
                                      </p:cBhvr>
                                    </p:animEffect>
                                  </p:childTnLst>
                                </p:cTn>
                              </p:par>
                              <p:par>
                                <p:cTn id="68" presetID="42" presetClass="path" presetSubtype="0" decel="100000" fill="hold" grpId="1" nodeType="withEffect">
                                  <p:stCondLst>
                                    <p:cond delay="0"/>
                                  </p:stCondLst>
                                  <p:childTnLst>
                                    <p:animMotion origin="layout" path="M 0.01666 -0.00046 L 3.75E-6 1.85185E-6 " pathEditMode="relative" rAng="0" ptsTypes="AA">
                                      <p:cBhvr>
                                        <p:cTn id="69" dur="500" fill="hold"/>
                                        <p:tgtEl>
                                          <p:spTgt spid="22"/>
                                        </p:tgtEl>
                                        <p:attrNameLst>
                                          <p:attrName>ppt_x</p:attrName>
                                          <p:attrName>ppt_y</p:attrName>
                                        </p:attrNameLst>
                                      </p:cBhvr>
                                      <p:rCtr x="-833" y="23"/>
                                    </p:animMotion>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50"/>
                                        <p:tgtEl>
                                          <p:spTgt spid="21"/>
                                        </p:tgtEl>
                                      </p:cBhvr>
                                    </p:animEffect>
                                  </p:childTnLst>
                                </p:cTn>
                              </p:par>
                              <p:par>
                                <p:cTn id="73" presetID="42" presetClass="path" presetSubtype="0" decel="100000" fill="hold" grpId="1" nodeType="withEffect">
                                  <p:stCondLst>
                                    <p:cond delay="0"/>
                                  </p:stCondLst>
                                  <p:childTnLst>
                                    <p:animMotion origin="layout" path="M 0.01666 -0.00046 L 3.75E-6 1.85185E-6 " pathEditMode="relative" rAng="0" ptsTypes="AA">
                                      <p:cBhvr>
                                        <p:cTn id="74" dur="500" fill="hold"/>
                                        <p:tgtEl>
                                          <p:spTgt spid="21"/>
                                        </p:tgtEl>
                                        <p:attrNameLst>
                                          <p:attrName>ppt_x</p:attrName>
                                          <p:attrName>ppt_y</p:attrName>
                                        </p:attrNameLst>
                                      </p:cBhvr>
                                      <p:rCtr x="-833" y="23"/>
                                    </p:animMotion>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250"/>
                                        <p:tgtEl>
                                          <p:spTgt spid="20"/>
                                        </p:tgtEl>
                                      </p:cBhvr>
                                    </p:animEffect>
                                  </p:childTnLst>
                                </p:cTn>
                              </p:par>
                              <p:par>
                                <p:cTn id="78" presetID="42" presetClass="path" presetSubtype="0" decel="100000" fill="hold" grpId="1" nodeType="withEffect">
                                  <p:stCondLst>
                                    <p:cond delay="0"/>
                                  </p:stCondLst>
                                  <p:childTnLst>
                                    <p:animMotion origin="layout" path="M 0.01666 -0.00046 L 3.75E-6 1.85185E-6 " pathEditMode="relative" rAng="0" ptsTypes="AA">
                                      <p:cBhvr>
                                        <p:cTn id="79" dur="500" fill="hold"/>
                                        <p:tgtEl>
                                          <p:spTgt spid="20"/>
                                        </p:tgtEl>
                                        <p:attrNameLst>
                                          <p:attrName>ppt_x</p:attrName>
                                          <p:attrName>ppt_y</p:attrName>
                                        </p:attrNameLst>
                                      </p:cBhvr>
                                      <p:rCtr x="-833" y="23"/>
                                    </p:animMotion>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250"/>
                                        <p:tgtEl>
                                          <p:spTgt spid="19"/>
                                        </p:tgtEl>
                                      </p:cBhvr>
                                    </p:animEffect>
                                  </p:childTnLst>
                                </p:cTn>
                              </p:par>
                              <p:par>
                                <p:cTn id="83" presetID="42" presetClass="path" presetSubtype="0" decel="100000" fill="hold" grpId="1" nodeType="withEffect">
                                  <p:stCondLst>
                                    <p:cond delay="0"/>
                                  </p:stCondLst>
                                  <p:childTnLst>
                                    <p:animMotion origin="layout" path="M 0.01666 -0.00046 L 3.75E-6 1.85185E-6 " pathEditMode="relative" rAng="0" ptsTypes="AA">
                                      <p:cBhvr>
                                        <p:cTn id="84" dur="500" fill="hold"/>
                                        <p:tgtEl>
                                          <p:spTgt spid="19"/>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AAB9-55E9-1311-F451-B9974A4A39ED}"/>
              </a:ext>
            </a:extLst>
          </p:cNvPr>
          <p:cNvSpPr>
            <a:spLocks noGrp="1"/>
          </p:cNvSpPr>
          <p:nvPr>
            <p:ph type="title"/>
          </p:nvPr>
        </p:nvSpPr>
        <p:spPr>
          <a:xfrm>
            <a:off x="588263" y="457200"/>
            <a:ext cx="11018520" cy="553998"/>
          </a:xfrm>
        </p:spPr>
        <p:txBody>
          <a:bodyPr wrap="square" anchor="t">
            <a:normAutofit/>
          </a:bodyPr>
          <a:lstStyle/>
          <a:p>
            <a:r>
              <a:rPr lang="en-US" noProof="0"/>
              <a:t>Tools for ingesting data into AI Search for RAG</a:t>
            </a:r>
          </a:p>
        </p:txBody>
      </p:sp>
      <p:graphicFrame>
        <p:nvGraphicFramePr>
          <p:cNvPr id="13" name="Table 12">
            <a:extLst>
              <a:ext uri="{FF2B5EF4-FFF2-40B4-BE49-F238E27FC236}">
                <a16:creationId xmlns:a16="http://schemas.microsoft.com/office/drawing/2014/main" id="{96E92229-AD8B-6BC9-0DA6-6E8CF3DDD698}"/>
              </a:ext>
            </a:extLst>
          </p:cNvPr>
          <p:cNvGraphicFramePr>
            <a:graphicFrameLocks noGrp="1"/>
          </p:cNvGraphicFramePr>
          <p:nvPr>
            <p:extLst>
              <p:ext uri="{D42A27DB-BD31-4B8C-83A1-F6EECF244321}">
                <p14:modId xmlns:p14="http://schemas.microsoft.com/office/powerpoint/2010/main" val="4109385223"/>
              </p:ext>
            </p:extLst>
          </p:nvPr>
        </p:nvGraphicFramePr>
        <p:xfrm>
          <a:off x="588263" y="1188971"/>
          <a:ext cx="10802649" cy="5272789"/>
        </p:xfrm>
        <a:graphic>
          <a:graphicData uri="http://schemas.openxmlformats.org/drawingml/2006/table">
            <a:tbl>
              <a:tblPr firstRow="1"/>
              <a:tblGrid>
                <a:gridCol w="3424886">
                  <a:extLst>
                    <a:ext uri="{9D8B030D-6E8A-4147-A177-3AD203B41FA5}">
                      <a16:colId xmlns:a16="http://schemas.microsoft.com/office/drawing/2014/main" val="293392996"/>
                    </a:ext>
                  </a:extLst>
                </a:gridCol>
                <a:gridCol w="2089302">
                  <a:extLst>
                    <a:ext uri="{9D8B030D-6E8A-4147-A177-3AD203B41FA5}">
                      <a16:colId xmlns:a16="http://schemas.microsoft.com/office/drawing/2014/main" val="3210794638"/>
                    </a:ext>
                  </a:extLst>
                </a:gridCol>
                <a:gridCol w="2459658">
                  <a:extLst>
                    <a:ext uri="{9D8B030D-6E8A-4147-A177-3AD203B41FA5}">
                      <a16:colId xmlns:a16="http://schemas.microsoft.com/office/drawing/2014/main" val="2434010206"/>
                    </a:ext>
                  </a:extLst>
                </a:gridCol>
                <a:gridCol w="2828803">
                  <a:extLst>
                    <a:ext uri="{9D8B030D-6E8A-4147-A177-3AD203B41FA5}">
                      <a16:colId xmlns:a16="http://schemas.microsoft.com/office/drawing/2014/main" val="3760139074"/>
                    </a:ext>
                  </a:extLst>
                </a:gridCol>
              </a:tblGrid>
              <a:tr h="620577">
                <a:tc>
                  <a:txBody>
                    <a:bodyPr/>
                    <a:lstStyle/>
                    <a:p>
                      <a:pPr algn="l" fontAlgn="b"/>
                      <a:r>
                        <a:rPr lang="en-US" sz="1600" b="1" i="0" u="none" strike="noStrike" noProof="0">
                          <a:solidFill>
                            <a:srgbClr val="000000"/>
                          </a:solidFill>
                          <a:effectLst/>
                          <a:latin typeface="+mn-lt"/>
                        </a:rPr>
                        <a:t> </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1" i="0" u="none" strike="noStrike" noProof="0">
                          <a:solidFill>
                            <a:srgbClr val="000000"/>
                          </a:solidFill>
                          <a:effectLst/>
                          <a:latin typeface="+mn-lt"/>
                        </a:rPr>
                        <a:t>Azure AI Foundry</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1" i="0" u="none" strike="noStrike" noProof="0">
                          <a:solidFill>
                            <a:srgbClr val="000000"/>
                          </a:solidFill>
                          <a:effectLst/>
                          <a:latin typeface="+mn-lt"/>
                        </a:rPr>
                        <a:t>Azure OpenAI </a:t>
                      </a:r>
                      <a:br>
                        <a:rPr lang="en-US" sz="1600" b="1" i="0" u="none" strike="noStrike" noProof="0">
                          <a:solidFill>
                            <a:srgbClr val="000000"/>
                          </a:solidFill>
                          <a:effectLst/>
                          <a:latin typeface="+mn-lt"/>
                        </a:rPr>
                      </a:br>
                      <a:r>
                        <a:rPr lang="en-US" sz="1600" b="1" i="0" u="none" strike="noStrike" noProof="0">
                          <a:solidFill>
                            <a:srgbClr val="000000"/>
                          </a:solidFill>
                          <a:effectLst/>
                          <a:latin typeface="+mn-lt"/>
                        </a:rPr>
                        <a:t>On your data</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1" i="0" u="none" strike="noStrike" noProof="0">
                          <a:solidFill>
                            <a:srgbClr val="000000"/>
                          </a:solidFill>
                          <a:effectLst/>
                          <a:latin typeface="+mn-lt"/>
                        </a:rPr>
                        <a:t>Azure AI Search built-in indexer</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8822301"/>
                  </a:ext>
                </a:extLst>
              </a:tr>
              <a:tr h="343534">
                <a:tc>
                  <a:txBody>
                    <a:bodyPr/>
                    <a:lstStyle/>
                    <a:p>
                      <a:pPr algn="l" fontAlgn="b"/>
                      <a:r>
                        <a:rPr lang="en-US" sz="1600" b="0" i="1" u="none" strike="noStrike" noProof="0">
                          <a:solidFill>
                            <a:srgbClr val="000000"/>
                          </a:solidFill>
                          <a:effectLst/>
                          <a:latin typeface="+mn-lt"/>
                        </a:rPr>
                        <a:t>Incremental indexing</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Using versioning only</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4625193"/>
                  </a:ext>
                </a:extLst>
              </a:tr>
              <a:tr h="343534">
                <a:tc>
                  <a:txBody>
                    <a:bodyPr/>
                    <a:lstStyle/>
                    <a:p>
                      <a:pPr algn="l" fontAlgn="b"/>
                      <a:r>
                        <a:rPr lang="en-US" sz="1600" b="0" i="1" u="none" strike="noStrike" noProof="0">
                          <a:solidFill>
                            <a:srgbClr val="000000"/>
                          </a:solidFill>
                          <a:effectLst/>
                          <a:latin typeface="+mn-lt"/>
                        </a:rPr>
                        <a:t>Multiple data source support</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0694620"/>
                  </a:ext>
                </a:extLst>
              </a:tr>
              <a:tr h="897620">
                <a:tc>
                  <a:txBody>
                    <a:bodyPr/>
                    <a:lstStyle/>
                    <a:p>
                      <a:pPr algn="l" fontAlgn="b"/>
                      <a:r>
                        <a:rPr lang="en-US" sz="1600" b="0" i="1" u="none" strike="noStrike" noProof="0">
                          <a:solidFill>
                            <a:srgbClr val="000000"/>
                          </a:solidFill>
                          <a:effectLst/>
                          <a:latin typeface="+mn-lt"/>
                        </a:rPr>
                        <a:t>Different data sources going </a:t>
                      </a:r>
                      <a:br>
                        <a:rPr lang="en-US" sz="1600" b="0" i="1" u="none" strike="noStrike" noProof="0">
                          <a:solidFill>
                            <a:srgbClr val="000000"/>
                          </a:solidFill>
                          <a:effectLst/>
                          <a:latin typeface="+mn-lt"/>
                        </a:rPr>
                      </a:br>
                      <a:r>
                        <a:rPr lang="en-US" sz="1600" b="0" i="1" u="none" strike="noStrike" noProof="0">
                          <a:solidFill>
                            <a:srgbClr val="000000"/>
                          </a:solidFill>
                          <a:effectLst/>
                          <a:latin typeface="+mn-lt"/>
                        </a:rPr>
                        <a:t>to the same index</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No</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No</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 </a:t>
                      </a:r>
                    </a:p>
                    <a:p>
                      <a:pPr algn="ctr" fontAlgn="b"/>
                      <a:r>
                        <a:rPr lang="en-US" sz="1000" b="0" i="0" u="none" strike="noStrike" noProof="0">
                          <a:solidFill>
                            <a:srgbClr val="000000"/>
                          </a:solidFill>
                          <a:effectLst/>
                          <a:latin typeface="+mn-lt"/>
                        </a:rPr>
                        <a:t>one indexer per data source, </a:t>
                      </a:r>
                      <a:br>
                        <a:rPr lang="en-US" sz="1000" b="0" i="0" u="none" strike="noStrike" noProof="0">
                          <a:solidFill>
                            <a:srgbClr val="000000"/>
                          </a:solidFill>
                          <a:effectLst/>
                          <a:latin typeface="+mn-lt"/>
                        </a:rPr>
                      </a:br>
                      <a:r>
                        <a:rPr lang="en-US" sz="1000" b="0" i="0" u="none" strike="noStrike" noProof="0">
                          <a:solidFill>
                            <a:srgbClr val="000000"/>
                          </a:solidFill>
                          <a:effectLst/>
                          <a:latin typeface="+mn-lt"/>
                        </a:rPr>
                        <a:t>multiple indexers pointing to the </a:t>
                      </a:r>
                      <a:br>
                        <a:rPr lang="en-US" sz="1000" b="0" i="0" u="none" strike="noStrike" noProof="0">
                          <a:solidFill>
                            <a:srgbClr val="000000"/>
                          </a:solidFill>
                          <a:effectLst/>
                          <a:latin typeface="+mn-lt"/>
                        </a:rPr>
                      </a:br>
                      <a:r>
                        <a:rPr lang="en-US" sz="1000" b="0" i="0" u="none" strike="noStrike" noProof="0">
                          <a:solidFill>
                            <a:srgbClr val="000000"/>
                          </a:solidFill>
                          <a:effectLst/>
                          <a:latin typeface="+mn-lt"/>
                        </a:rPr>
                        <a:t>same index</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763693"/>
                  </a:ext>
                </a:extLst>
              </a:tr>
              <a:tr h="343534">
                <a:tc>
                  <a:txBody>
                    <a:bodyPr/>
                    <a:lstStyle/>
                    <a:p>
                      <a:pPr algn="l" fontAlgn="b"/>
                      <a:r>
                        <a:rPr lang="en-US" sz="1600" b="0" i="1" u="none" strike="noStrike" noProof="0">
                          <a:solidFill>
                            <a:srgbClr val="000000"/>
                          </a:solidFill>
                          <a:effectLst/>
                          <a:latin typeface="+mn-lt"/>
                        </a:rPr>
                        <a:t>Configurable deletion policy</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No</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No</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259780"/>
                  </a:ext>
                </a:extLst>
              </a:tr>
              <a:tr h="343534">
                <a:tc>
                  <a:txBody>
                    <a:bodyPr/>
                    <a:lstStyle/>
                    <a:p>
                      <a:pPr algn="l" fontAlgn="b"/>
                      <a:r>
                        <a:rPr lang="en-US" sz="1600" b="0" i="1" u="none" strike="noStrike" noProof="0">
                          <a:solidFill>
                            <a:srgbClr val="000000"/>
                          </a:solidFill>
                          <a:effectLst/>
                          <a:latin typeface="+mn-lt"/>
                        </a:rPr>
                        <a:t>Chunking</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 </a:t>
                      </a:r>
                    </a:p>
                    <a:p>
                      <a:pPr algn="ctr" fontAlgn="b"/>
                      <a:r>
                        <a:rPr lang="en-US" sz="1000" b="0" i="0" u="none" strike="noStrike" noProof="0">
                          <a:solidFill>
                            <a:srgbClr val="000000"/>
                          </a:solidFill>
                          <a:effectLst/>
                          <a:latin typeface="+mn-lt"/>
                        </a:rPr>
                        <a:t>through split skill/ markdown parsing / doc layout skill/ custom skill</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4975182"/>
                  </a:ext>
                </a:extLst>
              </a:tr>
              <a:tr h="620577">
                <a:tc>
                  <a:txBody>
                    <a:bodyPr/>
                    <a:lstStyle/>
                    <a:p>
                      <a:pPr algn="l" fontAlgn="b"/>
                      <a:r>
                        <a:rPr lang="en-US" sz="1600" b="0" i="1" u="none" strike="noStrike" noProof="0">
                          <a:solidFill>
                            <a:srgbClr val="000000"/>
                          </a:solidFill>
                          <a:effectLst/>
                          <a:latin typeface="+mn-lt"/>
                        </a:rPr>
                        <a:t>Vectorization</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 </a:t>
                      </a:r>
                    </a:p>
                    <a:p>
                      <a:pPr algn="ctr" fontAlgn="b"/>
                      <a:r>
                        <a:rPr lang="en-US" sz="1000" b="0" i="0" u="none" strike="noStrike" noProof="0">
                          <a:solidFill>
                            <a:srgbClr val="000000"/>
                          </a:solidFill>
                          <a:effectLst/>
                          <a:latin typeface="+mn-lt"/>
                        </a:rPr>
                        <a:t>through embedding skill/</a:t>
                      </a:r>
                      <a:br>
                        <a:rPr lang="en-US" sz="1000" b="0" i="0" u="none" strike="noStrike" noProof="0">
                          <a:solidFill>
                            <a:srgbClr val="000000"/>
                          </a:solidFill>
                          <a:effectLst/>
                          <a:latin typeface="+mn-lt"/>
                        </a:rPr>
                      </a:br>
                      <a:r>
                        <a:rPr lang="en-US" sz="1000" b="0" i="0" u="none" strike="noStrike" noProof="0">
                          <a:solidFill>
                            <a:srgbClr val="000000"/>
                          </a:solidFill>
                          <a:effectLst/>
                          <a:latin typeface="+mn-lt"/>
                        </a:rPr>
                        <a:t>custom skill</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6390012"/>
                  </a:ext>
                </a:extLst>
              </a:tr>
              <a:tr h="620577">
                <a:tc>
                  <a:txBody>
                    <a:bodyPr/>
                    <a:lstStyle/>
                    <a:p>
                      <a:pPr algn="l" fontAlgn="b"/>
                      <a:r>
                        <a:rPr lang="en-US" sz="1600" b="0" i="1" u="none" strike="noStrike" noProof="0">
                          <a:solidFill>
                            <a:srgbClr val="000000"/>
                          </a:solidFill>
                          <a:effectLst/>
                          <a:latin typeface="+mn-lt"/>
                        </a:rPr>
                        <a:t>Using an existing AI Search </a:t>
                      </a:r>
                      <a:br>
                        <a:rPr lang="en-US" sz="1600" b="0" i="1" u="none" strike="noStrike" noProof="0">
                          <a:solidFill>
                            <a:srgbClr val="000000"/>
                          </a:solidFill>
                          <a:effectLst/>
                          <a:latin typeface="+mn-lt"/>
                        </a:rPr>
                      </a:br>
                      <a:r>
                        <a:rPr lang="en-US" sz="1600" b="0" i="1" u="none" strike="noStrike" noProof="0">
                          <a:solidFill>
                            <a:srgbClr val="000000"/>
                          </a:solidFill>
                          <a:effectLst/>
                          <a:latin typeface="+mn-lt"/>
                        </a:rPr>
                        <a:t>Chunked index </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No</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070610"/>
                  </a:ext>
                </a:extLst>
              </a:tr>
              <a:tr h="897620">
                <a:tc>
                  <a:txBody>
                    <a:bodyPr/>
                    <a:lstStyle/>
                    <a:p>
                      <a:pPr algn="l" fontAlgn="b"/>
                      <a:r>
                        <a:rPr lang="en-US" sz="1600" b="0" i="1" u="none" strike="noStrike" noProof="0">
                          <a:solidFill>
                            <a:srgbClr val="000000"/>
                          </a:solidFill>
                          <a:effectLst/>
                          <a:latin typeface="+mn-lt"/>
                        </a:rPr>
                        <a:t>AI enrichment</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Some transformation options available to add</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Some transformations available via plugins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noProof="0">
                          <a:solidFill>
                            <a:srgbClr val="000000"/>
                          </a:solidFill>
                          <a:effectLst/>
                          <a:latin typeface="+mn-lt"/>
                        </a:rPr>
                        <a:t>Yes</a:t>
                      </a:r>
                    </a:p>
                  </a:txBody>
                  <a:tcPr marL="45720" marR="45720" marT="18288" marB="18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4125779"/>
                  </a:ext>
                </a:extLst>
              </a:tr>
            </a:tbl>
          </a:graphicData>
        </a:graphic>
      </p:graphicFrame>
    </p:spTree>
    <p:extLst>
      <p:ext uri="{BB962C8B-B14F-4D97-AF65-F5344CB8AC3E}">
        <p14:creationId xmlns:p14="http://schemas.microsoft.com/office/powerpoint/2010/main" val="309263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867B5A1-46D1-1F69-D14C-EC17E13683FB}"/>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auto">
          <a:xfrm>
            <a:off x="4183063" y="558801"/>
            <a:ext cx="7413852" cy="5740397"/>
          </a:xfrm>
          <a:prstGeom prst="roundRect">
            <a:avLst>
              <a:gd name="adj" fmla="val 1441"/>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US" sz="2000" noProof="0"/>
          </a:p>
        </p:txBody>
      </p:sp>
      <p:cxnSp>
        <p:nvCxnSpPr>
          <p:cNvPr id="18" name="Straight Arrow Connector 17">
            <a:extLst>
              <a:ext uri="{FF2B5EF4-FFF2-40B4-BE49-F238E27FC236}">
                <a16:creationId xmlns:a16="http://schemas.microsoft.com/office/drawing/2014/main" id="{D616B690-DBB2-0D6F-A7DA-BBB53E7AEBDB}"/>
              </a:ext>
              <a:ext uri="{C183D7F6-B498-43B3-948B-1728B52AA6E4}">
                <adec:decorative xmlns:adec="http://schemas.microsoft.com/office/drawing/2017/decorative" val="1"/>
              </a:ext>
            </a:extLst>
          </p:cNvPr>
          <p:cNvCxnSpPr>
            <a:cxnSpLocks/>
          </p:cNvCxnSpPr>
          <p:nvPr/>
        </p:nvCxnSpPr>
        <p:spPr>
          <a:xfrm flipH="1">
            <a:off x="5452211" y="2442068"/>
            <a:ext cx="5780651" cy="0"/>
          </a:xfrm>
          <a:prstGeom prst="straightConnector1">
            <a:avLst/>
          </a:prstGeom>
          <a:noFill/>
          <a:ln w="6350" cap="rnd" cmpd="sng" algn="ctr">
            <a:solidFill>
              <a:srgbClr val="FFFFFF">
                <a:lumMod val="85000"/>
              </a:srgbClr>
            </a:solidFill>
            <a:prstDash val="dash"/>
            <a:headEnd type="none" w="lg" len="med"/>
            <a:tailEnd type="none" w="sm" len="sm"/>
          </a:ln>
          <a:effectLst/>
        </p:spPr>
      </p:cxnSp>
      <p:cxnSp>
        <p:nvCxnSpPr>
          <p:cNvPr id="20" name="Straight Arrow Connector 19">
            <a:extLst>
              <a:ext uri="{FF2B5EF4-FFF2-40B4-BE49-F238E27FC236}">
                <a16:creationId xmlns:a16="http://schemas.microsoft.com/office/drawing/2014/main" id="{2C808412-E82F-AEE8-3F4C-33A7F47E5CA6}"/>
              </a:ext>
              <a:ext uri="{C183D7F6-B498-43B3-948B-1728B52AA6E4}">
                <adec:decorative xmlns:adec="http://schemas.microsoft.com/office/drawing/2017/decorative" val="1"/>
              </a:ext>
            </a:extLst>
          </p:cNvPr>
          <p:cNvCxnSpPr>
            <a:cxnSpLocks/>
          </p:cNvCxnSpPr>
          <p:nvPr/>
        </p:nvCxnSpPr>
        <p:spPr>
          <a:xfrm flipH="1">
            <a:off x="5493776" y="3755784"/>
            <a:ext cx="5780651" cy="0"/>
          </a:xfrm>
          <a:prstGeom prst="straightConnector1">
            <a:avLst/>
          </a:prstGeom>
          <a:noFill/>
          <a:ln w="6350" cap="rnd" cmpd="sng" algn="ctr">
            <a:solidFill>
              <a:srgbClr val="FFFFFF">
                <a:lumMod val="85000"/>
              </a:srgbClr>
            </a:solidFill>
            <a:prstDash val="dash"/>
            <a:headEnd type="none" w="lg" len="med"/>
            <a:tailEnd type="none" w="sm" len="sm"/>
          </a:ln>
          <a:effectLst/>
        </p:spPr>
      </p:cxnSp>
      <p:cxnSp>
        <p:nvCxnSpPr>
          <p:cNvPr id="21" name="Straight Arrow Connector 20">
            <a:extLst>
              <a:ext uri="{FF2B5EF4-FFF2-40B4-BE49-F238E27FC236}">
                <a16:creationId xmlns:a16="http://schemas.microsoft.com/office/drawing/2014/main" id="{6EC1DAB2-2640-811C-0A9A-89A908B34E37}"/>
              </a:ext>
              <a:ext uri="{C183D7F6-B498-43B3-948B-1728B52AA6E4}">
                <adec:decorative xmlns:adec="http://schemas.microsoft.com/office/drawing/2017/decorative" val="1"/>
              </a:ext>
            </a:extLst>
          </p:cNvPr>
          <p:cNvCxnSpPr>
            <a:cxnSpLocks/>
          </p:cNvCxnSpPr>
          <p:nvPr/>
        </p:nvCxnSpPr>
        <p:spPr>
          <a:xfrm flipH="1">
            <a:off x="5493776" y="4909218"/>
            <a:ext cx="5780651" cy="0"/>
          </a:xfrm>
          <a:prstGeom prst="straightConnector1">
            <a:avLst/>
          </a:prstGeom>
          <a:noFill/>
          <a:ln w="6350" cap="rnd" cmpd="sng" algn="ctr">
            <a:solidFill>
              <a:srgbClr val="FFFFFF">
                <a:lumMod val="85000"/>
              </a:srgbClr>
            </a:solidFill>
            <a:prstDash val="dash"/>
            <a:headEnd type="none" w="lg" len="med"/>
            <a:tailEnd type="none" w="sm" len="sm"/>
          </a:ln>
          <a:effectLst/>
        </p:spPr>
      </p:cxnSp>
      <p:cxnSp>
        <p:nvCxnSpPr>
          <p:cNvPr id="22" name="Straight Connector 21">
            <a:extLst>
              <a:ext uri="{FF2B5EF4-FFF2-40B4-BE49-F238E27FC236}">
                <a16:creationId xmlns:a16="http://schemas.microsoft.com/office/drawing/2014/main" id="{8F972E8D-4607-56DD-AE3F-1638EA5C720B}"/>
              </a:ext>
              <a:ext uri="{C183D7F6-B498-43B3-948B-1728B52AA6E4}">
                <adec:decorative xmlns:adec="http://schemas.microsoft.com/office/drawing/2017/decorative" val="1"/>
              </a:ext>
            </a:extLst>
          </p:cNvPr>
          <p:cNvCxnSpPr>
            <a:cxnSpLocks/>
            <a:stCxn id="24" idx="0"/>
            <a:endCxn id="23" idx="0"/>
          </p:cNvCxnSpPr>
          <p:nvPr/>
        </p:nvCxnSpPr>
        <p:spPr>
          <a:xfrm>
            <a:off x="4867720" y="1432060"/>
            <a:ext cx="0" cy="2744285"/>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B17F30D-919E-45B9-9357-81C56BCF37DC}"/>
              </a:ext>
              <a:ext uri="{C183D7F6-B498-43B3-948B-1728B52AA6E4}">
                <adec:decorative xmlns:adec="http://schemas.microsoft.com/office/drawing/2017/decorative" val="1"/>
              </a:ext>
            </a:extLst>
          </p:cNvPr>
          <p:cNvSpPr/>
          <p:nvPr/>
        </p:nvSpPr>
        <p:spPr>
          <a:xfrm>
            <a:off x="4482964" y="4176345"/>
            <a:ext cx="769512" cy="769512"/>
          </a:xfrm>
          <a:prstGeom prst="ellipse">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ts val="900"/>
              </a:spcAft>
            </a:pPr>
            <a:endParaRPr lang="en-US" sz="1200" noProof="0">
              <a:solidFill>
                <a:srgbClr val="000000"/>
              </a:solidFill>
              <a:latin typeface="+mj-lt"/>
              <a:cs typeface="Segoe UI" pitchFamily="34" charset="0"/>
            </a:endParaRPr>
          </a:p>
        </p:txBody>
      </p:sp>
      <p:sp>
        <p:nvSpPr>
          <p:cNvPr id="24" name="Oval 23">
            <a:extLst>
              <a:ext uri="{FF2B5EF4-FFF2-40B4-BE49-F238E27FC236}">
                <a16:creationId xmlns:a16="http://schemas.microsoft.com/office/drawing/2014/main" id="{FC108811-B161-775F-00FE-86D4FFDC608F}"/>
              </a:ext>
              <a:ext uri="{C183D7F6-B498-43B3-948B-1728B52AA6E4}">
                <adec:decorative xmlns:adec="http://schemas.microsoft.com/office/drawing/2017/decorative" val="1"/>
              </a:ext>
            </a:extLst>
          </p:cNvPr>
          <p:cNvSpPr/>
          <p:nvPr/>
        </p:nvSpPr>
        <p:spPr>
          <a:xfrm>
            <a:off x="4482964" y="1432060"/>
            <a:ext cx="769512" cy="769512"/>
          </a:xfrm>
          <a:prstGeom prst="ellipse">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ts val="900"/>
              </a:spcAft>
            </a:pPr>
            <a:endParaRPr lang="en-US" sz="1200" noProof="0">
              <a:solidFill>
                <a:srgbClr val="000000"/>
              </a:solidFill>
              <a:latin typeface="+mj-lt"/>
              <a:cs typeface="Segoe UI" pitchFamily="34" charset="0"/>
            </a:endParaRPr>
          </a:p>
        </p:txBody>
      </p:sp>
      <p:sp>
        <p:nvSpPr>
          <p:cNvPr id="25" name="Oval 24">
            <a:extLst>
              <a:ext uri="{FF2B5EF4-FFF2-40B4-BE49-F238E27FC236}">
                <a16:creationId xmlns:a16="http://schemas.microsoft.com/office/drawing/2014/main" id="{64501FE5-2573-6101-3E3F-3C7FD9631E03}"/>
              </a:ext>
              <a:ext uri="{C183D7F6-B498-43B3-948B-1728B52AA6E4}">
                <adec:decorative xmlns:adec="http://schemas.microsoft.com/office/drawing/2017/decorative" val="1"/>
              </a:ext>
            </a:extLst>
          </p:cNvPr>
          <p:cNvSpPr/>
          <p:nvPr/>
        </p:nvSpPr>
        <p:spPr>
          <a:xfrm>
            <a:off x="4482964" y="2734953"/>
            <a:ext cx="769512" cy="769512"/>
          </a:xfrm>
          <a:prstGeom prst="ellipse">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ts val="900"/>
              </a:spcAft>
            </a:pPr>
            <a:endParaRPr lang="en-US" sz="1200" noProof="0">
              <a:solidFill>
                <a:srgbClr val="000000"/>
              </a:solidFill>
              <a:latin typeface="+mj-lt"/>
              <a:cs typeface="Segoe UI" pitchFamily="34" charset="0"/>
            </a:endParaRPr>
          </a:p>
        </p:txBody>
      </p:sp>
      <p:sp>
        <p:nvSpPr>
          <p:cNvPr id="6" name="Freeform: Shape 5">
            <a:extLst>
              <a:ext uri="{FF2B5EF4-FFF2-40B4-BE49-F238E27FC236}">
                <a16:creationId xmlns:a16="http://schemas.microsoft.com/office/drawing/2014/main" id="{BBE80B8B-4F3F-BDC3-3293-7265FDB1722F}"/>
              </a:ext>
              <a:ext uri="{C183D7F6-B498-43B3-948B-1728B52AA6E4}">
                <adec:decorative xmlns:adec="http://schemas.microsoft.com/office/drawing/2017/decorative" val="1"/>
              </a:ext>
            </a:extLst>
          </p:cNvPr>
          <p:cNvSpPr/>
          <p:nvPr/>
        </p:nvSpPr>
        <p:spPr>
          <a:xfrm>
            <a:off x="595085" y="1958972"/>
            <a:ext cx="672246" cy="672245"/>
          </a:xfrm>
          <a:custGeom>
            <a:avLst/>
            <a:gdLst>
              <a:gd name="connsiteX0" fmla="*/ 597190 w 672246"/>
              <a:gd name="connsiteY0" fmla="*/ 0 h 672245"/>
              <a:gd name="connsiteX1" fmla="*/ 672246 w 672246"/>
              <a:gd name="connsiteY1" fmla="*/ 75057 h 672245"/>
              <a:gd name="connsiteX2" fmla="*/ 597190 w 672246"/>
              <a:gd name="connsiteY2" fmla="*/ 150113 h 672245"/>
              <a:gd name="connsiteX3" fmla="*/ 528354 w 672246"/>
              <a:gd name="connsiteY3" fmla="*/ 104682 h 672245"/>
              <a:gd name="connsiteX4" fmla="*/ 526930 w 672246"/>
              <a:gd name="connsiteY4" fmla="*/ 97900 h 672245"/>
              <a:gd name="connsiteX5" fmla="*/ 401391 w 672246"/>
              <a:gd name="connsiteY5" fmla="*/ 97900 h 672245"/>
              <a:gd name="connsiteX6" fmla="*/ 326334 w 672246"/>
              <a:gd name="connsiteY6" fmla="*/ 172956 h 672245"/>
              <a:gd name="connsiteX7" fmla="*/ 326334 w 672246"/>
              <a:gd name="connsiteY7" fmla="*/ 310016 h 672245"/>
              <a:gd name="connsiteX8" fmla="*/ 527211 w 672246"/>
              <a:gd name="connsiteY8" fmla="*/ 310016 h 672245"/>
              <a:gd name="connsiteX9" fmla="*/ 527895 w 672246"/>
              <a:gd name="connsiteY9" fmla="*/ 306498 h 672245"/>
              <a:gd name="connsiteX10" fmla="*/ 597190 w 672246"/>
              <a:gd name="connsiteY10" fmla="*/ 261066 h 672245"/>
              <a:gd name="connsiteX11" fmla="*/ 672246 w 672246"/>
              <a:gd name="connsiteY11" fmla="*/ 336123 h 672245"/>
              <a:gd name="connsiteX12" fmla="*/ 597190 w 672246"/>
              <a:gd name="connsiteY12" fmla="*/ 411179 h 672245"/>
              <a:gd name="connsiteX13" fmla="*/ 528354 w 672246"/>
              <a:gd name="connsiteY13" fmla="*/ 365748 h 672245"/>
              <a:gd name="connsiteX14" fmla="*/ 526244 w 672246"/>
              <a:gd name="connsiteY14" fmla="*/ 355703 h 672245"/>
              <a:gd name="connsiteX15" fmla="*/ 329597 w 672246"/>
              <a:gd name="connsiteY15" fmla="*/ 355703 h 672245"/>
              <a:gd name="connsiteX16" fmla="*/ 329597 w 672246"/>
              <a:gd name="connsiteY16" fmla="*/ 496026 h 672245"/>
              <a:gd name="connsiteX17" fmla="*/ 404654 w 672246"/>
              <a:gd name="connsiteY17" fmla="*/ 571082 h 672245"/>
              <a:gd name="connsiteX18" fmla="*/ 527211 w 672246"/>
              <a:gd name="connsiteY18" fmla="*/ 571082 h 672245"/>
              <a:gd name="connsiteX19" fmla="*/ 527895 w 672246"/>
              <a:gd name="connsiteY19" fmla="*/ 567564 h 672245"/>
              <a:gd name="connsiteX20" fmla="*/ 597190 w 672246"/>
              <a:gd name="connsiteY20" fmla="*/ 522132 h 672245"/>
              <a:gd name="connsiteX21" fmla="*/ 672246 w 672246"/>
              <a:gd name="connsiteY21" fmla="*/ 597189 h 672245"/>
              <a:gd name="connsiteX22" fmla="*/ 597190 w 672246"/>
              <a:gd name="connsiteY22" fmla="*/ 672245 h 672245"/>
              <a:gd name="connsiteX23" fmla="*/ 528354 w 672246"/>
              <a:gd name="connsiteY23" fmla="*/ 626814 h 672245"/>
              <a:gd name="connsiteX24" fmla="*/ 527615 w 672246"/>
              <a:gd name="connsiteY24" fmla="*/ 623295 h 672245"/>
              <a:gd name="connsiteX25" fmla="*/ 404654 w 672246"/>
              <a:gd name="connsiteY25" fmla="*/ 623295 h 672245"/>
              <a:gd name="connsiteX26" fmla="*/ 280647 w 672246"/>
              <a:gd name="connsiteY26" fmla="*/ 499289 h 672245"/>
              <a:gd name="connsiteX27" fmla="*/ 280647 w 672246"/>
              <a:gd name="connsiteY27" fmla="*/ 368756 h 672245"/>
              <a:gd name="connsiteX28" fmla="*/ 141792 w 672246"/>
              <a:gd name="connsiteY28" fmla="*/ 368756 h 672245"/>
              <a:gd name="connsiteX29" fmla="*/ 127270 w 672246"/>
              <a:gd name="connsiteY29" fmla="*/ 389560 h 672245"/>
              <a:gd name="connsiteX30" fmla="*/ 75057 w 672246"/>
              <a:gd name="connsiteY30" fmla="*/ 411179 h 672245"/>
              <a:gd name="connsiteX31" fmla="*/ 0 w 672246"/>
              <a:gd name="connsiteY31" fmla="*/ 339386 h 672245"/>
              <a:gd name="connsiteX32" fmla="*/ 75057 w 672246"/>
              <a:gd name="connsiteY32" fmla="*/ 264329 h 672245"/>
              <a:gd name="connsiteX33" fmla="*/ 143892 w 672246"/>
              <a:gd name="connsiteY33" fmla="*/ 307007 h 672245"/>
              <a:gd name="connsiteX34" fmla="*/ 145930 w 672246"/>
              <a:gd name="connsiteY34" fmla="*/ 316543 h 672245"/>
              <a:gd name="connsiteX35" fmla="*/ 277384 w 672246"/>
              <a:gd name="connsiteY35" fmla="*/ 316543 h 672245"/>
              <a:gd name="connsiteX36" fmla="*/ 277384 w 672246"/>
              <a:gd name="connsiteY36" fmla="*/ 176220 h 672245"/>
              <a:gd name="connsiteX37" fmla="*/ 401391 w 672246"/>
              <a:gd name="connsiteY37" fmla="*/ 52213 h 672245"/>
              <a:gd name="connsiteX38" fmla="*/ 526576 w 672246"/>
              <a:gd name="connsiteY38" fmla="*/ 52213 h 672245"/>
              <a:gd name="connsiteX39" fmla="*/ 527895 w 672246"/>
              <a:gd name="connsiteY39" fmla="*/ 45432 h 672245"/>
              <a:gd name="connsiteX40" fmla="*/ 597190 w 672246"/>
              <a:gd name="connsiteY40" fmla="*/ 0 h 67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72246" h="672245">
                <a:moveTo>
                  <a:pt x="597190" y="0"/>
                </a:moveTo>
                <a:cubicBezTo>
                  <a:pt x="639613" y="0"/>
                  <a:pt x="672246" y="32633"/>
                  <a:pt x="672246" y="75057"/>
                </a:cubicBezTo>
                <a:cubicBezTo>
                  <a:pt x="672246" y="117480"/>
                  <a:pt x="636350" y="150113"/>
                  <a:pt x="597190" y="150113"/>
                </a:cubicBezTo>
                <a:cubicBezTo>
                  <a:pt x="567820" y="150113"/>
                  <a:pt x="540286" y="131757"/>
                  <a:pt x="528354" y="104682"/>
                </a:cubicBezTo>
                <a:lnTo>
                  <a:pt x="526930" y="97900"/>
                </a:lnTo>
                <a:lnTo>
                  <a:pt x="401391" y="97900"/>
                </a:lnTo>
                <a:cubicBezTo>
                  <a:pt x="349177" y="97900"/>
                  <a:pt x="326334" y="120743"/>
                  <a:pt x="326334" y="172956"/>
                </a:cubicBezTo>
                <a:lnTo>
                  <a:pt x="326334" y="310016"/>
                </a:lnTo>
                <a:lnTo>
                  <a:pt x="527211" y="310016"/>
                </a:lnTo>
                <a:lnTo>
                  <a:pt x="527895" y="306498"/>
                </a:lnTo>
                <a:cubicBezTo>
                  <a:pt x="539062" y="279422"/>
                  <a:pt x="565372" y="261066"/>
                  <a:pt x="597190" y="261066"/>
                </a:cubicBezTo>
                <a:cubicBezTo>
                  <a:pt x="639613" y="261066"/>
                  <a:pt x="672246" y="293699"/>
                  <a:pt x="672246" y="336123"/>
                </a:cubicBezTo>
                <a:cubicBezTo>
                  <a:pt x="672246" y="378546"/>
                  <a:pt x="636350" y="411179"/>
                  <a:pt x="597190" y="411179"/>
                </a:cubicBezTo>
                <a:cubicBezTo>
                  <a:pt x="567820" y="411179"/>
                  <a:pt x="540286" y="392823"/>
                  <a:pt x="528354" y="365748"/>
                </a:cubicBezTo>
                <a:lnTo>
                  <a:pt x="526244" y="355703"/>
                </a:lnTo>
                <a:lnTo>
                  <a:pt x="329597" y="355703"/>
                </a:lnTo>
                <a:lnTo>
                  <a:pt x="329597" y="496026"/>
                </a:lnTo>
                <a:cubicBezTo>
                  <a:pt x="329597" y="548239"/>
                  <a:pt x="352441" y="571082"/>
                  <a:pt x="404654" y="571082"/>
                </a:cubicBezTo>
                <a:lnTo>
                  <a:pt x="527211" y="571082"/>
                </a:lnTo>
                <a:lnTo>
                  <a:pt x="527895" y="567564"/>
                </a:lnTo>
                <a:cubicBezTo>
                  <a:pt x="539062" y="540488"/>
                  <a:pt x="565372" y="522132"/>
                  <a:pt x="597190" y="522132"/>
                </a:cubicBezTo>
                <a:cubicBezTo>
                  <a:pt x="639613" y="522132"/>
                  <a:pt x="672246" y="554765"/>
                  <a:pt x="672246" y="597189"/>
                </a:cubicBezTo>
                <a:cubicBezTo>
                  <a:pt x="672246" y="639612"/>
                  <a:pt x="636350" y="672245"/>
                  <a:pt x="597190" y="672245"/>
                </a:cubicBezTo>
                <a:cubicBezTo>
                  <a:pt x="567820" y="672245"/>
                  <a:pt x="540286" y="653889"/>
                  <a:pt x="528354" y="626814"/>
                </a:cubicBezTo>
                <a:lnTo>
                  <a:pt x="527615" y="623295"/>
                </a:lnTo>
                <a:lnTo>
                  <a:pt x="404654" y="623295"/>
                </a:lnTo>
                <a:cubicBezTo>
                  <a:pt x="323071" y="623295"/>
                  <a:pt x="280647" y="577609"/>
                  <a:pt x="280647" y="499289"/>
                </a:cubicBezTo>
                <a:lnTo>
                  <a:pt x="280647" y="368756"/>
                </a:lnTo>
                <a:lnTo>
                  <a:pt x="141792" y="368756"/>
                </a:lnTo>
                <a:lnTo>
                  <a:pt x="127270" y="389560"/>
                </a:lnTo>
                <a:cubicBezTo>
                  <a:pt x="113401" y="403021"/>
                  <a:pt x="94637" y="411179"/>
                  <a:pt x="75057" y="411179"/>
                </a:cubicBezTo>
                <a:cubicBezTo>
                  <a:pt x="35897" y="411179"/>
                  <a:pt x="0" y="381809"/>
                  <a:pt x="0" y="339386"/>
                </a:cubicBezTo>
                <a:cubicBezTo>
                  <a:pt x="0" y="296962"/>
                  <a:pt x="35897" y="264329"/>
                  <a:pt x="75057" y="264329"/>
                </a:cubicBezTo>
                <a:cubicBezTo>
                  <a:pt x="104426" y="264329"/>
                  <a:pt x="131961" y="280850"/>
                  <a:pt x="143892" y="307007"/>
                </a:cubicBezTo>
                <a:lnTo>
                  <a:pt x="145930" y="316543"/>
                </a:lnTo>
                <a:lnTo>
                  <a:pt x="277384" y="316543"/>
                </a:lnTo>
                <a:lnTo>
                  <a:pt x="277384" y="176220"/>
                </a:lnTo>
                <a:cubicBezTo>
                  <a:pt x="277384" y="94636"/>
                  <a:pt x="323071" y="52213"/>
                  <a:pt x="401391" y="52213"/>
                </a:cubicBezTo>
                <a:lnTo>
                  <a:pt x="526576" y="52213"/>
                </a:lnTo>
                <a:lnTo>
                  <a:pt x="527895" y="45432"/>
                </a:lnTo>
                <a:cubicBezTo>
                  <a:pt x="539062" y="18356"/>
                  <a:pt x="565372" y="0"/>
                  <a:pt x="597190"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33" name="Graphic 45">
            <a:extLst>
              <a:ext uri="{FF2B5EF4-FFF2-40B4-BE49-F238E27FC236}">
                <a16:creationId xmlns:a16="http://schemas.microsoft.com/office/drawing/2014/main" id="{3122CD32-189F-6558-4FEC-6FC7BB811856}"/>
              </a:ext>
              <a:ext uri="{C183D7F6-B498-43B3-948B-1728B52AA6E4}">
                <adec:decorative xmlns:adec="http://schemas.microsoft.com/office/drawing/2017/decorative" val="1"/>
              </a:ext>
            </a:extLst>
          </p:cNvPr>
          <p:cNvSpPr/>
          <p:nvPr/>
        </p:nvSpPr>
        <p:spPr>
          <a:xfrm>
            <a:off x="4672902" y="1621554"/>
            <a:ext cx="389636" cy="390524"/>
          </a:xfrm>
          <a:custGeom>
            <a:avLst/>
            <a:gdLst>
              <a:gd name="connsiteX0" fmla="*/ 2225040 w 4460240"/>
              <a:gd name="connsiteY0" fmla="*/ 0 h 4470400"/>
              <a:gd name="connsiteX1" fmla="*/ 0 w 4460240"/>
              <a:gd name="connsiteY1" fmla="*/ 2032000 h 4470400"/>
              <a:gd name="connsiteX2" fmla="*/ 1818640 w 4460240"/>
              <a:gd name="connsiteY2" fmla="*/ 2032000 h 4470400"/>
              <a:gd name="connsiteX3" fmla="*/ 1818640 w 4460240"/>
              <a:gd name="connsiteY3" fmla="*/ 1422400 h 4470400"/>
              <a:gd name="connsiteX4" fmla="*/ 1944014 w 4460240"/>
              <a:gd name="connsiteY4" fmla="*/ 1234643 h 4470400"/>
              <a:gd name="connsiteX5" fmla="*/ 2165502 w 4460240"/>
              <a:gd name="connsiteY5" fmla="*/ 1278738 h 4470400"/>
              <a:gd name="connsiteX6" fmla="*/ 2978302 w 4460240"/>
              <a:gd name="connsiteY6" fmla="*/ 2091538 h 4470400"/>
              <a:gd name="connsiteX7" fmla="*/ 2978302 w 4460240"/>
              <a:gd name="connsiteY7" fmla="*/ 2378862 h 4470400"/>
              <a:gd name="connsiteX8" fmla="*/ 2165502 w 4460240"/>
              <a:gd name="connsiteY8" fmla="*/ 3191663 h 4470400"/>
              <a:gd name="connsiteX9" fmla="*/ 1944014 w 4460240"/>
              <a:gd name="connsiteY9" fmla="*/ 3235757 h 4470400"/>
              <a:gd name="connsiteX10" fmla="*/ 1818640 w 4460240"/>
              <a:gd name="connsiteY10" fmla="*/ 3048000 h 4470400"/>
              <a:gd name="connsiteX11" fmla="*/ 1818640 w 4460240"/>
              <a:gd name="connsiteY11" fmla="*/ 2438400 h 4470400"/>
              <a:gd name="connsiteX12" fmla="*/ 0 w 4460240"/>
              <a:gd name="connsiteY12" fmla="*/ 2438400 h 4470400"/>
              <a:gd name="connsiteX13" fmla="*/ 2225040 w 4460240"/>
              <a:gd name="connsiteY13" fmla="*/ 4470400 h 4470400"/>
              <a:gd name="connsiteX14" fmla="*/ 4460240 w 4460240"/>
              <a:gd name="connsiteY14" fmla="*/ 2235200 h 4470400"/>
              <a:gd name="connsiteX15" fmla="*/ 2225040 w 4460240"/>
              <a:gd name="connsiteY15" fmla="*/ 0 h 44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0240" h="4470400">
                <a:moveTo>
                  <a:pt x="2225040" y="0"/>
                </a:moveTo>
                <a:cubicBezTo>
                  <a:pt x="1059078" y="0"/>
                  <a:pt x="102819" y="892861"/>
                  <a:pt x="0" y="2032000"/>
                </a:cubicBezTo>
                <a:lnTo>
                  <a:pt x="1818640" y="2032000"/>
                </a:lnTo>
                <a:lnTo>
                  <a:pt x="1818640" y="1422400"/>
                </a:lnTo>
                <a:cubicBezTo>
                  <a:pt x="1818640" y="1340307"/>
                  <a:pt x="1868221" y="1266139"/>
                  <a:pt x="1944014" y="1234643"/>
                </a:cubicBezTo>
                <a:cubicBezTo>
                  <a:pt x="2020011" y="1203147"/>
                  <a:pt x="2107387" y="1220622"/>
                  <a:pt x="2165502" y="1278738"/>
                </a:cubicBezTo>
                <a:lnTo>
                  <a:pt x="2978302" y="2091538"/>
                </a:lnTo>
                <a:cubicBezTo>
                  <a:pt x="3057754" y="2170989"/>
                  <a:pt x="3057754" y="2299411"/>
                  <a:pt x="2978302" y="2378862"/>
                </a:cubicBezTo>
                <a:lnTo>
                  <a:pt x="2165502" y="3191663"/>
                </a:lnTo>
                <a:cubicBezTo>
                  <a:pt x="2107387" y="3249778"/>
                  <a:pt x="2020011" y="3267253"/>
                  <a:pt x="1944014" y="3235757"/>
                </a:cubicBezTo>
                <a:cubicBezTo>
                  <a:pt x="1868221" y="3204261"/>
                  <a:pt x="1818640" y="3130093"/>
                  <a:pt x="1818640" y="3048000"/>
                </a:cubicBezTo>
                <a:lnTo>
                  <a:pt x="1818640" y="2438400"/>
                </a:lnTo>
                <a:lnTo>
                  <a:pt x="0" y="2438400"/>
                </a:lnTo>
                <a:cubicBezTo>
                  <a:pt x="102819" y="3577540"/>
                  <a:pt x="1059078" y="4470400"/>
                  <a:pt x="2225040" y="4470400"/>
                </a:cubicBezTo>
                <a:cubicBezTo>
                  <a:pt x="3459480" y="4470400"/>
                  <a:pt x="4460240" y="3469640"/>
                  <a:pt x="4460240" y="2235200"/>
                </a:cubicBezTo>
                <a:cubicBezTo>
                  <a:pt x="4460240" y="1000760"/>
                  <a:pt x="3459480" y="0"/>
                  <a:pt x="2225040"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7" name="Freeform: Shape 6">
            <a:extLst>
              <a:ext uri="{FF2B5EF4-FFF2-40B4-BE49-F238E27FC236}">
                <a16:creationId xmlns:a16="http://schemas.microsoft.com/office/drawing/2014/main" id="{B70D5DE3-62D5-56FD-21B7-ADD3DBE9AA16}"/>
              </a:ext>
              <a:ext uri="{C183D7F6-B498-43B3-948B-1728B52AA6E4}">
                <adec:decorative xmlns:adec="http://schemas.microsoft.com/office/drawing/2017/decorative" val="1"/>
              </a:ext>
            </a:extLst>
          </p:cNvPr>
          <p:cNvSpPr/>
          <p:nvPr/>
        </p:nvSpPr>
        <p:spPr>
          <a:xfrm>
            <a:off x="4678816" y="2930807"/>
            <a:ext cx="377809" cy="377805"/>
          </a:xfrm>
          <a:custGeom>
            <a:avLst/>
            <a:gdLst>
              <a:gd name="connsiteX0" fmla="*/ 135351 w 377809"/>
              <a:gd name="connsiteY0" fmla="*/ 289983 h 377805"/>
              <a:gd name="connsiteX1" fmla="*/ 155821 w 377809"/>
              <a:gd name="connsiteY1" fmla="*/ 298412 h 377805"/>
              <a:gd name="connsiteX2" fmla="*/ 146878 w 377809"/>
              <a:gd name="connsiteY2" fmla="*/ 320149 h 377805"/>
              <a:gd name="connsiteX3" fmla="*/ 155079 w 377809"/>
              <a:gd name="connsiteY3" fmla="*/ 357303 h 377805"/>
              <a:gd name="connsiteX4" fmla="*/ 111704 w 377809"/>
              <a:gd name="connsiteY4" fmla="*/ 375269 h 377805"/>
              <a:gd name="connsiteX5" fmla="*/ 93738 w 377809"/>
              <a:gd name="connsiteY5" fmla="*/ 331895 h 377805"/>
              <a:gd name="connsiteX6" fmla="*/ 126512 w 377809"/>
              <a:gd name="connsiteY6" fmla="*/ 311469 h 377805"/>
              <a:gd name="connsiteX7" fmla="*/ 242945 w 377809"/>
              <a:gd name="connsiteY7" fmla="*/ 289725 h 377805"/>
              <a:gd name="connsiteX8" fmla="*/ 251995 w 377809"/>
              <a:gd name="connsiteY8" fmla="*/ 311424 h 377805"/>
              <a:gd name="connsiteX9" fmla="*/ 284063 w 377809"/>
              <a:gd name="connsiteY9" fmla="*/ 331895 h 377805"/>
              <a:gd name="connsiteX10" fmla="*/ 266097 w 377809"/>
              <a:gd name="connsiteY10" fmla="*/ 375269 h 377805"/>
              <a:gd name="connsiteX11" fmla="*/ 222723 w 377809"/>
              <a:gd name="connsiteY11" fmla="*/ 357304 h 377805"/>
              <a:gd name="connsiteX12" fmla="*/ 231454 w 377809"/>
              <a:gd name="connsiteY12" fmla="*/ 319687 h 377805"/>
              <a:gd name="connsiteX13" fmla="*/ 222516 w 377809"/>
              <a:gd name="connsiteY13" fmla="*/ 298254 h 377805"/>
              <a:gd name="connsiteX14" fmla="*/ 242945 w 377809"/>
              <a:gd name="connsiteY14" fmla="*/ 289725 h 377805"/>
              <a:gd name="connsiteX15" fmla="*/ 40940 w 377809"/>
              <a:gd name="connsiteY15" fmla="*/ 221110 h 377805"/>
              <a:gd name="connsiteX16" fmla="*/ 58120 w 377809"/>
              <a:gd name="connsiteY16" fmla="*/ 231453 h 377805"/>
              <a:gd name="connsiteX17" fmla="*/ 79552 w 377809"/>
              <a:gd name="connsiteY17" fmla="*/ 222515 h 377805"/>
              <a:gd name="connsiteX18" fmla="*/ 88082 w 377809"/>
              <a:gd name="connsiteY18" fmla="*/ 242942 h 377805"/>
              <a:gd name="connsiteX19" fmla="*/ 66383 w 377809"/>
              <a:gd name="connsiteY19" fmla="*/ 251992 h 377805"/>
              <a:gd name="connsiteX20" fmla="*/ 45910 w 377809"/>
              <a:gd name="connsiteY20" fmla="*/ 284061 h 377805"/>
              <a:gd name="connsiteX21" fmla="*/ 2536 w 377809"/>
              <a:gd name="connsiteY21" fmla="*/ 266095 h 377805"/>
              <a:gd name="connsiteX22" fmla="*/ 20502 w 377809"/>
              <a:gd name="connsiteY22" fmla="*/ 222722 h 377805"/>
              <a:gd name="connsiteX23" fmla="*/ 40940 w 377809"/>
              <a:gd name="connsiteY23" fmla="*/ 221110 h 377805"/>
              <a:gd name="connsiteX24" fmla="*/ 337201 w 377809"/>
              <a:gd name="connsiteY24" fmla="*/ 221032 h 377805"/>
              <a:gd name="connsiteX25" fmla="*/ 357306 w 377809"/>
              <a:gd name="connsiteY25" fmla="*/ 222727 h 377805"/>
              <a:gd name="connsiteX26" fmla="*/ 375272 w 377809"/>
              <a:gd name="connsiteY26" fmla="*/ 266101 h 377805"/>
              <a:gd name="connsiteX27" fmla="*/ 331898 w 377809"/>
              <a:gd name="connsiteY27" fmla="*/ 284066 h 377805"/>
              <a:gd name="connsiteX28" fmla="*/ 311473 w 377809"/>
              <a:gd name="connsiteY28" fmla="*/ 251293 h 377805"/>
              <a:gd name="connsiteX29" fmla="*/ 289986 w 377809"/>
              <a:gd name="connsiteY29" fmla="*/ 242454 h 377805"/>
              <a:gd name="connsiteX30" fmla="*/ 298415 w 377809"/>
              <a:gd name="connsiteY30" fmla="*/ 221984 h 377805"/>
              <a:gd name="connsiteX31" fmla="*/ 320153 w 377809"/>
              <a:gd name="connsiteY31" fmla="*/ 230927 h 377805"/>
              <a:gd name="connsiteX32" fmla="*/ 337201 w 377809"/>
              <a:gd name="connsiteY32" fmla="*/ 221032 h 377805"/>
              <a:gd name="connsiteX33" fmla="*/ 188904 w 377809"/>
              <a:gd name="connsiteY33" fmla="*/ 140661 h 377805"/>
              <a:gd name="connsiteX34" fmla="*/ 236868 w 377809"/>
              <a:gd name="connsiteY34" fmla="*/ 188624 h 377805"/>
              <a:gd name="connsiteX35" fmla="*/ 188904 w 377809"/>
              <a:gd name="connsiteY35" fmla="*/ 236588 h 377805"/>
              <a:gd name="connsiteX36" fmla="*/ 140940 w 377809"/>
              <a:gd name="connsiteY36" fmla="*/ 188624 h 377805"/>
              <a:gd name="connsiteX37" fmla="*/ 188904 w 377809"/>
              <a:gd name="connsiteY37" fmla="*/ 140661 h 377805"/>
              <a:gd name="connsiteX38" fmla="*/ 188904 w 377809"/>
              <a:gd name="connsiteY38" fmla="*/ 118525 h 377805"/>
              <a:gd name="connsiteX39" fmla="*/ 118803 w 377809"/>
              <a:gd name="connsiteY39" fmla="*/ 188625 h 377805"/>
              <a:gd name="connsiteX40" fmla="*/ 188904 w 377809"/>
              <a:gd name="connsiteY40" fmla="*/ 258726 h 377805"/>
              <a:gd name="connsiteX41" fmla="*/ 259006 w 377809"/>
              <a:gd name="connsiteY41" fmla="*/ 188625 h 377805"/>
              <a:gd name="connsiteX42" fmla="*/ 188904 w 377809"/>
              <a:gd name="connsiteY42" fmla="*/ 118525 h 377805"/>
              <a:gd name="connsiteX43" fmla="*/ 188904 w 377809"/>
              <a:gd name="connsiteY43" fmla="*/ 96666 h 377805"/>
              <a:gd name="connsiteX44" fmla="*/ 281143 w 377809"/>
              <a:gd name="connsiteY44" fmla="*/ 188903 h 377805"/>
              <a:gd name="connsiteX45" fmla="*/ 188904 w 377809"/>
              <a:gd name="connsiteY45" fmla="*/ 281141 h 377805"/>
              <a:gd name="connsiteX46" fmla="*/ 96666 w 377809"/>
              <a:gd name="connsiteY46" fmla="*/ 188903 h 377805"/>
              <a:gd name="connsiteX47" fmla="*/ 188904 w 377809"/>
              <a:gd name="connsiteY47" fmla="*/ 96666 h 377805"/>
              <a:gd name="connsiteX48" fmla="*/ 357307 w 377809"/>
              <a:gd name="connsiteY48" fmla="*/ 93744 h 377805"/>
              <a:gd name="connsiteX49" fmla="*/ 375273 w 377809"/>
              <a:gd name="connsiteY49" fmla="*/ 111710 h 377805"/>
              <a:gd name="connsiteX50" fmla="*/ 357307 w 377809"/>
              <a:gd name="connsiteY50" fmla="*/ 155084 h 377805"/>
              <a:gd name="connsiteX51" fmla="*/ 319689 w 377809"/>
              <a:gd name="connsiteY51" fmla="*/ 146352 h 377805"/>
              <a:gd name="connsiteX52" fmla="*/ 298257 w 377809"/>
              <a:gd name="connsiteY52" fmla="*/ 155291 h 377805"/>
              <a:gd name="connsiteX53" fmla="*/ 289727 w 377809"/>
              <a:gd name="connsiteY53" fmla="*/ 134864 h 377805"/>
              <a:gd name="connsiteX54" fmla="*/ 311426 w 377809"/>
              <a:gd name="connsiteY54" fmla="*/ 125815 h 377805"/>
              <a:gd name="connsiteX55" fmla="*/ 331899 w 377809"/>
              <a:gd name="connsiteY55" fmla="*/ 93745 h 377805"/>
              <a:gd name="connsiteX56" fmla="*/ 357307 w 377809"/>
              <a:gd name="connsiteY56" fmla="*/ 93744 h 377805"/>
              <a:gd name="connsiteX57" fmla="*/ 45910 w 377809"/>
              <a:gd name="connsiteY57" fmla="*/ 93738 h 377805"/>
              <a:gd name="connsiteX58" fmla="*/ 66335 w 377809"/>
              <a:gd name="connsiteY58" fmla="*/ 126511 h 377805"/>
              <a:gd name="connsiteX59" fmla="*/ 87822 w 377809"/>
              <a:gd name="connsiteY59" fmla="*/ 135351 h 377805"/>
              <a:gd name="connsiteX60" fmla="*/ 79393 w 377809"/>
              <a:gd name="connsiteY60" fmla="*/ 155820 h 377805"/>
              <a:gd name="connsiteX61" fmla="*/ 57655 w 377809"/>
              <a:gd name="connsiteY61" fmla="*/ 146877 h 377805"/>
              <a:gd name="connsiteX62" fmla="*/ 20503 w 377809"/>
              <a:gd name="connsiteY62" fmla="*/ 155078 h 377805"/>
              <a:gd name="connsiteX63" fmla="*/ 2536 w 377809"/>
              <a:gd name="connsiteY63" fmla="*/ 111704 h 377805"/>
              <a:gd name="connsiteX64" fmla="*/ 45910 w 377809"/>
              <a:gd name="connsiteY64" fmla="*/ 93738 h 377805"/>
              <a:gd name="connsiteX65" fmla="*/ 266102 w 377809"/>
              <a:gd name="connsiteY65" fmla="*/ 2538 h 377805"/>
              <a:gd name="connsiteX66" fmla="*/ 284068 w 377809"/>
              <a:gd name="connsiteY66" fmla="*/ 45912 h 377805"/>
              <a:gd name="connsiteX67" fmla="*/ 251295 w 377809"/>
              <a:gd name="connsiteY67" fmla="*/ 66337 h 377805"/>
              <a:gd name="connsiteX68" fmla="*/ 242455 w 377809"/>
              <a:gd name="connsiteY68" fmla="*/ 87823 h 377805"/>
              <a:gd name="connsiteX69" fmla="*/ 221986 w 377809"/>
              <a:gd name="connsiteY69" fmla="*/ 79394 h 377805"/>
              <a:gd name="connsiteX70" fmla="*/ 230928 w 377809"/>
              <a:gd name="connsiteY70" fmla="*/ 57657 h 377805"/>
              <a:gd name="connsiteX71" fmla="*/ 222728 w 377809"/>
              <a:gd name="connsiteY71" fmla="*/ 20504 h 377805"/>
              <a:gd name="connsiteX72" fmla="*/ 266102 w 377809"/>
              <a:gd name="connsiteY72" fmla="*/ 2538 h 377805"/>
              <a:gd name="connsiteX73" fmla="*/ 137119 w 377809"/>
              <a:gd name="connsiteY73" fmla="*/ 2535 h 377805"/>
              <a:gd name="connsiteX74" fmla="*/ 155085 w 377809"/>
              <a:gd name="connsiteY74" fmla="*/ 20501 h 377805"/>
              <a:gd name="connsiteX75" fmla="*/ 146353 w 377809"/>
              <a:gd name="connsiteY75" fmla="*/ 58119 h 377805"/>
              <a:gd name="connsiteX76" fmla="*/ 155291 w 377809"/>
              <a:gd name="connsiteY76" fmla="*/ 79551 h 377805"/>
              <a:gd name="connsiteX77" fmla="*/ 134863 w 377809"/>
              <a:gd name="connsiteY77" fmla="*/ 88081 h 377805"/>
              <a:gd name="connsiteX78" fmla="*/ 125813 w 377809"/>
              <a:gd name="connsiteY78" fmla="*/ 66382 h 377805"/>
              <a:gd name="connsiteX79" fmla="*/ 93745 w 377809"/>
              <a:gd name="connsiteY79" fmla="*/ 45910 h 377805"/>
              <a:gd name="connsiteX80" fmla="*/ 111711 w 377809"/>
              <a:gd name="connsiteY80" fmla="*/ 2536 h 377805"/>
              <a:gd name="connsiteX81" fmla="*/ 137119 w 377809"/>
              <a:gd name="connsiteY81" fmla="*/ 2535 h 37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77809" h="377805">
                <a:moveTo>
                  <a:pt x="135351" y="289983"/>
                </a:moveTo>
                <a:cubicBezTo>
                  <a:pt x="141830" y="293422"/>
                  <a:pt x="148677" y="296257"/>
                  <a:pt x="155821" y="298412"/>
                </a:cubicBezTo>
                <a:lnTo>
                  <a:pt x="146878" y="320149"/>
                </a:lnTo>
                <a:cubicBezTo>
                  <a:pt x="156848" y="329313"/>
                  <a:pt x="160563" y="344066"/>
                  <a:pt x="155079" y="357303"/>
                </a:cubicBezTo>
                <a:cubicBezTo>
                  <a:pt x="148062" y="374241"/>
                  <a:pt x="128643" y="382285"/>
                  <a:pt x="111704" y="375269"/>
                </a:cubicBezTo>
                <a:cubicBezTo>
                  <a:pt x="94766" y="368253"/>
                  <a:pt x="86722" y="348833"/>
                  <a:pt x="93738" y="331895"/>
                </a:cubicBezTo>
                <a:cubicBezTo>
                  <a:pt x="99316" y="318429"/>
                  <a:pt x="112734" y="310594"/>
                  <a:pt x="126512" y="311469"/>
                </a:cubicBezTo>
                <a:close/>
                <a:moveTo>
                  <a:pt x="242945" y="289725"/>
                </a:moveTo>
                <a:lnTo>
                  <a:pt x="251995" y="311424"/>
                </a:lnTo>
                <a:cubicBezTo>
                  <a:pt x="265523" y="310854"/>
                  <a:pt x="278581" y="318659"/>
                  <a:pt x="284063" y="331895"/>
                </a:cubicBezTo>
                <a:cubicBezTo>
                  <a:pt x="291080" y="348834"/>
                  <a:pt x="283036" y="368253"/>
                  <a:pt x="266097" y="375269"/>
                </a:cubicBezTo>
                <a:cubicBezTo>
                  <a:pt x="249159" y="382286"/>
                  <a:pt x="229739" y="374242"/>
                  <a:pt x="222723" y="357304"/>
                </a:cubicBezTo>
                <a:cubicBezTo>
                  <a:pt x="217145" y="343838"/>
                  <a:pt x="221093" y="328810"/>
                  <a:pt x="231454" y="319687"/>
                </a:cubicBezTo>
                <a:lnTo>
                  <a:pt x="222516" y="298254"/>
                </a:lnTo>
                <a:cubicBezTo>
                  <a:pt x="229648" y="296065"/>
                  <a:pt x="236482" y="293196"/>
                  <a:pt x="242945" y="289725"/>
                </a:cubicBezTo>
                <a:close/>
                <a:moveTo>
                  <a:pt x="40940" y="221110"/>
                </a:moveTo>
                <a:cubicBezTo>
                  <a:pt x="47520" y="222695"/>
                  <a:pt x="53558" y="226272"/>
                  <a:pt x="58120" y="231453"/>
                </a:cubicBezTo>
                <a:lnTo>
                  <a:pt x="79552" y="222515"/>
                </a:lnTo>
                <a:cubicBezTo>
                  <a:pt x="81742" y="229647"/>
                  <a:pt x="84610" y="236481"/>
                  <a:pt x="88082" y="242942"/>
                </a:cubicBezTo>
                <a:lnTo>
                  <a:pt x="66383" y="251992"/>
                </a:lnTo>
                <a:cubicBezTo>
                  <a:pt x="66952" y="265521"/>
                  <a:pt x="59148" y="278578"/>
                  <a:pt x="45910" y="284061"/>
                </a:cubicBezTo>
                <a:cubicBezTo>
                  <a:pt x="28971" y="291078"/>
                  <a:pt x="9552" y="283034"/>
                  <a:pt x="2536" y="266095"/>
                </a:cubicBezTo>
                <a:cubicBezTo>
                  <a:pt x="-4481" y="249157"/>
                  <a:pt x="3563" y="229738"/>
                  <a:pt x="20502" y="222722"/>
                </a:cubicBezTo>
                <a:cubicBezTo>
                  <a:pt x="27235" y="219933"/>
                  <a:pt x="34359" y="219525"/>
                  <a:pt x="40940" y="221110"/>
                </a:cubicBezTo>
                <a:close/>
                <a:moveTo>
                  <a:pt x="337201" y="221032"/>
                </a:moveTo>
                <a:cubicBezTo>
                  <a:pt x="343690" y="219543"/>
                  <a:pt x="350687" y="219985"/>
                  <a:pt x="357306" y="222727"/>
                </a:cubicBezTo>
                <a:cubicBezTo>
                  <a:pt x="374244" y="229743"/>
                  <a:pt x="382287" y="249162"/>
                  <a:pt x="375272" y="266101"/>
                </a:cubicBezTo>
                <a:cubicBezTo>
                  <a:pt x="368256" y="283039"/>
                  <a:pt x="348837" y="291083"/>
                  <a:pt x="331898" y="284066"/>
                </a:cubicBezTo>
                <a:cubicBezTo>
                  <a:pt x="318432" y="278488"/>
                  <a:pt x="310597" y="265070"/>
                  <a:pt x="311473" y="251293"/>
                </a:cubicBezTo>
                <a:lnTo>
                  <a:pt x="289986" y="242454"/>
                </a:lnTo>
                <a:cubicBezTo>
                  <a:pt x="293426" y="235976"/>
                  <a:pt x="296260" y="229128"/>
                  <a:pt x="298415" y="221984"/>
                </a:cubicBezTo>
                <a:lnTo>
                  <a:pt x="320153" y="230927"/>
                </a:lnTo>
                <a:cubicBezTo>
                  <a:pt x="324734" y="225942"/>
                  <a:pt x="330713" y="222521"/>
                  <a:pt x="337201" y="221032"/>
                </a:cubicBezTo>
                <a:close/>
                <a:moveTo>
                  <a:pt x="188904" y="140661"/>
                </a:moveTo>
                <a:cubicBezTo>
                  <a:pt x="215351" y="140661"/>
                  <a:pt x="236868" y="162177"/>
                  <a:pt x="236868" y="188624"/>
                </a:cubicBezTo>
                <a:cubicBezTo>
                  <a:pt x="236868" y="215071"/>
                  <a:pt x="215351" y="236588"/>
                  <a:pt x="188904" y="236588"/>
                </a:cubicBezTo>
                <a:cubicBezTo>
                  <a:pt x="162456" y="236588"/>
                  <a:pt x="140940" y="215071"/>
                  <a:pt x="140940" y="188624"/>
                </a:cubicBezTo>
                <a:cubicBezTo>
                  <a:pt x="140940" y="162177"/>
                  <a:pt x="162456" y="140661"/>
                  <a:pt x="188904" y="140661"/>
                </a:cubicBezTo>
                <a:close/>
                <a:moveTo>
                  <a:pt x="188904" y="118525"/>
                </a:moveTo>
                <a:cubicBezTo>
                  <a:pt x="150250" y="118525"/>
                  <a:pt x="118803" y="149972"/>
                  <a:pt x="118803" y="188625"/>
                </a:cubicBezTo>
                <a:cubicBezTo>
                  <a:pt x="118803" y="227279"/>
                  <a:pt x="150250" y="258726"/>
                  <a:pt x="188904" y="258726"/>
                </a:cubicBezTo>
                <a:cubicBezTo>
                  <a:pt x="227559" y="258726"/>
                  <a:pt x="259006" y="227279"/>
                  <a:pt x="259006" y="188625"/>
                </a:cubicBezTo>
                <a:cubicBezTo>
                  <a:pt x="259006" y="149972"/>
                  <a:pt x="227559" y="118525"/>
                  <a:pt x="188904" y="118525"/>
                </a:cubicBezTo>
                <a:close/>
                <a:moveTo>
                  <a:pt x="188904" y="96666"/>
                </a:moveTo>
                <a:cubicBezTo>
                  <a:pt x="239847" y="96666"/>
                  <a:pt x="281143" y="137962"/>
                  <a:pt x="281143" y="188903"/>
                </a:cubicBezTo>
                <a:cubicBezTo>
                  <a:pt x="281143" y="239845"/>
                  <a:pt x="239847" y="281141"/>
                  <a:pt x="188904" y="281141"/>
                </a:cubicBezTo>
                <a:cubicBezTo>
                  <a:pt x="137962" y="281141"/>
                  <a:pt x="96666" y="239845"/>
                  <a:pt x="96666" y="188903"/>
                </a:cubicBezTo>
                <a:cubicBezTo>
                  <a:pt x="96666" y="137962"/>
                  <a:pt x="137962" y="96666"/>
                  <a:pt x="188904" y="96666"/>
                </a:cubicBezTo>
                <a:close/>
                <a:moveTo>
                  <a:pt x="357307" y="93744"/>
                </a:moveTo>
                <a:cubicBezTo>
                  <a:pt x="365156" y="96996"/>
                  <a:pt x="371765" y="103241"/>
                  <a:pt x="375273" y="111710"/>
                </a:cubicBezTo>
                <a:cubicBezTo>
                  <a:pt x="382290" y="128649"/>
                  <a:pt x="374246" y="148068"/>
                  <a:pt x="357307" y="155084"/>
                </a:cubicBezTo>
                <a:cubicBezTo>
                  <a:pt x="343841" y="160662"/>
                  <a:pt x="328813" y="156714"/>
                  <a:pt x="319689" y="146352"/>
                </a:cubicBezTo>
                <a:lnTo>
                  <a:pt x="298257" y="155291"/>
                </a:lnTo>
                <a:cubicBezTo>
                  <a:pt x="296067" y="148159"/>
                  <a:pt x="293198" y="141325"/>
                  <a:pt x="289727" y="134864"/>
                </a:cubicBezTo>
                <a:lnTo>
                  <a:pt x="311426" y="125815"/>
                </a:lnTo>
                <a:cubicBezTo>
                  <a:pt x="310857" y="112285"/>
                  <a:pt x="318662" y="99227"/>
                  <a:pt x="331899" y="93745"/>
                </a:cubicBezTo>
                <a:cubicBezTo>
                  <a:pt x="340368" y="90237"/>
                  <a:pt x="349458" y="90493"/>
                  <a:pt x="357307" y="93744"/>
                </a:cubicBezTo>
                <a:close/>
                <a:moveTo>
                  <a:pt x="45910" y="93738"/>
                </a:moveTo>
                <a:cubicBezTo>
                  <a:pt x="59376" y="99316"/>
                  <a:pt x="67211" y="112734"/>
                  <a:pt x="66335" y="126511"/>
                </a:cubicBezTo>
                <a:lnTo>
                  <a:pt x="87822" y="135351"/>
                </a:lnTo>
                <a:cubicBezTo>
                  <a:pt x="84382" y="141829"/>
                  <a:pt x="81548" y="148676"/>
                  <a:pt x="79393" y="155820"/>
                </a:cubicBezTo>
                <a:lnTo>
                  <a:pt x="57655" y="146877"/>
                </a:lnTo>
                <a:cubicBezTo>
                  <a:pt x="48492" y="156847"/>
                  <a:pt x="33740" y="160561"/>
                  <a:pt x="20503" y="155078"/>
                </a:cubicBezTo>
                <a:cubicBezTo>
                  <a:pt x="3564" y="148062"/>
                  <a:pt x="-4479" y="128643"/>
                  <a:pt x="2536" y="111704"/>
                </a:cubicBezTo>
                <a:cubicBezTo>
                  <a:pt x="9552" y="94766"/>
                  <a:pt x="28971" y="86723"/>
                  <a:pt x="45910" y="93738"/>
                </a:cubicBezTo>
                <a:close/>
                <a:moveTo>
                  <a:pt x="266102" y="2538"/>
                </a:moveTo>
                <a:cubicBezTo>
                  <a:pt x="283041" y="9554"/>
                  <a:pt x="291085" y="28974"/>
                  <a:pt x="284068" y="45912"/>
                </a:cubicBezTo>
                <a:cubicBezTo>
                  <a:pt x="278490" y="59378"/>
                  <a:pt x="265073" y="67213"/>
                  <a:pt x="251295" y="66337"/>
                </a:cubicBezTo>
                <a:lnTo>
                  <a:pt x="242455" y="87823"/>
                </a:lnTo>
                <a:cubicBezTo>
                  <a:pt x="235976" y="84384"/>
                  <a:pt x="229129" y="81549"/>
                  <a:pt x="221986" y="79394"/>
                </a:cubicBezTo>
                <a:lnTo>
                  <a:pt x="230928" y="57657"/>
                </a:lnTo>
                <a:cubicBezTo>
                  <a:pt x="220959" y="48493"/>
                  <a:pt x="217244" y="33741"/>
                  <a:pt x="222728" y="20504"/>
                </a:cubicBezTo>
                <a:cubicBezTo>
                  <a:pt x="229744" y="3566"/>
                  <a:pt x="249164" y="-4477"/>
                  <a:pt x="266102" y="2538"/>
                </a:cubicBezTo>
                <a:close/>
                <a:moveTo>
                  <a:pt x="137119" y="2535"/>
                </a:moveTo>
                <a:cubicBezTo>
                  <a:pt x="144968" y="5787"/>
                  <a:pt x="151577" y="12032"/>
                  <a:pt x="155085" y="20501"/>
                </a:cubicBezTo>
                <a:cubicBezTo>
                  <a:pt x="160663" y="33968"/>
                  <a:pt x="156715" y="48996"/>
                  <a:pt x="146353" y="58119"/>
                </a:cubicBezTo>
                <a:lnTo>
                  <a:pt x="155291" y="79551"/>
                </a:lnTo>
                <a:cubicBezTo>
                  <a:pt x="148160" y="81741"/>
                  <a:pt x="141326" y="84610"/>
                  <a:pt x="134863" y="88081"/>
                </a:cubicBezTo>
                <a:lnTo>
                  <a:pt x="125813" y="66382"/>
                </a:lnTo>
                <a:cubicBezTo>
                  <a:pt x="112285" y="66952"/>
                  <a:pt x="99227" y="59147"/>
                  <a:pt x="93745" y="45910"/>
                </a:cubicBezTo>
                <a:cubicBezTo>
                  <a:pt x="86728" y="28971"/>
                  <a:pt x="94772" y="9553"/>
                  <a:pt x="111711" y="2536"/>
                </a:cubicBezTo>
                <a:cubicBezTo>
                  <a:pt x="120180" y="-972"/>
                  <a:pt x="129270" y="-716"/>
                  <a:pt x="137119" y="2535"/>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53" name="Graphic 62">
            <a:extLst>
              <a:ext uri="{FF2B5EF4-FFF2-40B4-BE49-F238E27FC236}">
                <a16:creationId xmlns:a16="http://schemas.microsoft.com/office/drawing/2014/main" id="{F2DEC21C-6520-47ED-2A3F-18E78F3572C8}"/>
              </a:ext>
              <a:ext uri="{C183D7F6-B498-43B3-948B-1728B52AA6E4}">
                <adec:decorative xmlns:adec="http://schemas.microsoft.com/office/drawing/2017/decorative" val="1"/>
              </a:ext>
            </a:extLst>
          </p:cNvPr>
          <p:cNvSpPr/>
          <p:nvPr/>
        </p:nvSpPr>
        <p:spPr>
          <a:xfrm>
            <a:off x="4682033" y="4375410"/>
            <a:ext cx="371374" cy="371382"/>
          </a:xfrm>
          <a:custGeom>
            <a:avLst/>
            <a:gdLst>
              <a:gd name="connsiteX0" fmla="*/ 2982663 w 4267204"/>
              <a:gd name="connsiteY0" fmla="*/ 4267296 h 4267296"/>
              <a:gd name="connsiteX1" fmla="*/ 2133604 w 4267204"/>
              <a:gd name="connsiteY1" fmla="*/ 4267296 h 4267296"/>
              <a:gd name="connsiteX2" fmla="*/ 2133604 w 4267204"/>
              <a:gd name="connsiteY2" fmla="*/ 3831909 h 4267296"/>
              <a:gd name="connsiteX3" fmla="*/ 2042259 w 4267204"/>
              <a:gd name="connsiteY3" fmla="*/ 3616167 h 4267296"/>
              <a:gd name="connsiteX4" fmla="*/ 1751080 w 4267204"/>
              <a:gd name="connsiteY4" fmla="*/ 3505296 h 4267296"/>
              <a:gd name="connsiteX5" fmla="*/ 1480094 w 4267204"/>
              <a:gd name="connsiteY5" fmla="*/ 3606928 h 4267296"/>
              <a:gd name="connsiteX6" fmla="*/ 1371604 w 4267204"/>
              <a:gd name="connsiteY6" fmla="*/ 3839529 h 4267296"/>
              <a:gd name="connsiteX7" fmla="*/ 1371604 w 4267204"/>
              <a:gd name="connsiteY7" fmla="*/ 4267296 h 4267296"/>
              <a:gd name="connsiteX8" fmla="*/ 529785 w 4267204"/>
              <a:gd name="connsiteY8" fmla="*/ 4267296 h 4267296"/>
              <a:gd name="connsiteX9" fmla="*/ 4 w 4267204"/>
              <a:gd name="connsiteY9" fmla="*/ 3737516 h 4267296"/>
              <a:gd name="connsiteX10" fmla="*/ 4 w 4267204"/>
              <a:gd name="connsiteY10" fmla="*/ 2895696 h 4267296"/>
              <a:gd name="connsiteX11" fmla="*/ 435392 w 4267204"/>
              <a:gd name="connsiteY11" fmla="*/ 2895696 h 4267296"/>
              <a:gd name="connsiteX12" fmla="*/ 674374 w 4267204"/>
              <a:gd name="connsiteY12" fmla="*/ 2790921 h 4267296"/>
              <a:gd name="connsiteX13" fmla="*/ 790579 w 4267204"/>
              <a:gd name="connsiteY13" fmla="*/ 2505933 h 4267296"/>
              <a:gd name="connsiteX14" fmla="*/ 427772 w 4267204"/>
              <a:gd name="connsiteY14" fmla="*/ 2133696 h 4267296"/>
              <a:gd name="connsiteX15" fmla="*/ 4 w 4267204"/>
              <a:gd name="connsiteY15" fmla="*/ 2133696 h 4267296"/>
              <a:gd name="connsiteX16" fmla="*/ 4 w 4267204"/>
              <a:gd name="connsiteY16" fmla="*/ 1282733 h 4267296"/>
              <a:gd name="connsiteX17" fmla="*/ 157452 w 4267204"/>
              <a:gd name="connsiteY17" fmla="*/ 911258 h 4267296"/>
              <a:gd name="connsiteX18" fmla="*/ 529785 w 4267204"/>
              <a:gd name="connsiteY18" fmla="*/ 762096 h 4267296"/>
              <a:gd name="connsiteX19" fmla="*/ 1132146 w 4267204"/>
              <a:gd name="connsiteY19" fmla="*/ 762096 h 4267296"/>
              <a:gd name="connsiteX20" fmla="*/ 1132146 w 4267204"/>
              <a:gd name="connsiteY20" fmla="*/ 624174 h 4267296"/>
              <a:gd name="connsiteX21" fmla="*/ 1756319 w 4267204"/>
              <a:gd name="connsiteY21" fmla="*/ 0 h 4267296"/>
              <a:gd name="connsiteX22" fmla="*/ 1767273 w 4267204"/>
              <a:gd name="connsiteY22" fmla="*/ 96 h 4267296"/>
              <a:gd name="connsiteX23" fmla="*/ 2380302 w 4267204"/>
              <a:gd name="connsiteY23" fmla="*/ 631889 h 4267296"/>
              <a:gd name="connsiteX24" fmla="*/ 2380302 w 4267204"/>
              <a:gd name="connsiteY24" fmla="*/ 762096 h 4267296"/>
              <a:gd name="connsiteX25" fmla="*/ 2982663 w 4267204"/>
              <a:gd name="connsiteY25" fmla="*/ 762096 h 4267296"/>
              <a:gd name="connsiteX26" fmla="*/ 3505204 w 4267204"/>
              <a:gd name="connsiteY26" fmla="*/ 1273532 h 4267296"/>
              <a:gd name="connsiteX27" fmla="*/ 3505204 w 4267204"/>
              <a:gd name="connsiteY27" fmla="*/ 1284638 h 4267296"/>
              <a:gd name="connsiteX28" fmla="*/ 3505204 w 4267204"/>
              <a:gd name="connsiteY28" fmla="*/ 1886999 h 4267296"/>
              <a:gd name="connsiteX29" fmla="*/ 3635316 w 4267204"/>
              <a:gd name="connsiteY29" fmla="*/ 1886999 h 4267296"/>
              <a:gd name="connsiteX30" fmla="*/ 4267204 w 4267204"/>
              <a:gd name="connsiteY30" fmla="*/ 2502695 h 4267296"/>
              <a:gd name="connsiteX31" fmla="*/ 3643126 w 4267204"/>
              <a:gd name="connsiteY31" fmla="*/ 3135155 h 4267296"/>
              <a:gd name="connsiteX32" fmla="*/ 3505204 w 4267204"/>
              <a:gd name="connsiteY32" fmla="*/ 3135155 h 4267296"/>
              <a:gd name="connsiteX33" fmla="*/ 3505204 w 4267204"/>
              <a:gd name="connsiteY33" fmla="*/ 3737516 h 4267296"/>
              <a:gd name="connsiteX34" fmla="*/ 2982663 w 4267204"/>
              <a:gd name="connsiteY34" fmla="*/ 4267296 h 426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67204" h="4267296">
                <a:moveTo>
                  <a:pt x="2982663" y="4267296"/>
                </a:moveTo>
                <a:lnTo>
                  <a:pt x="2133604" y="4267296"/>
                </a:lnTo>
                <a:lnTo>
                  <a:pt x="2133604" y="3831909"/>
                </a:lnTo>
                <a:cubicBezTo>
                  <a:pt x="2133871" y="3750546"/>
                  <a:pt x="2100876" y="3672603"/>
                  <a:pt x="2042259" y="3616167"/>
                </a:cubicBezTo>
                <a:cubicBezTo>
                  <a:pt x="1969203" y="3544158"/>
                  <a:pt x="1862904" y="3503677"/>
                  <a:pt x="1751080" y="3505296"/>
                </a:cubicBezTo>
                <a:cubicBezTo>
                  <a:pt x="1651611" y="3506230"/>
                  <a:pt x="1555646" y="3542225"/>
                  <a:pt x="1480094" y="3606928"/>
                </a:cubicBezTo>
                <a:cubicBezTo>
                  <a:pt x="1430564" y="3650743"/>
                  <a:pt x="1371604" y="3726562"/>
                  <a:pt x="1371604" y="3839529"/>
                </a:cubicBezTo>
                <a:lnTo>
                  <a:pt x="1371604" y="4267296"/>
                </a:lnTo>
                <a:lnTo>
                  <a:pt x="529785" y="4267296"/>
                </a:lnTo>
                <a:cubicBezTo>
                  <a:pt x="237325" y="4266982"/>
                  <a:pt x="319" y="4029972"/>
                  <a:pt x="4" y="3737516"/>
                </a:cubicBezTo>
                <a:lnTo>
                  <a:pt x="4" y="2895696"/>
                </a:lnTo>
                <a:lnTo>
                  <a:pt x="435392" y="2895696"/>
                </a:lnTo>
                <a:cubicBezTo>
                  <a:pt x="522641" y="2895696"/>
                  <a:pt x="607509" y="2858358"/>
                  <a:pt x="674374" y="2790921"/>
                </a:cubicBezTo>
                <a:cubicBezTo>
                  <a:pt x="749507" y="2715188"/>
                  <a:pt x="791332" y="2612613"/>
                  <a:pt x="790579" y="2505933"/>
                </a:cubicBezTo>
                <a:cubicBezTo>
                  <a:pt x="787722" y="2304099"/>
                  <a:pt x="621606" y="2133696"/>
                  <a:pt x="427772" y="2133696"/>
                </a:cubicBezTo>
                <a:lnTo>
                  <a:pt x="4" y="2133696"/>
                </a:lnTo>
                <a:lnTo>
                  <a:pt x="4" y="1282733"/>
                </a:lnTo>
                <a:cubicBezTo>
                  <a:pt x="-551" y="1142582"/>
                  <a:pt x="56353" y="1008327"/>
                  <a:pt x="157452" y="911258"/>
                </a:cubicBezTo>
                <a:cubicBezTo>
                  <a:pt x="257364" y="814884"/>
                  <a:pt x="390971" y="761363"/>
                  <a:pt x="529785" y="762096"/>
                </a:cubicBezTo>
                <a:lnTo>
                  <a:pt x="1132146" y="762096"/>
                </a:lnTo>
                <a:lnTo>
                  <a:pt x="1132146" y="624174"/>
                </a:lnTo>
                <a:cubicBezTo>
                  <a:pt x="1132146" y="279453"/>
                  <a:pt x="1411600" y="1"/>
                  <a:pt x="1756319" y="0"/>
                </a:cubicBezTo>
                <a:cubicBezTo>
                  <a:pt x="1759967" y="0"/>
                  <a:pt x="1763624" y="32"/>
                  <a:pt x="1767273" y="96"/>
                </a:cubicBezTo>
                <a:cubicBezTo>
                  <a:pt x="2105315" y="6002"/>
                  <a:pt x="2380302" y="289466"/>
                  <a:pt x="2380302" y="631889"/>
                </a:cubicBezTo>
                <a:lnTo>
                  <a:pt x="2380302" y="762096"/>
                </a:lnTo>
                <a:lnTo>
                  <a:pt x="2982663" y="762096"/>
                </a:lnTo>
                <a:cubicBezTo>
                  <a:pt x="3268184" y="759029"/>
                  <a:pt x="3502137" y="988001"/>
                  <a:pt x="3505204" y="1273532"/>
                </a:cubicBezTo>
                <a:cubicBezTo>
                  <a:pt x="3505242" y="1277227"/>
                  <a:pt x="3505242" y="1280932"/>
                  <a:pt x="3505204" y="1284638"/>
                </a:cubicBezTo>
                <a:lnTo>
                  <a:pt x="3505204" y="1886999"/>
                </a:lnTo>
                <a:lnTo>
                  <a:pt x="3635316" y="1886999"/>
                </a:lnTo>
                <a:cubicBezTo>
                  <a:pt x="3983740" y="1886999"/>
                  <a:pt x="4267204" y="2163224"/>
                  <a:pt x="4267204" y="2502695"/>
                </a:cubicBezTo>
                <a:cubicBezTo>
                  <a:pt x="4267204" y="2851405"/>
                  <a:pt x="3987264" y="3135155"/>
                  <a:pt x="3643126" y="3135155"/>
                </a:cubicBezTo>
                <a:lnTo>
                  <a:pt x="3505204" y="3135155"/>
                </a:lnTo>
                <a:lnTo>
                  <a:pt x="3505204" y="3737516"/>
                </a:lnTo>
                <a:cubicBezTo>
                  <a:pt x="3505204" y="4029647"/>
                  <a:pt x="3270794" y="4267296"/>
                  <a:pt x="2982663" y="4267296"/>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3" name="Title 2">
            <a:extLst>
              <a:ext uri="{FF2B5EF4-FFF2-40B4-BE49-F238E27FC236}">
                <a16:creationId xmlns:a16="http://schemas.microsoft.com/office/drawing/2014/main" id="{F67F2525-5580-1C5B-F17D-910EB5CA4197}"/>
              </a:ext>
            </a:extLst>
          </p:cNvPr>
          <p:cNvSpPr>
            <a:spLocks noGrp="1"/>
          </p:cNvSpPr>
          <p:nvPr>
            <p:ph type="title"/>
          </p:nvPr>
        </p:nvSpPr>
        <p:spPr>
          <a:xfrm>
            <a:off x="588264" y="2875002"/>
            <a:ext cx="4127692" cy="1107996"/>
          </a:xfrm>
        </p:spPr>
        <p:txBody>
          <a:bodyPr/>
          <a:lstStyle/>
          <a:p>
            <a:r>
              <a:rPr lang="en-US" noProof="0"/>
              <a:t>Data ingestion </a:t>
            </a:r>
            <a:br>
              <a:rPr lang="en-US" noProof="0"/>
            </a:br>
            <a:r>
              <a:rPr lang="en-US" noProof="0"/>
              <a:t>&amp; connectors</a:t>
            </a:r>
          </a:p>
        </p:txBody>
      </p:sp>
      <p:sp>
        <p:nvSpPr>
          <p:cNvPr id="34" name="TextBox 33">
            <a:extLst>
              <a:ext uri="{FF2B5EF4-FFF2-40B4-BE49-F238E27FC236}">
                <a16:creationId xmlns:a16="http://schemas.microsoft.com/office/drawing/2014/main" id="{1B8F39CD-12EF-6042-F10A-B2AF22135299}"/>
              </a:ext>
            </a:extLst>
          </p:cNvPr>
          <p:cNvSpPr txBox="1">
            <a:spLocks/>
          </p:cNvSpPr>
          <p:nvPr/>
        </p:nvSpPr>
        <p:spPr>
          <a:xfrm>
            <a:off x="5496560" y="1448308"/>
            <a:ext cx="5823373" cy="830997"/>
          </a:xfrm>
          <a:prstGeom prst="rect">
            <a:avLst/>
          </a:prstGeom>
          <a:noFill/>
        </p:spPr>
        <p:txBody>
          <a:bodyPr wrap="square" lIns="0" tIns="0" rIns="0" bIns="0" rtlCol="0" anchor="ctr" anchorCtr="0">
            <a:spAutoFit/>
          </a:bodyPr>
          <a:lstStyle/>
          <a:p>
            <a:pPr>
              <a:defRPr/>
            </a:pPr>
            <a:r>
              <a:rPr lang="en-US" sz="1800" noProof="0">
                <a:solidFill>
                  <a:srgbClr val="000000"/>
                </a:solidFill>
                <a:cs typeface="Segoe UI Light" panose="020B0502040204020203" pitchFamily="34" charset="0"/>
              </a:rPr>
              <a:t>Built-in pull indexer support for Azure data sources including OneLake, Blob Storage, Azure SQL, Cosmos DB</a:t>
            </a:r>
          </a:p>
          <a:p>
            <a:pPr>
              <a:defRPr/>
            </a:pPr>
            <a:endParaRPr lang="en-US" sz="1800" noProof="0">
              <a:solidFill>
                <a:srgbClr val="000000"/>
              </a:solidFill>
              <a:cs typeface="Segoe UI Light" panose="020B0502040204020203" pitchFamily="34" charset="0"/>
            </a:endParaRPr>
          </a:p>
        </p:txBody>
      </p:sp>
      <p:sp>
        <p:nvSpPr>
          <p:cNvPr id="52" name="TextBox 51">
            <a:extLst>
              <a:ext uri="{FF2B5EF4-FFF2-40B4-BE49-F238E27FC236}">
                <a16:creationId xmlns:a16="http://schemas.microsoft.com/office/drawing/2014/main" id="{E90532E4-38B7-698E-43E1-2684CBF67AAE}"/>
              </a:ext>
            </a:extLst>
          </p:cNvPr>
          <p:cNvSpPr txBox="1">
            <a:spLocks/>
          </p:cNvSpPr>
          <p:nvPr/>
        </p:nvSpPr>
        <p:spPr>
          <a:xfrm>
            <a:off x="5496561" y="2704211"/>
            <a:ext cx="5647689" cy="830997"/>
          </a:xfrm>
          <a:prstGeom prst="rect">
            <a:avLst/>
          </a:prstGeom>
          <a:noFill/>
        </p:spPr>
        <p:txBody>
          <a:bodyPr wrap="square" lIns="0" tIns="0" rIns="0" bIns="0" rtlCol="0" anchor="ctr" anchorCtr="0">
            <a:spAutoFit/>
          </a:bodyPr>
          <a:lstStyle/>
          <a:p>
            <a:pPr defTabSz="932296">
              <a:spcAft>
                <a:spcPts val="400"/>
              </a:spcAft>
              <a:defRPr/>
            </a:pPr>
            <a:r>
              <a:rPr lang="en-US" sz="1800" noProof="0">
                <a:solidFill>
                  <a:srgbClr val="000000"/>
                </a:solidFill>
                <a:cs typeface="Segoe UI Light" panose="020B0502040204020203" pitchFamily="34" charset="0"/>
              </a:rPr>
              <a:t>Data sources supported by Microsoft Partners: </a:t>
            </a:r>
            <a:r>
              <a:rPr lang="en-US" sz="1800" noProof="0">
                <a:solidFill>
                  <a:srgbClr val="000000"/>
                </a:solidFill>
                <a:cs typeface="Segoe UI Light" panose="020B0502040204020203" pitchFamily="34" charset="0"/>
                <a:hlinkClick r:id="rId3"/>
              </a:rPr>
              <a:t>BA Insights</a:t>
            </a:r>
            <a:r>
              <a:rPr lang="en-US" sz="1800" noProof="0">
                <a:solidFill>
                  <a:srgbClr val="000000"/>
                </a:solidFill>
                <a:cs typeface="Segoe UI Light" panose="020B0502040204020203" pitchFamily="34" charset="0"/>
              </a:rPr>
              <a:t> has 92 connectors to pull data from including SharePoint Online, Confluence, OpenText</a:t>
            </a:r>
          </a:p>
        </p:txBody>
      </p:sp>
      <p:sp>
        <p:nvSpPr>
          <p:cNvPr id="54" name="TextBox 53">
            <a:extLst>
              <a:ext uri="{FF2B5EF4-FFF2-40B4-BE49-F238E27FC236}">
                <a16:creationId xmlns:a16="http://schemas.microsoft.com/office/drawing/2014/main" id="{D69A08A6-F71B-D429-7A30-39183F275D66}"/>
              </a:ext>
            </a:extLst>
          </p:cNvPr>
          <p:cNvSpPr txBox="1">
            <a:spLocks/>
          </p:cNvSpPr>
          <p:nvPr/>
        </p:nvSpPr>
        <p:spPr>
          <a:xfrm>
            <a:off x="5552377" y="4301697"/>
            <a:ext cx="5906033" cy="553998"/>
          </a:xfrm>
          <a:prstGeom prst="rect">
            <a:avLst/>
          </a:prstGeom>
          <a:noFill/>
        </p:spPr>
        <p:txBody>
          <a:bodyPr wrap="square" lIns="0" tIns="0" rIns="0" bIns="0" rtlCol="0" anchor="ctr" anchorCtr="0">
            <a:spAutoFit/>
          </a:bodyPr>
          <a:lstStyle/>
          <a:p>
            <a:r>
              <a:rPr lang="en-US" sz="1800" noProof="0"/>
              <a:t>Push API/SDK for any data source not supported with pull method: </a:t>
            </a:r>
          </a:p>
        </p:txBody>
      </p:sp>
      <p:sp>
        <p:nvSpPr>
          <p:cNvPr id="4" name="TextBox 3">
            <a:extLst>
              <a:ext uri="{FF2B5EF4-FFF2-40B4-BE49-F238E27FC236}">
                <a16:creationId xmlns:a16="http://schemas.microsoft.com/office/drawing/2014/main" id="{BE57C1F4-33C4-37B8-EAF6-2C2806EF1A19}"/>
              </a:ext>
            </a:extLst>
          </p:cNvPr>
          <p:cNvSpPr txBox="1"/>
          <p:nvPr/>
        </p:nvSpPr>
        <p:spPr>
          <a:xfrm>
            <a:off x="4485235" y="5342430"/>
            <a:ext cx="3120910" cy="523220"/>
          </a:xfrm>
          <a:prstGeom prst="rect">
            <a:avLst/>
          </a:prstGeom>
          <a:noFill/>
        </p:spPr>
        <p:txBody>
          <a:bodyPr wrap="square" lIns="91440" tIns="45720" rIns="91440" bIns="45720" anchor="t">
            <a:spAutoFit/>
          </a:bodyPr>
          <a:lstStyle/>
          <a:p>
            <a:r>
              <a:rPr lang="en-US" sz="1400" noProof="0">
                <a:hlinkClick r:id="rId4"/>
              </a:rPr>
              <a:t>🔗 Supported data sources</a:t>
            </a:r>
            <a:endParaRPr lang="en-US" sz="1400" noProof="0">
              <a:cs typeface="Segoe Sans Text"/>
            </a:endParaRPr>
          </a:p>
          <a:p>
            <a:r>
              <a:rPr lang="en-US" sz="1400" noProof="0">
                <a:hlinkClick r:id="rId5"/>
              </a:rPr>
              <a:t>🔗 Integrated Vectorization</a:t>
            </a:r>
            <a:endParaRPr lang="en-US" sz="1400" noProof="0">
              <a:cs typeface="Segoe Sans Text"/>
              <a:hlinkClick r:id="rId5"/>
            </a:endParaRPr>
          </a:p>
        </p:txBody>
      </p:sp>
      <p:sp>
        <p:nvSpPr>
          <p:cNvPr id="8" name="TextBox 7">
            <a:extLst>
              <a:ext uri="{FF2B5EF4-FFF2-40B4-BE49-F238E27FC236}">
                <a16:creationId xmlns:a16="http://schemas.microsoft.com/office/drawing/2014/main" id="{46E6C5CB-435C-2C45-9179-609569011EAA}"/>
              </a:ext>
            </a:extLst>
          </p:cNvPr>
          <p:cNvSpPr txBox="1"/>
          <p:nvPr/>
        </p:nvSpPr>
        <p:spPr>
          <a:xfrm>
            <a:off x="7606145" y="5356463"/>
            <a:ext cx="3674126" cy="523220"/>
          </a:xfrm>
          <a:prstGeom prst="rect">
            <a:avLst/>
          </a:prstGeom>
          <a:noFill/>
        </p:spPr>
        <p:txBody>
          <a:bodyPr wrap="square" lIns="91440" tIns="45720" rIns="91440" bIns="45720" anchor="t">
            <a:spAutoFit/>
          </a:bodyPr>
          <a:lstStyle/>
          <a:p>
            <a:pPr algn="l"/>
            <a:r>
              <a:rPr lang="en-US" sz="1400" noProof="0">
                <a:hlinkClick r:id="rId6"/>
              </a:rPr>
              <a:t>🔗 Data import and ingestion</a:t>
            </a:r>
            <a:endParaRPr lang="en-US" sz="1400" noProof="0">
              <a:cs typeface="Segoe Sans Text"/>
            </a:endParaRPr>
          </a:p>
          <a:p>
            <a:pPr algn="l"/>
            <a:r>
              <a:rPr lang="en-US" sz="1400" noProof="0">
                <a:hlinkClick r:id="rId7"/>
              </a:rPr>
              <a:t>🔗 Push SDK in RAG</a:t>
            </a:r>
            <a:endParaRPr lang="en-US" sz="1400" noProof="0">
              <a:cs typeface="Segoe Sans Text"/>
            </a:endParaRPr>
          </a:p>
        </p:txBody>
      </p:sp>
    </p:spTree>
    <p:extLst>
      <p:ext uri="{BB962C8B-B14F-4D97-AF65-F5344CB8AC3E}">
        <p14:creationId xmlns:p14="http://schemas.microsoft.com/office/powerpoint/2010/main" val="110664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300" fill="hold"/>
                                        <p:tgtEl>
                                          <p:spTgt spid="33"/>
                                        </p:tgtEl>
                                        <p:attrNameLst>
                                          <p:attrName>ppt_w</p:attrName>
                                        </p:attrNameLst>
                                      </p:cBhvr>
                                      <p:tavLst>
                                        <p:tav tm="0">
                                          <p:val>
                                            <p:fltVal val="0"/>
                                          </p:val>
                                        </p:tav>
                                        <p:tav tm="100000">
                                          <p:val>
                                            <p:strVal val="#ppt_w"/>
                                          </p:val>
                                        </p:tav>
                                      </p:tavLst>
                                    </p:anim>
                                    <p:anim calcmode="lin" valueType="num">
                                      <p:cBhvr>
                                        <p:cTn id="8" dur="300" fill="hold"/>
                                        <p:tgtEl>
                                          <p:spTgt spid="33"/>
                                        </p:tgtEl>
                                        <p:attrNameLst>
                                          <p:attrName>ppt_h</p:attrName>
                                        </p:attrNameLst>
                                      </p:cBhvr>
                                      <p:tavLst>
                                        <p:tav tm="0">
                                          <p:val>
                                            <p:fltVal val="0"/>
                                          </p:val>
                                        </p:tav>
                                        <p:tav tm="100000">
                                          <p:val>
                                            <p:strVal val="#ppt_h"/>
                                          </p:val>
                                        </p:tav>
                                      </p:tavLst>
                                    </p:anim>
                                  </p:childTnLst>
                                </p:cTn>
                              </p:par>
                              <p:par>
                                <p:cTn id="9" presetID="6" presetClass="emph" presetSubtype="0" accel="100000" autoRev="1" fill="hold" grpId="1" nodeType="withEffect">
                                  <p:stCondLst>
                                    <p:cond delay="0"/>
                                  </p:stCondLst>
                                  <p:childTnLst>
                                    <p:animScale>
                                      <p:cBhvr>
                                        <p:cTn id="10" dur="300" fill="hold"/>
                                        <p:tgtEl>
                                          <p:spTgt spid="33"/>
                                        </p:tgtEl>
                                      </p:cBhvr>
                                      <p:by x="110000" y="110000"/>
                                    </p:animScale>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42" presetClass="path" presetSubtype="0" decel="100000" fill="hold" grpId="1" nodeType="withEffect">
                                  <p:stCondLst>
                                    <p:cond delay="0"/>
                                  </p:stCondLst>
                                  <p:childTnLst>
                                    <p:animMotion origin="layout" path="M -0.01718 -0.00023 L -3.33333E-6 7.40741E-7 " pathEditMode="relative" rAng="0" ptsTypes="AA">
                                      <p:cBhvr>
                                        <p:cTn id="15" dur="500" fill="hold"/>
                                        <p:tgtEl>
                                          <p:spTgt spid="34"/>
                                        </p:tgtEl>
                                        <p:attrNameLst>
                                          <p:attrName>ppt_x</p:attrName>
                                          <p:attrName>ppt_y</p:attrName>
                                        </p:attrNameLst>
                                      </p:cBhvr>
                                      <p:rCtr x="859" y="0"/>
                                    </p:animMotion>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23" presetClass="entr" presetSubtype="16" fill="hold" grpId="0" nodeType="withEffect">
                                  <p:stCondLst>
                                    <p:cond delay="300"/>
                                  </p:stCondLst>
                                  <p:childTnLst>
                                    <p:set>
                                      <p:cBhvr>
                                        <p:cTn id="20" dur="1" fill="hold">
                                          <p:stCondLst>
                                            <p:cond delay="0"/>
                                          </p:stCondLst>
                                        </p:cTn>
                                        <p:tgtEl>
                                          <p:spTgt spid="7"/>
                                        </p:tgtEl>
                                        <p:attrNameLst>
                                          <p:attrName>style.visibility</p:attrName>
                                        </p:attrNameLst>
                                      </p:cBhvr>
                                      <p:to>
                                        <p:strVal val="visible"/>
                                      </p:to>
                                    </p:set>
                                    <p:anim calcmode="lin" valueType="num">
                                      <p:cBhvr>
                                        <p:cTn id="21" dur="300" fill="hold"/>
                                        <p:tgtEl>
                                          <p:spTgt spid="7"/>
                                        </p:tgtEl>
                                        <p:attrNameLst>
                                          <p:attrName>ppt_w</p:attrName>
                                        </p:attrNameLst>
                                      </p:cBhvr>
                                      <p:tavLst>
                                        <p:tav tm="0">
                                          <p:val>
                                            <p:fltVal val="0"/>
                                          </p:val>
                                        </p:tav>
                                        <p:tav tm="100000">
                                          <p:val>
                                            <p:strVal val="#ppt_w"/>
                                          </p:val>
                                        </p:tav>
                                      </p:tavLst>
                                    </p:anim>
                                    <p:anim calcmode="lin" valueType="num">
                                      <p:cBhvr>
                                        <p:cTn id="22" dur="300" fill="hold"/>
                                        <p:tgtEl>
                                          <p:spTgt spid="7"/>
                                        </p:tgtEl>
                                        <p:attrNameLst>
                                          <p:attrName>ppt_h</p:attrName>
                                        </p:attrNameLst>
                                      </p:cBhvr>
                                      <p:tavLst>
                                        <p:tav tm="0">
                                          <p:val>
                                            <p:fltVal val="0"/>
                                          </p:val>
                                        </p:tav>
                                        <p:tav tm="100000">
                                          <p:val>
                                            <p:strVal val="#ppt_h"/>
                                          </p:val>
                                        </p:tav>
                                      </p:tavLst>
                                    </p:anim>
                                  </p:childTnLst>
                                </p:cTn>
                              </p:par>
                              <p:par>
                                <p:cTn id="23" presetID="6" presetClass="emph" presetSubtype="0" accel="100000" autoRev="1" fill="hold" grpId="1" nodeType="withEffect">
                                  <p:stCondLst>
                                    <p:cond delay="300"/>
                                  </p:stCondLst>
                                  <p:childTnLst>
                                    <p:animScale>
                                      <p:cBhvr>
                                        <p:cTn id="24" dur="300" fill="hold"/>
                                        <p:tgtEl>
                                          <p:spTgt spid="7"/>
                                        </p:tgtEl>
                                      </p:cBhvr>
                                      <p:by x="110000" y="110000"/>
                                    </p:animScale>
                                  </p:childTnLst>
                                </p:cTn>
                              </p:par>
                              <p:par>
                                <p:cTn id="25" presetID="10" presetClass="entr" presetSubtype="0" fill="hold" grpId="0" nodeType="withEffect">
                                  <p:stCondLst>
                                    <p:cond delay="30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50"/>
                                        <p:tgtEl>
                                          <p:spTgt spid="52"/>
                                        </p:tgtEl>
                                      </p:cBhvr>
                                    </p:animEffect>
                                  </p:childTnLst>
                                </p:cTn>
                              </p:par>
                              <p:par>
                                <p:cTn id="28" presetID="42" presetClass="path" presetSubtype="0" decel="100000" fill="hold" grpId="1" nodeType="withEffect">
                                  <p:stCondLst>
                                    <p:cond delay="300"/>
                                  </p:stCondLst>
                                  <p:childTnLst>
                                    <p:animMotion origin="layout" path="M -0.01719 -0.00023 L -1.25E-6 1.85185E-6 " pathEditMode="relative" rAng="0" ptsTypes="AA">
                                      <p:cBhvr>
                                        <p:cTn id="29" dur="500" fill="hold"/>
                                        <p:tgtEl>
                                          <p:spTgt spid="52"/>
                                        </p:tgtEl>
                                        <p:attrNameLst>
                                          <p:attrName>ppt_x</p:attrName>
                                          <p:attrName>ppt_y</p:attrName>
                                        </p:attrNameLst>
                                      </p:cBhvr>
                                      <p:rCtr x="859" y="0"/>
                                    </p:animMotion>
                                  </p:childTnLst>
                                </p:cTn>
                              </p:par>
                              <p:par>
                                <p:cTn id="30" presetID="10" presetClass="entr" presetSubtype="0" fill="hold" nodeType="withEffect">
                                  <p:stCondLst>
                                    <p:cond delay="3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23" presetClass="entr" presetSubtype="16" fill="hold" grpId="0" nodeType="withEffect">
                                  <p:stCondLst>
                                    <p:cond delay="600"/>
                                  </p:stCondLst>
                                  <p:childTnLst>
                                    <p:set>
                                      <p:cBhvr>
                                        <p:cTn id="34" dur="1" fill="hold">
                                          <p:stCondLst>
                                            <p:cond delay="0"/>
                                          </p:stCondLst>
                                        </p:cTn>
                                        <p:tgtEl>
                                          <p:spTgt spid="53"/>
                                        </p:tgtEl>
                                        <p:attrNameLst>
                                          <p:attrName>style.visibility</p:attrName>
                                        </p:attrNameLst>
                                      </p:cBhvr>
                                      <p:to>
                                        <p:strVal val="visible"/>
                                      </p:to>
                                    </p:set>
                                    <p:anim calcmode="lin" valueType="num">
                                      <p:cBhvr>
                                        <p:cTn id="35" dur="300" fill="hold"/>
                                        <p:tgtEl>
                                          <p:spTgt spid="53"/>
                                        </p:tgtEl>
                                        <p:attrNameLst>
                                          <p:attrName>ppt_w</p:attrName>
                                        </p:attrNameLst>
                                      </p:cBhvr>
                                      <p:tavLst>
                                        <p:tav tm="0">
                                          <p:val>
                                            <p:fltVal val="0"/>
                                          </p:val>
                                        </p:tav>
                                        <p:tav tm="100000">
                                          <p:val>
                                            <p:strVal val="#ppt_w"/>
                                          </p:val>
                                        </p:tav>
                                      </p:tavLst>
                                    </p:anim>
                                    <p:anim calcmode="lin" valueType="num">
                                      <p:cBhvr>
                                        <p:cTn id="36" dur="300" fill="hold"/>
                                        <p:tgtEl>
                                          <p:spTgt spid="53"/>
                                        </p:tgtEl>
                                        <p:attrNameLst>
                                          <p:attrName>ppt_h</p:attrName>
                                        </p:attrNameLst>
                                      </p:cBhvr>
                                      <p:tavLst>
                                        <p:tav tm="0">
                                          <p:val>
                                            <p:fltVal val="0"/>
                                          </p:val>
                                        </p:tav>
                                        <p:tav tm="100000">
                                          <p:val>
                                            <p:strVal val="#ppt_h"/>
                                          </p:val>
                                        </p:tav>
                                      </p:tavLst>
                                    </p:anim>
                                  </p:childTnLst>
                                </p:cTn>
                              </p:par>
                              <p:par>
                                <p:cTn id="37" presetID="6" presetClass="emph" presetSubtype="0" accel="100000" autoRev="1" fill="hold" grpId="1" nodeType="withEffect">
                                  <p:stCondLst>
                                    <p:cond delay="600"/>
                                  </p:stCondLst>
                                  <p:childTnLst>
                                    <p:animScale>
                                      <p:cBhvr>
                                        <p:cTn id="38" dur="300" fill="hold"/>
                                        <p:tgtEl>
                                          <p:spTgt spid="53"/>
                                        </p:tgtEl>
                                      </p:cBhvr>
                                      <p:by x="110000" y="110000"/>
                                    </p:animScale>
                                  </p:childTnLst>
                                </p:cTn>
                              </p:par>
                              <p:par>
                                <p:cTn id="39" presetID="10" presetClass="entr" presetSubtype="0" fill="hold" grpId="0" nodeType="withEffect">
                                  <p:stCondLst>
                                    <p:cond delay="6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250"/>
                                        <p:tgtEl>
                                          <p:spTgt spid="54"/>
                                        </p:tgtEl>
                                      </p:cBhvr>
                                    </p:animEffect>
                                  </p:childTnLst>
                                </p:cTn>
                              </p:par>
                              <p:par>
                                <p:cTn id="42" presetID="42" presetClass="path" presetSubtype="0" decel="100000" fill="hold" grpId="1" nodeType="withEffect">
                                  <p:stCondLst>
                                    <p:cond delay="600"/>
                                  </p:stCondLst>
                                  <p:childTnLst>
                                    <p:animMotion origin="layout" path="M -0.01719 -0.00023 L -1.25E-6 1.85185E-6 " pathEditMode="relative" rAng="0" ptsTypes="AA">
                                      <p:cBhvr>
                                        <p:cTn id="43" dur="500" fill="hold"/>
                                        <p:tgtEl>
                                          <p:spTgt spid="5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7" grpId="0" animBg="1"/>
      <p:bldP spid="7" grpId="1" animBg="1"/>
      <p:bldP spid="53" grpId="0" animBg="1"/>
      <p:bldP spid="53" grpId="1" animBg="1"/>
      <p:bldP spid="34" grpId="0"/>
      <p:bldP spid="34" grpId="1"/>
      <p:bldP spid="52" grpId="0"/>
      <p:bldP spid="52" grpId="1"/>
      <p:bldP spid="54" grpId="0"/>
      <p:bldP spid="54"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9DDE-F913-A936-961D-81630A4B7FBF}"/>
              </a:ext>
            </a:extLst>
          </p:cNvPr>
          <p:cNvSpPr>
            <a:spLocks noGrp="1"/>
          </p:cNvSpPr>
          <p:nvPr>
            <p:ph type="title"/>
          </p:nvPr>
        </p:nvSpPr>
        <p:spPr>
          <a:xfrm>
            <a:off x="588263" y="457200"/>
            <a:ext cx="11018520" cy="553998"/>
          </a:xfrm>
        </p:spPr>
        <p:txBody>
          <a:bodyPr/>
          <a:lstStyle/>
          <a:p>
            <a:r>
              <a:rPr lang="en-US" noProof="0"/>
              <a:t>Use data from all over Azure</a:t>
            </a:r>
          </a:p>
        </p:txBody>
      </p:sp>
      <p:sp>
        <p:nvSpPr>
          <p:cNvPr id="3" name="Content Placeholder 2">
            <a:extLst>
              <a:ext uri="{FF2B5EF4-FFF2-40B4-BE49-F238E27FC236}">
                <a16:creationId xmlns:a16="http://schemas.microsoft.com/office/drawing/2014/main" id="{F0F5F736-A7B2-3CC9-E5FA-72263C989C26}"/>
              </a:ext>
            </a:extLst>
          </p:cNvPr>
          <p:cNvSpPr>
            <a:spLocks noGrp="1"/>
          </p:cNvSpPr>
          <p:nvPr>
            <p:ph sz="quarter" idx="10"/>
          </p:nvPr>
        </p:nvSpPr>
        <p:spPr>
          <a:xfrm>
            <a:off x="584200" y="2238594"/>
            <a:ext cx="11018838" cy="4833938"/>
          </a:xfrm>
        </p:spPr>
        <p:txBody>
          <a:bodyPr>
            <a:normAutofit/>
          </a:bodyPr>
          <a:lstStyle/>
          <a:p>
            <a:pPr lvl="1"/>
            <a:r>
              <a:rPr lang="en-US" noProof="0"/>
              <a:t>Azure Storage</a:t>
            </a:r>
          </a:p>
          <a:p>
            <a:pPr lvl="2"/>
            <a:r>
              <a:rPr lang="en-US" noProof="0">
                <a:hlinkClick r:id="rId2"/>
              </a:rPr>
              <a:t>Blob</a:t>
            </a:r>
            <a:endParaRPr lang="en-US" noProof="0"/>
          </a:p>
          <a:p>
            <a:pPr lvl="2"/>
            <a:r>
              <a:rPr lang="en-US" noProof="0">
                <a:hlinkClick r:id="rId3"/>
              </a:rPr>
              <a:t>Data Lake Storage Gen2</a:t>
            </a:r>
            <a:endParaRPr lang="en-US" noProof="0"/>
          </a:p>
          <a:p>
            <a:pPr lvl="2"/>
            <a:r>
              <a:rPr lang="en-US" noProof="0">
                <a:hlinkClick r:id="rId4"/>
              </a:rPr>
              <a:t>Table</a:t>
            </a:r>
            <a:endParaRPr lang="en-US" noProof="0"/>
          </a:p>
          <a:p>
            <a:pPr lvl="2"/>
            <a:r>
              <a:rPr lang="en-US" noProof="0">
                <a:hlinkClick r:id="rId5"/>
              </a:rPr>
              <a:t>Files</a:t>
            </a:r>
            <a:endParaRPr lang="en-US" noProof="0"/>
          </a:p>
          <a:p>
            <a:pPr lvl="1"/>
            <a:r>
              <a:rPr lang="en-US" noProof="0">
                <a:hlinkClick r:id="rId6"/>
              </a:rPr>
              <a:t>OneLake</a:t>
            </a:r>
            <a:endParaRPr lang="en-US" noProof="0"/>
          </a:p>
          <a:p>
            <a:pPr lvl="1"/>
            <a:r>
              <a:rPr lang="en-US" noProof="0"/>
              <a:t>Azure Cosmos DB</a:t>
            </a:r>
          </a:p>
          <a:p>
            <a:pPr lvl="2"/>
            <a:r>
              <a:rPr lang="en-US" noProof="0">
                <a:hlinkClick r:id="rId7"/>
              </a:rPr>
              <a:t>NoSQL</a:t>
            </a:r>
            <a:endParaRPr lang="en-US" noProof="0"/>
          </a:p>
          <a:p>
            <a:pPr lvl="2"/>
            <a:r>
              <a:rPr lang="en-US" noProof="0">
                <a:hlinkClick r:id="rId8"/>
              </a:rPr>
              <a:t>Gremlin</a:t>
            </a:r>
            <a:endParaRPr lang="en-US" noProof="0"/>
          </a:p>
          <a:p>
            <a:pPr lvl="2"/>
            <a:r>
              <a:rPr lang="en-US" noProof="0">
                <a:hlinkClick r:id="rId9"/>
              </a:rPr>
              <a:t>MongoDB</a:t>
            </a:r>
            <a:endParaRPr lang="en-US" noProof="0"/>
          </a:p>
          <a:p>
            <a:pPr lvl="1"/>
            <a:r>
              <a:rPr lang="en-US" noProof="0">
                <a:hlinkClick r:id="rId10"/>
              </a:rPr>
              <a:t>Azure SQL</a:t>
            </a:r>
            <a:endParaRPr lang="en-US" noProof="0"/>
          </a:p>
          <a:p>
            <a:pPr lvl="1"/>
            <a:r>
              <a:rPr lang="en-US" noProof="0">
                <a:hlinkClick r:id="rId11"/>
              </a:rPr>
              <a:t>Azure Database for MySQL</a:t>
            </a:r>
            <a:endParaRPr lang="en-US" noProof="0"/>
          </a:p>
          <a:p>
            <a:pPr lvl="1"/>
            <a:r>
              <a:rPr lang="en-US" noProof="0"/>
              <a:t>A variety </a:t>
            </a:r>
            <a:r>
              <a:rPr lang="en-US" noProof="0">
                <a:hlinkClick r:id="rId12"/>
              </a:rPr>
              <a:t>of partner-supported data sources</a:t>
            </a:r>
            <a:endParaRPr lang="en-US" noProof="0"/>
          </a:p>
          <a:p>
            <a:pPr lvl="1"/>
            <a:endParaRPr lang="en-US" noProof="0"/>
          </a:p>
        </p:txBody>
      </p:sp>
      <p:sp>
        <p:nvSpPr>
          <p:cNvPr id="4" name="Rectangle: Rounded Corners 3">
            <a:extLst>
              <a:ext uri="{FF2B5EF4-FFF2-40B4-BE49-F238E27FC236}">
                <a16:creationId xmlns:a16="http://schemas.microsoft.com/office/drawing/2014/main" id="{73ABFD38-58E4-DB55-9AD2-C0C8C0D3C550}"/>
              </a:ext>
            </a:extLst>
          </p:cNvPr>
          <p:cNvSpPr/>
          <p:nvPr/>
        </p:nvSpPr>
        <p:spPr>
          <a:xfrm>
            <a:off x="588263" y="1297911"/>
            <a:ext cx="11018520" cy="711843"/>
          </a:xfrm>
          <a:prstGeom prst="roundRect">
            <a:avLst>
              <a:gd name="adj" fmla="val 50000"/>
            </a:avLst>
          </a:prstGeom>
          <a:gradFill flip="none" rotWithShape="1">
            <a:gsLst>
              <a:gs pos="63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fontAlgn="base">
              <a:spcBef>
                <a:spcPct val="0"/>
              </a:spcBef>
              <a:spcAft>
                <a:spcPct val="0"/>
              </a:spcAft>
            </a:pPr>
            <a:r>
              <a:rPr lang="en-US" sz="2000" noProof="0">
                <a:ln w="3175">
                  <a:noFill/>
                </a:ln>
                <a:solidFill>
                  <a:schemeClr val="bg1"/>
                </a:solidFill>
                <a:latin typeface="+mj-lt"/>
                <a:cs typeface="Segoe UI" pitchFamily="34" charset="0"/>
                <a:hlinkClick r:id="rId12">
                  <a:extLst>
                    <a:ext uri="{A12FA001-AC4F-418D-AE19-62706E023703}">
                      <ahyp:hlinkClr xmlns:ahyp="http://schemas.microsoft.com/office/drawing/2018/hyperlinkcolor" val="tx"/>
                    </a:ext>
                  </a:extLst>
                </a:hlinkClick>
              </a:rPr>
              <a:t>Supported data sources </a:t>
            </a:r>
            <a:r>
              <a:rPr lang="en-US" sz="2000" noProof="0">
                <a:ln w="3175">
                  <a:noFill/>
                </a:ln>
                <a:gradFill>
                  <a:gsLst>
                    <a:gs pos="76437">
                      <a:srgbClr val="FFFFFF"/>
                    </a:gs>
                    <a:gs pos="55747">
                      <a:srgbClr val="FFFFFF"/>
                    </a:gs>
                  </a:gsLst>
                  <a:path path="circle">
                    <a:fillToRect l="100000" b="100000"/>
                  </a:path>
                </a:gradFill>
                <a:latin typeface="+mj-lt"/>
                <a:cs typeface="Segoe UI" pitchFamily="34" charset="0"/>
              </a:rPr>
              <a:t>include</a:t>
            </a:r>
          </a:p>
        </p:txBody>
      </p:sp>
    </p:spTree>
    <p:extLst>
      <p:ext uri="{BB962C8B-B14F-4D97-AF65-F5344CB8AC3E}">
        <p14:creationId xmlns:p14="http://schemas.microsoft.com/office/powerpoint/2010/main" val="268195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DCC6-BF6B-38CF-DC8B-11F1CD88F779}"/>
              </a:ext>
            </a:extLst>
          </p:cNvPr>
          <p:cNvSpPr>
            <a:spLocks noGrp="1"/>
          </p:cNvSpPr>
          <p:nvPr>
            <p:ph type="title"/>
          </p:nvPr>
        </p:nvSpPr>
        <p:spPr>
          <a:xfrm>
            <a:off x="588263" y="457200"/>
            <a:ext cx="11018520" cy="553998"/>
          </a:xfrm>
        </p:spPr>
        <p:txBody>
          <a:bodyPr/>
          <a:lstStyle/>
          <a:p>
            <a:r>
              <a:rPr lang="en-US" noProof="0"/>
              <a:t>Data sources (1/3)</a:t>
            </a:r>
          </a:p>
        </p:txBody>
      </p:sp>
      <p:sp>
        <p:nvSpPr>
          <p:cNvPr id="3" name="Content Placeholder 2">
            <a:extLst>
              <a:ext uri="{FF2B5EF4-FFF2-40B4-BE49-F238E27FC236}">
                <a16:creationId xmlns:a16="http://schemas.microsoft.com/office/drawing/2014/main" id="{7559AC6B-6EC8-17DD-CCA3-26BEA3A5B93C}"/>
              </a:ext>
            </a:extLst>
          </p:cNvPr>
          <p:cNvSpPr>
            <a:spLocks noGrp="1"/>
          </p:cNvSpPr>
          <p:nvPr>
            <p:ph sz="quarter" idx="10"/>
          </p:nvPr>
        </p:nvSpPr>
        <p:spPr>
          <a:xfrm>
            <a:off x="584200" y="1435100"/>
            <a:ext cx="11018838" cy="2154436"/>
          </a:xfrm>
        </p:spPr>
        <p:txBody>
          <a:bodyPr/>
          <a:lstStyle/>
          <a:p>
            <a:pPr marL="0" indent="0">
              <a:buNone/>
            </a:pPr>
            <a:r>
              <a:rPr lang="en-US" noProof="0"/>
              <a:t>Azure storage</a:t>
            </a:r>
          </a:p>
          <a:p>
            <a:pPr lvl="1"/>
            <a:r>
              <a:rPr lang="en-US" noProof="0"/>
              <a:t>Automatically map supported files in </a:t>
            </a:r>
            <a:r>
              <a:rPr lang="en-US" noProof="0">
                <a:hlinkClick r:id="rId3"/>
              </a:rPr>
              <a:t>Azure Blob Storage</a:t>
            </a:r>
            <a:r>
              <a:rPr lang="en-US" noProof="0"/>
              <a:t>, </a:t>
            </a:r>
            <a:r>
              <a:rPr lang="en-US" noProof="0">
                <a:hlinkClick r:id="rId4"/>
              </a:rPr>
              <a:t>OneLake</a:t>
            </a:r>
            <a:r>
              <a:rPr lang="en-US" noProof="0"/>
              <a:t> datalake, </a:t>
            </a:r>
            <a:r>
              <a:rPr lang="en-US" noProof="0">
                <a:hlinkClick r:id="rId5"/>
              </a:rPr>
              <a:t>Data Lake Storage Gen2</a:t>
            </a:r>
            <a:r>
              <a:rPr lang="en-US" noProof="0"/>
              <a:t>, </a:t>
            </a:r>
            <a:r>
              <a:rPr lang="en-US" noProof="0">
                <a:hlinkClick r:id="rId6"/>
              </a:rPr>
              <a:t>Azure Files</a:t>
            </a:r>
            <a:r>
              <a:rPr lang="en-US" noProof="0"/>
              <a:t> to </a:t>
            </a:r>
            <a:br>
              <a:rPr lang="en-US" noProof="0"/>
            </a:br>
            <a:r>
              <a:rPr lang="en-US" noProof="0"/>
              <a:t>Azure AI Search</a:t>
            </a:r>
          </a:p>
          <a:p>
            <a:pPr lvl="1"/>
            <a:r>
              <a:rPr lang="en-US" noProof="0"/>
              <a:t>Extract text from document formats such as EPUB and PDF</a:t>
            </a:r>
          </a:p>
          <a:p>
            <a:pPr lvl="1"/>
            <a:r>
              <a:rPr lang="en-US" noProof="0"/>
              <a:t>Track changes and deletions to your files</a:t>
            </a:r>
          </a:p>
        </p:txBody>
      </p:sp>
      <p:pic>
        <p:nvPicPr>
          <p:cNvPr id="1026" name="Picture 2">
            <a:extLst>
              <a:ext uri="{FF2B5EF4-FFF2-40B4-BE49-F238E27FC236}">
                <a16:creationId xmlns:a16="http://schemas.microsoft.com/office/drawing/2014/main" id="{C96263C6-4CEC-1976-C1EE-5BA3FC75AC3E}"/>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7130" y="4670644"/>
            <a:ext cx="819150" cy="676275"/>
          </a:xfrm>
          <a:prstGeom prst="rect">
            <a:avLst/>
          </a:prstGeom>
          <a:effectLst>
            <a:outerShdw blurRad="63500" dist="1143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1A0BDA-7561-7534-AD33-34AD2D522932}"/>
              </a:ext>
              <a:ext uri="{C183D7F6-B498-43B3-948B-1728B52AA6E4}">
                <adec:decorative xmlns:adec="http://schemas.microsoft.com/office/drawing/2017/decorative" val="1"/>
              </a:ext>
            </a:extLst>
          </p:cNvPr>
          <p:cNvSpPr txBox="1"/>
          <p:nvPr/>
        </p:nvSpPr>
        <p:spPr>
          <a:xfrm>
            <a:off x="1640000" y="4168862"/>
            <a:ext cx="16734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j-lt"/>
                <a:ea typeface="+mn-ea"/>
                <a:cs typeface="+mn-cs"/>
              </a:rPr>
              <a:t>Azure Storage</a:t>
            </a:r>
          </a:p>
        </p:txBody>
      </p:sp>
      <p:pic>
        <p:nvPicPr>
          <p:cNvPr id="7" name="Picture 6">
            <a:extLst>
              <a:ext uri="{FF2B5EF4-FFF2-40B4-BE49-F238E27FC236}">
                <a16:creationId xmlns:a16="http://schemas.microsoft.com/office/drawing/2014/main" id="{24C279DE-6221-0920-DE47-3CE7FCA2AC3C}"/>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441304" y="3989720"/>
            <a:ext cx="601133" cy="766233"/>
          </a:xfrm>
          <a:prstGeom prst="rect">
            <a:avLst/>
          </a:prstGeom>
        </p:spPr>
      </p:pic>
      <p:sp>
        <p:nvSpPr>
          <p:cNvPr id="8" name="TextBox 7">
            <a:extLst>
              <a:ext uri="{FF2B5EF4-FFF2-40B4-BE49-F238E27FC236}">
                <a16:creationId xmlns:a16="http://schemas.microsoft.com/office/drawing/2014/main" id="{04A96E7E-BE4F-9322-C319-B057258D6F13}"/>
              </a:ext>
              <a:ext uri="{C183D7F6-B498-43B3-948B-1728B52AA6E4}">
                <adec:decorative xmlns:adec="http://schemas.microsoft.com/office/drawing/2017/decorative" val="1"/>
              </a:ext>
            </a:extLst>
          </p:cNvPr>
          <p:cNvSpPr txBox="1"/>
          <p:nvPr/>
        </p:nvSpPr>
        <p:spPr>
          <a:xfrm>
            <a:off x="4470814" y="3573168"/>
            <a:ext cx="25421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j-lt"/>
                <a:ea typeface="+mn-ea"/>
                <a:cs typeface="+mn-cs"/>
              </a:rPr>
              <a:t>Extract Text from Files</a:t>
            </a:r>
          </a:p>
        </p:txBody>
      </p:sp>
      <p:cxnSp>
        <p:nvCxnSpPr>
          <p:cNvPr id="10" name="Straight Arrow Connector 9">
            <a:extLst>
              <a:ext uri="{FF2B5EF4-FFF2-40B4-BE49-F238E27FC236}">
                <a16:creationId xmlns:a16="http://schemas.microsoft.com/office/drawing/2014/main" id="{6A65CB0C-269C-FF92-1A5E-28FB4AC35E09}"/>
              </a:ext>
              <a:ext uri="{C183D7F6-B498-43B3-948B-1728B52AA6E4}">
                <adec:decorative xmlns:adec="http://schemas.microsoft.com/office/drawing/2017/decorative" val="1"/>
              </a:ext>
            </a:extLst>
          </p:cNvPr>
          <p:cNvCxnSpPr/>
          <p:nvPr/>
        </p:nvCxnSpPr>
        <p:spPr>
          <a:xfrm>
            <a:off x="3298964" y="5016080"/>
            <a:ext cx="897773"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2F3D3D-7DB3-EDFC-799D-AD9FF46339CF}"/>
              </a:ext>
              <a:ext uri="{C183D7F6-B498-43B3-948B-1728B52AA6E4}">
                <adec:decorative xmlns:adec="http://schemas.microsoft.com/office/drawing/2017/decorative" val="1"/>
              </a:ext>
            </a:extLst>
          </p:cNvPr>
          <p:cNvCxnSpPr/>
          <p:nvPr/>
        </p:nvCxnSpPr>
        <p:spPr>
          <a:xfrm>
            <a:off x="7197195" y="5016080"/>
            <a:ext cx="897773"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7F42176-04FF-2B14-19FB-0C97CC3701D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441304" y="5356350"/>
            <a:ext cx="601133" cy="766233"/>
          </a:xfrm>
          <a:prstGeom prst="rect">
            <a:avLst/>
          </a:prstGeom>
        </p:spPr>
      </p:pic>
      <p:sp>
        <p:nvSpPr>
          <p:cNvPr id="13" name="Multiplication Sign 12">
            <a:extLst>
              <a:ext uri="{FF2B5EF4-FFF2-40B4-BE49-F238E27FC236}">
                <a16:creationId xmlns:a16="http://schemas.microsoft.com/office/drawing/2014/main" id="{24A5F1AE-356E-3CD9-5CC4-6A84367DE0EB}"/>
              </a:ext>
              <a:ext uri="{C183D7F6-B498-43B3-948B-1728B52AA6E4}">
                <adec:decorative xmlns:adec="http://schemas.microsoft.com/office/drawing/2017/decorative" val="1"/>
              </a:ext>
            </a:extLst>
          </p:cNvPr>
          <p:cNvSpPr/>
          <p:nvPr/>
        </p:nvSpPr>
        <p:spPr>
          <a:xfrm>
            <a:off x="5324776" y="5421171"/>
            <a:ext cx="834189" cy="707825"/>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4" name="TextBox 13">
            <a:extLst>
              <a:ext uri="{FF2B5EF4-FFF2-40B4-BE49-F238E27FC236}">
                <a16:creationId xmlns:a16="http://schemas.microsoft.com/office/drawing/2014/main" id="{4959C649-4643-90BC-07A4-2F1C798D9AE3}"/>
              </a:ext>
              <a:ext uri="{C183D7F6-B498-43B3-948B-1728B52AA6E4}">
                <adec:decorative xmlns:adec="http://schemas.microsoft.com/office/drawing/2017/decorative" val="1"/>
              </a:ext>
            </a:extLst>
          </p:cNvPr>
          <p:cNvSpPr txBox="1"/>
          <p:nvPr/>
        </p:nvSpPr>
        <p:spPr>
          <a:xfrm>
            <a:off x="4470814" y="4802911"/>
            <a:ext cx="25421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j-lt"/>
                <a:ea typeface="+mn-ea"/>
                <a:cs typeface="+mn-cs"/>
              </a:rPr>
              <a:t>Identify Deleted Files</a:t>
            </a:r>
          </a:p>
        </p:txBody>
      </p:sp>
      <p:pic>
        <p:nvPicPr>
          <p:cNvPr id="15" name="Picture 14">
            <a:extLst>
              <a:ext uri="{FF2B5EF4-FFF2-40B4-BE49-F238E27FC236}">
                <a16:creationId xmlns:a16="http://schemas.microsoft.com/office/drawing/2014/main" id="{65B10C2C-1B4C-A931-6BB3-D8B407D59E4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577926" y="4734564"/>
            <a:ext cx="762000" cy="563033"/>
          </a:xfrm>
          <a:prstGeom prst="rect">
            <a:avLst/>
          </a:prstGeom>
          <a:effectLst>
            <a:outerShdw blurRad="63500" dist="114300" dir="2700000" algn="tl" rotWithShape="0">
              <a:prstClr val="black">
                <a:alpha val="20000"/>
              </a:prstClr>
            </a:outerShdw>
          </a:effectLst>
        </p:spPr>
      </p:pic>
      <p:sp>
        <p:nvSpPr>
          <p:cNvPr id="16" name="TextBox 15">
            <a:extLst>
              <a:ext uri="{FF2B5EF4-FFF2-40B4-BE49-F238E27FC236}">
                <a16:creationId xmlns:a16="http://schemas.microsoft.com/office/drawing/2014/main" id="{4B00CC15-8721-C62E-0499-ABAFFB543155}"/>
              </a:ext>
              <a:ext uri="{C183D7F6-B498-43B3-948B-1728B52AA6E4}">
                <adec:decorative xmlns:adec="http://schemas.microsoft.com/office/drawing/2017/decorative" val="1"/>
              </a:ext>
            </a:extLst>
          </p:cNvPr>
          <p:cNvSpPr txBox="1"/>
          <p:nvPr/>
        </p:nvSpPr>
        <p:spPr>
          <a:xfrm>
            <a:off x="7632552" y="4168862"/>
            <a:ext cx="26527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j-lt"/>
                <a:ea typeface="+mn-ea"/>
                <a:cs typeface="+mn-cs"/>
              </a:rPr>
              <a:t>Update Azure AI Search</a:t>
            </a:r>
          </a:p>
        </p:txBody>
      </p:sp>
    </p:spTree>
    <p:extLst>
      <p:ext uri="{BB962C8B-B14F-4D97-AF65-F5344CB8AC3E}">
        <p14:creationId xmlns:p14="http://schemas.microsoft.com/office/powerpoint/2010/main" val="1481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693E-47E2-6C2D-C9B6-004594340F9A}"/>
              </a:ext>
            </a:extLst>
          </p:cNvPr>
          <p:cNvSpPr>
            <a:spLocks noGrp="1"/>
          </p:cNvSpPr>
          <p:nvPr>
            <p:ph type="title"/>
          </p:nvPr>
        </p:nvSpPr>
        <p:spPr>
          <a:xfrm>
            <a:off x="586740" y="304800"/>
            <a:ext cx="11018520" cy="553998"/>
          </a:xfrm>
        </p:spPr>
        <p:txBody>
          <a:bodyPr/>
          <a:lstStyle/>
          <a:p>
            <a:pPr algn="ctr"/>
            <a:r>
              <a:rPr lang="en-US" noProof="0"/>
              <a:t>Extensive evaluations on RAG quality performance</a:t>
            </a:r>
          </a:p>
        </p:txBody>
      </p:sp>
      <p:graphicFrame>
        <p:nvGraphicFramePr>
          <p:cNvPr id="4" name="Table 3">
            <a:extLst>
              <a:ext uri="{FF2B5EF4-FFF2-40B4-BE49-F238E27FC236}">
                <a16:creationId xmlns:a16="http://schemas.microsoft.com/office/drawing/2014/main" id="{72E64564-4218-1671-0ABA-C1BC1364C939}"/>
              </a:ext>
            </a:extLst>
          </p:cNvPr>
          <p:cNvGraphicFramePr>
            <a:graphicFrameLocks noGrp="1"/>
          </p:cNvGraphicFramePr>
          <p:nvPr>
            <p:extLst>
              <p:ext uri="{D42A27DB-BD31-4B8C-83A1-F6EECF244321}">
                <p14:modId xmlns:p14="http://schemas.microsoft.com/office/powerpoint/2010/main" val="1351528156"/>
              </p:ext>
            </p:extLst>
          </p:nvPr>
        </p:nvGraphicFramePr>
        <p:xfrm>
          <a:off x="568874" y="1229194"/>
          <a:ext cx="11018521" cy="5171605"/>
        </p:xfrm>
        <a:graphic>
          <a:graphicData uri="http://schemas.openxmlformats.org/drawingml/2006/table">
            <a:tbl>
              <a:tblPr>
                <a:tableStyleId>{B301B821-A1FF-4177-AEE7-76D212191A09}</a:tableStyleId>
              </a:tblPr>
              <a:tblGrid>
                <a:gridCol w="1510360">
                  <a:extLst>
                    <a:ext uri="{9D8B030D-6E8A-4147-A177-3AD203B41FA5}">
                      <a16:colId xmlns:a16="http://schemas.microsoft.com/office/drawing/2014/main" val="1485725619"/>
                    </a:ext>
                  </a:extLst>
                </a:gridCol>
                <a:gridCol w="1888761">
                  <a:extLst>
                    <a:ext uri="{9D8B030D-6E8A-4147-A177-3AD203B41FA5}">
                      <a16:colId xmlns:a16="http://schemas.microsoft.com/office/drawing/2014/main" val="4178578468"/>
                    </a:ext>
                  </a:extLst>
                </a:gridCol>
                <a:gridCol w="1269900">
                  <a:extLst>
                    <a:ext uri="{9D8B030D-6E8A-4147-A177-3AD203B41FA5}">
                      <a16:colId xmlns:a16="http://schemas.microsoft.com/office/drawing/2014/main" val="336193829"/>
                    </a:ext>
                  </a:extLst>
                </a:gridCol>
                <a:gridCol w="1269900">
                  <a:extLst>
                    <a:ext uri="{9D8B030D-6E8A-4147-A177-3AD203B41FA5}">
                      <a16:colId xmlns:a16="http://schemas.microsoft.com/office/drawing/2014/main" val="303826926"/>
                    </a:ext>
                  </a:extLst>
                </a:gridCol>
                <a:gridCol w="1269900">
                  <a:extLst>
                    <a:ext uri="{9D8B030D-6E8A-4147-A177-3AD203B41FA5}">
                      <a16:colId xmlns:a16="http://schemas.microsoft.com/office/drawing/2014/main" val="1875389215"/>
                    </a:ext>
                  </a:extLst>
                </a:gridCol>
                <a:gridCol w="1269900">
                  <a:extLst>
                    <a:ext uri="{9D8B030D-6E8A-4147-A177-3AD203B41FA5}">
                      <a16:colId xmlns:a16="http://schemas.microsoft.com/office/drawing/2014/main" val="2984919960"/>
                    </a:ext>
                  </a:extLst>
                </a:gridCol>
                <a:gridCol w="1269900">
                  <a:extLst>
                    <a:ext uri="{9D8B030D-6E8A-4147-A177-3AD203B41FA5}">
                      <a16:colId xmlns:a16="http://schemas.microsoft.com/office/drawing/2014/main" val="1277590863"/>
                    </a:ext>
                  </a:extLst>
                </a:gridCol>
                <a:gridCol w="1269900">
                  <a:extLst>
                    <a:ext uri="{9D8B030D-6E8A-4147-A177-3AD203B41FA5}">
                      <a16:colId xmlns:a16="http://schemas.microsoft.com/office/drawing/2014/main" val="1616621283"/>
                    </a:ext>
                  </a:extLst>
                </a:gridCol>
              </a:tblGrid>
              <a:tr h="279622">
                <a:tc rowSpan="2" gridSpan="2">
                  <a:txBody>
                    <a:bodyPr/>
                    <a:lstStyle/>
                    <a:p>
                      <a:pPr algn="ctr" fontAlgn="b"/>
                      <a:endParaRPr lang="en-US" sz="1600" b="0" i="0" u="none" strike="noStrike" noProof="0">
                        <a:solidFill>
                          <a:schemeClr val="tx1"/>
                        </a:solidFill>
                        <a:effectLst/>
                        <a:latin typeface="Aptos Narrow" panose="020B0004020202020204" pitchFamily="34" charset="0"/>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rowSpan="2" hMerge="1">
                  <a:txBody>
                    <a:bodyPr/>
                    <a:lstStyle/>
                    <a:p>
                      <a:endParaRPr lang="en-US"/>
                    </a:p>
                  </a:txBody>
                  <a:tcPr/>
                </a:tc>
                <a:tc gridSpan="2">
                  <a:txBody>
                    <a:bodyPr/>
                    <a:lstStyle/>
                    <a:p>
                      <a:pPr algn="ctr" fontAlgn="t"/>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Open Source</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hMerge="1">
                  <a:txBody>
                    <a:bodyPr/>
                    <a:lstStyle/>
                    <a:p>
                      <a:endParaRPr lang="en-US"/>
                    </a:p>
                  </a:txBody>
                  <a:tcPr/>
                </a:tc>
                <a:tc gridSpan="4">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Internal</a:t>
                      </a: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28405477"/>
                  </a:ext>
                </a:extLst>
              </a:tr>
              <a:tr h="418031">
                <a:tc gridSpan="2" vMerge="1">
                  <a:txBody>
                    <a:bodyPr/>
                    <a:lstStyle/>
                    <a:p>
                      <a:endParaRPr lang="en-US"/>
                    </a:p>
                  </a:txBody>
                  <a:tcPr/>
                </a:tc>
                <a:tc hMerge="1" vMerge="1">
                  <a:txBody>
                    <a:bodyPr/>
                    <a:lstStyle/>
                    <a:p>
                      <a:endParaRPr lang="en-US"/>
                    </a:p>
                  </a:txBody>
                  <a:tcPr/>
                </a:tc>
                <a:tc>
                  <a:txBody>
                    <a:bodyPr/>
                    <a:lstStyle/>
                    <a:p>
                      <a:pPr algn="ctr" fontAlgn="t"/>
                      <a:r>
                        <a:rPr lang="en-US" sz="1200" b="1" u="none" strike="noStrike" noProof="0">
                          <a:solidFill>
                            <a:schemeClr val="tx1"/>
                          </a:solidFill>
                          <a:effectLst/>
                          <a:latin typeface="Segoe UI Semibold"/>
                        </a:rPr>
                        <a:t>BEIR </a:t>
                      </a:r>
                      <a:br>
                        <a:rPr lang="en-US" sz="1200" b="1" u="none" strike="noStrike" noProof="0">
                          <a:solidFill>
                            <a:srgbClr val="FFFFFF"/>
                          </a:solidFill>
                          <a:effectLst/>
                          <a:latin typeface="Segoe UI Semibold"/>
                        </a:rPr>
                      </a:br>
                      <a:r>
                        <a:rPr lang="en-US" sz="1200" b="1" u="none" strike="noStrike" noProof="0">
                          <a:solidFill>
                            <a:schemeClr val="tx1"/>
                          </a:solidFill>
                          <a:effectLst/>
                          <a:latin typeface="Segoe UI Semibold"/>
                        </a:rPr>
                        <a:t>(NDCG10)</a:t>
                      </a:r>
                      <a:endParaRPr lang="en-US" sz="1200" b="1" i="0" u="none" strike="noStrike" noProof="0">
                        <a:solidFill>
                          <a:schemeClr val="tx1"/>
                        </a:solidFill>
                        <a:effectLst/>
                        <a:latin typeface="Segoe UI Semibold"/>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t"/>
                      <a:r>
                        <a:rPr lang="en-US" sz="1200" b="1" u="none" strike="noStrike" noProof="0">
                          <a:solidFill>
                            <a:schemeClr val="tx1"/>
                          </a:solidFill>
                          <a:effectLst/>
                          <a:latin typeface="Segoe UI Semibold"/>
                        </a:rPr>
                        <a:t>MIRACL</a:t>
                      </a:r>
                      <a:br>
                        <a:rPr lang="en-US" sz="1200" b="1" u="none" strike="noStrike" noProof="0">
                          <a:solidFill>
                            <a:srgbClr val="FFFFFF"/>
                          </a:solidFill>
                          <a:effectLst/>
                          <a:latin typeface="Segoe UI Semibold"/>
                        </a:rPr>
                      </a:br>
                      <a:r>
                        <a:rPr lang="en-US" sz="1200" b="1" u="none" strike="noStrike" noProof="0">
                          <a:solidFill>
                            <a:schemeClr val="tx1"/>
                          </a:solidFill>
                          <a:effectLst/>
                          <a:latin typeface="Segoe UI Semibold"/>
                        </a:rPr>
                        <a:t> (NDCG10)</a:t>
                      </a:r>
                      <a:endParaRPr lang="en-US" sz="1200" b="1" i="0" u="none" strike="noStrike" noProof="0">
                        <a:solidFill>
                          <a:schemeClr val="tx1"/>
                        </a:solidFill>
                        <a:effectLst/>
                        <a:latin typeface="Segoe UI Semibold"/>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t"/>
                      <a:r>
                        <a:rPr lang="en-US" sz="1200" b="1" u="none" strike="noStrike" noProof="0">
                          <a:solidFill>
                            <a:schemeClr val="tx1"/>
                          </a:solidFill>
                          <a:effectLst/>
                          <a:latin typeface="Segoe UI Semibold"/>
                        </a:rPr>
                        <a:t>Customer</a:t>
                      </a:r>
                      <a:br>
                        <a:rPr lang="en-US" sz="1200" b="1" u="none" strike="noStrike" noProof="0">
                          <a:solidFill>
                            <a:srgbClr val="FFFFFF"/>
                          </a:solidFill>
                          <a:effectLst/>
                          <a:latin typeface="Segoe UI Semibold"/>
                        </a:rPr>
                      </a:br>
                      <a:r>
                        <a:rPr lang="en-US" sz="1200" b="1" u="none" strike="noStrike" noProof="0">
                          <a:solidFill>
                            <a:schemeClr val="tx1"/>
                          </a:solidFill>
                          <a:effectLst/>
                          <a:latin typeface="Segoe UI Semibold"/>
                        </a:rPr>
                        <a:t>(NDCG3)</a:t>
                      </a:r>
                      <a:endParaRPr lang="en-US" sz="1200" b="1" i="0" u="none" strike="noStrike" noProof="0">
                        <a:solidFill>
                          <a:schemeClr val="tx1"/>
                        </a:solidFill>
                        <a:effectLst/>
                        <a:latin typeface="Segoe UI Semibold"/>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t"/>
                      <a:r>
                        <a:rPr lang="en-US" sz="1200" b="1" u="none" strike="noStrike" noProof="0">
                          <a:solidFill>
                            <a:schemeClr val="tx1"/>
                          </a:solidFill>
                          <a:effectLst/>
                          <a:latin typeface="Segoe UI Semibold"/>
                        </a:rPr>
                        <a:t>MIML</a:t>
                      </a:r>
                      <a:br>
                        <a:rPr lang="en-US" sz="1200" b="1" u="none" strike="noStrike" noProof="0">
                          <a:solidFill>
                            <a:srgbClr val="FFFFFF"/>
                          </a:solidFill>
                          <a:effectLst/>
                          <a:latin typeface="Segoe UI Semibold"/>
                        </a:rPr>
                      </a:br>
                      <a:r>
                        <a:rPr lang="en-US" sz="1200" b="1" u="none" strike="noStrike" noProof="0">
                          <a:solidFill>
                            <a:schemeClr val="tx1"/>
                          </a:solidFill>
                          <a:effectLst/>
                          <a:latin typeface="Segoe UI Semibold"/>
                        </a:rPr>
                        <a:t> (NDCG3)</a:t>
                      </a:r>
                      <a:endParaRPr lang="en-US" sz="1200" b="1" i="0" u="none" strike="noStrike" noProof="0">
                        <a:solidFill>
                          <a:schemeClr val="tx1"/>
                        </a:solidFill>
                        <a:effectLst/>
                        <a:latin typeface="Segoe UI Semibold"/>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t"/>
                      <a:r>
                        <a:rPr lang="en-US" sz="1200" b="1" u="none" strike="noStrike" noProof="0">
                          <a:solidFill>
                            <a:schemeClr val="tx1"/>
                          </a:solidFill>
                          <a:effectLst/>
                          <a:latin typeface="Segoe UI Semibold"/>
                        </a:rPr>
                        <a:t>Support</a:t>
                      </a:r>
                      <a:br>
                        <a:rPr lang="en-US" sz="1200" b="1" u="none" strike="noStrike" noProof="0">
                          <a:solidFill>
                            <a:schemeClr val="tx1"/>
                          </a:solidFill>
                          <a:effectLst/>
                          <a:latin typeface="Segoe UI Semibold"/>
                        </a:rPr>
                      </a:br>
                      <a:r>
                        <a:rPr lang="en-US" sz="1200" b="1" u="none" strike="noStrike" noProof="0">
                          <a:solidFill>
                            <a:schemeClr val="tx1"/>
                          </a:solidFill>
                          <a:effectLst/>
                          <a:latin typeface="Segoe UI Semibold"/>
                        </a:rPr>
                        <a:t>(NDCG3)</a:t>
                      </a:r>
                      <a:endParaRPr lang="en-US" sz="1200" b="1" i="0" u="none" strike="noStrike" noProof="0">
                        <a:solidFill>
                          <a:schemeClr val="tx1"/>
                        </a:solidFill>
                        <a:effectLst/>
                        <a:latin typeface="Segoe UI Semibold"/>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t"/>
                      <a:r>
                        <a:rPr lang="en-US" sz="1200" b="1" u="none" strike="noStrike" noProof="0">
                          <a:solidFill>
                            <a:schemeClr val="tx1"/>
                          </a:solidFill>
                          <a:effectLst/>
                          <a:latin typeface="Segoe UI Semibold"/>
                        </a:rPr>
                        <a:t>Average</a:t>
                      </a:r>
                      <a:br>
                        <a:rPr lang="en-US" sz="1200" b="1" u="none" strike="noStrike" noProof="0">
                          <a:solidFill>
                            <a:srgbClr val="FFFFFF"/>
                          </a:solidFill>
                          <a:effectLst/>
                          <a:latin typeface="Segoe UI Semibold"/>
                        </a:rPr>
                      </a:br>
                      <a:r>
                        <a:rPr lang="en-US" sz="1200" b="1" u="none" strike="noStrike" noProof="0">
                          <a:solidFill>
                            <a:schemeClr val="tx1"/>
                          </a:solidFill>
                          <a:effectLst/>
                          <a:latin typeface="Segoe UI Semibold"/>
                        </a:rPr>
                        <a:t>(NDCG3)</a:t>
                      </a:r>
                      <a:endParaRPr lang="en-US" sz="1200" b="1" i="0" u="none" strike="noStrike" noProof="0">
                        <a:solidFill>
                          <a:schemeClr val="tx1"/>
                        </a:solidFill>
                        <a:effectLst/>
                        <a:latin typeface="Segoe UI Semibold"/>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624818512"/>
                  </a:ext>
                </a:extLst>
              </a:tr>
              <a:tr h="279622">
                <a:tc gridSpan="2">
                  <a:txBody>
                    <a:bodyPr/>
                    <a:lstStyle/>
                    <a:p>
                      <a:pPr marL="0" algn="ctr" defTabSz="932742" rtl="0" eaLnBrk="1" fontAlgn="t" latinLnBrk="0" hangingPunct="1"/>
                      <a:r>
                        <a:rPr kumimoji="0" lang="en-US" sz="1200" b="0" i="0" u="none" strike="noStrike" kern="1200" cap="none" spc="0" normalizeH="0" baseline="0" noProof="0">
                          <a:ln w="3175">
                            <a:noFill/>
                          </a:ln>
                          <a:solidFill>
                            <a:schemeClr val="tx1"/>
                          </a:solidFill>
                          <a:effectLst/>
                          <a:uLnTx/>
                          <a:uFillTx/>
                          <a:latin typeface="+mj-lt"/>
                          <a:ea typeface="+mn-ea"/>
                          <a:cs typeface="Segoe UI" panose="020B0502040204020203" pitchFamily="34" charset="0"/>
                        </a:rPr>
                        <a:t>KEYWORD</a:t>
                      </a: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400" noProof="0">
                          <a:solidFill>
                            <a:schemeClr val="tx1"/>
                          </a:solidFill>
                          <a:latin typeface="Segoe UI"/>
                        </a:rPr>
                        <a:t>41.6</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49.5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43.5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46.1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38.4</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42.6</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3874236477"/>
                  </a:ext>
                </a:extLst>
              </a:tr>
              <a:tr h="279622">
                <a:tc rowSpan="5">
                  <a:txBody>
                    <a:bodyPr/>
                    <a:lstStyle/>
                    <a:p>
                      <a:pPr marL="0" algn="l"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OpenAI</a:t>
                      </a:r>
                      <a:b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br>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ADA-002</a:t>
                      </a:r>
                    </a:p>
                  </a:txBody>
                  <a:tcPr marL="144000" marR="2156" marT="21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t"/>
                      <a:r>
                        <a:rPr lang="en-US" sz="1400" b="1" u="none" strike="noStrike" noProof="0">
                          <a:solidFill>
                            <a:schemeClr val="tx1"/>
                          </a:solidFill>
                          <a:effectLst/>
                          <a:latin typeface="Segoe UI Semibold"/>
                        </a:rPr>
                        <a:t>VECTOR</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47.3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57.3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38.0</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51.9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45.5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45.1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948153010"/>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50.2</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59.1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45.3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53.1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46.9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48.4</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152371554"/>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HYBRID_L2_LEGACY</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51.3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72.0</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62.1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67.7</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59.7</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63.1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2122370708"/>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HYBRID_L2_NEW</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55.0</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78.0</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68.2</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75.0</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69.9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71.1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2828222493"/>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HYBRID_QR_L2_NEW</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54.9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78.1</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68.1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75.5</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71.5</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71.7</a:t>
                      </a: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3956333331"/>
                  </a:ext>
                </a:extLst>
              </a:tr>
              <a:tr h="279622">
                <a:tc rowSpan="5">
                  <a:txBody>
                    <a:bodyPr/>
                    <a:lstStyle/>
                    <a:p>
                      <a:pPr marL="0" algn="l"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OpenAI TEXT-EMBEDDING-</a:t>
                      </a:r>
                      <a:b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br>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003-LARGE</a:t>
                      </a:r>
                    </a:p>
                  </a:txBody>
                  <a:tcPr marL="144000" marR="2156" marT="21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t"/>
                      <a:r>
                        <a:rPr lang="en-US" sz="1400" b="1" u="none" strike="noStrike" noProof="0">
                          <a:solidFill>
                            <a:schemeClr val="tx1"/>
                          </a:solidFill>
                          <a:effectLst/>
                          <a:latin typeface="Segoe UI Semibold"/>
                        </a:rPr>
                        <a:t>VECTOR</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54.6</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78.1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42.6</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60.3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35.0</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46.0</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904214742"/>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53.0</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70.5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48.5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58.2</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46.9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51.2</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2704197449"/>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HYBRID_L2_LEGACY</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52.1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71.8</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63.3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69.5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59.3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64.0</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82062382"/>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HYBRID_L2_NEW</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56.3</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79.3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69.4</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77.2</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70.3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72.3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2562315454"/>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HYBRID_QR_L2_NEW</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55.9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79.4</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69.3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77.2</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72.0</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72.8</a:t>
                      </a: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773407594"/>
                  </a:ext>
                </a:extLst>
              </a:tr>
              <a:tr h="279622">
                <a:tc rowSpan="5">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OpenAI TEXT-EMBEDDING-</a:t>
                      </a:r>
                      <a:b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br>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003-LARGE</a:t>
                      </a:r>
                    </a:p>
                    <a:p>
                      <a:pPr marL="0" algn="l"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-256-BQ</a:t>
                      </a:r>
                    </a:p>
                  </a:txBody>
                  <a:tcPr marL="144000" marR="2156" marT="215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t"/>
                      <a:r>
                        <a:rPr lang="en-US" sz="1400" b="1" u="none" strike="noStrike" noProof="0">
                          <a:solidFill>
                            <a:schemeClr val="tx1"/>
                          </a:solidFill>
                          <a:effectLst/>
                          <a:latin typeface="Segoe UI Semibold"/>
                        </a:rPr>
                        <a:t>VECTOR</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47.5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73.4</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37.1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53.4</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31.0</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40.5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1057772747"/>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49.6</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69.5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45.7</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55.7</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43.5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48.3</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92084563"/>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HYBRID_L2_LEGACY</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51.5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71.8</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62.4</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68.5</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57.9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62.9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3539211028"/>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HYBRID_L2_NEW</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55.3</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79.0</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68.5</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75.9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68.1</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ctr" fontAlgn="ctr"/>
                      <a:r>
                        <a:rPr lang="en-US" sz="1400" noProof="0">
                          <a:solidFill>
                            <a:schemeClr val="tx1"/>
                          </a:solidFill>
                          <a:latin typeface="Segoe UI"/>
                        </a:rPr>
                        <a:t>70.8</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1191427222"/>
                  </a:ext>
                </a:extLst>
              </a:tr>
              <a:tr h="279622">
                <a:tc vMerge="1">
                  <a:txBody>
                    <a:bodyPr/>
                    <a:lstStyle/>
                    <a:p>
                      <a:endParaRPr lang="en-US"/>
                    </a:p>
                  </a:txBody>
                  <a:tcPr/>
                </a:tc>
                <a:tc>
                  <a:txBody>
                    <a:bodyPr/>
                    <a:lstStyle/>
                    <a:p>
                      <a:pPr algn="l" fontAlgn="t"/>
                      <a:r>
                        <a:rPr lang="en-US" sz="1400" b="1" u="none" strike="noStrike" noProof="0">
                          <a:solidFill>
                            <a:schemeClr val="tx1"/>
                          </a:solidFill>
                          <a:effectLst/>
                          <a:latin typeface="Segoe UI Semibold"/>
                        </a:rPr>
                        <a:t>HYBRID_QR_L2_NEW</a:t>
                      </a:r>
                      <a:endParaRPr lang="en-US" sz="1400" b="1" i="0" u="none" strike="noStrike" noProof="0">
                        <a:solidFill>
                          <a:schemeClr val="tx1"/>
                        </a:solidFill>
                        <a:effectLst/>
                        <a:latin typeface="Segoe UI Semibold"/>
                      </a:endParaRPr>
                    </a:p>
                  </a:txBody>
                  <a:tcPr marL="2156" marR="2156" marT="2156" marB="0" anchor="ctr">
                    <a:lnL w="12700" cap="flat" cmpd="sng" algn="ctr">
                      <a:no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400" noProof="0">
                          <a:solidFill>
                            <a:schemeClr val="tx1"/>
                          </a:solidFill>
                          <a:latin typeface="Segoe UI"/>
                        </a:rPr>
                        <a:t>55.2</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400" noProof="0">
                          <a:solidFill>
                            <a:schemeClr val="tx1"/>
                          </a:solidFill>
                          <a:latin typeface="Segoe UI"/>
                        </a:rPr>
                        <a:t>78.9</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400" noProof="0">
                          <a:solidFill>
                            <a:schemeClr val="tx1"/>
                          </a:solidFill>
                          <a:latin typeface="Segoe UI"/>
                        </a:rPr>
                        <a:t>68.4</a:t>
                      </a:r>
                      <a:endParaRPr lang="en-US" sz="1400" i="0" noProof="0">
                        <a:solidFill>
                          <a:schemeClr val="tx1"/>
                        </a:solidFill>
                        <a:latin typeface="Segoe UI"/>
                      </a:endParaRP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76.2</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70.6</a:t>
                      </a:r>
                    </a:p>
                  </a:txBody>
                  <a:tcPr marL="2156" marR="2156" marT="2156"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32742" rtl="0" eaLnBrk="1" fontAlgn="t" latinLnBrk="0" hangingPunct="1"/>
                      <a:r>
                        <a:rPr lang="en-US" sz="1400" b="1" kern="1200" noProof="0">
                          <a:ln w="3175">
                            <a:noFill/>
                          </a:ln>
                          <a:gradFill flip="none" rotWithShape="1">
                            <a:gsLst>
                              <a:gs pos="0">
                                <a:srgbClr val="F65567"/>
                              </a:gs>
                              <a:gs pos="100000">
                                <a:srgbClr val="318581"/>
                              </a:gs>
                              <a:gs pos="68000">
                                <a:srgbClr val="0A6BBA"/>
                              </a:gs>
                              <a:gs pos="31000">
                                <a:srgbClr val="AC35AF"/>
                              </a:gs>
                            </a:gsLst>
                            <a:path path="circle">
                              <a:fillToRect l="100000" t="100000"/>
                            </a:path>
                            <a:tileRect r="-100000" b="-100000"/>
                          </a:gradFill>
                          <a:latin typeface="Segoe UI Variable Display Semibold" pitchFamily="2" charset="0"/>
                          <a:ea typeface="+mn-ea"/>
                          <a:cs typeface="Segoe UI" panose="020B0502040204020203" pitchFamily="34" charset="0"/>
                        </a:rPr>
                        <a:t>71.7</a:t>
                      </a:r>
                    </a:p>
                  </a:txBody>
                  <a:tcPr marL="2156" marR="2156" marT="2156" marB="0" anchor="ctr">
                    <a:lnL w="12700" cap="flat" cmpd="sng" algn="ctr">
                      <a:solidFill>
                        <a:srgbClr val="3A495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7112385"/>
                  </a:ext>
                </a:extLst>
              </a:tr>
            </a:tbl>
          </a:graphicData>
        </a:graphic>
      </p:graphicFrame>
      <p:sp>
        <p:nvSpPr>
          <p:cNvPr id="5" name="Rounded Rectangle 4">
            <a:extLst>
              <a:ext uri="{FF2B5EF4-FFF2-40B4-BE49-F238E27FC236}">
                <a16:creationId xmlns:a16="http://schemas.microsoft.com/office/drawing/2014/main" id="{FCAB9DAB-E039-3733-6E49-1DA3E366F5B8}"/>
              </a:ext>
              <a:ext uri="{C183D7F6-B498-43B3-948B-1728B52AA6E4}">
                <adec:decorative xmlns:adec="http://schemas.microsoft.com/office/drawing/2017/decorative" val="1"/>
              </a:ext>
            </a:extLst>
          </p:cNvPr>
          <p:cNvSpPr/>
          <p:nvPr/>
        </p:nvSpPr>
        <p:spPr bwMode="auto">
          <a:xfrm>
            <a:off x="568874" y="1229194"/>
            <a:ext cx="11018520" cy="5171606"/>
          </a:xfrm>
          <a:prstGeom prst="roundRect">
            <a:avLst>
              <a:gd name="adj" fmla="val 409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401214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2.5E-6 0 L 2.5E-6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2.5E-6 0 L 2.5E-6 0.03542 " pathEditMode="relative" rAng="0" ptsTypes="AA">
                                      <p:cBhvr>
                                        <p:cTn id="1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a:extLst>
              <a:ext uri="{FF2B5EF4-FFF2-40B4-BE49-F238E27FC236}">
                <a16:creationId xmlns:a16="http://schemas.microsoft.com/office/drawing/2014/main" id="{CAF2A4D8-85F1-D95B-E6CD-F1848F9BD0DA}"/>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486" y="3901218"/>
            <a:ext cx="607468" cy="501514"/>
          </a:xfrm>
          <a:prstGeom prst="rect">
            <a:avLst/>
          </a:prstGeom>
          <a:effectLst>
            <a:outerShdw blurRad="63500" dist="1143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EA34F54-7202-000A-4238-F8677356D5CF}"/>
              </a:ext>
              <a:ext uri="{C183D7F6-B498-43B3-948B-1728B52AA6E4}">
                <adec:decorative xmlns:adec="http://schemas.microsoft.com/office/drawing/2017/decorative" val="1"/>
              </a:ext>
            </a:extLst>
          </p:cNvPr>
          <p:cNvCxnSpPr>
            <a:cxnSpLocks/>
          </p:cNvCxnSpPr>
          <p:nvPr/>
        </p:nvCxnSpPr>
        <p:spPr>
          <a:xfrm>
            <a:off x="3859246" y="4788731"/>
            <a:ext cx="938463"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26DB1B-74B0-13D5-4765-84A9ED23342A}"/>
              </a:ext>
              <a:ext uri="{C183D7F6-B498-43B3-948B-1728B52AA6E4}">
                <adec:decorative xmlns:adec="http://schemas.microsoft.com/office/drawing/2017/decorative" val="1"/>
              </a:ext>
            </a:extLst>
          </p:cNvPr>
          <p:cNvCxnSpPr>
            <a:cxnSpLocks/>
          </p:cNvCxnSpPr>
          <p:nvPr/>
        </p:nvCxnSpPr>
        <p:spPr>
          <a:xfrm>
            <a:off x="8653135" y="4788731"/>
            <a:ext cx="897773"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12" name="Picture 1">
            <a:extLst>
              <a:ext uri="{FF2B5EF4-FFF2-40B4-BE49-F238E27FC236}">
                <a16:creationId xmlns:a16="http://schemas.microsoft.com/office/drawing/2014/main" id="{839F113B-FE79-FA7A-DCEA-4BEF99DC64E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550" y="4569182"/>
            <a:ext cx="593341" cy="586277"/>
          </a:xfrm>
          <a:prstGeom prst="rect">
            <a:avLst/>
          </a:prstGeom>
          <a:effectLst>
            <a:outerShdw blurRad="63500" dist="1143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4" name="Picture 1">
            <a:extLst>
              <a:ext uri="{FF2B5EF4-FFF2-40B4-BE49-F238E27FC236}">
                <a16:creationId xmlns:a16="http://schemas.microsoft.com/office/drawing/2014/main" id="{D70009C0-DBCF-06A3-1A84-C1DA6891E3C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590" y="5336433"/>
            <a:ext cx="473260" cy="607468"/>
          </a:xfrm>
          <a:prstGeom prst="rect">
            <a:avLst/>
          </a:prstGeom>
          <a:effectLst>
            <a:outerShdw blurRad="63500" dist="1143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64D81D-5B75-5E95-A7E3-EDB66B879B0F}"/>
              </a:ext>
            </a:extLst>
          </p:cNvPr>
          <p:cNvSpPr>
            <a:spLocks noGrp="1"/>
          </p:cNvSpPr>
          <p:nvPr>
            <p:ph type="title"/>
          </p:nvPr>
        </p:nvSpPr>
        <p:spPr>
          <a:xfrm>
            <a:off x="588263" y="457200"/>
            <a:ext cx="11018520" cy="553998"/>
          </a:xfrm>
        </p:spPr>
        <p:txBody>
          <a:bodyPr/>
          <a:lstStyle/>
          <a:p>
            <a:r>
              <a:rPr lang="en-US" noProof="0"/>
              <a:t>Data sources (2/3)</a:t>
            </a:r>
          </a:p>
        </p:txBody>
      </p:sp>
      <p:sp>
        <p:nvSpPr>
          <p:cNvPr id="3" name="Content Placeholder 2">
            <a:extLst>
              <a:ext uri="{FF2B5EF4-FFF2-40B4-BE49-F238E27FC236}">
                <a16:creationId xmlns:a16="http://schemas.microsoft.com/office/drawing/2014/main" id="{1AB0DB3E-18D5-EAD6-3DB2-0F967D511AA2}"/>
              </a:ext>
            </a:extLst>
          </p:cNvPr>
          <p:cNvSpPr>
            <a:spLocks noGrp="1"/>
          </p:cNvSpPr>
          <p:nvPr>
            <p:ph sz="quarter" idx="10"/>
          </p:nvPr>
        </p:nvSpPr>
        <p:spPr>
          <a:xfrm>
            <a:off x="584200" y="1435100"/>
            <a:ext cx="11018838" cy="2425279"/>
          </a:xfrm>
        </p:spPr>
        <p:txBody>
          <a:bodyPr/>
          <a:lstStyle/>
          <a:p>
            <a:pPr marL="0" indent="0">
              <a:buNone/>
            </a:pPr>
            <a:r>
              <a:rPr lang="en-US" noProof="0"/>
              <a:t>Other built-in data sources include</a:t>
            </a:r>
          </a:p>
          <a:p>
            <a:pPr lvl="1"/>
            <a:r>
              <a:rPr lang="en-US" noProof="0"/>
              <a:t>Azure Table Storage</a:t>
            </a:r>
          </a:p>
          <a:p>
            <a:pPr lvl="1"/>
            <a:r>
              <a:rPr lang="en-US" noProof="0"/>
              <a:t>Azure Cosmos DB for </a:t>
            </a:r>
            <a:r>
              <a:rPr lang="en-US" noProof="0">
                <a:hlinkClick r:id="rId5"/>
              </a:rPr>
              <a:t>NoSQL</a:t>
            </a:r>
            <a:r>
              <a:rPr lang="en-US" noProof="0"/>
              <a:t>, </a:t>
            </a:r>
            <a:r>
              <a:rPr lang="en-US" noProof="0">
                <a:hlinkClick r:id="rId6"/>
              </a:rPr>
              <a:t>MongoDB</a:t>
            </a:r>
            <a:r>
              <a:rPr lang="en-US" noProof="0"/>
              <a:t>, and </a:t>
            </a:r>
            <a:r>
              <a:rPr lang="en-US" noProof="0">
                <a:hlinkClick r:id="rId7"/>
              </a:rPr>
              <a:t>Apache Gremlin</a:t>
            </a:r>
            <a:endParaRPr lang="en-US" noProof="0"/>
          </a:p>
          <a:p>
            <a:pPr lvl="1"/>
            <a:r>
              <a:rPr lang="en-US" noProof="0">
                <a:hlinkClick r:id="rId8"/>
              </a:rPr>
              <a:t>Azure SQL Database</a:t>
            </a:r>
            <a:r>
              <a:rPr lang="en-US" noProof="0"/>
              <a:t>, </a:t>
            </a:r>
            <a:r>
              <a:rPr lang="en-US" noProof="0">
                <a:hlinkClick r:id="rId9"/>
              </a:rPr>
              <a:t>Azure SQL Managed Instance</a:t>
            </a:r>
            <a:r>
              <a:rPr lang="en-US" noProof="0"/>
              <a:t>, or </a:t>
            </a:r>
            <a:r>
              <a:rPr lang="en-US" noProof="0">
                <a:hlinkClick r:id="rId10"/>
              </a:rPr>
              <a:t>SQL Server on Azure Virtual Machines</a:t>
            </a:r>
            <a:endParaRPr lang="en-US" noProof="0"/>
          </a:p>
          <a:p>
            <a:pPr marL="0" indent="0">
              <a:buNone/>
            </a:pPr>
            <a:r>
              <a:rPr lang="en-US" noProof="0"/>
              <a:t>Supports change and deletion tracking</a:t>
            </a:r>
          </a:p>
          <a:p>
            <a:pPr lvl="1"/>
            <a:endParaRPr lang="en-US" noProof="0"/>
          </a:p>
        </p:txBody>
      </p:sp>
      <p:sp>
        <p:nvSpPr>
          <p:cNvPr id="4" name="TextBox 3">
            <a:extLst>
              <a:ext uri="{FF2B5EF4-FFF2-40B4-BE49-F238E27FC236}">
                <a16:creationId xmlns:a16="http://schemas.microsoft.com/office/drawing/2014/main" id="{906903B4-0759-BFB2-4E70-EA1B407C39BB}"/>
              </a:ext>
            </a:extLst>
          </p:cNvPr>
          <p:cNvSpPr txBox="1"/>
          <p:nvPr/>
        </p:nvSpPr>
        <p:spPr>
          <a:xfrm>
            <a:off x="598871" y="3961540"/>
            <a:ext cx="230605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j-lt"/>
                <a:ea typeface="+mn-ea"/>
                <a:cs typeface="+mn-cs"/>
              </a:rPr>
              <a:t>Azure Table Storage</a:t>
            </a:r>
          </a:p>
        </p:txBody>
      </p:sp>
      <p:sp>
        <p:nvSpPr>
          <p:cNvPr id="13" name="TextBox 12">
            <a:extLst>
              <a:ext uri="{FF2B5EF4-FFF2-40B4-BE49-F238E27FC236}">
                <a16:creationId xmlns:a16="http://schemas.microsoft.com/office/drawing/2014/main" id="{424CE1C6-2248-2D32-D9A2-F75CEA10DA9D}"/>
              </a:ext>
            </a:extLst>
          </p:cNvPr>
          <p:cNvSpPr txBox="1"/>
          <p:nvPr/>
        </p:nvSpPr>
        <p:spPr>
          <a:xfrm>
            <a:off x="598871" y="4693292"/>
            <a:ext cx="230605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j-lt"/>
                <a:ea typeface="+mn-ea"/>
                <a:cs typeface="+mn-cs"/>
              </a:rPr>
              <a:t>Azure Cosmos DB</a:t>
            </a:r>
          </a:p>
        </p:txBody>
      </p:sp>
      <p:sp>
        <p:nvSpPr>
          <p:cNvPr id="15" name="TextBox 14">
            <a:extLst>
              <a:ext uri="{FF2B5EF4-FFF2-40B4-BE49-F238E27FC236}">
                <a16:creationId xmlns:a16="http://schemas.microsoft.com/office/drawing/2014/main" id="{503EB0D0-7B31-323E-B0F8-0BB6A142E691}"/>
              </a:ext>
            </a:extLst>
          </p:cNvPr>
          <p:cNvSpPr txBox="1"/>
          <p:nvPr/>
        </p:nvSpPr>
        <p:spPr>
          <a:xfrm>
            <a:off x="1592024" y="5425043"/>
            <a:ext cx="131290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j-lt"/>
                <a:ea typeface="+mn-ea"/>
                <a:cs typeface="+mn-cs"/>
              </a:rPr>
              <a:t>Azure SQL</a:t>
            </a:r>
          </a:p>
        </p:txBody>
      </p:sp>
      <p:sp>
        <p:nvSpPr>
          <p:cNvPr id="6" name="TextBox 5">
            <a:extLst>
              <a:ext uri="{FF2B5EF4-FFF2-40B4-BE49-F238E27FC236}">
                <a16:creationId xmlns:a16="http://schemas.microsoft.com/office/drawing/2014/main" id="{7C42133F-A25E-0C13-1333-BCA5D8A3FA94}"/>
              </a:ext>
            </a:extLst>
          </p:cNvPr>
          <p:cNvSpPr txBox="1"/>
          <p:nvPr/>
        </p:nvSpPr>
        <p:spPr>
          <a:xfrm>
            <a:off x="5527946" y="3872944"/>
            <a:ext cx="23060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j-lt"/>
                <a:ea typeface="+mn-ea"/>
                <a:cs typeface="+mn-cs"/>
              </a:rPr>
              <a:t>Find changed rows</a:t>
            </a:r>
          </a:p>
        </p:txBody>
      </p:sp>
      <p:graphicFrame>
        <p:nvGraphicFramePr>
          <p:cNvPr id="5" name="Table 4">
            <a:extLst>
              <a:ext uri="{FF2B5EF4-FFF2-40B4-BE49-F238E27FC236}">
                <a16:creationId xmlns:a16="http://schemas.microsoft.com/office/drawing/2014/main" id="{0B66507F-DD0F-7D21-4D37-6B3A602B8693}"/>
              </a:ext>
            </a:extLst>
          </p:cNvPr>
          <p:cNvGraphicFramePr>
            <a:graphicFrameLocks noGrp="1"/>
          </p:cNvGraphicFramePr>
          <p:nvPr>
            <p:extLst>
              <p:ext uri="{D42A27DB-BD31-4B8C-83A1-F6EECF244321}">
                <p14:modId xmlns:p14="http://schemas.microsoft.com/office/powerpoint/2010/main" val="1953150898"/>
              </p:ext>
            </p:extLst>
          </p:nvPr>
        </p:nvGraphicFramePr>
        <p:xfrm>
          <a:off x="5094140" y="4417891"/>
          <a:ext cx="3173664" cy="741680"/>
        </p:xfrm>
        <a:graphic>
          <a:graphicData uri="http://schemas.openxmlformats.org/drawingml/2006/table">
            <a:tbl>
              <a:tblPr firstRow="1" bandRow="1">
                <a:tableStyleId>{5C22544A-7EE6-4342-B048-85BDC9FD1C3A}</a:tableStyleId>
              </a:tblPr>
              <a:tblGrid>
                <a:gridCol w="1586832">
                  <a:extLst>
                    <a:ext uri="{9D8B030D-6E8A-4147-A177-3AD203B41FA5}">
                      <a16:colId xmlns:a16="http://schemas.microsoft.com/office/drawing/2014/main" val="878695979"/>
                    </a:ext>
                  </a:extLst>
                </a:gridCol>
                <a:gridCol w="1586832">
                  <a:extLst>
                    <a:ext uri="{9D8B030D-6E8A-4147-A177-3AD203B41FA5}">
                      <a16:colId xmlns:a16="http://schemas.microsoft.com/office/drawing/2014/main" val="94004297"/>
                    </a:ext>
                  </a:extLst>
                </a:gridCol>
              </a:tblGrid>
              <a:tr h="370840">
                <a:tc>
                  <a:txBody>
                    <a:bodyPr/>
                    <a:lstStyle/>
                    <a:p>
                      <a:pPr algn="ctr"/>
                      <a:r>
                        <a:rPr lang="en-US" noProof="0"/>
                        <a:t>Name</a:t>
                      </a:r>
                    </a:p>
                  </a:txBody>
                  <a:tcPr/>
                </a:tc>
                <a:tc>
                  <a:txBody>
                    <a:bodyPr/>
                    <a:lstStyle/>
                    <a:p>
                      <a:pPr algn="ctr"/>
                      <a:r>
                        <a:rPr lang="en-US" noProof="0"/>
                        <a:t>Age</a:t>
                      </a:r>
                    </a:p>
                  </a:txBody>
                  <a:tcPr/>
                </a:tc>
                <a:extLst>
                  <a:ext uri="{0D108BD9-81ED-4DB2-BD59-A6C34878D82A}">
                    <a16:rowId xmlns:a16="http://schemas.microsoft.com/office/drawing/2014/main" val="310670092"/>
                  </a:ext>
                </a:extLst>
              </a:tr>
              <a:tr h="370840">
                <a:tc>
                  <a:txBody>
                    <a:bodyPr/>
                    <a:lstStyle/>
                    <a:p>
                      <a:pPr algn="ctr"/>
                      <a:r>
                        <a:rPr lang="en-US" noProof="0"/>
                        <a:t>Sally</a:t>
                      </a:r>
                    </a:p>
                  </a:txBody>
                  <a:tcPr/>
                </a:tc>
                <a:tc>
                  <a:txBody>
                    <a:bodyPr/>
                    <a:lstStyle/>
                    <a:p>
                      <a:pPr algn="ctr"/>
                      <a:r>
                        <a:rPr lang="en-US" noProof="0"/>
                        <a:t>30</a:t>
                      </a:r>
                    </a:p>
                  </a:txBody>
                  <a:tcPr/>
                </a:tc>
                <a:extLst>
                  <a:ext uri="{0D108BD9-81ED-4DB2-BD59-A6C34878D82A}">
                    <a16:rowId xmlns:a16="http://schemas.microsoft.com/office/drawing/2014/main" val="585862074"/>
                  </a:ext>
                </a:extLst>
              </a:tr>
            </a:tbl>
          </a:graphicData>
        </a:graphic>
      </p:graphicFrame>
      <p:sp>
        <p:nvSpPr>
          <p:cNvPr id="11" name="TextBox 10">
            <a:extLst>
              <a:ext uri="{FF2B5EF4-FFF2-40B4-BE49-F238E27FC236}">
                <a16:creationId xmlns:a16="http://schemas.microsoft.com/office/drawing/2014/main" id="{BFA40D72-97D3-D832-BB0C-DB484CF4613B}"/>
              </a:ext>
            </a:extLst>
          </p:cNvPr>
          <p:cNvSpPr txBox="1"/>
          <p:nvPr/>
        </p:nvSpPr>
        <p:spPr>
          <a:xfrm>
            <a:off x="9027563" y="3961540"/>
            <a:ext cx="26527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j-lt"/>
                <a:ea typeface="+mn-ea"/>
                <a:cs typeface="+mn-cs"/>
              </a:rPr>
              <a:t>Update Azure AI Search</a:t>
            </a:r>
          </a:p>
        </p:txBody>
      </p:sp>
      <p:pic>
        <p:nvPicPr>
          <p:cNvPr id="10" name="Picture 9">
            <a:extLst>
              <a:ext uri="{FF2B5EF4-FFF2-40B4-BE49-F238E27FC236}">
                <a16:creationId xmlns:a16="http://schemas.microsoft.com/office/drawing/2014/main" id="{E8B2D26A-BEC0-3565-B6AB-EE8DB2A34A3B}"/>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9972937" y="4507215"/>
            <a:ext cx="762000" cy="563033"/>
          </a:xfrm>
          <a:prstGeom prst="rect">
            <a:avLst/>
          </a:prstGeom>
          <a:effectLst>
            <a:outerShdw blurRad="63500" dist="114300" dir="2700000" algn="tl" rotWithShape="0">
              <a:prstClr val="black">
                <a:alpha val="20000"/>
              </a:prstClr>
            </a:outerShdw>
          </a:effectLst>
        </p:spPr>
      </p:pic>
    </p:spTree>
    <p:extLst>
      <p:ext uri="{BB962C8B-B14F-4D97-AF65-F5344CB8AC3E}">
        <p14:creationId xmlns:p14="http://schemas.microsoft.com/office/powerpoint/2010/main" val="141610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B7C0-A8CB-E8BD-026F-FBD66671A81C}"/>
              </a:ext>
            </a:extLst>
          </p:cNvPr>
          <p:cNvSpPr>
            <a:spLocks noGrp="1"/>
          </p:cNvSpPr>
          <p:nvPr>
            <p:ph type="title"/>
          </p:nvPr>
        </p:nvSpPr>
        <p:spPr>
          <a:xfrm>
            <a:off x="588263" y="457200"/>
            <a:ext cx="11018520" cy="553998"/>
          </a:xfrm>
        </p:spPr>
        <p:txBody>
          <a:bodyPr/>
          <a:lstStyle/>
          <a:p>
            <a:r>
              <a:rPr lang="en-US" noProof="0"/>
              <a:t>Data sources (3/3)</a:t>
            </a:r>
          </a:p>
        </p:txBody>
      </p:sp>
      <p:sp>
        <p:nvSpPr>
          <p:cNvPr id="3" name="Content Placeholder 2">
            <a:extLst>
              <a:ext uri="{FF2B5EF4-FFF2-40B4-BE49-F238E27FC236}">
                <a16:creationId xmlns:a16="http://schemas.microsoft.com/office/drawing/2014/main" id="{7AF3E5EC-ACE9-8F85-EA77-586EA16A0B50}"/>
              </a:ext>
            </a:extLst>
          </p:cNvPr>
          <p:cNvSpPr>
            <a:spLocks noGrp="1"/>
          </p:cNvSpPr>
          <p:nvPr>
            <p:ph sz="quarter" idx="10"/>
          </p:nvPr>
        </p:nvSpPr>
        <p:spPr>
          <a:xfrm>
            <a:off x="584200" y="1435100"/>
            <a:ext cx="11018838" cy="800219"/>
          </a:xfrm>
        </p:spPr>
        <p:txBody>
          <a:bodyPr/>
          <a:lstStyle/>
          <a:p>
            <a:pPr marL="0" indent="0">
              <a:buNone/>
            </a:pPr>
            <a:r>
              <a:rPr lang="en-US" noProof="0">
                <a:hlinkClick r:id="rId2"/>
              </a:rPr>
              <a:t>Partner data sources</a:t>
            </a:r>
            <a:endParaRPr lang="en-US" noProof="0"/>
          </a:p>
          <a:p>
            <a:pPr lvl="1"/>
            <a:r>
              <a:rPr lang="en-US" noProof="0"/>
              <a:t>Find over 100 data source connectors provided by third-party Microsoft partners</a:t>
            </a:r>
          </a:p>
        </p:txBody>
      </p:sp>
    </p:spTree>
    <p:extLst>
      <p:ext uri="{BB962C8B-B14F-4D97-AF65-F5344CB8AC3E}">
        <p14:creationId xmlns:p14="http://schemas.microsoft.com/office/powerpoint/2010/main" val="64427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252F-907E-C1CD-7624-95EC38DDE6B8}"/>
              </a:ext>
            </a:extLst>
          </p:cNvPr>
          <p:cNvSpPr>
            <a:spLocks noGrp="1"/>
          </p:cNvSpPr>
          <p:nvPr>
            <p:ph type="title"/>
          </p:nvPr>
        </p:nvSpPr>
        <p:spPr>
          <a:xfrm>
            <a:off x="588263" y="457200"/>
            <a:ext cx="11018520" cy="553998"/>
          </a:xfrm>
        </p:spPr>
        <p:txBody>
          <a:bodyPr wrap="square" anchor="t">
            <a:normAutofit/>
          </a:bodyPr>
          <a:lstStyle/>
          <a:p>
            <a:r>
              <a:rPr lang="en-US" noProof="0"/>
              <a:t>Indexing (Pull indexers)</a:t>
            </a:r>
          </a:p>
        </p:txBody>
      </p:sp>
      <p:sp>
        <p:nvSpPr>
          <p:cNvPr id="3" name="TextBox 2">
            <a:extLst>
              <a:ext uri="{FF2B5EF4-FFF2-40B4-BE49-F238E27FC236}">
                <a16:creationId xmlns:a16="http://schemas.microsoft.com/office/drawing/2014/main" id="{58A2A9DD-65D6-C1C4-7D11-34B45F37CCE3}"/>
              </a:ext>
            </a:extLst>
          </p:cNvPr>
          <p:cNvSpPr txBox="1"/>
          <p:nvPr/>
        </p:nvSpPr>
        <p:spPr>
          <a:xfrm>
            <a:off x="588263" y="1335673"/>
            <a:ext cx="11286948" cy="5367702"/>
          </a:xfrm>
          <a:prstGeom prst="rect">
            <a:avLst/>
          </a:prstGeom>
          <a:noFill/>
        </p:spPr>
        <p:txBody>
          <a:bodyPr wrap="square" lIns="0" tIns="0" rIns="0" bIns="0" rtlCol="0">
            <a:spAutoFit/>
          </a:bodyPr>
          <a:lstStyle/>
          <a:p>
            <a:pPr algn="l"/>
            <a:r>
              <a:rPr lang="en-US" noProof="0">
                <a:latin typeface="+mj-lt"/>
              </a:rPr>
              <a:t>Indexer (pull model)</a:t>
            </a:r>
          </a:p>
          <a:p>
            <a:pPr marL="168275" indent="-168275" algn="l">
              <a:buFont typeface="Arial" panose="020B0604020202020204" pitchFamily="34" charset="0"/>
              <a:buChar char="•"/>
            </a:pPr>
            <a:r>
              <a:rPr lang="en-US" sz="1600" noProof="0"/>
              <a:t>Crawler that extracts data from cloud data sources and populates a search index</a:t>
            </a:r>
          </a:p>
          <a:p>
            <a:pPr marL="168275" indent="-168275" algn="l">
              <a:buFont typeface="Arial" panose="020B0604020202020204" pitchFamily="34" charset="0"/>
              <a:buChar char="•"/>
            </a:pPr>
            <a:r>
              <a:rPr lang="en-US" sz="1600" noProof="0"/>
              <a:t>Drive skillset execution (AI enrichment) </a:t>
            </a:r>
          </a:p>
          <a:p>
            <a:pPr marL="168275" indent="-168275" algn="l">
              <a:buFont typeface="Arial" panose="020B0604020202020204" pitchFamily="34" charset="0"/>
              <a:buChar char="•"/>
            </a:pPr>
            <a:r>
              <a:rPr lang="en-US" sz="1600" noProof="0"/>
              <a:t>Can be run on demand or on a recurring data refresh schedule (incremental indexing)</a:t>
            </a:r>
          </a:p>
          <a:p>
            <a:pPr algn="l"/>
            <a:endParaRPr lang="en-US" noProof="0"/>
          </a:p>
          <a:p>
            <a:pPr algn="l"/>
            <a:r>
              <a:rPr lang="en-US" noProof="0">
                <a:latin typeface="+mj-lt"/>
              </a:rPr>
              <a:t>Best practices</a:t>
            </a:r>
          </a:p>
          <a:p>
            <a:pPr marL="168275" indent="-168275" algn="l">
              <a:buFont typeface="Arial" panose="020B0604020202020204" pitchFamily="34" charset="0"/>
              <a:buChar char="•"/>
            </a:pPr>
            <a:r>
              <a:rPr lang="en-US" sz="1600" noProof="0"/>
              <a:t>Understand indexing limits</a:t>
            </a:r>
          </a:p>
          <a:p>
            <a:pPr marL="168275" indent="-168275" algn="l">
              <a:buFont typeface="Arial" panose="020B0604020202020204" pitchFamily="34" charset="0"/>
              <a:buChar char="•"/>
            </a:pPr>
            <a:r>
              <a:rPr lang="en-US" sz="1600" noProof="0"/>
              <a:t>Run on a schedule and continuously to correct errors</a:t>
            </a:r>
          </a:p>
          <a:p>
            <a:pPr marL="168275" indent="-168275" algn="l">
              <a:buFont typeface="Arial" panose="020B0604020202020204" pitchFamily="34" charset="0"/>
              <a:buChar char="•"/>
            </a:pPr>
            <a:r>
              <a:rPr lang="en-US" sz="1600" noProof="0"/>
              <a:t>Identify data source needs (multiple data sources going to a single index, data source support, limits and configuration</a:t>
            </a:r>
          </a:p>
          <a:p>
            <a:pPr marL="168275" indent="-168275" algn="l">
              <a:buFont typeface="Arial" panose="020B0604020202020204" pitchFamily="34" charset="0"/>
              <a:buChar char="•"/>
            </a:pPr>
            <a:r>
              <a:rPr lang="en-US" sz="1600" noProof="0"/>
              <a:t>Configure data source document deletion policy if needed</a:t>
            </a:r>
          </a:p>
          <a:p>
            <a:pPr marL="168275" indent="-168275" algn="l">
              <a:buFont typeface="Arial" panose="020B0604020202020204" pitchFamily="34" charset="0"/>
              <a:buChar char="•"/>
            </a:pPr>
            <a:r>
              <a:rPr lang="en-US" sz="1600" noProof="0"/>
              <a:t>Recognize data types for proper parsing (JSON, JSON lines, CSV, markdown, etc.)</a:t>
            </a:r>
          </a:p>
          <a:p>
            <a:pPr marL="168275" indent="-168275" algn="l">
              <a:buFont typeface="Arial" panose="020B0604020202020204" pitchFamily="34" charset="0"/>
              <a:buChar char="•"/>
            </a:pPr>
            <a:r>
              <a:rPr lang="en-US" sz="1600" noProof="0"/>
              <a:t>If handling PDFs or images with embedded text, consider AI enrichment with OCR or Azure AI Document Intelligence layout</a:t>
            </a:r>
          </a:p>
          <a:p>
            <a:pPr marL="168275" indent="-168275" algn="l">
              <a:buFont typeface="Arial" panose="020B0604020202020204" pitchFamily="34" charset="0"/>
              <a:buChar char="•"/>
            </a:pPr>
            <a:r>
              <a:rPr lang="en-US" sz="1600" noProof="0"/>
              <a:t>Configure batch size based on workload</a:t>
            </a:r>
          </a:p>
          <a:p>
            <a:pPr marL="168275" indent="-168275" algn="l">
              <a:buFont typeface="Arial" panose="020B0604020202020204" pitchFamily="34" charset="0"/>
              <a:buChar char="•"/>
            </a:pPr>
            <a:r>
              <a:rPr lang="en-US" sz="1600" noProof="0"/>
              <a:t>Consider integrated Vectorization if using vector search</a:t>
            </a:r>
          </a:p>
          <a:p>
            <a:pPr marL="168275" indent="-168275" algn="l">
              <a:buFont typeface="Arial" panose="020B0604020202020204" pitchFamily="34" charset="0"/>
              <a:buChar char="•"/>
            </a:pPr>
            <a:r>
              <a:rPr lang="en-US" sz="1600" noProof="0"/>
              <a:t>Identify AI enrichment needs, such as language translation or recognition, key phrase extraction, etc.</a:t>
            </a:r>
          </a:p>
          <a:p>
            <a:pPr marL="168275" indent="-168275" algn="l">
              <a:buFont typeface="Arial" panose="020B0604020202020204" pitchFamily="34" charset="0"/>
              <a:buChar char="•"/>
            </a:pPr>
            <a:r>
              <a:rPr lang="en-US" sz="1600" noProof="0"/>
              <a:t>Test with various data types/sizes to understand indexing time and optimize the process</a:t>
            </a:r>
          </a:p>
          <a:p>
            <a:pPr marL="168275" indent="-168275" algn="l">
              <a:buFont typeface="Arial" panose="020B0604020202020204" pitchFamily="34" charset="0"/>
              <a:buChar char="•"/>
            </a:pPr>
            <a:r>
              <a:rPr lang="en-US" sz="1600" noProof="0"/>
              <a:t>Identify type of authentication being used (Managed identity is recommended)</a:t>
            </a:r>
          </a:p>
          <a:p>
            <a:pPr marL="168275" indent="-168275" algn="l">
              <a:buFont typeface="Arial" panose="020B0604020202020204" pitchFamily="34" charset="0"/>
              <a:buChar char="•"/>
            </a:pPr>
            <a:r>
              <a:rPr lang="en-US" sz="1600" noProof="0"/>
              <a:t>Recognize if private endpoints will be used for secure connections and configure shared private links appropriately</a:t>
            </a:r>
          </a:p>
          <a:p>
            <a:pPr marL="285750" indent="-285750" algn="l">
              <a:buFont typeface="Arial" panose="020B0604020202020204" pitchFamily="34" charset="0"/>
              <a:buChar char="•"/>
            </a:pPr>
            <a:endParaRPr lang="en-US" noProof="0"/>
          </a:p>
          <a:p>
            <a:r>
              <a:rPr lang="en-US" noProof="0">
                <a:hlinkClick r:id="rId3"/>
              </a:rPr>
              <a:t>🔗 Indexing example with Integrated Vectorization</a:t>
            </a:r>
            <a:endParaRPr lang="en-US" sz="1800" noProof="0"/>
          </a:p>
          <a:p>
            <a:pPr algn="l"/>
            <a:endParaRPr lang="en-US" noProof="0"/>
          </a:p>
        </p:txBody>
      </p:sp>
      <p:pic>
        <p:nvPicPr>
          <p:cNvPr id="7" name="Picture 6">
            <a:extLst>
              <a:ext uri="{FF2B5EF4-FFF2-40B4-BE49-F238E27FC236}">
                <a16:creationId xmlns:a16="http://schemas.microsoft.com/office/drawing/2014/main" id="{7A71101D-DA37-176C-ACC3-3BBFF5509B5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10416" y="302083"/>
            <a:ext cx="4664795" cy="1157959"/>
          </a:xfrm>
          <a:prstGeom prst="rect">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pic>
    </p:spTree>
    <p:extLst>
      <p:ext uri="{BB962C8B-B14F-4D97-AF65-F5344CB8AC3E}">
        <p14:creationId xmlns:p14="http://schemas.microsoft.com/office/powerpoint/2010/main" val="405486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252F-907E-C1CD-7624-95EC38DDE6B8}"/>
              </a:ext>
            </a:extLst>
          </p:cNvPr>
          <p:cNvSpPr>
            <a:spLocks noGrp="1"/>
          </p:cNvSpPr>
          <p:nvPr>
            <p:ph type="title"/>
          </p:nvPr>
        </p:nvSpPr>
        <p:spPr>
          <a:xfrm>
            <a:off x="588263" y="457200"/>
            <a:ext cx="11018520" cy="553998"/>
          </a:xfrm>
        </p:spPr>
        <p:txBody>
          <a:bodyPr wrap="square" anchor="t">
            <a:normAutofit/>
          </a:bodyPr>
          <a:lstStyle/>
          <a:p>
            <a:r>
              <a:rPr lang="en-US" noProof="0"/>
              <a:t>Indexing (Push method)</a:t>
            </a:r>
          </a:p>
        </p:txBody>
      </p:sp>
      <p:sp>
        <p:nvSpPr>
          <p:cNvPr id="3" name="TextBox 2">
            <a:extLst>
              <a:ext uri="{FF2B5EF4-FFF2-40B4-BE49-F238E27FC236}">
                <a16:creationId xmlns:a16="http://schemas.microsoft.com/office/drawing/2014/main" id="{2950C857-3E98-B344-E91B-5D536158999B}"/>
              </a:ext>
            </a:extLst>
          </p:cNvPr>
          <p:cNvSpPr txBox="1"/>
          <p:nvPr/>
        </p:nvSpPr>
        <p:spPr>
          <a:xfrm>
            <a:off x="588263" y="1313835"/>
            <a:ext cx="10632187" cy="4955203"/>
          </a:xfrm>
          <a:prstGeom prst="rect">
            <a:avLst/>
          </a:prstGeom>
          <a:noFill/>
        </p:spPr>
        <p:txBody>
          <a:bodyPr wrap="square" lIns="0" tIns="0" rIns="0" bIns="0" rtlCol="0" anchor="t">
            <a:spAutoFit/>
          </a:bodyPr>
          <a:lstStyle/>
          <a:p>
            <a:pPr marL="285750" indent="-285750" algn="l">
              <a:buFont typeface="Arial" panose="020B0604020202020204" pitchFamily="34" charset="0"/>
              <a:buChar char="•"/>
            </a:pPr>
            <a:r>
              <a:rPr lang="en-US" sz="1400" noProof="0"/>
              <a:t>Push method uses APIs to upload documents into a search index</a:t>
            </a:r>
          </a:p>
          <a:p>
            <a:pPr marL="285750" indent="-285750" algn="l">
              <a:buFont typeface="Arial" panose="020B0604020202020204" pitchFamily="34" charset="0"/>
              <a:buChar char="•"/>
            </a:pPr>
            <a:r>
              <a:rPr lang="en-US" sz="1400" noProof="0"/>
              <a:t>No restrictions on data source type or frequency of execution</a:t>
            </a:r>
          </a:p>
          <a:p>
            <a:pPr marL="285750" indent="-285750" algn="l">
              <a:buFont typeface="Arial" panose="020B0604020202020204" pitchFamily="34" charset="0"/>
              <a:buChar char="•"/>
            </a:pPr>
            <a:r>
              <a:rPr lang="en-US" sz="1400" noProof="0"/>
              <a:t>Connectivity and the secure retrieval of documents under your control</a:t>
            </a:r>
          </a:p>
          <a:p>
            <a:pPr marL="342900" indent="-342900" algn="l">
              <a:buFont typeface="Arial" panose="020B0604020202020204" pitchFamily="34" charset="0"/>
              <a:buChar char="•"/>
            </a:pPr>
            <a:endParaRPr lang="en-US" sz="1800" noProof="0"/>
          </a:p>
          <a:p>
            <a:pPr algn="l"/>
            <a:r>
              <a:rPr lang="en-US" noProof="0">
                <a:latin typeface="+mj-lt"/>
              </a:rPr>
              <a:t>Key benefits</a:t>
            </a:r>
          </a:p>
          <a:p>
            <a:pPr marL="285750" indent="-285750" algn="l">
              <a:buFont typeface="Arial" panose="020B0604020202020204" pitchFamily="34" charset="0"/>
              <a:buChar char="•"/>
            </a:pPr>
            <a:r>
              <a:rPr lang="en-US" sz="1400" noProof="0">
                <a:latin typeface="+mj-lt"/>
              </a:rPr>
              <a:t>Versatility: </a:t>
            </a:r>
            <a:r>
              <a:rPr lang="en-US" sz="1400" noProof="0"/>
              <a:t>JSON documents from any source can be uploaded. You can use AI Document Intelligence layout model, an LLM like GPT-4o for data parsing or your preferred parsing library</a:t>
            </a:r>
          </a:p>
          <a:p>
            <a:pPr marL="285750" indent="-285750" algn="l">
              <a:buFont typeface="Arial" panose="020B0604020202020204" pitchFamily="34" charset="0"/>
              <a:buChar char="•"/>
            </a:pPr>
            <a:r>
              <a:rPr lang="en-US" sz="1400" noProof="0">
                <a:latin typeface="+mj-lt"/>
              </a:rPr>
              <a:t>Flexibility: </a:t>
            </a:r>
            <a:r>
              <a:rPr lang="en-US" sz="1400" noProof="0"/>
              <a:t>No restrictions on frequency of data push (no specific schedule, just API restrictions apply)</a:t>
            </a:r>
          </a:p>
          <a:p>
            <a:pPr marL="285750" indent="-285750" algn="l">
              <a:buFont typeface="Arial" panose="020B0604020202020204" pitchFamily="34" charset="0"/>
              <a:buChar char="•"/>
            </a:pPr>
            <a:r>
              <a:rPr lang="en-US" sz="1400" noProof="0">
                <a:latin typeface="+mj-lt"/>
              </a:rPr>
              <a:t>Control: </a:t>
            </a:r>
            <a:r>
              <a:rPr lang="en-US" sz="1400" noProof="0"/>
              <a:t>Retrieval of documents under your own control</a:t>
            </a:r>
          </a:p>
          <a:p>
            <a:pPr algn="l"/>
            <a:endParaRPr lang="en-US" sz="1800" noProof="0"/>
          </a:p>
          <a:p>
            <a:pPr algn="l"/>
            <a:r>
              <a:rPr lang="en-US" noProof="0">
                <a:latin typeface="+mj-lt"/>
              </a:rPr>
              <a:t>Pushing data to Azure AI Search index</a:t>
            </a:r>
          </a:p>
          <a:p>
            <a:pPr marL="285750" indent="-285750">
              <a:buFont typeface="Arial" panose="020B0604020202020204" pitchFamily="34" charset="0"/>
              <a:buChar char="•"/>
            </a:pPr>
            <a:r>
              <a:rPr lang="en-US" sz="1400" noProof="0"/>
              <a:t>APIs for single or multiple documents upload</a:t>
            </a:r>
          </a:p>
          <a:p>
            <a:pPr marL="285750" indent="-285750">
              <a:buFont typeface="Arial" panose="020B0604020202020204" pitchFamily="34" charset="0"/>
              <a:buChar char="•"/>
            </a:pPr>
            <a:r>
              <a:rPr lang="en-US" sz="1400" noProof="0"/>
              <a:t>Follow best practices for indexing large documents</a:t>
            </a:r>
          </a:p>
          <a:p>
            <a:pPr algn="l"/>
            <a:endParaRPr lang="en-US" sz="1800" noProof="0"/>
          </a:p>
          <a:p>
            <a:pPr algn="l"/>
            <a:r>
              <a:rPr lang="en-US" noProof="0">
                <a:latin typeface="+mj-lt"/>
              </a:rPr>
              <a:t>Indexing actions</a:t>
            </a:r>
          </a:p>
          <a:p>
            <a:pPr marL="285750" indent="-285750" algn="l">
              <a:buFont typeface="Arial" panose="020B0604020202020204" pitchFamily="34" charset="0"/>
              <a:buChar char="•"/>
            </a:pPr>
            <a:r>
              <a:rPr lang="en-US" sz="1400" noProof="0">
                <a:latin typeface="+mj-lt"/>
              </a:rPr>
              <a:t>Upload: </a:t>
            </a:r>
            <a:r>
              <a:rPr lang="en-US" sz="1400" noProof="0"/>
              <a:t>Insert new documents or update existing ones</a:t>
            </a:r>
          </a:p>
          <a:p>
            <a:pPr marL="285750" indent="-285750" algn="l">
              <a:buFont typeface="Arial" panose="020B0604020202020204" pitchFamily="34" charset="0"/>
              <a:buChar char="•"/>
            </a:pPr>
            <a:r>
              <a:rPr lang="en-US" sz="1400" noProof="0">
                <a:latin typeface="+mj-lt"/>
              </a:rPr>
              <a:t>Merge: </a:t>
            </a:r>
            <a:r>
              <a:rPr lang="en-US" sz="1400" noProof="0"/>
              <a:t>Updates existing document, replacing values</a:t>
            </a:r>
          </a:p>
          <a:p>
            <a:pPr marL="285750" indent="-285750" algn="l">
              <a:buFont typeface="Arial" panose="020B0604020202020204" pitchFamily="34" charset="0"/>
              <a:buChar char="•"/>
            </a:pPr>
            <a:r>
              <a:rPr lang="en-US" sz="1400" noProof="0">
                <a:latin typeface="+mj-lt"/>
              </a:rPr>
              <a:t>Merge or upload: </a:t>
            </a:r>
            <a:r>
              <a:rPr lang="en-US" sz="1400" noProof="0"/>
              <a:t>Behaves like merge for existing documents and like upload for new ones</a:t>
            </a:r>
          </a:p>
          <a:p>
            <a:pPr marL="285750" indent="-285750" algn="l">
              <a:buFont typeface="Arial" panose="020B0604020202020204" pitchFamily="34" charset="0"/>
              <a:buChar char="•"/>
            </a:pPr>
            <a:r>
              <a:rPr lang="en-US" sz="1400" noProof="0">
                <a:latin typeface="+mj-lt"/>
              </a:rPr>
              <a:t>Delete: </a:t>
            </a:r>
            <a:r>
              <a:rPr lang="en-US" sz="1400" noProof="0"/>
              <a:t>Removes entire document from index</a:t>
            </a:r>
          </a:p>
          <a:p>
            <a:pPr algn="l"/>
            <a:endParaRPr lang="en-US" sz="1600" noProof="0"/>
          </a:p>
          <a:p>
            <a:pPr algn="l"/>
            <a:r>
              <a:rPr lang="en-US" sz="1600" noProof="0">
                <a:hlinkClick r:id="rId3"/>
              </a:rPr>
              <a:t>🔗 Push method sample for RAG</a:t>
            </a:r>
            <a:endParaRPr lang="en-US" sz="1800" noProof="0">
              <a:hlinkClick r:id="rId3"/>
            </a:endParaRPr>
          </a:p>
        </p:txBody>
      </p:sp>
    </p:spTree>
    <p:extLst>
      <p:ext uri="{BB962C8B-B14F-4D97-AF65-F5344CB8AC3E}">
        <p14:creationId xmlns:p14="http://schemas.microsoft.com/office/powerpoint/2010/main" val="111569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6F3157-0B93-5E10-5090-DF78B5B371CE}"/>
              </a:ext>
            </a:extLst>
          </p:cNvPr>
          <p:cNvSpPr>
            <a:spLocks noGrp="1"/>
          </p:cNvSpPr>
          <p:nvPr>
            <p:ph type="title"/>
          </p:nvPr>
        </p:nvSpPr>
        <p:spPr>
          <a:xfrm>
            <a:off x="585216" y="2918853"/>
            <a:ext cx="9144000" cy="615553"/>
          </a:xfrm>
        </p:spPr>
        <p:txBody>
          <a:bodyPr/>
          <a:lstStyle/>
          <a:p>
            <a:r>
              <a:rPr lang="en-US" noProof="0">
                <a:solidFill>
                  <a:schemeClr val="tx1"/>
                </a:solidFill>
              </a:rPr>
              <a:t>Chunking</a:t>
            </a:r>
          </a:p>
        </p:txBody>
      </p:sp>
    </p:spTree>
    <p:extLst>
      <p:ext uri="{BB962C8B-B14F-4D97-AF65-F5344CB8AC3E}">
        <p14:creationId xmlns:p14="http://schemas.microsoft.com/office/powerpoint/2010/main" val="401029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EB5B-ED61-BBBB-9419-1D0459EAADAE}"/>
              </a:ext>
            </a:extLst>
          </p:cNvPr>
          <p:cNvSpPr>
            <a:spLocks noGrp="1"/>
          </p:cNvSpPr>
          <p:nvPr>
            <p:ph type="title"/>
          </p:nvPr>
        </p:nvSpPr>
        <p:spPr>
          <a:xfrm>
            <a:off x="588264" y="3152001"/>
            <a:ext cx="4127692" cy="553998"/>
          </a:xfrm>
        </p:spPr>
        <p:txBody>
          <a:bodyPr/>
          <a:lstStyle/>
          <a:p>
            <a:r>
              <a:rPr lang="en-US" noProof="0"/>
              <a:t>Chunking</a:t>
            </a:r>
          </a:p>
        </p:txBody>
      </p:sp>
      <p:grpSp>
        <p:nvGrpSpPr>
          <p:cNvPr id="4" name="Group 3">
            <a:extLst>
              <a:ext uri="{FF2B5EF4-FFF2-40B4-BE49-F238E27FC236}">
                <a16:creationId xmlns:a16="http://schemas.microsoft.com/office/drawing/2014/main" id="{1FA11FDA-56B2-6E44-6843-E86B9437710B}"/>
              </a:ext>
              <a:ext uri="{C183D7F6-B498-43B3-948B-1728B52AA6E4}">
                <adec:decorative xmlns:adec="http://schemas.microsoft.com/office/drawing/2017/decorative" val="1"/>
              </a:ext>
            </a:extLst>
          </p:cNvPr>
          <p:cNvGrpSpPr/>
          <p:nvPr/>
        </p:nvGrpSpPr>
        <p:grpSpPr>
          <a:xfrm>
            <a:off x="588966" y="1637413"/>
            <a:ext cx="1452461" cy="1381653"/>
            <a:chOff x="7618812" y="2181621"/>
            <a:chExt cx="3508376" cy="3337338"/>
          </a:xfrm>
        </p:grpSpPr>
        <p:grpSp>
          <p:nvGrpSpPr>
            <p:cNvPr id="5" name="Group 4">
              <a:extLst>
                <a:ext uri="{FF2B5EF4-FFF2-40B4-BE49-F238E27FC236}">
                  <a16:creationId xmlns:a16="http://schemas.microsoft.com/office/drawing/2014/main" id="{E22A21C5-029D-EEF4-A405-6FADB050ED21}"/>
                </a:ext>
              </a:extLst>
            </p:cNvPr>
            <p:cNvGrpSpPr/>
            <p:nvPr/>
          </p:nvGrpSpPr>
          <p:grpSpPr>
            <a:xfrm>
              <a:off x="7618812" y="2181621"/>
              <a:ext cx="3508376" cy="1034541"/>
              <a:chOff x="7485250" y="1791209"/>
              <a:chExt cx="3508376" cy="1034541"/>
            </a:xfrm>
          </p:grpSpPr>
          <p:cxnSp>
            <p:nvCxnSpPr>
              <p:cNvPr id="14" name="Straight Connector 13">
                <a:extLst>
                  <a:ext uri="{FF2B5EF4-FFF2-40B4-BE49-F238E27FC236}">
                    <a16:creationId xmlns:a16="http://schemas.microsoft.com/office/drawing/2014/main" id="{CB5AE01F-F0CD-B98A-4C5A-EC7DE664C05C}"/>
                  </a:ext>
                </a:extLst>
              </p:cNvPr>
              <p:cNvCxnSpPr>
                <a:cxnSpLocks/>
              </p:cNvCxnSpPr>
              <p:nvPr/>
            </p:nvCxnSpPr>
            <p:spPr>
              <a:xfrm>
                <a:off x="7485250" y="1792033"/>
                <a:ext cx="412377" cy="0"/>
              </a:xfrm>
              <a:prstGeom prst="line">
                <a:avLst/>
              </a:prstGeom>
              <a:noFill/>
              <a:ln w="38100" cap="flat" cmpd="sng" algn="ctr">
                <a:solidFill>
                  <a:srgbClr val="000000"/>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5B9F875B-1AC9-4F24-85C7-B4F495867459}"/>
                  </a:ext>
                </a:extLst>
              </p:cNvPr>
              <p:cNvCxnSpPr>
                <a:cxnSpLocks/>
              </p:cNvCxnSpPr>
              <p:nvPr/>
            </p:nvCxnSpPr>
            <p:spPr>
              <a:xfrm>
                <a:off x="7931244" y="1792033"/>
                <a:ext cx="98612" cy="0"/>
              </a:xfrm>
              <a:prstGeom prst="line">
                <a:avLst/>
              </a:prstGeom>
              <a:noFill/>
              <a:ln w="38100" cap="flat" cmpd="sng" algn="ctr">
                <a:solidFill>
                  <a:srgbClr val="000000"/>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3932CA5A-74D2-F1F8-3A2A-DFED9828FCA7}"/>
                  </a:ext>
                </a:extLst>
              </p:cNvPr>
              <p:cNvCxnSpPr>
                <a:cxnSpLocks/>
              </p:cNvCxnSpPr>
              <p:nvPr/>
            </p:nvCxnSpPr>
            <p:spPr>
              <a:xfrm>
                <a:off x="8067115" y="1792033"/>
                <a:ext cx="177054" cy="0"/>
              </a:xfrm>
              <a:prstGeom prst="line">
                <a:avLst/>
              </a:prstGeom>
              <a:noFill/>
              <a:ln w="38100" cap="flat" cmpd="sng" algn="ctr">
                <a:solidFill>
                  <a:srgbClr val="000000"/>
                </a:solidFill>
                <a:prstDash val="solid"/>
                <a:headEnd type="none" w="lg" len="med"/>
                <a:tailEnd type="none" w="lg" len="med"/>
              </a:ln>
              <a:effectLst/>
            </p:spPr>
          </p:cxnSp>
          <p:cxnSp>
            <p:nvCxnSpPr>
              <p:cNvPr id="17" name="Straight Connector 16">
                <a:extLst>
                  <a:ext uri="{FF2B5EF4-FFF2-40B4-BE49-F238E27FC236}">
                    <a16:creationId xmlns:a16="http://schemas.microsoft.com/office/drawing/2014/main" id="{027B5E0D-3A97-5507-F26F-73136DDD6AC7}"/>
                  </a:ext>
                </a:extLst>
              </p:cNvPr>
              <p:cNvCxnSpPr>
                <a:cxnSpLocks/>
              </p:cNvCxnSpPr>
              <p:nvPr/>
            </p:nvCxnSpPr>
            <p:spPr>
              <a:xfrm>
                <a:off x="8281428" y="1792033"/>
                <a:ext cx="115141" cy="0"/>
              </a:xfrm>
              <a:prstGeom prst="line">
                <a:avLst/>
              </a:prstGeom>
              <a:noFill/>
              <a:ln w="38100" cap="flat" cmpd="sng" algn="ctr">
                <a:solidFill>
                  <a:srgbClr val="000000"/>
                </a:solidFill>
                <a:prstDash val="solid"/>
                <a:headEnd type="none" w="lg" len="med"/>
                <a:tailEnd type="none" w="lg" len="med"/>
              </a:ln>
              <a:effectLst/>
            </p:spPr>
          </p:cxnSp>
          <p:cxnSp>
            <p:nvCxnSpPr>
              <p:cNvPr id="18" name="Straight Connector 17">
                <a:extLst>
                  <a:ext uri="{FF2B5EF4-FFF2-40B4-BE49-F238E27FC236}">
                    <a16:creationId xmlns:a16="http://schemas.microsoft.com/office/drawing/2014/main" id="{13D29388-5C4F-47DC-75AC-EAE3EAE95774}"/>
                  </a:ext>
                </a:extLst>
              </p:cNvPr>
              <p:cNvCxnSpPr>
                <a:cxnSpLocks/>
              </p:cNvCxnSpPr>
              <p:nvPr/>
            </p:nvCxnSpPr>
            <p:spPr>
              <a:xfrm>
                <a:off x="8438590" y="1792033"/>
                <a:ext cx="219916" cy="0"/>
              </a:xfrm>
              <a:prstGeom prst="line">
                <a:avLst/>
              </a:prstGeom>
              <a:noFill/>
              <a:ln w="38100" cap="flat" cmpd="sng" algn="ctr">
                <a:solidFill>
                  <a:srgbClr val="000000"/>
                </a:solidFill>
                <a:prstDash val="solid"/>
                <a:headEnd type="none" w="lg" len="med"/>
                <a:tailEnd type="none" w="lg" len="med"/>
              </a:ln>
              <a:effectLst/>
            </p:spPr>
          </p:cxnSp>
          <p:cxnSp>
            <p:nvCxnSpPr>
              <p:cNvPr id="19" name="Straight Connector 18">
                <a:extLst>
                  <a:ext uri="{FF2B5EF4-FFF2-40B4-BE49-F238E27FC236}">
                    <a16:creationId xmlns:a16="http://schemas.microsoft.com/office/drawing/2014/main" id="{F8ADE479-6053-2B79-9087-FE2B17D3EF3B}"/>
                  </a:ext>
                </a:extLst>
              </p:cNvPr>
              <p:cNvCxnSpPr>
                <a:cxnSpLocks/>
              </p:cNvCxnSpPr>
              <p:nvPr/>
            </p:nvCxnSpPr>
            <p:spPr>
              <a:xfrm>
                <a:off x="9057154" y="1792033"/>
                <a:ext cx="331975" cy="0"/>
              </a:xfrm>
              <a:prstGeom prst="line">
                <a:avLst/>
              </a:prstGeom>
              <a:noFill/>
              <a:ln w="38100" cap="flat" cmpd="sng" algn="ctr">
                <a:solidFill>
                  <a:srgbClr val="000000"/>
                </a:solidFill>
                <a:prstDash val="solid"/>
                <a:headEnd type="none" w="lg" len="med"/>
                <a:tailEnd type="none" w="lg" len="med"/>
              </a:ln>
              <a:effectLst/>
            </p:spPr>
          </p:cxnSp>
          <p:cxnSp>
            <p:nvCxnSpPr>
              <p:cNvPr id="20" name="Straight Connector 19">
                <a:extLst>
                  <a:ext uri="{FF2B5EF4-FFF2-40B4-BE49-F238E27FC236}">
                    <a16:creationId xmlns:a16="http://schemas.microsoft.com/office/drawing/2014/main" id="{54D4179E-20D6-31D6-8ECA-002586A59F8A}"/>
                  </a:ext>
                </a:extLst>
              </p:cNvPr>
              <p:cNvCxnSpPr>
                <a:cxnSpLocks/>
              </p:cNvCxnSpPr>
              <p:nvPr/>
            </p:nvCxnSpPr>
            <p:spPr>
              <a:xfrm>
                <a:off x="9431711" y="1792033"/>
                <a:ext cx="98612" cy="0"/>
              </a:xfrm>
              <a:prstGeom prst="line">
                <a:avLst/>
              </a:prstGeom>
              <a:noFill/>
              <a:ln w="38100" cap="flat" cmpd="sng" algn="ctr">
                <a:solidFill>
                  <a:srgbClr val="000000"/>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61CC38A4-0E1C-5B6D-3272-3076C17A2FEB}"/>
                  </a:ext>
                </a:extLst>
              </p:cNvPr>
              <p:cNvCxnSpPr>
                <a:cxnSpLocks/>
              </p:cNvCxnSpPr>
              <p:nvPr/>
            </p:nvCxnSpPr>
            <p:spPr>
              <a:xfrm>
                <a:off x="9567582" y="1792033"/>
                <a:ext cx="177054" cy="0"/>
              </a:xfrm>
              <a:prstGeom prst="line">
                <a:avLst/>
              </a:prstGeom>
              <a:noFill/>
              <a:ln w="38100" cap="flat" cmpd="sng" algn="ctr">
                <a:solidFill>
                  <a:srgbClr val="000000"/>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E850A50D-AE5E-8473-A9D4-A6C9809D1053}"/>
                  </a:ext>
                </a:extLst>
              </p:cNvPr>
              <p:cNvCxnSpPr>
                <a:cxnSpLocks/>
              </p:cNvCxnSpPr>
              <p:nvPr/>
            </p:nvCxnSpPr>
            <p:spPr>
              <a:xfrm>
                <a:off x="9781895" y="1792033"/>
                <a:ext cx="115141" cy="0"/>
              </a:xfrm>
              <a:prstGeom prst="line">
                <a:avLst/>
              </a:prstGeom>
              <a:noFill/>
              <a:ln w="38100" cap="flat" cmpd="sng" algn="ctr">
                <a:solidFill>
                  <a:srgbClr val="000000"/>
                </a:solidFill>
                <a:prstDash val="solid"/>
                <a:headEnd type="none" w="lg" len="med"/>
                <a:tailEnd type="none" w="lg" len="med"/>
              </a:ln>
              <a:effectLst/>
            </p:spPr>
          </p:cxnSp>
          <p:cxnSp>
            <p:nvCxnSpPr>
              <p:cNvPr id="23" name="Straight Connector 22">
                <a:extLst>
                  <a:ext uri="{FF2B5EF4-FFF2-40B4-BE49-F238E27FC236}">
                    <a16:creationId xmlns:a16="http://schemas.microsoft.com/office/drawing/2014/main" id="{EB08DE13-040A-1836-1967-8ABF17995237}"/>
                  </a:ext>
                </a:extLst>
              </p:cNvPr>
              <p:cNvCxnSpPr>
                <a:cxnSpLocks/>
              </p:cNvCxnSpPr>
              <p:nvPr/>
            </p:nvCxnSpPr>
            <p:spPr>
              <a:xfrm>
                <a:off x="9939057" y="1792033"/>
                <a:ext cx="219916" cy="0"/>
              </a:xfrm>
              <a:prstGeom prst="line">
                <a:avLst/>
              </a:prstGeom>
              <a:noFill/>
              <a:ln w="38100" cap="flat" cmpd="sng" algn="ctr">
                <a:solidFill>
                  <a:srgbClr val="000000"/>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9AB56B31-2E76-6BC5-DB6A-ED8C54E9E7AD}"/>
                  </a:ext>
                </a:extLst>
              </p:cNvPr>
              <p:cNvCxnSpPr>
                <a:cxnSpLocks/>
              </p:cNvCxnSpPr>
              <p:nvPr/>
            </p:nvCxnSpPr>
            <p:spPr>
              <a:xfrm>
                <a:off x="8718737" y="1792033"/>
                <a:ext cx="98612" cy="0"/>
              </a:xfrm>
              <a:prstGeom prst="line">
                <a:avLst/>
              </a:prstGeom>
              <a:noFill/>
              <a:ln w="38100" cap="flat" cmpd="sng" algn="ctr">
                <a:solidFill>
                  <a:srgbClr val="000000"/>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6888271D-B29B-32B7-84B5-CA39A5239C5D}"/>
                  </a:ext>
                </a:extLst>
              </p:cNvPr>
              <p:cNvCxnSpPr>
                <a:cxnSpLocks/>
              </p:cNvCxnSpPr>
              <p:nvPr/>
            </p:nvCxnSpPr>
            <p:spPr>
              <a:xfrm>
                <a:off x="8854608" y="1792033"/>
                <a:ext cx="177054" cy="0"/>
              </a:xfrm>
              <a:prstGeom prst="line">
                <a:avLst/>
              </a:prstGeom>
              <a:noFill/>
              <a:ln w="38100" cap="flat" cmpd="sng" algn="ctr">
                <a:solidFill>
                  <a:srgbClr val="000000"/>
                </a:solidFill>
                <a:prstDash val="solid"/>
                <a:headEnd type="none" w="lg" len="med"/>
                <a:tailEnd type="none" w="lg" len="med"/>
              </a:ln>
              <a:effectLst/>
            </p:spPr>
          </p:cxnSp>
          <p:sp>
            <p:nvSpPr>
              <p:cNvPr id="26" name="Oval 25">
                <a:extLst>
                  <a:ext uri="{FF2B5EF4-FFF2-40B4-BE49-F238E27FC236}">
                    <a16:creationId xmlns:a16="http://schemas.microsoft.com/office/drawing/2014/main" id="{7A3F7B5D-417D-BFD1-84C0-C56F2D9A134C}"/>
                  </a:ext>
                </a:extLst>
              </p:cNvPr>
              <p:cNvSpPr/>
              <p:nvPr/>
            </p:nvSpPr>
            <p:spPr bwMode="auto">
              <a:xfrm>
                <a:off x="8668366" y="1791209"/>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a:ln>
                    <a:noFill/>
                  </a:ln>
                  <a:solidFill>
                    <a:srgbClr val="FFFFFF"/>
                  </a:solidFill>
                  <a:effectLst/>
                  <a:uLnTx/>
                  <a:uFillTx/>
                  <a:latin typeface="Segoe Sans Text" pitchFamily="2" charset="0"/>
                  <a:ea typeface="Segoe UI" pitchFamily="34" charset="0"/>
                  <a:cs typeface="Segoe Sans Text" pitchFamily="2" charset="0"/>
                </a:endParaRPr>
              </a:p>
            </p:txBody>
          </p:sp>
          <p:cxnSp>
            <p:nvCxnSpPr>
              <p:cNvPr id="27" name="Straight Connector 26">
                <a:extLst>
                  <a:ext uri="{FF2B5EF4-FFF2-40B4-BE49-F238E27FC236}">
                    <a16:creationId xmlns:a16="http://schemas.microsoft.com/office/drawing/2014/main" id="{4BA77172-14DC-9B5D-F8D0-500C5C98D3FE}"/>
                  </a:ext>
                </a:extLst>
              </p:cNvPr>
              <p:cNvCxnSpPr>
                <a:cxnSpLocks/>
              </p:cNvCxnSpPr>
              <p:nvPr/>
            </p:nvCxnSpPr>
            <p:spPr>
              <a:xfrm>
                <a:off x="10199875" y="1792033"/>
                <a:ext cx="412377" cy="0"/>
              </a:xfrm>
              <a:prstGeom prst="line">
                <a:avLst/>
              </a:prstGeom>
              <a:noFill/>
              <a:ln w="38100" cap="flat" cmpd="sng" algn="ctr">
                <a:solidFill>
                  <a:srgbClr val="000000"/>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3170E481-295C-D1E2-9F48-CC9BC0498934}"/>
                  </a:ext>
                </a:extLst>
              </p:cNvPr>
              <p:cNvCxnSpPr>
                <a:cxnSpLocks/>
              </p:cNvCxnSpPr>
              <p:nvPr/>
            </p:nvCxnSpPr>
            <p:spPr>
              <a:xfrm>
                <a:off x="10645869" y="1792033"/>
                <a:ext cx="98612" cy="0"/>
              </a:xfrm>
              <a:prstGeom prst="line">
                <a:avLst/>
              </a:prstGeom>
              <a:noFill/>
              <a:ln w="38100" cap="flat" cmpd="sng" algn="ctr">
                <a:solidFill>
                  <a:srgbClr val="000000"/>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0FA61B4-9DB2-C856-75DB-FFBF3959FB77}"/>
                  </a:ext>
                </a:extLst>
              </p:cNvPr>
              <p:cNvCxnSpPr>
                <a:cxnSpLocks/>
              </p:cNvCxnSpPr>
              <p:nvPr/>
            </p:nvCxnSpPr>
            <p:spPr>
              <a:xfrm>
                <a:off x="10781740" y="1792033"/>
                <a:ext cx="177054" cy="0"/>
              </a:xfrm>
              <a:prstGeom prst="line">
                <a:avLst/>
              </a:prstGeom>
              <a:noFill/>
              <a:ln w="38100" cap="flat" cmpd="sng" algn="ctr">
                <a:solidFill>
                  <a:srgbClr val="000000"/>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5DC86E67-C332-D0DE-2A23-596DEAA53368}"/>
                  </a:ext>
                </a:extLst>
              </p:cNvPr>
              <p:cNvCxnSpPr>
                <a:cxnSpLocks/>
              </p:cNvCxnSpPr>
              <p:nvPr/>
            </p:nvCxnSpPr>
            <p:spPr>
              <a:xfrm>
                <a:off x="7495939" y="2098820"/>
                <a:ext cx="115141" cy="0"/>
              </a:xfrm>
              <a:prstGeom prst="line">
                <a:avLst/>
              </a:prstGeom>
              <a:noFill/>
              <a:ln w="38100" cap="flat" cmpd="sng" algn="ctr">
                <a:solidFill>
                  <a:srgbClr val="000000"/>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F7FD340-8F34-FE95-4E0B-B46BE08CE49F}"/>
                  </a:ext>
                </a:extLst>
              </p:cNvPr>
              <p:cNvCxnSpPr>
                <a:cxnSpLocks/>
              </p:cNvCxnSpPr>
              <p:nvPr/>
            </p:nvCxnSpPr>
            <p:spPr>
              <a:xfrm>
                <a:off x="7653101" y="2098820"/>
                <a:ext cx="219916" cy="0"/>
              </a:xfrm>
              <a:prstGeom prst="line">
                <a:avLst/>
              </a:prstGeom>
              <a:noFill/>
              <a:ln w="38100" cap="flat" cmpd="sng" algn="ctr">
                <a:solidFill>
                  <a:srgbClr val="000000"/>
                </a:solidFill>
                <a:prstDash val="solid"/>
                <a:headEnd type="none" w="lg" len="med"/>
                <a:tailEnd type="none" w="lg" len="med"/>
              </a:ln>
              <a:effectLst/>
            </p:spPr>
          </p:cxnSp>
          <p:sp>
            <p:nvSpPr>
              <p:cNvPr id="32" name="Oval 31">
                <a:extLst>
                  <a:ext uri="{FF2B5EF4-FFF2-40B4-BE49-F238E27FC236}">
                    <a16:creationId xmlns:a16="http://schemas.microsoft.com/office/drawing/2014/main" id="{4ED9118D-6AA4-D1E9-7969-07A178FCFE07}"/>
                  </a:ext>
                </a:extLst>
              </p:cNvPr>
              <p:cNvSpPr/>
              <p:nvPr/>
            </p:nvSpPr>
            <p:spPr bwMode="auto">
              <a:xfrm>
                <a:off x="7880446" y="2096407"/>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a:ln>
                    <a:noFill/>
                  </a:ln>
                  <a:solidFill>
                    <a:srgbClr val="FFFFFF"/>
                  </a:solidFill>
                  <a:effectLst/>
                  <a:uLnTx/>
                  <a:uFillTx/>
                  <a:latin typeface="Segoe Sans Text" pitchFamily="2" charset="0"/>
                  <a:ea typeface="Segoe UI" pitchFamily="34" charset="0"/>
                  <a:cs typeface="Segoe Sans Text" pitchFamily="2" charset="0"/>
                </a:endParaRPr>
              </a:p>
            </p:txBody>
          </p:sp>
          <p:cxnSp>
            <p:nvCxnSpPr>
              <p:cNvPr id="33" name="Straight Connector 32">
                <a:extLst>
                  <a:ext uri="{FF2B5EF4-FFF2-40B4-BE49-F238E27FC236}">
                    <a16:creationId xmlns:a16="http://schemas.microsoft.com/office/drawing/2014/main" id="{23A0EC3E-2214-5B5F-B536-8213FD9EED6D}"/>
                  </a:ext>
                </a:extLst>
              </p:cNvPr>
              <p:cNvCxnSpPr>
                <a:cxnSpLocks/>
              </p:cNvCxnSpPr>
              <p:nvPr/>
            </p:nvCxnSpPr>
            <p:spPr>
              <a:xfrm>
                <a:off x="7945993" y="2098820"/>
                <a:ext cx="98612" cy="0"/>
              </a:xfrm>
              <a:prstGeom prst="line">
                <a:avLst/>
              </a:prstGeom>
              <a:noFill/>
              <a:ln w="38100" cap="flat" cmpd="sng" algn="ctr">
                <a:solidFill>
                  <a:srgbClr val="000000"/>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0DE3C8CE-17BD-6F68-17E3-2F58C68EDA6C}"/>
                  </a:ext>
                </a:extLst>
              </p:cNvPr>
              <p:cNvCxnSpPr>
                <a:cxnSpLocks/>
              </p:cNvCxnSpPr>
              <p:nvPr/>
            </p:nvCxnSpPr>
            <p:spPr>
              <a:xfrm>
                <a:off x="8081864" y="2098820"/>
                <a:ext cx="177054" cy="0"/>
              </a:xfrm>
              <a:prstGeom prst="line">
                <a:avLst/>
              </a:prstGeom>
              <a:noFill/>
              <a:ln w="38100" cap="flat" cmpd="sng" algn="ctr">
                <a:solidFill>
                  <a:srgbClr val="000000"/>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1756531E-9137-FC7C-E383-7C2D9BBD55EB}"/>
                  </a:ext>
                </a:extLst>
              </p:cNvPr>
              <p:cNvCxnSpPr>
                <a:cxnSpLocks/>
              </p:cNvCxnSpPr>
              <p:nvPr/>
            </p:nvCxnSpPr>
            <p:spPr>
              <a:xfrm>
                <a:off x="8296177" y="2098820"/>
                <a:ext cx="115141" cy="0"/>
              </a:xfrm>
              <a:prstGeom prst="line">
                <a:avLst/>
              </a:prstGeom>
              <a:noFill/>
              <a:ln w="38100" cap="flat" cmpd="sng" algn="ctr">
                <a:solidFill>
                  <a:srgbClr val="000000"/>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A265660-F094-59E0-9D8D-37C0E5217585}"/>
                  </a:ext>
                </a:extLst>
              </p:cNvPr>
              <p:cNvCxnSpPr>
                <a:cxnSpLocks/>
              </p:cNvCxnSpPr>
              <p:nvPr/>
            </p:nvCxnSpPr>
            <p:spPr>
              <a:xfrm>
                <a:off x="8453339" y="2098820"/>
                <a:ext cx="219916" cy="0"/>
              </a:xfrm>
              <a:prstGeom prst="line">
                <a:avLst/>
              </a:prstGeom>
              <a:noFill/>
              <a:ln w="38100" cap="flat" cmpd="sng" algn="ctr">
                <a:solidFill>
                  <a:srgbClr val="000000"/>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CA21C1B3-5569-185C-234D-E910F13A870D}"/>
                  </a:ext>
                </a:extLst>
              </p:cNvPr>
              <p:cNvCxnSpPr>
                <a:cxnSpLocks/>
              </p:cNvCxnSpPr>
              <p:nvPr/>
            </p:nvCxnSpPr>
            <p:spPr>
              <a:xfrm>
                <a:off x="8714157" y="2098820"/>
                <a:ext cx="412377" cy="0"/>
              </a:xfrm>
              <a:prstGeom prst="line">
                <a:avLst/>
              </a:prstGeom>
              <a:noFill/>
              <a:ln w="38100" cap="flat" cmpd="sng" algn="ctr">
                <a:solidFill>
                  <a:srgbClr val="000000"/>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3285A45D-DD05-F1F7-375C-19C8D6BADB3D}"/>
                  </a:ext>
                </a:extLst>
              </p:cNvPr>
              <p:cNvCxnSpPr>
                <a:cxnSpLocks/>
              </p:cNvCxnSpPr>
              <p:nvPr/>
            </p:nvCxnSpPr>
            <p:spPr>
              <a:xfrm>
                <a:off x="9160151" y="2098820"/>
                <a:ext cx="98612" cy="0"/>
              </a:xfrm>
              <a:prstGeom prst="line">
                <a:avLst/>
              </a:prstGeom>
              <a:noFill/>
              <a:ln w="38100" cap="flat" cmpd="sng" algn="ctr">
                <a:solidFill>
                  <a:srgbClr val="000000"/>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B375B808-C919-2569-4EDB-0923F2F78105}"/>
                  </a:ext>
                </a:extLst>
              </p:cNvPr>
              <p:cNvCxnSpPr>
                <a:cxnSpLocks/>
              </p:cNvCxnSpPr>
              <p:nvPr/>
            </p:nvCxnSpPr>
            <p:spPr>
              <a:xfrm>
                <a:off x="9296022" y="2098820"/>
                <a:ext cx="177054" cy="0"/>
              </a:xfrm>
              <a:prstGeom prst="line">
                <a:avLst/>
              </a:prstGeom>
              <a:noFill/>
              <a:ln w="38100" cap="flat" cmpd="sng" algn="ctr">
                <a:solidFill>
                  <a:srgbClr val="000000"/>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1DAA4DF-BB49-8E71-C5CB-8349D06D4A7C}"/>
                  </a:ext>
                </a:extLst>
              </p:cNvPr>
              <p:cNvCxnSpPr>
                <a:cxnSpLocks/>
              </p:cNvCxnSpPr>
              <p:nvPr/>
            </p:nvCxnSpPr>
            <p:spPr>
              <a:xfrm>
                <a:off x="9878170" y="2098820"/>
                <a:ext cx="331975" cy="0"/>
              </a:xfrm>
              <a:prstGeom prst="line">
                <a:avLst/>
              </a:prstGeom>
              <a:noFill/>
              <a:ln w="38100" cap="flat" cmpd="sng" algn="ctr">
                <a:solidFill>
                  <a:srgbClr val="000000"/>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8FBEB4D4-9E24-26BC-BABF-FF0BB88AC5E5}"/>
                  </a:ext>
                </a:extLst>
              </p:cNvPr>
              <p:cNvCxnSpPr>
                <a:cxnSpLocks/>
              </p:cNvCxnSpPr>
              <p:nvPr/>
            </p:nvCxnSpPr>
            <p:spPr>
              <a:xfrm>
                <a:off x="10252727" y="2098820"/>
                <a:ext cx="98612" cy="0"/>
              </a:xfrm>
              <a:prstGeom prst="line">
                <a:avLst/>
              </a:prstGeom>
              <a:noFill/>
              <a:ln w="38100" cap="flat" cmpd="sng" algn="ctr">
                <a:solidFill>
                  <a:srgbClr val="000000"/>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696DDCA-584A-E97E-4D22-A9D16D893C69}"/>
                  </a:ext>
                </a:extLst>
              </p:cNvPr>
              <p:cNvCxnSpPr>
                <a:cxnSpLocks/>
              </p:cNvCxnSpPr>
              <p:nvPr/>
            </p:nvCxnSpPr>
            <p:spPr>
              <a:xfrm>
                <a:off x="10388598" y="2098820"/>
                <a:ext cx="177054" cy="0"/>
              </a:xfrm>
              <a:prstGeom prst="line">
                <a:avLst/>
              </a:prstGeom>
              <a:noFill/>
              <a:ln w="38100" cap="flat" cmpd="sng" algn="ctr">
                <a:solidFill>
                  <a:srgbClr val="000000"/>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843AFD2-BFCE-965C-48A7-2AD885930EBE}"/>
                  </a:ext>
                </a:extLst>
              </p:cNvPr>
              <p:cNvCxnSpPr>
                <a:cxnSpLocks/>
              </p:cNvCxnSpPr>
              <p:nvPr/>
            </p:nvCxnSpPr>
            <p:spPr>
              <a:xfrm>
                <a:off x="10602911" y="2098820"/>
                <a:ext cx="115141" cy="0"/>
              </a:xfrm>
              <a:prstGeom prst="line">
                <a:avLst/>
              </a:prstGeom>
              <a:noFill/>
              <a:ln w="38100" cap="flat" cmpd="sng" algn="ctr">
                <a:solidFill>
                  <a:srgbClr val="000000"/>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186F0CF8-2E8B-EE57-C2BA-C87E0F9EF4D7}"/>
                  </a:ext>
                </a:extLst>
              </p:cNvPr>
              <p:cNvCxnSpPr>
                <a:cxnSpLocks/>
              </p:cNvCxnSpPr>
              <p:nvPr/>
            </p:nvCxnSpPr>
            <p:spPr>
              <a:xfrm>
                <a:off x="10760073" y="2098820"/>
                <a:ext cx="219916" cy="0"/>
              </a:xfrm>
              <a:prstGeom prst="line">
                <a:avLst/>
              </a:prstGeom>
              <a:noFill/>
              <a:ln w="38100" cap="flat" cmpd="sng" algn="ctr">
                <a:solidFill>
                  <a:srgbClr val="000000"/>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1E882C22-7D88-134F-87F1-1DF339D4BCF1}"/>
                  </a:ext>
                </a:extLst>
              </p:cNvPr>
              <p:cNvCxnSpPr>
                <a:cxnSpLocks/>
              </p:cNvCxnSpPr>
              <p:nvPr/>
            </p:nvCxnSpPr>
            <p:spPr>
              <a:xfrm>
                <a:off x="9501651" y="2098820"/>
                <a:ext cx="98612" cy="0"/>
              </a:xfrm>
              <a:prstGeom prst="line">
                <a:avLst/>
              </a:prstGeom>
              <a:noFill/>
              <a:ln w="38100" cap="flat" cmpd="sng" algn="ctr">
                <a:solidFill>
                  <a:srgbClr val="000000"/>
                </a:solidFill>
                <a:prstDash val="solid"/>
                <a:headEnd type="none" w="lg" len="med"/>
                <a:tailEnd type="none" w="lg" len="med"/>
              </a:ln>
              <a:effectLst/>
            </p:spPr>
          </p:cxnSp>
          <p:cxnSp>
            <p:nvCxnSpPr>
              <p:cNvPr id="46" name="Straight Connector 45">
                <a:extLst>
                  <a:ext uri="{FF2B5EF4-FFF2-40B4-BE49-F238E27FC236}">
                    <a16:creationId xmlns:a16="http://schemas.microsoft.com/office/drawing/2014/main" id="{D9F4E512-D46D-E8EF-7ECA-37CB911BC7F3}"/>
                  </a:ext>
                </a:extLst>
              </p:cNvPr>
              <p:cNvCxnSpPr>
                <a:cxnSpLocks/>
              </p:cNvCxnSpPr>
              <p:nvPr/>
            </p:nvCxnSpPr>
            <p:spPr>
              <a:xfrm>
                <a:off x="9675624" y="2098820"/>
                <a:ext cx="177054" cy="0"/>
              </a:xfrm>
              <a:prstGeom prst="line">
                <a:avLst/>
              </a:prstGeom>
              <a:noFill/>
              <a:ln w="38100" cap="flat" cmpd="sng" algn="ctr">
                <a:solidFill>
                  <a:srgbClr val="000000"/>
                </a:solidFill>
                <a:prstDash val="solid"/>
                <a:headEnd type="none" w="lg" len="med"/>
                <a:tailEnd type="none" w="lg" len="med"/>
              </a:ln>
              <a:effectLst/>
            </p:spPr>
          </p:cxnSp>
          <p:cxnSp>
            <p:nvCxnSpPr>
              <p:cNvPr id="47" name="Straight Connector 46">
                <a:extLst>
                  <a:ext uri="{FF2B5EF4-FFF2-40B4-BE49-F238E27FC236}">
                    <a16:creationId xmlns:a16="http://schemas.microsoft.com/office/drawing/2014/main" id="{830D4209-3481-949A-FDED-98F48E21D6DF}"/>
                  </a:ext>
                </a:extLst>
              </p:cNvPr>
              <p:cNvCxnSpPr>
                <a:cxnSpLocks/>
              </p:cNvCxnSpPr>
              <p:nvPr/>
            </p:nvCxnSpPr>
            <p:spPr>
              <a:xfrm>
                <a:off x="7486983" y="2405607"/>
                <a:ext cx="412377" cy="0"/>
              </a:xfrm>
              <a:prstGeom prst="line">
                <a:avLst/>
              </a:prstGeom>
              <a:noFill/>
              <a:ln w="38100" cap="flat" cmpd="sng" algn="ctr">
                <a:solidFill>
                  <a:srgbClr val="000000"/>
                </a:solidFill>
                <a:prstDash val="solid"/>
                <a:headEnd type="none" w="lg" len="med"/>
                <a:tailEnd type="none" w="lg" len="med"/>
              </a:ln>
              <a:effectLst/>
            </p:spPr>
          </p:cxnSp>
          <p:cxnSp>
            <p:nvCxnSpPr>
              <p:cNvPr id="48" name="Straight Connector 47">
                <a:extLst>
                  <a:ext uri="{FF2B5EF4-FFF2-40B4-BE49-F238E27FC236}">
                    <a16:creationId xmlns:a16="http://schemas.microsoft.com/office/drawing/2014/main" id="{1A018711-006F-73F5-BCE1-48629877B518}"/>
                  </a:ext>
                </a:extLst>
              </p:cNvPr>
              <p:cNvCxnSpPr>
                <a:cxnSpLocks/>
              </p:cNvCxnSpPr>
              <p:nvPr/>
            </p:nvCxnSpPr>
            <p:spPr>
              <a:xfrm>
                <a:off x="7932977" y="2405607"/>
                <a:ext cx="98612" cy="0"/>
              </a:xfrm>
              <a:prstGeom prst="line">
                <a:avLst/>
              </a:prstGeom>
              <a:noFill/>
              <a:ln w="38100" cap="flat" cmpd="sng" algn="ctr">
                <a:solidFill>
                  <a:srgbClr val="000000"/>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BE4913F6-30E5-B21A-325C-72E398110BDD}"/>
                  </a:ext>
                </a:extLst>
              </p:cNvPr>
              <p:cNvCxnSpPr>
                <a:cxnSpLocks/>
              </p:cNvCxnSpPr>
              <p:nvPr/>
            </p:nvCxnSpPr>
            <p:spPr>
              <a:xfrm>
                <a:off x="8068848" y="2405607"/>
                <a:ext cx="177054" cy="0"/>
              </a:xfrm>
              <a:prstGeom prst="line">
                <a:avLst/>
              </a:prstGeom>
              <a:noFill/>
              <a:ln w="38100" cap="flat" cmpd="sng" algn="ctr">
                <a:solidFill>
                  <a:srgbClr val="000000"/>
                </a:solidFill>
                <a:prstDash val="solid"/>
                <a:headEnd type="none" w="lg" len="med"/>
                <a:tailEnd type="none" w="lg" len="med"/>
              </a:ln>
              <a:effectLst/>
            </p:spPr>
          </p:cxnSp>
          <p:sp>
            <p:nvSpPr>
              <p:cNvPr id="50" name="Oval 49">
                <a:extLst>
                  <a:ext uri="{FF2B5EF4-FFF2-40B4-BE49-F238E27FC236}">
                    <a16:creationId xmlns:a16="http://schemas.microsoft.com/office/drawing/2014/main" id="{73CD1602-D8F4-7A25-AB4A-D6E1E590E323}"/>
                  </a:ext>
                </a:extLst>
              </p:cNvPr>
              <p:cNvSpPr/>
              <p:nvPr/>
            </p:nvSpPr>
            <p:spPr bwMode="auto">
              <a:xfrm>
                <a:off x="8265132" y="2406369"/>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a:ln>
                    <a:noFill/>
                  </a:ln>
                  <a:solidFill>
                    <a:srgbClr val="FFFFFF"/>
                  </a:solidFill>
                  <a:effectLst/>
                  <a:uLnTx/>
                  <a:uFillTx/>
                  <a:latin typeface="Segoe Sans Text" pitchFamily="2" charset="0"/>
                  <a:ea typeface="Segoe UI" pitchFamily="34" charset="0"/>
                  <a:cs typeface="Segoe Sans Text" pitchFamily="2" charset="0"/>
                </a:endParaRPr>
              </a:p>
            </p:txBody>
          </p:sp>
          <p:cxnSp>
            <p:nvCxnSpPr>
              <p:cNvPr id="51" name="Straight Connector 50">
                <a:extLst>
                  <a:ext uri="{FF2B5EF4-FFF2-40B4-BE49-F238E27FC236}">
                    <a16:creationId xmlns:a16="http://schemas.microsoft.com/office/drawing/2014/main" id="{F4BE985D-690B-E13E-B278-52227D4259F3}"/>
                  </a:ext>
                </a:extLst>
              </p:cNvPr>
              <p:cNvCxnSpPr>
                <a:cxnSpLocks/>
              </p:cNvCxnSpPr>
              <p:nvPr/>
            </p:nvCxnSpPr>
            <p:spPr>
              <a:xfrm>
                <a:off x="8312618" y="2405607"/>
                <a:ext cx="98612" cy="0"/>
              </a:xfrm>
              <a:prstGeom prst="line">
                <a:avLst/>
              </a:prstGeom>
              <a:noFill/>
              <a:ln w="38100" cap="flat" cmpd="sng" algn="ctr">
                <a:solidFill>
                  <a:srgbClr val="000000"/>
                </a:solidFill>
                <a:prstDash val="solid"/>
                <a:headEnd type="none" w="lg" len="med"/>
                <a:tailEnd type="none" w="lg" len="med"/>
              </a:ln>
              <a:effectLst/>
            </p:spPr>
          </p:cxnSp>
          <p:cxnSp>
            <p:nvCxnSpPr>
              <p:cNvPr id="52" name="Straight Connector 51">
                <a:extLst>
                  <a:ext uri="{FF2B5EF4-FFF2-40B4-BE49-F238E27FC236}">
                    <a16:creationId xmlns:a16="http://schemas.microsoft.com/office/drawing/2014/main" id="{E11A212F-9624-B57F-8D2F-ADCE9A5A6C7C}"/>
                  </a:ext>
                </a:extLst>
              </p:cNvPr>
              <p:cNvCxnSpPr>
                <a:cxnSpLocks/>
              </p:cNvCxnSpPr>
              <p:nvPr/>
            </p:nvCxnSpPr>
            <p:spPr>
              <a:xfrm>
                <a:off x="8448489" y="2405607"/>
                <a:ext cx="177054" cy="0"/>
              </a:xfrm>
              <a:prstGeom prst="line">
                <a:avLst/>
              </a:prstGeom>
              <a:noFill/>
              <a:ln w="38100" cap="flat" cmpd="sng" algn="ctr">
                <a:solidFill>
                  <a:srgbClr val="000000"/>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27AD8169-76D9-F7FE-C388-E7B0BEA5CC31}"/>
                  </a:ext>
                </a:extLst>
              </p:cNvPr>
              <p:cNvCxnSpPr>
                <a:cxnSpLocks/>
              </p:cNvCxnSpPr>
              <p:nvPr/>
            </p:nvCxnSpPr>
            <p:spPr>
              <a:xfrm>
                <a:off x="8662802" y="2405607"/>
                <a:ext cx="115141" cy="0"/>
              </a:xfrm>
              <a:prstGeom prst="line">
                <a:avLst/>
              </a:prstGeom>
              <a:noFill/>
              <a:ln w="38100" cap="flat" cmpd="sng" algn="ctr">
                <a:solidFill>
                  <a:srgbClr val="000000"/>
                </a:solidFill>
                <a:prstDash val="solid"/>
                <a:headEnd type="none" w="lg" len="med"/>
                <a:tailEnd type="none" w="lg" len="med"/>
              </a:ln>
              <a:effectLst/>
            </p:spPr>
          </p:cxnSp>
          <p:cxnSp>
            <p:nvCxnSpPr>
              <p:cNvPr id="54" name="Straight Connector 53">
                <a:extLst>
                  <a:ext uri="{FF2B5EF4-FFF2-40B4-BE49-F238E27FC236}">
                    <a16:creationId xmlns:a16="http://schemas.microsoft.com/office/drawing/2014/main" id="{2AAA1F39-6AFA-918B-D1DE-C1A26874E578}"/>
                  </a:ext>
                </a:extLst>
              </p:cNvPr>
              <p:cNvCxnSpPr>
                <a:cxnSpLocks/>
              </p:cNvCxnSpPr>
              <p:nvPr/>
            </p:nvCxnSpPr>
            <p:spPr>
              <a:xfrm>
                <a:off x="8819964" y="2405607"/>
                <a:ext cx="219916" cy="0"/>
              </a:xfrm>
              <a:prstGeom prst="line">
                <a:avLst/>
              </a:prstGeom>
              <a:noFill/>
              <a:ln w="38100" cap="flat" cmpd="sng" algn="ctr">
                <a:solidFill>
                  <a:srgbClr val="000000"/>
                </a:solidFill>
                <a:prstDash val="solid"/>
                <a:headEnd type="none" w="lg" len="med"/>
                <a:tailEnd type="none" w="lg" len="med"/>
              </a:ln>
              <a:effectLst/>
            </p:spPr>
          </p:cxnSp>
          <p:cxnSp>
            <p:nvCxnSpPr>
              <p:cNvPr id="55" name="Straight Connector 54">
                <a:extLst>
                  <a:ext uri="{FF2B5EF4-FFF2-40B4-BE49-F238E27FC236}">
                    <a16:creationId xmlns:a16="http://schemas.microsoft.com/office/drawing/2014/main" id="{79E3B011-2C21-5B12-39DB-C4B1A3686A7E}"/>
                  </a:ext>
                </a:extLst>
              </p:cNvPr>
              <p:cNvCxnSpPr>
                <a:cxnSpLocks/>
              </p:cNvCxnSpPr>
              <p:nvPr/>
            </p:nvCxnSpPr>
            <p:spPr>
              <a:xfrm>
                <a:off x="9438528" y="2405607"/>
                <a:ext cx="331975" cy="0"/>
              </a:xfrm>
              <a:prstGeom prst="line">
                <a:avLst/>
              </a:prstGeom>
              <a:noFill/>
              <a:ln w="38100" cap="flat" cmpd="sng" algn="ctr">
                <a:solidFill>
                  <a:srgbClr val="000000"/>
                </a:solidFill>
                <a:prstDash val="solid"/>
                <a:headEnd type="none" w="lg" len="med"/>
                <a:tailEnd type="none" w="lg" len="med"/>
              </a:ln>
              <a:effectLst/>
            </p:spPr>
          </p:cxnSp>
          <p:cxnSp>
            <p:nvCxnSpPr>
              <p:cNvPr id="56" name="Straight Connector 55">
                <a:extLst>
                  <a:ext uri="{FF2B5EF4-FFF2-40B4-BE49-F238E27FC236}">
                    <a16:creationId xmlns:a16="http://schemas.microsoft.com/office/drawing/2014/main" id="{F064C1F0-55F9-0F3C-E56D-5174B4BD61E3}"/>
                  </a:ext>
                </a:extLst>
              </p:cNvPr>
              <p:cNvCxnSpPr>
                <a:cxnSpLocks/>
              </p:cNvCxnSpPr>
              <p:nvPr/>
            </p:nvCxnSpPr>
            <p:spPr>
              <a:xfrm>
                <a:off x="9813085" y="2405607"/>
                <a:ext cx="98612" cy="0"/>
              </a:xfrm>
              <a:prstGeom prst="line">
                <a:avLst/>
              </a:prstGeom>
              <a:noFill/>
              <a:ln w="38100" cap="flat" cmpd="sng" algn="ctr">
                <a:solidFill>
                  <a:srgbClr val="000000"/>
                </a:solidFill>
                <a:prstDash val="solid"/>
                <a:headEnd type="none" w="lg" len="med"/>
                <a:tailEnd type="none" w="lg" len="med"/>
              </a:ln>
              <a:effectLst/>
            </p:spPr>
          </p:cxnSp>
          <p:cxnSp>
            <p:nvCxnSpPr>
              <p:cNvPr id="57" name="Straight Connector 56">
                <a:extLst>
                  <a:ext uri="{FF2B5EF4-FFF2-40B4-BE49-F238E27FC236}">
                    <a16:creationId xmlns:a16="http://schemas.microsoft.com/office/drawing/2014/main" id="{0A81D9F0-38FF-5B6C-81E2-96EB2A380368}"/>
                  </a:ext>
                </a:extLst>
              </p:cNvPr>
              <p:cNvCxnSpPr>
                <a:cxnSpLocks/>
              </p:cNvCxnSpPr>
              <p:nvPr/>
            </p:nvCxnSpPr>
            <p:spPr>
              <a:xfrm>
                <a:off x="9948956" y="2405607"/>
                <a:ext cx="177054" cy="0"/>
              </a:xfrm>
              <a:prstGeom prst="line">
                <a:avLst/>
              </a:prstGeom>
              <a:noFill/>
              <a:ln w="38100" cap="flat" cmpd="sng" algn="ctr">
                <a:solidFill>
                  <a:srgbClr val="000000"/>
                </a:solidFill>
                <a:prstDash val="solid"/>
                <a:headEnd type="none" w="lg" len="med"/>
                <a:tailEnd type="none" w="lg" len="med"/>
              </a:ln>
              <a:effectLst/>
            </p:spPr>
          </p:cxnSp>
          <p:cxnSp>
            <p:nvCxnSpPr>
              <p:cNvPr id="58" name="Straight Connector 57">
                <a:extLst>
                  <a:ext uri="{FF2B5EF4-FFF2-40B4-BE49-F238E27FC236}">
                    <a16:creationId xmlns:a16="http://schemas.microsoft.com/office/drawing/2014/main" id="{C16A4587-2E7F-C103-DF51-F989D1D62136}"/>
                  </a:ext>
                </a:extLst>
              </p:cNvPr>
              <p:cNvCxnSpPr>
                <a:cxnSpLocks/>
              </p:cNvCxnSpPr>
              <p:nvPr/>
            </p:nvCxnSpPr>
            <p:spPr>
              <a:xfrm>
                <a:off x="10163269" y="2405607"/>
                <a:ext cx="115141" cy="0"/>
              </a:xfrm>
              <a:prstGeom prst="line">
                <a:avLst/>
              </a:prstGeom>
              <a:noFill/>
              <a:ln w="38100" cap="flat" cmpd="sng" algn="ctr">
                <a:solidFill>
                  <a:srgbClr val="000000"/>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3F236ECB-1692-354E-294C-BBCD5E2EA5B0}"/>
                  </a:ext>
                </a:extLst>
              </p:cNvPr>
              <p:cNvCxnSpPr>
                <a:cxnSpLocks/>
              </p:cNvCxnSpPr>
              <p:nvPr/>
            </p:nvCxnSpPr>
            <p:spPr>
              <a:xfrm>
                <a:off x="10320431" y="2405607"/>
                <a:ext cx="219916" cy="0"/>
              </a:xfrm>
              <a:prstGeom prst="line">
                <a:avLst/>
              </a:prstGeom>
              <a:noFill/>
              <a:ln w="38100" cap="flat" cmpd="sng" algn="ctr">
                <a:solidFill>
                  <a:srgbClr val="000000"/>
                </a:solidFill>
                <a:prstDash val="solid"/>
                <a:headEnd type="none" w="lg" len="med"/>
                <a:tailEnd type="none" w="lg" len="med"/>
              </a:ln>
              <a:effectLst/>
            </p:spPr>
          </p:cxnSp>
          <p:cxnSp>
            <p:nvCxnSpPr>
              <p:cNvPr id="60" name="Straight Connector 59">
                <a:extLst>
                  <a:ext uri="{FF2B5EF4-FFF2-40B4-BE49-F238E27FC236}">
                    <a16:creationId xmlns:a16="http://schemas.microsoft.com/office/drawing/2014/main" id="{D16BB641-516D-3001-7AA1-0F4BE7DDC9B3}"/>
                  </a:ext>
                </a:extLst>
              </p:cNvPr>
              <p:cNvCxnSpPr>
                <a:cxnSpLocks/>
              </p:cNvCxnSpPr>
              <p:nvPr/>
            </p:nvCxnSpPr>
            <p:spPr>
              <a:xfrm>
                <a:off x="9100111" y="2405607"/>
                <a:ext cx="98612" cy="0"/>
              </a:xfrm>
              <a:prstGeom prst="line">
                <a:avLst/>
              </a:prstGeom>
              <a:noFill/>
              <a:ln w="38100" cap="flat" cmpd="sng" algn="ctr">
                <a:solidFill>
                  <a:srgbClr val="000000"/>
                </a:solidFill>
                <a:prstDash val="solid"/>
                <a:headEnd type="none" w="lg" len="med"/>
                <a:tailEnd type="none" w="lg" len="med"/>
              </a:ln>
              <a:effectLst/>
            </p:spPr>
          </p:cxnSp>
          <p:cxnSp>
            <p:nvCxnSpPr>
              <p:cNvPr id="61" name="Straight Connector 60">
                <a:extLst>
                  <a:ext uri="{FF2B5EF4-FFF2-40B4-BE49-F238E27FC236}">
                    <a16:creationId xmlns:a16="http://schemas.microsoft.com/office/drawing/2014/main" id="{DC3F8473-3EAB-DCEB-D69E-5D3D96E4D8D4}"/>
                  </a:ext>
                </a:extLst>
              </p:cNvPr>
              <p:cNvCxnSpPr>
                <a:cxnSpLocks/>
              </p:cNvCxnSpPr>
              <p:nvPr/>
            </p:nvCxnSpPr>
            <p:spPr>
              <a:xfrm>
                <a:off x="9235982" y="2405607"/>
                <a:ext cx="177054" cy="0"/>
              </a:xfrm>
              <a:prstGeom prst="line">
                <a:avLst/>
              </a:prstGeom>
              <a:noFill/>
              <a:ln w="38100" cap="flat" cmpd="sng" algn="ctr">
                <a:solidFill>
                  <a:srgbClr val="000000"/>
                </a:solidFill>
                <a:prstDash val="solid"/>
                <a:headEnd type="none" w="lg" len="med"/>
                <a:tailEnd type="none" w="lg" len="med"/>
              </a:ln>
              <a:effectLst/>
            </p:spPr>
          </p:cxnSp>
          <p:sp>
            <p:nvSpPr>
              <p:cNvPr id="62" name="Oval 61">
                <a:extLst>
                  <a:ext uri="{FF2B5EF4-FFF2-40B4-BE49-F238E27FC236}">
                    <a16:creationId xmlns:a16="http://schemas.microsoft.com/office/drawing/2014/main" id="{893E380B-FCBB-6012-EDEB-6DAD88F8B3D9}"/>
                  </a:ext>
                </a:extLst>
              </p:cNvPr>
              <p:cNvSpPr/>
              <p:nvPr/>
            </p:nvSpPr>
            <p:spPr bwMode="auto">
              <a:xfrm>
                <a:off x="9056090" y="2406369"/>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a:ln>
                    <a:noFill/>
                  </a:ln>
                  <a:solidFill>
                    <a:srgbClr val="FFFFFF"/>
                  </a:solidFill>
                  <a:effectLst/>
                  <a:uLnTx/>
                  <a:uFillTx/>
                  <a:latin typeface="Segoe Sans Text" pitchFamily="2" charset="0"/>
                  <a:ea typeface="Segoe UI" pitchFamily="34" charset="0"/>
                  <a:cs typeface="Segoe Sans Text" pitchFamily="2" charset="0"/>
                </a:endParaRPr>
              </a:p>
            </p:txBody>
          </p:sp>
          <p:cxnSp>
            <p:nvCxnSpPr>
              <p:cNvPr id="63" name="Straight Connector 62">
                <a:extLst>
                  <a:ext uri="{FF2B5EF4-FFF2-40B4-BE49-F238E27FC236}">
                    <a16:creationId xmlns:a16="http://schemas.microsoft.com/office/drawing/2014/main" id="{20C37481-DAE0-223F-A958-3AAD403E2954}"/>
                  </a:ext>
                </a:extLst>
              </p:cNvPr>
              <p:cNvCxnSpPr>
                <a:cxnSpLocks/>
              </p:cNvCxnSpPr>
              <p:nvPr/>
            </p:nvCxnSpPr>
            <p:spPr>
              <a:xfrm>
                <a:off x="10581249" y="2405607"/>
                <a:ext cx="412377" cy="0"/>
              </a:xfrm>
              <a:prstGeom prst="line">
                <a:avLst/>
              </a:prstGeom>
              <a:noFill/>
              <a:ln w="38100" cap="flat" cmpd="sng" algn="ctr">
                <a:solidFill>
                  <a:srgbClr val="000000"/>
                </a:solidFill>
                <a:prstDash val="solid"/>
                <a:headEnd type="none" w="lg" len="med"/>
                <a:tailEnd type="none" w="lg" len="med"/>
              </a:ln>
              <a:effectLst/>
            </p:spPr>
          </p:cxnSp>
          <p:cxnSp>
            <p:nvCxnSpPr>
              <p:cNvPr id="64" name="Straight Connector 63">
                <a:extLst>
                  <a:ext uri="{FF2B5EF4-FFF2-40B4-BE49-F238E27FC236}">
                    <a16:creationId xmlns:a16="http://schemas.microsoft.com/office/drawing/2014/main" id="{FDC8088C-5F97-1022-DDEB-22E7B4C10861}"/>
                  </a:ext>
                </a:extLst>
              </p:cNvPr>
              <p:cNvCxnSpPr>
                <a:cxnSpLocks/>
              </p:cNvCxnSpPr>
              <p:nvPr/>
            </p:nvCxnSpPr>
            <p:spPr>
              <a:xfrm>
                <a:off x="7497434" y="2710805"/>
                <a:ext cx="98612" cy="0"/>
              </a:xfrm>
              <a:prstGeom prst="line">
                <a:avLst/>
              </a:prstGeom>
              <a:noFill/>
              <a:ln w="38100" cap="flat" cmpd="sng" algn="ctr">
                <a:solidFill>
                  <a:srgbClr val="000000"/>
                </a:solidFill>
                <a:prstDash val="solid"/>
                <a:headEnd type="none" w="lg" len="med"/>
                <a:tailEnd type="none" w="lg" len="med"/>
              </a:ln>
              <a:effectLst/>
            </p:spPr>
          </p:cxnSp>
          <p:cxnSp>
            <p:nvCxnSpPr>
              <p:cNvPr id="65" name="Straight Connector 64">
                <a:extLst>
                  <a:ext uri="{FF2B5EF4-FFF2-40B4-BE49-F238E27FC236}">
                    <a16:creationId xmlns:a16="http://schemas.microsoft.com/office/drawing/2014/main" id="{BDBA679A-0E69-C384-241A-1BA714048801}"/>
                  </a:ext>
                </a:extLst>
              </p:cNvPr>
              <p:cNvCxnSpPr>
                <a:cxnSpLocks/>
              </p:cNvCxnSpPr>
              <p:nvPr/>
            </p:nvCxnSpPr>
            <p:spPr>
              <a:xfrm>
                <a:off x="7633305" y="2710805"/>
                <a:ext cx="177054" cy="0"/>
              </a:xfrm>
              <a:prstGeom prst="line">
                <a:avLst/>
              </a:prstGeom>
              <a:noFill/>
              <a:ln w="38100" cap="flat" cmpd="sng" algn="ctr">
                <a:solidFill>
                  <a:srgbClr val="000000"/>
                </a:solidFill>
                <a:prstDash val="solid"/>
                <a:headEnd type="none" w="lg" len="med"/>
                <a:tailEnd type="none" w="lg" len="med"/>
              </a:ln>
              <a:effectLst/>
            </p:spPr>
          </p:cxnSp>
          <p:sp>
            <p:nvSpPr>
              <p:cNvPr id="66" name="Oval 65">
                <a:extLst>
                  <a:ext uri="{FF2B5EF4-FFF2-40B4-BE49-F238E27FC236}">
                    <a16:creationId xmlns:a16="http://schemas.microsoft.com/office/drawing/2014/main" id="{2B6E5909-F792-AEDA-0DB4-8F985F98B6FB}"/>
                  </a:ext>
                </a:extLst>
              </p:cNvPr>
              <p:cNvSpPr/>
              <p:nvPr/>
            </p:nvSpPr>
            <p:spPr bwMode="auto">
              <a:xfrm>
                <a:off x="9609880" y="2096407"/>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a:ln>
                    <a:noFill/>
                  </a:ln>
                  <a:solidFill>
                    <a:srgbClr val="FFFFFF"/>
                  </a:solidFill>
                  <a:effectLst/>
                  <a:uLnTx/>
                  <a:uFillTx/>
                  <a:latin typeface="Segoe Sans Text" pitchFamily="2" charset="0"/>
                  <a:ea typeface="Segoe UI" pitchFamily="34" charset="0"/>
                  <a:cs typeface="Segoe Sans Text" pitchFamily="2" charset="0"/>
                </a:endParaRPr>
              </a:p>
            </p:txBody>
          </p:sp>
          <p:sp>
            <p:nvSpPr>
              <p:cNvPr id="67" name="Oval 66">
                <a:extLst>
                  <a:ext uri="{FF2B5EF4-FFF2-40B4-BE49-F238E27FC236}">
                    <a16:creationId xmlns:a16="http://schemas.microsoft.com/office/drawing/2014/main" id="{EB462748-5A75-9BDE-9524-36A6C4BF995D}"/>
                  </a:ext>
                </a:extLst>
              </p:cNvPr>
              <p:cNvSpPr/>
              <p:nvPr/>
            </p:nvSpPr>
            <p:spPr bwMode="auto">
              <a:xfrm>
                <a:off x="7830365" y="2708937"/>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a:ln>
                    <a:noFill/>
                  </a:ln>
                  <a:solidFill>
                    <a:srgbClr val="FFFFFF"/>
                  </a:solidFill>
                  <a:effectLst/>
                  <a:uLnTx/>
                  <a:uFillTx/>
                  <a:latin typeface="Segoe Sans Text" pitchFamily="2" charset="0"/>
                  <a:ea typeface="Segoe UI" pitchFamily="34" charset="0"/>
                  <a:cs typeface="Segoe Sans Text" pitchFamily="2" charset="0"/>
                </a:endParaRPr>
              </a:p>
            </p:txBody>
          </p:sp>
          <p:cxnSp>
            <p:nvCxnSpPr>
              <p:cNvPr id="68" name="Straight Connector 67">
                <a:extLst>
                  <a:ext uri="{FF2B5EF4-FFF2-40B4-BE49-F238E27FC236}">
                    <a16:creationId xmlns:a16="http://schemas.microsoft.com/office/drawing/2014/main" id="{98B44800-22B8-D661-EA90-BA026601E15D}"/>
                  </a:ext>
                </a:extLst>
              </p:cNvPr>
              <p:cNvCxnSpPr>
                <a:cxnSpLocks/>
              </p:cNvCxnSpPr>
              <p:nvPr/>
            </p:nvCxnSpPr>
            <p:spPr>
              <a:xfrm>
                <a:off x="7485250" y="1892300"/>
                <a:ext cx="3473544" cy="0"/>
              </a:xfrm>
              <a:prstGeom prst="line">
                <a:avLst/>
              </a:prstGeom>
              <a:noFill/>
              <a:ln w="9525" cap="flat" cmpd="sng" algn="ctr">
                <a:solidFill>
                  <a:srgbClr val="C03BC4"/>
                </a:solidFill>
                <a:prstDash val="solid"/>
                <a:headEnd type="none" w="lg" len="med"/>
                <a:tailEnd type="none" w="lg" len="med"/>
              </a:ln>
              <a:effectLst/>
            </p:spPr>
          </p:cxnSp>
          <p:cxnSp>
            <p:nvCxnSpPr>
              <p:cNvPr id="69" name="Straight Connector 68">
                <a:extLst>
                  <a:ext uri="{FF2B5EF4-FFF2-40B4-BE49-F238E27FC236}">
                    <a16:creationId xmlns:a16="http://schemas.microsoft.com/office/drawing/2014/main" id="{A9B31507-A2DF-C527-DE55-B2FE432E5C96}"/>
                  </a:ext>
                </a:extLst>
              </p:cNvPr>
              <p:cNvCxnSpPr>
                <a:cxnSpLocks/>
              </p:cNvCxnSpPr>
              <p:nvPr/>
            </p:nvCxnSpPr>
            <p:spPr>
              <a:xfrm>
                <a:off x="7499343" y="2203450"/>
                <a:ext cx="2110537" cy="0"/>
              </a:xfrm>
              <a:prstGeom prst="line">
                <a:avLst/>
              </a:prstGeom>
              <a:noFill/>
              <a:ln w="9525" cap="flat" cmpd="sng" algn="ctr">
                <a:solidFill>
                  <a:srgbClr val="C03BC4"/>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D86CD441-7245-6DDC-4CCB-653A351E9191}"/>
                  </a:ext>
                </a:extLst>
              </p:cNvPr>
              <p:cNvCxnSpPr>
                <a:cxnSpLocks/>
              </p:cNvCxnSpPr>
              <p:nvPr/>
            </p:nvCxnSpPr>
            <p:spPr>
              <a:xfrm>
                <a:off x="9675624" y="2203450"/>
                <a:ext cx="1304365" cy="0"/>
              </a:xfrm>
              <a:prstGeom prst="line">
                <a:avLst/>
              </a:prstGeom>
              <a:noFill/>
              <a:ln w="9525" cap="flat" cmpd="sng" algn="ctr">
                <a:solidFill>
                  <a:srgbClr val="FFA38B"/>
                </a:solidFill>
                <a:prstDash val="solid"/>
                <a:headEnd type="none" w="lg" len="med"/>
                <a:tailEnd type="none" w="lg" len="med"/>
              </a:ln>
              <a:effectLst/>
            </p:spPr>
          </p:cxnSp>
          <p:cxnSp>
            <p:nvCxnSpPr>
              <p:cNvPr id="71" name="Straight Connector 70">
                <a:extLst>
                  <a:ext uri="{FF2B5EF4-FFF2-40B4-BE49-F238E27FC236}">
                    <a16:creationId xmlns:a16="http://schemas.microsoft.com/office/drawing/2014/main" id="{24F2241B-3F97-7270-D74F-6FBE14C892F1}"/>
                  </a:ext>
                </a:extLst>
              </p:cNvPr>
              <p:cNvCxnSpPr>
                <a:cxnSpLocks/>
              </p:cNvCxnSpPr>
              <p:nvPr/>
            </p:nvCxnSpPr>
            <p:spPr>
              <a:xfrm>
                <a:off x="7485250" y="2514600"/>
                <a:ext cx="3508376" cy="0"/>
              </a:xfrm>
              <a:prstGeom prst="line">
                <a:avLst/>
              </a:prstGeom>
              <a:noFill/>
              <a:ln w="9525" cap="flat" cmpd="sng" algn="ctr">
                <a:solidFill>
                  <a:srgbClr val="FFA38B"/>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EA56E384-5AA4-F783-378E-6050118475CE}"/>
                  </a:ext>
                </a:extLst>
              </p:cNvPr>
              <p:cNvCxnSpPr>
                <a:cxnSpLocks/>
              </p:cNvCxnSpPr>
              <p:nvPr/>
            </p:nvCxnSpPr>
            <p:spPr>
              <a:xfrm>
                <a:off x="7503459" y="2825750"/>
                <a:ext cx="326906" cy="0"/>
              </a:xfrm>
              <a:prstGeom prst="line">
                <a:avLst/>
              </a:prstGeom>
              <a:noFill/>
              <a:ln w="9525" cap="flat" cmpd="sng" algn="ctr">
                <a:solidFill>
                  <a:srgbClr val="FFA38B"/>
                </a:solidFill>
                <a:prstDash val="solid"/>
                <a:headEnd type="none" w="lg" len="med"/>
                <a:tailEnd type="none" w="lg" len="med"/>
              </a:ln>
              <a:effectLst/>
            </p:spPr>
          </p:cxnSp>
        </p:grpSp>
        <p:pic>
          <p:nvPicPr>
            <p:cNvPr id="6" name="Graphic 5" descr="Document outline">
              <a:extLst>
                <a:ext uri="{FF2B5EF4-FFF2-40B4-BE49-F238E27FC236}">
                  <a16:creationId xmlns:a16="http://schemas.microsoft.com/office/drawing/2014/main" id="{6698A304-37E1-4F00-9D6F-872AD525ED3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0142" b="11260"/>
            <a:stretch/>
          </p:blipFill>
          <p:spPr>
            <a:xfrm>
              <a:off x="8335999" y="3930062"/>
              <a:ext cx="889122" cy="432097"/>
            </a:xfrm>
            <a:prstGeom prst="rect">
              <a:avLst/>
            </a:prstGeom>
          </p:spPr>
        </p:pic>
        <p:pic>
          <p:nvPicPr>
            <p:cNvPr id="7" name="Graphic 6" descr="Document outline">
              <a:extLst>
                <a:ext uri="{FF2B5EF4-FFF2-40B4-BE49-F238E27FC236}">
                  <a16:creationId xmlns:a16="http://schemas.microsoft.com/office/drawing/2014/main" id="{1DC1DFEB-9774-CFFF-907B-824E04E5B95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40142" b="11260"/>
            <a:stretch/>
          </p:blipFill>
          <p:spPr>
            <a:xfrm>
              <a:off x="9663885" y="3930062"/>
              <a:ext cx="889122" cy="432097"/>
            </a:xfrm>
            <a:prstGeom prst="rect">
              <a:avLst/>
            </a:prstGeom>
          </p:spPr>
        </p:pic>
        <p:sp>
          <p:nvSpPr>
            <p:cNvPr id="8" name="Graphic 34">
              <a:extLst>
                <a:ext uri="{FF2B5EF4-FFF2-40B4-BE49-F238E27FC236}">
                  <a16:creationId xmlns:a16="http://schemas.microsoft.com/office/drawing/2014/main" id="{4DA65781-3C36-A3C4-56BB-5E47CB669621}"/>
                </a:ext>
              </a:extLst>
            </p:cNvPr>
            <p:cNvSpPr/>
            <p:nvPr/>
          </p:nvSpPr>
          <p:spPr>
            <a:xfrm rot="16200000">
              <a:off x="8607861" y="5085809"/>
              <a:ext cx="424710" cy="425035"/>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solidFill>
              <a:srgbClr val="C03BC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Sans Text Semibold" pitchFamily="2" charset="0"/>
                <a:ea typeface="+mn-ea"/>
                <a:cs typeface="Segoe Sans Text" pitchFamily="2" charset="0"/>
              </a:endParaRPr>
            </a:p>
          </p:txBody>
        </p:sp>
        <p:sp>
          <p:nvSpPr>
            <p:cNvPr id="9" name="Graphic 34">
              <a:extLst>
                <a:ext uri="{FF2B5EF4-FFF2-40B4-BE49-F238E27FC236}">
                  <a16:creationId xmlns:a16="http://schemas.microsoft.com/office/drawing/2014/main" id="{4367CFB0-1C72-6FA3-0722-6C41C6D88B23}"/>
                </a:ext>
              </a:extLst>
            </p:cNvPr>
            <p:cNvSpPr/>
            <p:nvPr/>
          </p:nvSpPr>
          <p:spPr>
            <a:xfrm rot="16200000">
              <a:off x="9908565" y="5094086"/>
              <a:ext cx="424710" cy="425035"/>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solidFill>
              <a:srgbClr val="FFA38B"/>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Sans Text Semibold" pitchFamily="2" charset="0"/>
                <a:ea typeface="+mn-ea"/>
                <a:cs typeface="Segoe Sans Text" pitchFamily="2" charset="0"/>
              </a:endParaRPr>
            </a:p>
          </p:txBody>
        </p:sp>
        <p:cxnSp>
          <p:nvCxnSpPr>
            <p:cNvPr id="10" name="Straight Arrow Connector 94">
              <a:extLst>
                <a:ext uri="{FF2B5EF4-FFF2-40B4-BE49-F238E27FC236}">
                  <a16:creationId xmlns:a16="http://schemas.microsoft.com/office/drawing/2014/main" id="{58F4C4E6-9A8B-FB50-4C43-C8886C36C1C9}"/>
                </a:ext>
              </a:extLst>
            </p:cNvPr>
            <p:cNvCxnSpPr>
              <a:endCxn id="6" idx="0"/>
            </p:cNvCxnSpPr>
            <p:nvPr/>
          </p:nvCxnSpPr>
          <p:spPr>
            <a:xfrm rot="5400000">
              <a:off x="8251377" y="2811895"/>
              <a:ext cx="1647350" cy="588984"/>
            </a:xfrm>
            <a:prstGeom prst="curvedConnector3">
              <a:avLst>
                <a:gd name="adj1" fmla="val 50000"/>
              </a:avLst>
            </a:prstGeom>
            <a:noFill/>
            <a:ln w="12700" cap="flat" cmpd="sng" algn="ctr">
              <a:solidFill>
                <a:srgbClr val="C03BC4"/>
              </a:solidFill>
              <a:prstDash val="solid"/>
              <a:headEnd type="none" w="lg" len="med"/>
              <a:tailEnd type="triangle"/>
            </a:ln>
            <a:effectLst/>
          </p:spPr>
        </p:cxnSp>
        <p:cxnSp>
          <p:nvCxnSpPr>
            <p:cNvPr id="11" name="Straight Arrow Connector 94">
              <a:extLst>
                <a:ext uri="{FF2B5EF4-FFF2-40B4-BE49-F238E27FC236}">
                  <a16:creationId xmlns:a16="http://schemas.microsoft.com/office/drawing/2014/main" id="{DFEDE18E-BAC2-0D52-B607-4CC663626CF6}"/>
                </a:ext>
              </a:extLst>
            </p:cNvPr>
            <p:cNvCxnSpPr>
              <a:cxnSpLocks/>
              <a:endCxn id="7" idx="0"/>
            </p:cNvCxnSpPr>
            <p:nvPr/>
          </p:nvCxnSpPr>
          <p:spPr>
            <a:xfrm rot="16200000" flipH="1">
              <a:off x="9333410" y="3155026"/>
              <a:ext cx="1025050" cy="525022"/>
            </a:xfrm>
            <a:prstGeom prst="curvedConnector3">
              <a:avLst>
                <a:gd name="adj1" fmla="val 50000"/>
              </a:avLst>
            </a:prstGeom>
            <a:noFill/>
            <a:ln w="12700" cap="flat" cmpd="sng" algn="ctr">
              <a:solidFill>
                <a:srgbClr val="FFA38B"/>
              </a:solidFill>
              <a:prstDash val="solid"/>
              <a:headEnd type="none" w="lg" len="med"/>
              <a:tailEnd type="triangle"/>
            </a:ln>
            <a:effectLst/>
          </p:spPr>
        </p:cxnSp>
        <p:cxnSp>
          <p:nvCxnSpPr>
            <p:cNvPr id="12" name="Straight Arrow Connector 94">
              <a:extLst>
                <a:ext uri="{FF2B5EF4-FFF2-40B4-BE49-F238E27FC236}">
                  <a16:creationId xmlns:a16="http://schemas.microsoft.com/office/drawing/2014/main" id="{710B487B-42F6-7604-FE45-038F35EBCB02}"/>
                </a:ext>
              </a:extLst>
            </p:cNvPr>
            <p:cNvCxnSpPr>
              <a:cxnSpLocks/>
              <a:stCxn id="6" idx="2"/>
            </p:cNvCxnSpPr>
            <p:nvPr/>
          </p:nvCxnSpPr>
          <p:spPr>
            <a:xfrm flipH="1">
              <a:off x="8774211" y="4362159"/>
              <a:ext cx="6349" cy="689152"/>
            </a:xfrm>
            <a:prstGeom prst="straightConnector1">
              <a:avLst/>
            </a:prstGeom>
            <a:noFill/>
            <a:ln w="12700" cap="flat" cmpd="sng" algn="ctr">
              <a:solidFill>
                <a:srgbClr val="C03BC4"/>
              </a:solidFill>
              <a:prstDash val="solid"/>
              <a:headEnd type="none" w="lg" len="med"/>
              <a:tailEnd type="triangle"/>
            </a:ln>
            <a:effectLst/>
          </p:spPr>
        </p:cxnSp>
        <p:cxnSp>
          <p:nvCxnSpPr>
            <p:cNvPr id="13" name="Straight Arrow Connector 94">
              <a:extLst>
                <a:ext uri="{FF2B5EF4-FFF2-40B4-BE49-F238E27FC236}">
                  <a16:creationId xmlns:a16="http://schemas.microsoft.com/office/drawing/2014/main" id="{8976905F-BEF9-FC3B-B381-6CF1F5AF68C8}"/>
                </a:ext>
              </a:extLst>
            </p:cNvPr>
            <p:cNvCxnSpPr>
              <a:cxnSpLocks/>
              <a:stCxn id="7" idx="2"/>
            </p:cNvCxnSpPr>
            <p:nvPr/>
          </p:nvCxnSpPr>
          <p:spPr>
            <a:xfrm>
              <a:off x="10108446" y="4362159"/>
              <a:ext cx="17786" cy="682802"/>
            </a:xfrm>
            <a:prstGeom prst="straightConnector1">
              <a:avLst/>
            </a:prstGeom>
            <a:noFill/>
            <a:ln w="12700" cap="flat" cmpd="sng" algn="ctr">
              <a:solidFill>
                <a:srgbClr val="FFA38B"/>
              </a:solidFill>
              <a:prstDash val="solid"/>
              <a:headEnd type="none" w="lg" len="med"/>
              <a:tailEnd type="triangle"/>
            </a:ln>
            <a:effectLst/>
          </p:spPr>
        </p:cxnSp>
      </p:grpSp>
      <p:sp>
        <p:nvSpPr>
          <p:cNvPr id="73" name="Rectangle: Rounded Corners 72">
            <a:extLst>
              <a:ext uri="{FF2B5EF4-FFF2-40B4-BE49-F238E27FC236}">
                <a16:creationId xmlns:a16="http://schemas.microsoft.com/office/drawing/2014/main" id="{FAA31AE4-BAB1-D375-5DBA-82C3E09D68D0}"/>
              </a:ext>
              <a:ext uri="{C183D7F6-B498-43B3-948B-1728B52AA6E4}">
                <adec:decorative xmlns:adec="http://schemas.microsoft.com/office/drawing/2017/decorative" val="1"/>
              </a:ext>
            </a:extLst>
          </p:cNvPr>
          <p:cNvSpPr/>
          <p:nvPr/>
        </p:nvSpPr>
        <p:spPr bwMode="auto">
          <a:xfrm>
            <a:off x="4183063" y="558801"/>
            <a:ext cx="7413852" cy="5740397"/>
          </a:xfrm>
          <a:prstGeom prst="roundRect">
            <a:avLst>
              <a:gd name="adj" fmla="val 1441"/>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74" name="Content Placeholder 2">
            <a:extLst>
              <a:ext uri="{FF2B5EF4-FFF2-40B4-BE49-F238E27FC236}">
                <a16:creationId xmlns:a16="http://schemas.microsoft.com/office/drawing/2014/main" id="{D07B3D75-48FF-2567-0D3E-A80FB78A055F}"/>
              </a:ext>
            </a:extLst>
          </p:cNvPr>
          <p:cNvSpPr txBox="1">
            <a:spLocks/>
          </p:cNvSpPr>
          <p:nvPr/>
        </p:nvSpPr>
        <p:spPr>
          <a:xfrm>
            <a:off x="4422136" y="830317"/>
            <a:ext cx="6427918" cy="4360250"/>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en-US" sz="2000" b="0" noProof="0">
                <a:latin typeface="+mj-lt"/>
                <a:cs typeface="Segoe Sans Text" pitchFamily="2" charset="0"/>
              </a:rPr>
              <a:t>Chunking</a:t>
            </a:r>
          </a:p>
          <a:p>
            <a:pPr marL="406400" lvl="1" indent="-177800"/>
            <a:r>
              <a:rPr lang="en-US" sz="1800" noProof="0"/>
              <a:t>Split long-form text into short passages</a:t>
            </a:r>
          </a:p>
          <a:p>
            <a:pPr marL="635000" lvl="2" indent="-177800"/>
            <a:r>
              <a:rPr lang="en-US" sz="1600" noProof="0">
                <a:sym typeface="Wingdings" panose="05000000000000000000" pitchFamily="2" charset="2"/>
              </a:rPr>
              <a:t>LLM context length limits</a:t>
            </a:r>
          </a:p>
          <a:p>
            <a:pPr marL="635000" lvl="2" indent="-177800"/>
            <a:r>
              <a:rPr lang="en-US" sz="1600" noProof="0">
                <a:sym typeface="Wingdings" panose="05000000000000000000" pitchFamily="2" charset="2"/>
              </a:rPr>
              <a:t>Focused subset of the content</a:t>
            </a:r>
          </a:p>
          <a:p>
            <a:pPr marL="635000" lvl="2" indent="-177800"/>
            <a:r>
              <a:rPr lang="en-US" sz="1600" noProof="0">
                <a:sym typeface="Wingdings" panose="05000000000000000000" pitchFamily="2" charset="2"/>
              </a:rPr>
              <a:t>Multiple independent passages</a:t>
            </a:r>
          </a:p>
          <a:p>
            <a:pPr marL="406400" lvl="1" indent="-177800"/>
            <a:r>
              <a:rPr lang="en-US" sz="1800" noProof="0">
                <a:sym typeface="Wingdings" panose="05000000000000000000" pitchFamily="2" charset="2"/>
              </a:rPr>
              <a:t>Basics</a:t>
            </a:r>
          </a:p>
          <a:p>
            <a:pPr marL="635000" lvl="2" indent="-177800"/>
            <a:r>
              <a:rPr lang="en-US" sz="1600" noProof="0">
                <a:sym typeface="Wingdings" panose="05000000000000000000" pitchFamily="2" charset="2"/>
              </a:rPr>
              <a:t>~200–500 tokens/passage</a:t>
            </a:r>
          </a:p>
          <a:p>
            <a:pPr marL="635000" lvl="2" indent="-177800"/>
            <a:r>
              <a:rPr lang="en-US" sz="1600" noProof="0">
                <a:sym typeface="Wingdings" panose="05000000000000000000" pitchFamily="2" charset="2"/>
              </a:rPr>
              <a:t>Maintain lexical boundaries</a:t>
            </a:r>
          </a:p>
          <a:p>
            <a:pPr marL="635000" lvl="2" indent="-177800"/>
            <a:r>
              <a:rPr lang="en-US" sz="1600" noProof="0">
                <a:sym typeface="Wingdings" panose="05000000000000000000" pitchFamily="2" charset="2"/>
              </a:rPr>
              <a:t>Introduce overlap</a:t>
            </a:r>
          </a:p>
          <a:p>
            <a:pPr marL="406400" lvl="1" indent="-177800"/>
            <a:r>
              <a:rPr lang="en-US" sz="1800" noProof="0">
                <a:sym typeface="Wingdings" panose="05000000000000000000" pitchFamily="2" charset="2"/>
              </a:rPr>
              <a:t>Layout</a:t>
            </a:r>
          </a:p>
          <a:p>
            <a:pPr marL="635000" lvl="2" indent="-177800"/>
            <a:r>
              <a:rPr lang="en-US" sz="1600" noProof="0">
                <a:sym typeface="Wingdings" panose="05000000000000000000" pitchFamily="2" charset="2"/>
              </a:rPr>
              <a:t>Layout information is valuable, e.g., tables, content-structure preservation</a:t>
            </a:r>
          </a:p>
          <a:p>
            <a:pPr marL="457200" lvl="2" indent="0">
              <a:buFont typeface="Wingdings" panose="05000000000000000000" pitchFamily="2" charset="2"/>
              <a:buNone/>
            </a:pPr>
            <a:endParaRPr lang="en-US" noProof="0">
              <a:sym typeface="Wingdings" panose="05000000000000000000" pitchFamily="2" charset="2"/>
            </a:endParaRPr>
          </a:p>
          <a:p>
            <a:pPr marL="0" indent="0">
              <a:lnSpc>
                <a:spcPct val="110000"/>
              </a:lnSpc>
              <a:buFont typeface="Wingdings" panose="05000000000000000000" pitchFamily="2" charset="2"/>
              <a:buNone/>
            </a:pPr>
            <a:r>
              <a:rPr lang="en-US" sz="2000" b="0" noProof="0">
                <a:latin typeface="+mj-lt"/>
                <a:cs typeface="Segoe Sans Text" pitchFamily="2" charset="0"/>
                <a:sym typeface="Wingdings" panose="05000000000000000000" pitchFamily="2" charset="2"/>
              </a:rPr>
              <a:t>Vectorization</a:t>
            </a:r>
          </a:p>
          <a:p>
            <a:pPr marL="406400" lvl="1" indent="-177800"/>
            <a:r>
              <a:rPr lang="en-US" sz="1800" noProof="0">
                <a:sym typeface="Wingdings" panose="05000000000000000000" pitchFamily="2" charset="2"/>
              </a:rPr>
              <a:t>Indexing-time: convert passages to vectors</a:t>
            </a:r>
          </a:p>
        </p:txBody>
      </p:sp>
      <p:sp>
        <p:nvSpPr>
          <p:cNvPr id="75" name="TextBox 74">
            <a:extLst>
              <a:ext uri="{FF2B5EF4-FFF2-40B4-BE49-F238E27FC236}">
                <a16:creationId xmlns:a16="http://schemas.microsoft.com/office/drawing/2014/main" id="{E71ADF9C-18E9-E892-FE6C-68456D980D6A}"/>
              </a:ext>
            </a:extLst>
          </p:cNvPr>
          <p:cNvSpPr txBox="1"/>
          <p:nvPr/>
        </p:nvSpPr>
        <p:spPr>
          <a:xfrm>
            <a:off x="4422136" y="5486610"/>
            <a:ext cx="6877331" cy="55399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hlinkClick r:id="rId7"/>
              </a:rPr>
              <a:t>🔗 Example: Data preparation process (including Chunking)</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1627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4" y="857128"/>
            <a:ext cx="3590198" cy="1661993"/>
          </a:xfrm>
        </p:spPr>
        <p:txBody>
          <a:bodyPr/>
          <a:lstStyle/>
          <a:p>
            <a:r>
              <a:rPr lang="en-US" noProof="0"/>
              <a:t>Your document Chunking strategy matters</a:t>
            </a:r>
          </a:p>
        </p:txBody>
      </p:sp>
      <p:pic>
        <p:nvPicPr>
          <p:cNvPr id="7" name="Picture 6">
            <a:extLst>
              <a:ext uri="{FF2B5EF4-FFF2-40B4-BE49-F238E27FC236}">
                <a16:creationId xmlns:a16="http://schemas.microsoft.com/office/drawing/2014/main" id="{63F89FF5-ACA5-A349-610D-2B3A4BCD53A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80809" y="1481007"/>
            <a:ext cx="6062381" cy="1677398"/>
          </a:xfrm>
          <a:prstGeom prst="roundRect">
            <a:avLst>
              <a:gd name="adj" fmla="val 5882"/>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pic>
      <p:pic>
        <p:nvPicPr>
          <p:cNvPr id="9" name="Picture 8">
            <a:extLst>
              <a:ext uri="{FF2B5EF4-FFF2-40B4-BE49-F238E27FC236}">
                <a16:creationId xmlns:a16="http://schemas.microsoft.com/office/drawing/2014/main" id="{F262199D-D189-1501-54A3-0EC4126796D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829846" y="3380681"/>
            <a:ext cx="2513344" cy="1996312"/>
          </a:xfrm>
          <a:prstGeom prst="roundRect">
            <a:avLst>
              <a:gd name="adj" fmla="val 4368"/>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pic>
      <p:pic>
        <p:nvPicPr>
          <p:cNvPr id="11" name="Picture 10">
            <a:extLst>
              <a:ext uri="{FF2B5EF4-FFF2-40B4-BE49-F238E27FC236}">
                <a16:creationId xmlns:a16="http://schemas.microsoft.com/office/drawing/2014/main" id="{90EC2D7F-A9EF-CC30-A08D-020E3E907E1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80809" y="3380681"/>
            <a:ext cx="3272452" cy="1996312"/>
          </a:xfrm>
          <a:prstGeom prst="roundRect">
            <a:avLst>
              <a:gd name="adj" fmla="val 4368"/>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pic>
      <p:sp>
        <p:nvSpPr>
          <p:cNvPr id="2" name="Text Placeholder 4">
            <a:extLst>
              <a:ext uri="{FF2B5EF4-FFF2-40B4-BE49-F238E27FC236}">
                <a16:creationId xmlns:a16="http://schemas.microsoft.com/office/drawing/2014/main" id="{45786FE6-E44E-5B8A-98D9-F4644837C8C5}"/>
              </a:ext>
            </a:extLst>
          </p:cNvPr>
          <p:cNvSpPr txBox="1">
            <a:spLocks/>
          </p:cNvSpPr>
          <p:nvPr/>
        </p:nvSpPr>
        <p:spPr>
          <a:xfrm>
            <a:off x="588263" y="2698710"/>
            <a:ext cx="5214938" cy="330552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noProof="0">
                <a:latin typeface="+mj-lt"/>
              </a:rPr>
              <a:t>Chunking solves 3 problems</a:t>
            </a:r>
            <a:br>
              <a:rPr lang="en-US" sz="2400" noProof="0">
                <a:latin typeface="+mj-lt"/>
              </a:rPr>
            </a:br>
            <a:r>
              <a:rPr lang="en-US" sz="2400" noProof="0">
                <a:latin typeface="+mj-lt"/>
              </a:rPr>
              <a:t>for generative AI applications:</a:t>
            </a:r>
          </a:p>
          <a:p>
            <a:pPr marL="0" indent="0">
              <a:buFont typeface="Wingdings" panose="05000000000000000000" pitchFamily="2" charset="2"/>
              <a:buNone/>
            </a:pPr>
            <a:r>
              <a:rPr lang="en-US" sz="1100" noProof="0"/>
              <a:t> </a:t>
            </a:r>
            <a:endParaRPr lang="en-US" sz="2400" noProof="0"/>
          </a:p>
          <a:p>
            <a:pPr marL="342900" indent="-342900">
              <a:buFont typeface="+mj-lt"/>
              <a:buAutoNum type="arabicPeriod"/>
            </a:pPr>
            <a:r>
              <a:rPr lang="en-US" sz="1600" noProof="0"/>
              <a:t>Allows multiple retrieved documents </a:t>
            </a:r>
            <a:br>
              <a:rPr lang="en-US" sz="1600" noProof="0"/>
            </a:br>
            <a:r>
              <a:rPr lang="en-US" sz="1600" noProof="0"/>
              <a:t>to be passed to the LLM within its </a:t>
            </a:r>
            <a:br>
              <a:rPr lang="en-US" sz="1600" noProof="0"/>
            </a:br>
            <a:r>
              <a:rPr lang="en-US" sz="1600" noProof="0"/>
              <a:t>context window limit</a:t>
            </a:r>
          </a:p>
          <a:p>
            <a:pPr marL="342900" indent="-342900">
              <a:buFont typeface="+mj-lt"/>
              <a:buAutoNum type="arabicPeriod"/>
            </a:pPr>
            <a:r>
              <a:rPr lang="en-US" sz="1600" noProof="0"/>
              <a:t>Provides a mechanism for the most </a:t>
            </a:r>
            <a:br>
              <a:rPr lang="en-US" sz="1600" noProof="0"/>
            </a:br>
            <a:r>
              <a:rPr lang="en-US" sz="1600" noProof="0"/>
              <a:t>relevant passages of a given document </a:t>
            </a:r>
            <a:br>
              <a:rPr lang="en-US" sz="1600" noProof="0"/>
            </a:br>
            <a:r>
              <a:rPr lang="en-US" sz="1600" noProof="0"/>
              <a:t>to be ranked first</a:t>
            </a:r>
          </a:p>
          <a:p>
            <a:pPr marL="342900" indent="-342900">
              <a:buFont typeface="+mj-lt"/>
              <a:buAutoNum type="arabicPeriod"/>
            </a:pPr>
            <a:r>
              <a:rPr lang="en-US" sz="1600" noProof="0"/>
              <a:t>Vector search has a per-model limit </a:t>
            </a:r>
            <a:br>
              <a:rPr lang="en-US" sz="1600" noProof="0"/>
            </a:br>
            <a:r>
              <a:rPr lang="en-US" sz="1600" noProof="0"/>
              <a:t>to how much content can be</a:t>
            </a:r>
            <a:br>
              <a:rPr lang="en-US" sz="1600" noProof="0"/>
            </a:br>
            <a:r>
              <a:rPr lang="en-US" sz="1600" noProof="0"/>
              <a:t>embedded into each vector</a:t>
            </a:r>
          </a:p>
        </p:txBody>
      </p:sp>
    </p:spTree>
    <p:extLst>
      <p:ext uri="{BB962C8B-B14F-4D97-AF65-F5344CB8AC3E}">
        <p14:creationId xmlns:p14="http://schemas.microsoft.com/office/powerpoint/2010/main" val="425106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28191-4716-4338-E1EC-BA83FCB458A7}"/>
            </a:ext>
          </a:extLst>
        </p:cNvPr>
        <p:cNvGrpSpPr/>
        <p:nvPr/>
      </p:nvGrpSpPr>
      <p:grpSpPr>
        <a:xfrm>
          <a:off x="0" y="0"/>
          <a:ext cx="0" cy="0"/>
          <a:chOff x="0" y="0"/>
          <a:chExt cx="0" cy="0"/>
        </a:xfrm>
      </p:grpSpPr>
      <p:sp>
        <p:nvSpPr>
          <p:cNvPr id="13" name="Right Brace 12">
            <a:extLst>
              <a:ext uri="{FF2B5EF4-FFF2-40B4-BE49-F238E27FC236}">
                <a16:creationId xmlns:a16="http://schemas.microsoft.com/office/drawing/2014/main" id="{56568288-132E-2F5F-26E2-C53CCB1DDB25}"/>
              </a:ext>
              <a:ext uri="{C183D7F6-B498-43B3-948B-1728B52AA6E4}">
                <adec:decorative xmlns:adec="http://schemas.microsoft.com/office/drawing/2017/decorative" val="1"/>
              </a:ext>
            </a:extLst>
          </p:cNvPr>
          <p:cNvSpPr/>
          <p:nvPr/>
        </p:nvSpPr>
        <p:spPr>
          <a:xfrm>
            <a:off x="8798859" y="1725705"/>
            <a:ext cx="71717" cy="524435"/>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sp>
        <p:nvSpPr>
          <p:cNvPr id="14" name="Right Brace 13">
            <a:extLst>
              <a:ext uri="{FF2B5EF4-FFF2-40B4-BE49-F238E27FC236}">
                <a16:creationId xmlns:a16="http://schemas.microsoft.com/office/drawing/2014/main" id="{B476D6D8-FE65-7C16-392F-C3E2BCEEC766}"/>
              </a:ext>
              <a:ext uri="{C183D7F6-B498-43B3-948B-1728B52AA6E4}">
                <adec:decorative xmlns:adec="http://schemas.microsoft.com/office/drawing/2017/decorative" val="1"/>
              </a:ext>
            </a:extLst>
          </p:cNvPr>
          <p:cNvSpPr/>
          <p:nvPr/>
        </p:nvSpPr>
        <p:spPr>
          <a:xfrm>
            <a:off x="8798859" y="3527059"/>
            <a:ext cx="116541" cy="317142"/>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cxnSp>
        <p:nvCxnSpPr>
          <p:cNvPr id="18" name="Straight Arrow Connector 17">
            <a:extLst>
              <a:ext uri="{FF2B5EF4-FFF2-40B4-BE49-F238E27FC236}">
                <a16:creationId xmlns:a16="http://schemas.microsoft.com/office/drawing/2014/main" id="{F48615D6-50C0-DED6-8493-7700ED22B840}"/>
              </a:ext>
              <a:ext uri="{C183D7F6-B498-43B3-948B-1728B52AA6E4}">
                <adec:decorative xmlns:adec="http://schemas.microsoft.com/office/drawing/2017/decorative" val="1"/>
              </a:ext>
            </a:extLst>
          </p:cNvPr>
          <p:cNvCxnSpPr>
            <a:stCxn id="13" idx="1"/>
          </p:cNvCxnSpPr>
          <p:nvPr/>
        </p:nvCxnSpPr>
        <p:spPr>
          <a:xfrm flipV="1">
            <a:off x="8870576" y="1987921"/>
            <a:ext cx="94130" cy="2"/>
          </a:xfrm>
          <a:prstGeom prst="straightConnector1">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73050A-7676-2501-EC42-C3623AB9EB9B}"/>
              </a:ext>
              <a:ext uri="{C183D7F6-B498-43B3-948B-1728B52AA6E4}">
                <adec:decorative xmlns:adec="http://schemas.microsoft.com/office/drawing/2017/decorative" val="1"/>
              </a:ext>
            </a:extLst>
          </p:cNvPr>
          <p:cNvCxnSpPr>
            <a:cxnSpLocks/>
          </p:cNvCxnSpPr>
          <p:nvPr/>
        </p:nvCxnSpPr>
        <p:spPr>
          <a:xfrm flipV="1">
            <a:off x="8884025" y="3681609"/>
            <a:ext cx="94130" cy="2"/>
          </a:xfrm>
          <a:prstGeom prst="straightConnector1">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C4984D-892B-2743-9455-D4AFE699246F}"/>
              </a:ext>
            </a:extLst>
          </p:cNvPr>
          <p:cNvSpPr>
            <a:spLocks noGrp="1"/>
          </p:cNvSpPr>
          <p:nvPr>
            <p:ph type="title"/>
          </p:nvPr>
        </p:nvSpPr>
        <p:spPr>
          <a:xfrm>
            <a:off x="588263" y="457200"/>
            <a:ext cx="11018520" cy="553998"/>
          </a:xfrm>
        </p:spPr>
        <p:txBody>
          <a:bodyPr/>
          <a:lstStyle/>
          <a:p>
            <a:r>
              <a:rPr lang="en-US" noProof="0"/>
              <a:t>Chunking strategies</a:t>
            </a:r>
          </a:p>
        </p:txBody>
      </p:sp>
      <p:sp>
        <p:nvSpPr>
          <p:cNvPr id="15" name="TextBox 14">
            <a:extLst>
              <a:ext uri="{FF2B5EF4-FFF2-40B4-BE49-F238E27FC236}">
                <a16:creationId xmlns:a16="http://schemas.microsoft.com/office/drawing/2014/main" id="{681F069D-F051-5D48-60F5-06F539B4EA83}"/>
              </a:ext>
            </a:extLst>
          </p:cNvPr>
          <p:cNvSpPr txBox="1"/>
          <p:nvPr/>
        </p:nvSpPr>
        <p:spPr>
          <a:xfrm>
            <a:off x="9067349" y="1904604"/>
            <a:ext cx="2213426" cy="215444"/>
          </a:xfrm>
          <a:prstGeom prst="rect">
            <a:avLst/>
          </a:prstGeom>
          <a:noFill/>
        </p:spPr>
        <p:txBody>
          <a:bodyPr wrap="none" lIns="0" tIns="0" rIns="0" bIns="0" rtlCol="0">
            <a:spAutoFit/>
          </a:bodyPr>
          <a:lstStyle/>
          <a:p>
            <a:pPr algn="l"/>
            <a:r>
              <a:rPr lang="en-US" sz="1400" noProof="0">
                <a:solidFill>
                  <a:schemeClr val="tx2"/>
                </a:solidFill>
                <a:latin typeface="+mj-lt"/>
              </a:rPr>
              <a:t>AI Search Built-in Split Skill</a:t>
            </a:r>
          </a:p>
        </p:txBody>
      </p:sp>
      <p:sp>
        <p:nvSpPr>
          <p:cNvPr id="16" name="TextBox 15">
            <a:extLst>
              <a:ext uri="{FF2B5EF4-FFF2-40B4-BE49-F238E27FC236}">
                <a16:creationId xmlns:a16="http://schemas.microsoft.com/office/drawing/2014/main" id="{B55A7B9C-6D14-F342-3B98-B2250C38D7C8}"/>
              </a:ext>
            </a:extLst>
          </p:cNvPr>
          <p:cNvSpPr txBox="1"/>
          <p:nvPr/>
        </p:nvSpPr>
        <p:spPr>
          <a:xfrm>
            <a:off x="9067349" y="3567202"/>
            <a:ext cx="1828386" cy="215444"/>
          </a:xfrm>
          <a:prstGeom prst="rect">
            <a:avLst/>
          </a:prstGeom>
          <a:noFill/>
        </p:spPr>
        <p:txBody>
          <a:bodyPr wrap="none" lIns="0" tIns="0" rIns="0" bIns="0" rtlCol="0">
            <a:spAutoFit/>
          </a:bodyPr>
          <a:lstStyle/>
          <a:p>
            <a:pPr algn="l"/>
            <a:r>
              <a:rPr lang="en-US" sz="1400" noProof="0">
                <a:solidFill>
                  <a:schemeClr val="accent3">
                    <a:lumMod val="75000"/>
                  </a:schemeClr>
                </a:solidFill>
                <a:latin typeface="+mj-lt"/>
              </a:rPr>
              <a:t>AI Search Custom Skill</a:t>
            </a:r>
          </a:p>
        </p:txBody>
      </p:sp>
      <p:sp>
        <p:nvSpPr>
          <p:cNvPr id="5" name="Rectangle: Rounded Corners 4">
            <a:extLst>
              <a:ext uri="{FF2B5EF4-FFF2-40B4-BE49-F238E27FC236}">
                <a16:creationId xmlns:a16="http://schemas.microsoft.com/office/drawing/2014/main" id="{5F9AAB21-D464-4532-ADDC-54F8F0BD9B1A}"/>
              </a:ext>
            </a:extLst>
          </p:cNvPr>
          <p:cNvSpPr/>
          <p:nvPr/>
        </p:nvSpPr>
        <p:spPr>
          <a:xfrm>
            <a:off x="588263" y="4517103"/>
            <a:ext cx="3460396" cy="1134315"/>
          </a:xfrm>
          <a:prstGeom prst="roundRect">
            <a:avLst>
              <a:gd name="adj" fmla="val 89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noProof="0">
                <a:solidFill>
                  <a:schemeClr val="tx1"/>
                </a:solidFill>
                <a:cs typeface="Segoe UI" pitchFamily="34" charset="0"/>
              </a:rPr>
              <a:t>Preprocessing data </a:t>
            </a:r>
            <a:br>
              <a:rPr lang="en-US" sz="1600" noProof="0">
                <a:solidFill>
                  <a:schemeClr val="tx1"/>
                </a:solidFill>
                <a:cs typeface="Segoe UI" pitchFamily="34" charset="0"/>
              </a:rPr>
            </a:br>
            <a:r>
              <a:rPr lang="en-US" sz="1600" noProof="0">
                <a:solidFill>
                  <a:schemeClr val="tx1"/>
                </a:solidFill>
                <a:cs typeface="Segoe UI" pitchFamily="34" charset="0"/>
              </a:rPr>
              <a:t>for quality</a:t>
            </a:r>
          </a:p>
        </p:txBody>
      </p:sp>
      <p:sp>
        <p:nvSpPr>
          <p:cNvPr id="6" name="Rectangle: Rounded Corners 5">
            <a:extLst>
              <a:ext uri="{FF2B5EF4-FFF2-40B4-BE49-F238E27FC236}">
                <a16:creationId xmlns:a16="http://schemas.microsoft.com/office/drawing/2014/main" id="{AE77D6B9-8DA5-7F79-A1F2-2761AE307FDC}"/>
              </a:ext>
            </a:extLst>
          </p:cNvPr>
          <p:cNvSpPr/>
          <p:nvPr/>
        </p:nvSpPr>
        <p:spPr>
          <a:xfrm>
            <a:off x="4394701" y="4517103"/>
            <a:ext cx="3460396" cy="1134315"/>
          </a:xfrm>
          <a:prstGeom prst="roundRect">
            <a:avLst>
              <a:gd name="adj" fmla="val 89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noProof="0">
                <a:solidFill>
                  <a:schemeClr val="tx1"/>
                </a:solidFill>
                <a:cs typeface="Segoe UI" pitchFamily="34" charset="0"/>
              </a:rPr>
              <a:t>Selecting a range of potential Chunk sizes considering </a:t>
            </a:r>
            <a:br>
              <a:rPr lang="en-US" sz="1600" noProof="0">
                <a:solidFill>
                  <a:schemeClr val="tx1"/>
                </a:solidFill>
                <a:cs typeface="Segoe UI" pitchFamily="34" charset="0"/>
              </a:rPr>
            </a:br>
            <a:r>
              <a:rPr lang="en-US" sz="1600" noProof="0">
                <a:solidFill>
                  <a:schemeClr val="tx1"/>
                </a:solidFill>
                <a:cs typeface="Segoe UI" pitchFamily="34" charset="0"/>
              </a:rPr>
              <a:t>content nature and embedding model capabilities</a:t>
            </a:r>
          </a:p>
        </p:txBody>
      </p:sp>
      <p:sp>
        <p:nvSpPr>
          <p:cNvPr id="7" name="Rectangle: Rounded Corners 6">
            <a:extLst>
              <a:ext uri="{FF2B5EF4-FFF2-40B4-BE49-F238E27FC236}">
                <a16:creationId xmlns:a16="http://schemas.microsoft.com/office/drawing/2014/main" id="{91A4F0E8-A73F-EBAE-01D3-A3C364EEFAD6}"/>
              </a:ext>
            </a:extLst>
          </p:cNvPr>
          <p:cNvSpPr/>
          <p:nvPr/>
        </p:nvSpPr>
        <p:spPr>
          <a:xfrm>
            <a:off x="8201138" y="4517103"/>
            <a:ext cx="3460396" cy="1134315"/>
          </a:xfrm>
          <a:prstGeom prst="roundRect">
            <a:avLst>
              <a:gd name="adj" fmla="val 707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noProof="0">
                <a:solidFill>
                  <a:schemeClr val="tx1"/>
                </a:solidFill>
                <a:cs typeface="Segoe UI" pitchFamily="34" charset="0"/>
              </a:rPr>
              <a:t>Evaluating performance </a:t>
            </a:r>
            <a:br>
              <a:rPr lang="en-US" sz="1600" noProof="0">
                <a:solidFill>
                  <a:schemeClr val="tx1"/>
                </a:solidFill>
                <a:cs typeface="Segoe UI" pitchFamily="34" charset="0"/>
              </a:rPr>
            </a:br>
            <a:r>
              <a:rPr lang="en-US" sz="1600" noProof="0">
                <a:solidFill>
                  <a:schemeClr val="tx1"/>
                </a:solidFill>
                <a:cs typeface="Segoe UI" pitchFamily="34" charset="0"/>
              </a:rPr>
              <a:t>of each Chunk size </a:t>
            </a:r>
          </a:p>
        </p:txBody>
      </p:sp>
      <p:grpSp>
        <p:nvGrpSpPr>
          <p:cNvPr id="3" name="Group 2">
            <a:extLst>
              <a:ext uri="{FF2B5EF4-FFF2-40B4-BE49-F238E27FC236}">
                <a16:creationId xmlns:a16="http://schemas.microsoft.com/office/drawing/2014/main" id="{FFA81373-8FAF-C36F-E329-F6D8D7D717DA}"/>
              </a:ext>
              <a:ext uri="{C183D7F6-B498-43B3-948B-1728B52AA6E4}">
                <adec:decorative xmlns:adec="http://schemas.microsoft.com/office/drawing/2017/decorative" val="1"/>
              </a:ext>
            </a:extLst>
          </p:cNvPr>
          <p:cNvGrpSpPr/>
          <p:nvPr/>
        </p:nvGrpSpPr>
        <p:grpSpPr>
          <a:xfrm>
            <a:off x="571500" y="1796076"/>
            <a:ext cx="8098863" cy="2113461"/>
            <a:chOff x="571500" y="1796076"/>
            <a:chExt cx="8098863" cy="2113461"/>
          </a:xfrm>
        </p:grpSpPr>
        <p:sp>
          <p:nvSpPr>
            <p:cNvPr id="17" name="Freeform: Shape 16">
              <a:extLst>
                <a:ext uri="{FF2B5EF4-FFF2-40B4-BE49-F238E27FC236}">
                  <a16:creationId xmlns:a16="http://schemas.microsoft.com/office/drawing/2014/main" id="{C5E23A44-DF1D-14B4-C232-7EBA8C20C33D}"/>
                </a:ext>
              </a:extLst>
            </p:cNvPr>
            <p:cNvSpPr/>
            <p:nvPr/>
          </p:nvSpPr>
          <p:spPr>
            <a:xfrm>
              <a:off x="3276600" y="1844186"/>
              <a:ext cx="5393763" cy="384888"/>
            </a:xfrm>
            <a:custGeom>
              <a:avLst/>
              <a:gdLst>
                <a:gd name="connsiteX0" fmla="*/ 64149 w 384887"/>
                <a:gd name="connsiteY0" fmla="*/ 0 h 5183272"/>
                <a:gd name="connsiteX1" fmla="*/ 320738 w 384887"/>
                <a:gd name="connsiteY1" fmla="*/ 0 h 5183272"/>
                <a:gd name="connsiteX2" fmla="*/ 384887 w 384887"/>
                <a:gd name="connsiteY2" fmla="*/ 64149 h 5183272"/>
                <a:gd name="connsiteX3" fmla="*/ 384887 w 384887"/>
                <a:gd name="connsiteY3" fmla="*/ 5183272 h 5183272"/>
                <a:gd name="connsiteX4" fmla="*/ 384887 w 384887"/>
                <a:gd name="connsiteY4" fmla="*/ 5183272 h 5183272"/>
                <a:gd name="connsiteX5" fmla="*/ 0 w 384887"/>
                <a:gd name="connsiteY5" fmla="*/ 5183272 h 5183272"/>
                <a:gd name="connsiteX6" fmla="*/ 0 w 384887"/>
                <a:gd name="connsiteY6" fmla="*/ 5183272 h 5183272"/>
                <a:gd name="connsiteX7" fmla="*/ 0 w 384887"/>
                <a:gd name="connsiteY7" fmla="*/ 64149 h 5183272"/>
                <a:gd name="connsiteX8" fmla="*/ 64149 w 384887"/>
                <a:gd name="connsiteY8" fmla="*/ 0 h 518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87" h="5183272">
                  <a:moveTo>
                    <a:pt x="384887" y="863899"/>
                  </a:moveTo>
                  <a:lnTo>
                    <a:pt x="384887" y="4319373"/>
                  </a:lnTo>
                  <a:cubicBezTo>
                    <a:pt x="384887" y="4796494"/>
                    <a:pt x="382754" y="5183265"/>
                    <a:pt x="380124" y="5183265"/>
                  </a:cubicBezTo>
                  <a:lnTo>
                    <a:pt x="0" y="5183265"/>
                  </a:lnTo>
                  <a:lnTo>
                    <a:pt x="0" y="5183265"/>
                  </a:lnTo>
                  <a:lnTo>
                    <a:pt x="0" y="7"/>
                  </a:lnTo>
                  <a:lnTo>
                    <a:pt x="0" y="7"/>
                  </a:lnTo>
                  <a:lnTo>
                    <a:pt x="380124" y="7"/>
                  </a:lnTo>
                  <a:cubicBezTo>
                    <a:pt x="382754" y="7"/>
                    <a:pt x="384887" y="386778"/>
                    <a:pt x="384887" y="863899"/>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lvl="1"/>
              <a:r>
                <a:rPr lang="en-US" sz="1050" noProof="0">
                  <a:solidFill>
                    <a:schemeClr val="tx1"/>
                  </a:solidFill>
                </a:rPr>
                <a:t>Simple and common, maintaining a balance between overlap and semantic context</a:t>
              </a:r>
            </a:p>
          </p:txBody>
        </p:sp>
        <p:sp>
          <p:nvSpPr>
            <p:cNvPr id="21" name="Freeform: Shape 20">
              <a:extLst>
                <a:ext uri="{FF2B5EF4-FFF2-40B4-BE49-F238E27FC236}">
                  <a16:creationId xmlns:a16="http://schemas.microsoft.com/office/drawing/2014/main" id="{6491013E-6C04-D86B-EB9F-57884C72CB51}"/>
                </a:ext>
              </a:extLst>
            </p:cNvPr>
            <p:cNvSpPr/>
            <p:nvPr/>
          </p:nvSpPr>
          <p:spPr>
            <a:xfrm>
              <a:off x="3276600" y="2388303"/>
              <a:ext cx="5393763" cy="384888"/>
            </a:xfrm>
            <a:custGeom>
              <a:avLst/>
              <a:gdLst>
                <a:gd name="connsiteX0" fmla="*/ 64149 w 384887"/>
                <a:gd name="connsiteY0" fmla="*/ 0 h 5183272"/>
                <a:gd name="connsiteX1" fmla="*/ 320738 w 384887"/>
                <a:gd name="connsiteY1" fmla="*/ 0 h 5183272"/>
                <a:gd name="connsiteX2" fmla="*/ 384887 w 384887"/>
                <a:gd name="connsiteY2" fmla="*/ 64149 h 5183272"/>
                <a:gd name="connsiteX3" fmla="*/ 384887 w 384887"/>
                <a:gd name="connsiteY3" fmla="*/ 5183272 h 5183272"/>
                <a:gd name="connsiteX4" fmla="*/ 384887 w 384887"/>
                <a:gd name="connsiteY4" fmla="*/ 5183272 h 5183272"/>
                <a:gd name="connsiteX5" fmla="*/ 0 w 384887"/>
                <a:gd name="connsiteY5" fmla="*/ 5183272 h 5183272"/>
                <a:gd name="connsiteX6" fmla="*/ 0 w 384887"/>
                <a:gd name="connsiteY6" fmla="*/ 5183272 h 5183272"/>
                <a:gd name="connsiteX7" fmla="*/ 0 w 384887"/>
                <a:gd name="connsiteY7" fmla="*/ 64149 h 5183272"/>
                <a:gd name="connsiteX8" fmla="*/ 64149 w 384887"/>
                <a:gd name="connsiteY8" fmla="*/ 0 h 518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87" h="5183272">
                  <a:moveTo>
                    <a:pt x="384887" y="863899"/>
                  </a:moveTo>
                  <a:lnTo>
                    <a:pt x="384887" y="4319373"/>
                  </a:lnTo>
                  <a:cubicBezTo>
                    <a:pt x="384887" y="4796494"/>
                    <a:pt x="382754" y="5183265"/>
                    <a:pt x="380124" y="5183265"/>
                  </a:cubicBezTo>
                  <a:lnTo>
                    <a:pt x="0" y="5183265"/>
                  </a:lnTo>
                  <a:lnTo>
                    <a:pt x="0" y="5183265"/>
                  </a:lnTo>
                  <a:lnTo>
                    <a:pt x="0" y="7"/>
                  </a:lnTo>
                  <a:lnTo>
                    <a:pt x="0" y="7"/>
                  </a:lnTo>
                  <a:lnTo>
                    <a:pt x="380124" y="7"/>
                  </a:lnTo>
                  <a:cubicBezTo>
                    <a:pt x="382754" y="7"/>
                    <a:pt x="384887" y="386778"/>
                    <a:pt x="384887" y="863899"/>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lvl="1"/>
              <a:r>
                <a:rPr lang="en-US" sz="1050" noProof="0">
                  <a:solidFill>
                    <a:schemeClr val="tx1"/>
                  </a:solidFill>
                </a:rPr>
                <a:t>For structured content like Markdown and LaTeX</a:t>
              </a:r>
            </a:p>
          </p:txBody>
        </p:sp>
        <p:sp>
          <p:nvSpPr>
            <p:cNvPr id="23" name="Freeform: Shape 22">
              <a:extLst>
                <a:ext uri="{FF2B5EF4-FFF2-40B4-BE49-F238E27FC236}">
                  <a16:creationId xmlns:a16="http://schemas.microsoft.com/office/drawing/2014/main" id="{3244A3EF-6C66-D58B-B426-B900E68A8D25}"/>
                </a:ext>
              </a:extLst>
            </p:cNvPr>
            <p:cNvSpPr/>
            <p:nvPr/>
          </p:nvSpPr>
          <p:spPr>
            <a:xfrm>
              <a:off x="3276600" y="2932420"/>
              <a:ext cx="5393763" cy="384888"/>
            </a:xfrm>
            <a:custGeom>
              <a:avLst/>
              <a:gdLst>
                <a:gd name="connsiteX0" fmla="*/ 64149 w 384887"/>
                <a:gd name="connsiteY0" fmla="*/ 0 h 5183272"/>
                <a:gd name="connsiteX1" fmla="*/ 320738 w 384887"/>
                <a:gd name="connsiteY1" fmla="*/ 0 h 5183272"/>
                <a:gd name="connsiteX2" fmla="*/ 384887 w 384887"/>
                <a:gd name="connsiteY2" fmla="*/ 64149 h 5183272"/>
                <a:gd name="connsiteX3" fmla="*/ 384887 w 384887"/>
                <a:gd name="connsiteY3" fmla="*/ 5183272 h 5183272"/>
                <a:gd name="connsiteX4" fmla="*/ 384887 w 384887"/>
                <a:gd name="connsiteY4" fmla="*/ 5183272 h 5183272"/>
                <a:gd name="connsiteX5" fmla="*/ 0 w 384887"/>
                <a:gd name="connsiteY5" fmla="*/ 5183272 h 5183272"/>
                <a:gd name="connsiteX6" fmla="*/ 0 w 384887"/>
                <a:gd name="connsiteY6" fmla="*/ 5183272 h 5183272"/>
                <a:gd name="connsiteX7" fmla="*/ 0 w 384887"/>
                <a:gd name="connsiteY7" fmla="*/ 64149 h 5183272"/>
                <a:gd name="connsiteX8" fmla="*/ 64149 w 384887"/>
                <a:gd name="connsiteY8" fmla="*/ 0 h 518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87" h="5183272">
                  <a:moveTo>
                    <a:pt x="384887" y="863899"/>
                  </a:moveTo>
                  <a:lnTo>
                    <a:pt x="384887" y="4319373"/>
                  </a:lnTo>
                  <a:cubicBezTo>
                    <a:pt x="384887" y="4796494"/>
                    <a:pt x="382754" y="5183265"/>
                    <a:pt x="380124" y="5183265"/>
                  </a:cubicBezTo>
                  <a:lnTo>
                    <a:pt x="0" y="5183265"/>
                  </a:lnTo>
                  <a:lnTo>
                    <a:pt x="0" y="5183265"/>
                  </a:lnTo>
                  <a:lnTo>
                    <a:pt x="0" y="7"/>
                  </a:lnTo>
                  <a:lnTo>
                    <a:pt x="0" y="7"/>
                  </a:lnTo>
                  <a:lnTo>
                    <a:pt x="380124" y="7"/>
                  </a:lnTo>
                  <a:cubicBezTo>
                    <a:pt x="382754" y="7"/>
                    <a:pt x="384887" y="386778"/>
                    <a:pt x="384887" y="863899"/>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lvl="1"/>
              <a:r>
                <a:rPr lang="en-US" sz="1050" noProof="0">
                  <a:solidFill>
                    <a:schemeClr val="tx1"/>
                  </a:solidFill>
                </a:rPr>
                <a:t>Content splitting using NLP libraries such as AI Document Intelligence Layout API</a:t>
              </a:r>
            </a:p>
          </p:txBody>
        </p:sp>
        <p:sp>
          <p:nvSpPr>
            <p:cNvPr id="25" name="Freeform: Shape 24">
              <a:extLst>
                <a:ext uri="{FF2B5EF4-FFF2-40B4-BE49-F238E27FC236}">
                  <a16:creationId xmlns:a16="http://schemas.microsoft.com/office/drawing/2014/main" id="{4E87665E-8F8F-895C-CAB2-5AEB0623554D}"/>
                </a:ext>
              </a:extLst>
            </p:cNvPr>
            <p:cNvSpPr/>
            <p:nvPr/>
          </p:nvSpPr>
          <p:spPr>
            <a:xfrm>
              <a:off x="3276600" y="3476539"/>
              <a:ext cx="5393763" cy="384888"/>
            </a:xfrm>
            <a:custGeom>
              <a:avLst/>
              <a:gdLst>
                <a:gd name="connsiteX0" fmla="*/ 64149 w 384887"/>
                <a:gd name="connsiteY0" fmla="*/ 0 h 5183272"/>
                <a:gd name="connsiteX1" fmla="*/ 320738 w 384887"/>
                <a:gd name="connsiteY1" fmla="*/ 0 h 5183272"/>
                <a:gd name="connsiteX2" fmla="*/ 384887 w 384887"/>
                <a:gd name="connsiteY2" fmla="*/ 64149 h 5183272"/>
                <a:gd name="connsiteX3" fmla="*/ 384887 w 384887"/>
                <a:gd name="connsiteY3" fmla="*/ 5183272 h 5183272"/>
                <a:gd name="connsiteX4" fmla="*/ 384887 w 384887"/>
                <a:gd name="connsiteY4" fmla="*/ 5183272 h 5183272"/>
                <a:gd name="connsiteX5" fmla="*/ 0 w 384887"/>
                <a:gd name="connsiteY5" fmla="*/ 5183272 h 5183272"/>
                <a:gd name="connsiteX6" fmla="*/ 0 w 384887"/>
                <a:gd name="connsiteY6" fmla="*/ 5183272 h 5183272"/>
                <a:gd name="connsiteX7" fmla="*/ 0 w 384887"/>
                <a:gd name="connsiteY7" fmla="*/ 64149 h 5183272"/>
                <a:gd name="connsiteX8" fmla="*/ 64149 w 384887"/>
                <a:gd name="connsiteY8" fmla="*/ 0 h 518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887" h="5183272">
                  <a:moveTo>
                    <a:pt x="384887" y="863899"/>
                  </a:moveTo>
                  <a:lnTo>
                    <a:pt x="384887" y="4319373"/>
                  </a:lnTo>
                  <a:cubicBezTo>
                    <a:pt x="384887" y="4796494"/>
                    <a:pt x="382754" y="5183265"/>
                    <a:pt x="380124" y="5183265"/>
                  </a:cubicBezTo>
                  <a:lnTo>
                    <a:pt x="0" y="5183265"/>
                  </a:lnTo>
                  <a:lnTo>
                    <a:pt x="0" y="5183265"/>
                  </a:lnTo>
                  <a:lnTo>
                    <a:pt x="0" y="7"/>
                  </a:lnTo>
                  <a:lnTo>
                    <a:pt x="0" y="7"/>
                  </a:lnTo>
                  <a:lnTo>
                    <a:pt x="380124" y="7"/>
                  </a:lnTo>
                  <a:cubicBezTo>
                    <a:pt x="382754" y="7"/>
                    <a:pt x="384887" y="386778"/>
                    <a:pt x="384887" y="863899"/>
                  </a:cubicBezTo>
                  <a:close/>
                </a:path>
              </a:pathLst>
            </a:cu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lvl="1"/>
              <a:r>
                <a:rPr lang="en-US" sz="1050" noProof="0">
                  <a:solidFill>
                    <a:schemeClr val="tx1"/>
                  </a:solidFill>
                </a:rPr>
                <a:t>Divides text into smaller Chunks in a hierarchical manner</a:t>
              </a:r>
            </a:p>
          </p:txBody>
        </p:sp>
        <p:sp>
          <p:nvSpPr>
            <p:cNvPr id="22" name="Rectangle: Rounded Corners 21">
              <a:extLst>
                <a:ext uri="{FF2B5EF4-FFF2-40B4-BE49-F238E27FC236}">
                  <a16:creationId xmlns:a16="http://schemas.microsoft.com/office/drawing/2014/main" id="{8541D664-C796-DDD3-74AB-61808332E85A}"/>
                </a:ext>
              </a:extLst>
            </p:cNvPr>
            <p:cNvSpPr/>
            <p:nvPr/>
          </p:nvSpPr>
          <p:spPr>
            <a:xfrm>
              <a:off x="571500" y="2340193"/>
              <a:ext cx="2915590" cy="481109"/>
            </a:xfrm>
            <a:prstGeom prst="roundRect">
              <a:avLst>
                <a:gd name="adj" fmla="val 50000"/>
              </a:avLst>
            </a:prstGeom>
            <a:gradFill flip="none" rotWithShape="1">
              <a:gsLst>
                <a:gs pos="65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noProof="0">
                  <a:ln w="3175">
                    <a:noFill/>
                  </a:ln>
                  <a:solidFill>
                    <a:srgbClr val="FFFFFF"/>
                  </a:solidFill>
                  <a:latin typeface="+mj-lt"/>
                  <a:cs typeface="Segoe UI" pitchFamily="34" charset="0"/>
                </a:rPr>
                <a:t>Specialized Chunking</a:t>
              </a:r>
            </a:p>
          </p:txBody>
        </p:sp>
        <p:sp>
          <p:nvSpPr>
            <p:cNvPr id="24" name="Rectangle: Rounded Corners 23">
              <a:extLst>
                <a:ext uri="{FF2B5EF4-FFF2-40B4-BE49-F238E27FC236}">
                  <a16:creationId xmlns:a16="http://schemas.microsoft.com/office/drawing/2014/main" id="{BFC137F2-BEF7-0D59-B7CD-16FF8AABF6C1}"/>
                </a:ext>
              </a:extLst>
            </p:cNvPr>
            <p:cNvSpPr/>
            <p:nvPr/>
          </p:nvSpPr>
          <p:spPr>
            <a:xfrm>
              <a:off x="571500" y="2884310"/>
              <a:ext cx="2915590" cy="481109"/>
            </a:xfrm>
            <a:prstGeom prst="roundRect">
              <a:avLst>
                <a:gd name="adj" fmla="val 50000"/>
              </a:avLst>
            </a:prstGeom>
            <a:gradFill flip="none" rotWithShape="1">
              <a:gsLst>
                <a:gs pos="65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noProof="0">
                  <a:ln w="3175">
                    <a:noFill/>
                  </a:ln>
                  <a:solidFill>
                    <a:srgbClr val="FFFFFF"/>
                  </a:solidFill>
                  <a:latin typeface="+mj-lt"/>
                  <a:cs typeface="Segoe UI" pitchFamily="34" charset="0"/>
                </a:rPr>
                <a:t>“Structure-aware” Chunking</a:t>
              </a:r>
            </a:p>
          </p:txBody>
        </p:sp>
        <p:sp>
          <p:nvSpPr>
            <p:cNvPr id="26" name="Rectangle: Rounded Corners 25">
              <a:extLst>
                <a:ext uri="{FF2B5EF4-FFF2-40B4-BE49-F238E27FC236}">
                  <a16:creationId xmlns:a16="http://schemas.microsoft.com/office/drawing/2014/main" id="{D850DB39-1122-7F55-199C-EDC17BC2848E}"/>
                </a:ext>
              </a:extLst>
            </p:cNvPr>
            <p:cNvSpPr/>
            <p:nvPr/>
          </p:nvSpPr>
          <p:spPr>
            <a:xfrm>
              <a:off x="571500" y="3428428"/>
              <a:ext cx="2915590" cy="481109"/>
            </a:xfrm>
            <a:prstGeom prst="roundRect">
              <a:avLst>
                <a:gd name="adj" fmla="val 50000"/>
              </a:avLst>
            </a:prstGeom>
            <a:gradFill flip="none" rotWithShape="1">
              <a:gsLst>
                <a:gs pos="65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noProof="0">
                  <a:ln w="3175">
                    <a:noFill/>
                  </a:ln>
                  <a:solidFill>
                    <a:srgbClr val="FFFFFF"/>
                  </a:solidFill>
                  <a:latin typeface="+mj-lt"/>
                  <a:cs typeface="Segoe UI" pitchFamily="34" charset="0"/>
                </a:rPr>
                <a:t>Recursive Chunking</a:t>
              </a:r>
            </a:p>
          </p:txBody>
        </p:sp>
        <p:sp>
          <p:nvSpPr>
            <p:cNvPr id="20" name="Rectangle: Rounded Corners 19">
              <a:extLst>
                <a:ext uri="{FF2B5EF4-FFF2-40B4-BE49-F238E27FC236}">
                  <a16:creationId xmlns:a16="http://schemas.microsoft.com/office/drawing/2014/main" id="{43D097DC-FAEB-F80E-89D1-1EF7FCCE646C}"/>
                </a:ext>
              </a:extLst>
            </p:cNvPr>
            <p:cNvSpPr/>
            <p:nvPr/>
          </p:nvSpPr>
          <p:spPr>
            <a:xfrm>
              <a:off x="571500" y="1796076"/>
              <a:ext cx="2915590" cy="481109"/>
            </a:xfrm>
            <a:prstGeom prst="roundRect">
              <a:avLst>
                <a:gd name="adj" fmla="val 50000"/>
              </a:avLst>
            </a:prstGeom>
            <a:gradFill flip="none" rotWithShape="1">
              <a:gsLst>
                <a:gs pos="65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noProof="0">
                  <a:ln w="3175">
                    <a:noFill/>
                  </a:ln>
                  <a:solidFill>
                    <a:srgbClr val="FFFFFF"/>
                  </a:solidFill>
                  <a:latin typeface="+mj-lt"/>
                  <a:cs typeface="Segoe UI" pitchFamily="34" charset="0"/>
                </a:rPr>
                <a:t>Fixed-size Chunking</a:t>
              </a:r>
            </a:p>
          </p:txBody>
        </p:sp>
      </p:grpSp>
      <p:sp>
        <p:nvSpPr>
          <p:cNvPr id="8" name="Right Brace 7">
            <a:extLst>
              <a:ext uri="{FF2B5EF4-FFF2-40B4-BE49-F238E27FC236}">
                <a16:creationId xmlns:a16="http://schemas.microsoft.com/office/drawing/2014/main" id="{DF4B6620-9824-1270-0DEC-32270F2985C4}"/>
              </a:ext>
              <a:ext uri="{C183D7F6-B498-43B3-948B-1728B52AA6E4}">
                <adec:decorative xmlns:adec="http://schemas.microsoft.com/office/drawing/2017/decorative" val="1"/>
              </a:ext>
            </a:extLst>
          </p:cNvPr>
          <p:cNvSpPr/>
          <p:nvPr/>
        </p:nvSpPr>
        <p:spPr>
          <a:xfrm>
            <a:off x="8794647" y="2358042"/>
            <a:ext cx="71717" cy="524435"/>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cxnSp>
        <p:nvCxnSpPr>
          <p:cNvPr id="9" name="Straight Arrow Connector 8">
            <a:extLst>
              <a:ext uri="{FF2B5EF4-FFF2-40B4-BE49-F238E27FC236}">
                <a16:creationId xmlns:a16="http://schemas.microsoft.com/office/drawing/2014/main" id="{C34EDF3C-75E8-A2D9-D50A-C99BA25EDC9E}"/>
              </a:ext>
              <a:ext uri="{C183D7F6-B498-43B3-948B-1728B52AA6E4}">
                <adec:decorative xmlns:adec="http://schemas.microsoft.com/office/drawing/2017/decorative" val="1"/>
              </a:ext>
            </a:extLst>
          </p:cNvPr>
          <p:cNvCxnSpPr>
            <a:stCxn id="8" idx="1"/>
          </p:cNvCxnSpPr>
          <p:nvPr/>
        </p:nvCxnSpPr>
        <p:spPr>
          <a:xfrm flipV="1">
            <a:off x="8866364" y="2620258"/>
            <a:ext cx="94130" cy="2"/>
          </a:xfrm>
          <a:prstGeom prst="straightConnector1">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8385A6C-CD11-8A1A-7792-9BFAD1DFAAD1}"/>
              </a:ext>
            </a:extLst>
          </p:cNvPr>
          <p:cNvSpPr txBox="1"/>
          <p:nvPr/>
        </p:nvSpPr>
        <p:spPr>
          <a:xfrm>
            <a:off x="9048789" y="2481759"/>
            <a:ext cx="2998065" cy="215444"/>
          </a:xfrm>
          <a:prstGeom prst="rect">
            <a:avLst/>
          </a:prstGeom>
          <a:noFill/>
        </p:spPr>
        <p:txBody>
          <a:bodyPr wrap="none" lIns="0" tIns="0" rIns="0" bIns="0" rtlCol="0">
            <a:spAutoFit/>
          </a:bodyPr>
          <a:lstStyle/>
          <a:p>
            <a:pPr algn="l"/>
            <a:r>
              <a:rPr lang="en-US" sz="1400" noProof="0">
                <a:solidFill>
                  <a:schemeClr val="tx2"/>
                </a:solidFill>
                <a:latin typeface="+mj-lt"/>
              </a:rPr>
              <a:t>AI Search Built-in Markdown Parsing</a:t>
            </a:r>
          </a:p>
        </p:txBody>
      </p:sp>
      <p:sp>
        <p:nvSpPr>
          <p:cNvPr id="11" name="Right Brace 10">
            <a:extLst>
              <a:ext uri="{FF2B5EF4-FFF2-40B4-BE49-F238E27FC236}">
                <a16:creationId xmlns:a16="http://schemas.microsoft.com/office/drawing/2014/main" id="{3409B124-39C7-35AA-C17C-2D43BB815A8A}"/>
              </a:ext>
              <a:ext uri="{C183D7F6-B498-43B3-948B-1728B52AA6E4}">
                <adec:decorative xmlns:adec="http://schemas.microsoft.com/office/drawing/2017/decorative" val="1"/>
              </a:ext>
            </a:extLst>
          </p:cNvPr>
          <p:cNvSpPr/>
          <p:nvPr/>
        </p:nvSpPr>
        <p:spPr>
          <a:xfrm>
            <a:off x="8813207" y="2873935"/>
            <a:ext cx="71717" cy="524435"/>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cxnSp>
        <p:nvCxnSpPr>
          <p:cNvPr id="12" name="Straight Arrow Connector 11">
            <a:extLst>
              <a:ext uri="{FF2B5EF4-FFF2-40B4-BE49-F238E27FC236}">
                <a16:creationId xmlns:a16="http://schemas.microsoft.com/office/drawing/2014/main" id="{1368A13B-4D7E-201D-6676-AD9BF7F1343E}"/>
              </a:ext>
              <a:ext uri="{C183D7F6-B498-43B3-948B-1728B52AA6E4}">
                <adec:decorative xmlns:adec="http://schemas.microsoft.com/office/drawing/2017/decorative" val="1"/>
              </a:ext>
            </a:extLst>
          </p:cNvPr>
          <p:cNvCxnSpPr>
            <a:stCxn id="11" idx="1"/>
          </p:cNvCxnSpPr>
          <p:nvPr/>
        </p:nvCxnSpPr>
        <p:spPr>
          <a:xfrm flipV="1">
            <a:off x="8884924" y="3136151"/>
            <a:ext cx="94130" cy="2"/>
          </a:xfrm>
          <a:prstGeom prst="straightConnector1">
            <a:avLst/>
          </a:prstGeom>
          <a:ln>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97DB8C6-99D0-34BF-C547-373F5AA6D6B3}"/>
              </a:ext>
            </a:extLst>
          </p:cNvPr>
          <p:cNvSpPr txBox="1"/>
          <p:nvPr/>
        </p:nvSpPr>
        <p:spPr>
          <a:xfrm>
            <a:off x="9067349" y="2997652"/>
            <a:ext cx="2772554" cy="215444"/>
          </a:xfrm>
          <a:prstGeom prst="rect">
            <a:avLst/>
          </a:prstGeom>
          <a:noFill/>
        </p:spPr>
        <p:txBody>
          <a:bodyPr wrap="none" lIns="0" tIns="0" rIns="0" bIns="0" rtlCol="0">
            <a:spAutoFit/>
          </a:bodyPr>
          <a:lstStyle/>
          <a:p>
            <a:pPr algn="l"/>
            <a:r>
              <a:rPr lang="en-US" sz="1400" noProof="0">
                <a:solidFill>
                  <a:schemeClr val="tx2"/>
                </a:solidFill>
                <a:latin typeface="+mj-lt"/>
              </a:rPr>
              <a:t>AI Search Built-in Doc Layout Skill</a:t>
            </a:r>
          </a:p>
        </p:txBody>
      </p:sp>
    </p:spTree>
    <p:extLst>
      <p:ext uri="{BB962C8B-B14F-4D97-AF65-F5344CB8AC3E}">
        <p14:creationId xmlns:p14="http://schemas.microsoft.com/office/powerpoint/2010/main" val="220736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F8125-DF96-931C-5E16-B980DB278700}"/>
              </a:ext>
            </a:extLst>
          </p:cNvPr>
          <p:cNvSpPr>
            <a:spLocks noGrp="1"/>
          </p:cNvSpPr>
          <p:nvPr>
            <p:ph type="title"/>
          </p:nvPr>
        </p:nvSpPr>
        <p:spPr>
          <a:xfrm>
            <a:off x="588263" y="457200"/>
            <a:ext cx="11018520" cy="1107996"/>
          </a:xfrm>
        </p:spPr>
        <p:txBody>
          <a:bodyPr/>
          <a:lstStyle/>
          <a:p>
            <a:r>
              <a:rPr lang="en-US" noProof="0"/>
              <a:t>Indexing-side Improvements: </a:t>
            </a:r>
            <a:br>
              <a:rPr lang="en-US" noProof="0"/>
            </a:br>
            <a:r>
              <a:rPr lang="en-US" noProof="0"/>
              <a:t>Structure-Aware Chunking</a:t>
            </a:r>
          </a:p>
        </p:txBody>
      </p:sp>
      <p:pic>
        <p:nvPicPr>
          <p:cNvPr id="7" name="Picture 2" descr="Illustration of document layout example.">
            <a:extLst>
              <a:ext uri="{FF2B5EF4-FFF2-40B4-BE49-F238E27FC236}">
                <a16:creationId xmlns:a16="http://schemas.microsoft.com/office/drawing/2014/main" id="{05A7B30A-DC69-BAF6-CC58-5DA82EEAA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06" y="1656106"/>
            <a:ext cx="4798446" cy="4833938"/>
          </a:xfrm>
          <a:prstGeom prst="roundRect">
            <a:avLst>
              <a:gd name="adj" fmla="val 4689"/>
            </a:avLst>
          </a:prstGeom>
          <a:solidFill>
            <a:schemeClr val="tx1"/>
          </a:solidFill>
        </p:spPr>
      </p:pic>
      <p:sp>
        <p:nvSpPr>
          <p:cNvPr id="6" name="Content Placeholder 3">
            <a:extLst>
              <a:ext uri="{FF2B5EF4-FFF2-40B4-BE49-F238E27FC236}">
                <a16:creationId xmlns:a16="http://schemas.microsoft.com/office/drawing/2014/main" id="{F9A16638-0E76-C953-2080-C0B056F10B37}"/>
              </a:ext>
            </a:extLst>
          </p:cNvPr>
          <p:cNvSpPr txBox="1">
            <a:spLocks/>
          </p:cNvSpPr>
          <p:nvPr/>
        </p:nvSpPr>
        <p:spPr>
          <a:xfrm>
            <a:off x="6389688" y="2560072"/>
            <a:ext cx="5219700" cy="267765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 </a:t>
            </a:r>
            <a:r>
              <a:rPr kumimoji="0" lang="en-US" sz="2000" b="0" i="0" u="none" strike="noStrike" kern="1200" cap="none" spc="0" normalizeH="0" baseline="0" noProof="0">
                <a:ln>
                  <a:noFill/>
                </a:ln>
                <a:effectLst/>
                <a:uLnTx/>
                <a:uFillTx/>
                <a:latin typeface="Segoe UI"/>
                <a:ea typeface="+mn-ea"/>
                <a:cs typeface="Segoe UI" panose="020B0502040204020203" pitchFamily="34" charset="0"/>
              </a:rPr>
              <a:t>Azure AI Search now supports both fixed and content aware chunking</a:t>
            </a:r>
          </a:p>
          <a:p>
            <a:pPr marL="228600" marR="0" lvl="0" indent="-228600" algn="l" defTabSz="932742" rtl="0" eaLnBrk="1" fontAlgn="auto" latinLnBrk="0" hangingPunct="1">
              <a:lnSpc>
                <a:spcPct val="100000"/>
              </a:lnSpc>
              <a:spcBef>
                <a:spcPts val="4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rPr>
              <a:t>Powered by Azure AI Document Intelligence</a:t>
            </a:r>
          </a:p>
          <a:p>
            <a:pPr marL="228600" marR="0" lvl="0" indent="-228600" algn="l" defTabSz="932742" rtl="0" eaLnBrk="1" fontAlgn="auto" latinLnBrk="0" hangingPunct="1">
              <a:lnSpc>
                <a:spcPct val="100000"/>
              </a:lnSpc>
              <a:spcBef>
                <a:spcPts val="4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rPr>
              <a:t>Headings help understand content hierarchy</a:t>
            </a:r>
          </a:p>
          <a:p>
            <a:pPr marL="228600" marR="0" lvl="0" indent="-228600" algn="l" defTabSz="932742" rtl="0" eaLnBrk="1" fontAlgn="auto" latinLnBrk="0" hangingPunct="1">
              <a:lnSpc>
                <a:spcPct val="100000"/>
              </a:lnSpc>
              <a:spcBef>
                <a:spcPts val="400"/>
              </a:spcBef>
              <a:spcAft>
                <a:spcPts val="1200"/>
              </a:spcAft>
              <a:buClrTx/>
              <a:buSzPct val="90000"/>
              <a:buFont typeface="Wingdings" panose="05000000000000000000" pitchFamily="2" charset="2"/>
              <a:buChar char=""/>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rPr>
              <a:t>Handles tables, lists, figures, etc.</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Segoe UI"/>
                <a:ea typeface="+mn-ea"/>
                <a:cs typeface="Segoe UI" panose="020B0502040204020203" pitchFamily="34" charset="0"/>
                <a:sym typeface="Wingdings" panose="05000000000000000000" pitchFamily="2" charset="2"/>
              </a:rPr>
              <a:t> </a:t>
            </a:r>
            <a:r>
              <a:rPr lang="en-US" sz="2000" noProof="0">
                <a:latin typeface="Segoe UI"/>
                <a:sym typeface="Wingdings" panose="05000000000000000000" pitchFamily="2" charset="2"/>
              </a:rPr>
              <a:t>N</a:t>
            </a:r>
            <a:r>
              <a:rPr kumimoji="0" lang="en-US" sz="2000" b="0" i="0" u="none" strike="noStrike" kern="1200" cap="none" spc="0" normalizeH="0" baseline="0" noProof="0">
                <a:ln>
                  <a:noFill/>
                </a:ln>
                <a:effectLst/>
                <a:uLnTx/>
                <a:uFillTx/>
                <a:latin typeface="Segoe UI"/>
                <a:ea typeface="+mn-ea"/>
                <a:cs typeface="Segoe UI" panose="020B0502040204020203" pitchFamily="34" charset="0"/>
              </a:rPr>
              <a:t>ew markdown parsing mode for fast and simple heading handling</a:t>
            </a:r>
          </a:p>
        </p:txBody>
      </p:sp>
    </p:spTree>
    <p:extLst>
      <p:ext uri="{BB962C8B-B14F-4D97-AF65-F5344CB8AC3E}">
        <p14:creationId xmlns:p14="http://schemas.microsoft.com/office/powerpoint/2010/main" val="2796500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3.7037E-6 L -2.08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100"/>
                                  </p:stCondLst>
                                  <p:childTnLst>
                                    <p:animMotion origin="layout" path="M 4.16667E-6 1.48148E-6 L 4.16667E-6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200"/>
                                  </p:stCondLst>
                                  <p:childTnLst>
                                    <p:animMotion origin="layout" path="M -1.04167E-6 1.48148E-6 L -1.04167E-6 0.03542 " pathEditMode="relative" rAng="0" ptsTypes="AA">
                                      <p:cBhvr>
                                        <p:cTn id="1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8AC9-ACF4-6824-4747-88EDB5DEBA7D}"/>
              </a:ext>
            </a:extLst>
          </p:cNvPr>
          <p:cNvSpPr>
            <a:spLocks noGrp="1"/>
          </p:cNvSpPr>
          <p:nvPr>
            <p:ph type="title"/>
          </p:nvPr>
        </p:nvSpPr>
        <p:spPr>
          <a:xfrm>
            <a:off x="585216" y="2918853"/>
            <a:ext cx="9144000" cy="615553"/>
          </a:xfrm>
        </p:spPr>
        <p:txBody>
          <a:bodyPr/>
          <a:lstStyle/>
          <a:p>
            <a:r>
              <a:rPr lang="en-US" noProof="0"/>
              <a:t>Integrated vectorization</a:t>
            </a:r>
          </a:p>
        </p:txBody>
      </p:sp>
    </p:spTree>
    <p:extLst>
      <p:ext uri="{BB962C8B-B14F-4D97-AF65-F5344CB8AC3E}">
        <p14:creationId xmlns:p14="http://schemas.microsoft.com/office/powerpoint/2010/main" val="40314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1F74FD6-1E70-CE46-5188-B373A8ABBA58}"/>
              </a:ext>
              <a:ext uri="{C183D7F6-B498-43B3-948B-1728B52AA6E4}">
                <adec:decorative xmlns:adec="http://schemas.microsoft.com/office/drawing/2017/decorative" val="1"/>
              </a:ext>
            </a:extLst>
          </p:cNvPr>
          <p:cNvGrpSpPr>
            <a:grpSpLocks noGrp="1" noUngrp="1" noRot="1" noMove="1" noResize="1"/>
          </p:cNvGrpSpPr>
          <p:nvPr/>
        </p:nvGrpSpPr>
        <p:grpSpPr>
          <a:xfrm>
            <a:off x="6727371" y="1309495"/>
            <a:ext cx="7530999" cy="8045450"/>
            <a:chOff x="6727371" y="1309495"/>
            <a:chExt cx="7530999" cy="8045450"/>
          </a:xfrm>
        </p:grpSpPr>
        <p:sp>
          <p:nvSpPr>
            <p:cNvPr id="3" name="Oval 2">
              <a:extLst>
                <a:ext uri="{FF2B5EF4-FFF2-40B4-BE49-F238E27FC236}">
                  <a16:creationId xmlns:a16="http://schemas.microsoft.com/office/drawing/2014/main" id="{02901A27-994B-A0E8-BCA6-A5FF50AB08AD}"/>
                </a:ext>
              </a:extLst>
            </p:cNvPr>
            <p:cNvSpPr>
              <a:spLocks noGrp="1" noRot="1" noMove="1" noResize="1" noEditPoints="1" noAdjustHandles="1" noChangeArrowheads="1" noChangeShapeType="1"/>
            </p:cNvSpPr>
            <p:nvPr/>
          </p:nvSpPr>
          <p:spPr bwMode="auto">
            <a:xfrm>
              <a:off x="6727371" y="287430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80E1ACA6-51E9-A524-2466-5C6E6EC59BB3}"/>
                </a:ext>
              </a:extLst>
            </p:cNvPr>
            <p:cNvSpPr>
              <a:spLocks noGrp="1" noRot="1" noMove="1" noResize="1" noEditPoints="1" noAdjustHandles="1" noChangeArrowheads="1" noChangeShapeType="1"/>
            </p:cNvSpPr>
            <p:nvPr/>
          </p:nvSpPr>
          <p:spPr bwMode="auto">
            <a:xfrm>
              <a:off x="8614528" y="1309495"/>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FAA18B3A-487A-6F31-56C5-17C19483DC84}"/>
              </a:ext>
              <a:ext uri="{C183D7F6-B498-43B3-948B-1728B52AA6E4}">
                <adec:decorative xmlns:adec="http://schemas.microsoft.com/office/drawing/2017/decorative" val="1"/>
              </a:ext>
            </a:extLst>
          </p:cNvPr>
          <p:cNvSpPr/>
          <p:nvPr/>
        </p:nvSpPr>
        <p:spPr bwMode="auto">
          <a:xfrm>
            <a:off x="501445" y="1598731"/>
            <a:ext cx="11303164" cy="4459755"/>
          </a:xfrm>
          <a:prstGeom prst="roundRect">
            <a:avLst>
              <a:gd name="adj" fmla="val 4322"/>
            </a:avLst>
          </a:prstGeom>
          <a:solidFill>
            <a:schemeClr val="bg1">
              <a:alpha val="85000"/>
            </a:schemeClr>
          </a:solidFill>
          <a:ln w="15875">
            <a:gradFill flip="none" rotWithShape="1">
              <a:gsLst>
                <a:gs pos="0">
                  <a:schemeClr val="accent1">
                    <a:lumMod val="75000"/>
                  </a:schemeClr>
                </a:gs>
                <a:gs pos="100000">
                  <a:schemeClr val="accent6">
                    <a:lumMod val="75000"/>
                  </a:schemeClr>
                </a:gs>
              </a:gsLst>
              <a:lin ang="135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D023F26-51A9-784E-88FC-BD37D5BA89B8}"/>
              </a:ext>
            </a:extLst>
          </p:cNvPr>
          <p:cNvSpPr>
            <a:spLocks noGrp="1"/>
          </p:cNvSpPr>
          <p:nvPr>
            <p:ph type="title"/>
          </p:nvPr>
        </p:nvSpPr>
        <p:spPr/>
        <p:txBody>
          <a:bodyPr/>
          <a:lstStyle/>
          <a:p>
            <a:r>
              <a:rPr lang="en-US" noProof="0"/>
              <a:t>RAG Everywhere, Powered by AI Search</a:t>
            </a:r>
          </a:p>
        </p:txBody>
      </p:sp>
      <p:grpSp>
        <p:nvGrpSpPr>
          <p:cNvPr id="13" name="Group 12" descr="Azure AI Studio&#10;&#10;Explore, build, test, and deploy cutting-edge LLM-powered genAI solutions responsibly&#10;Access out-of-the-box and customizable toolkits to build copilots&#10;Evaluate LLM responses and pinpoint fine-tuning opportunities&#10;Scale PoCs with a paved path to full production&#10;">
            <a:extLst>
              <a:ext uri="{FF2B5EF4-FFF2-40B4-BE49-F238E27FC236}">
                <a16:creationId xmlns:a16="http://schemas.microsoft.com/office/drawing/2014/main" id="{D3F3FCFF-7B0F-C42F-D594-57436A6BA26A}"/>
              </a:ext>
            </a:extLst>
          </p:cNvPr>
          <p:cNvGrpSpPr/>
          <p:nvPr/>
        </p:nvGrpSpPr>
        <p:grpSpPr>
          <a:xfrm>
            <a:off x="6591075" y="2333752"/>
            <a:ext cx="2712347" cy="3169084"/>
            <a:chOff x="1774369" y="2498366"/>
            <a:chExt cx="2712347" cy="3169084"/>
          </a:xfrm>
        </p:grpSpPr>
        <p:sp>
          <p:nvSpPr>
            <p:cNvPr id="16" name="TextBox 15">
              <a:extLst>
                <a:ext uri="{FF2B5EF4-FFF2-40B4-BE49-F238E27FC236}">
                  <a16:creationId xmlns:a16="http://schemas.microsoft.com/office/drawing/2014/main" id="{E7340EA6-F14A-944F-9C96-3030A47F63A2}"/>
                </a:ext>
              </a:extLst>
            </p:cNvPr>
            <p:cNvSpPr txBox="1"/>
            <p:nvPr/>
          </p:nvSpPr>
          <p:spPr>
            <a:xfrm>
              <a:off x="1774369" y="3387339"/>
              <a:ext cx="2712347" cy="2280111"/>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114">
                <a:spcBef>
                  <a:spcPct val="0"/>
                </a:spcBef>
                <a:spcAft>
                  <a:spcPct val="0"/>
                </a:spcAft>
                <a:defRPr/>
              </a:pPr>
              <a:r>
                <a:rPr lang="en-US" sz="1600" b="1" noProof="0">
                  <a:solidFill>
                    <a:srgbClr val="000000"/>
                  </a:solidFill>
                  <a:cs typeface="Segoe UI"/>
                </a:rPr>
                <a:t>Azure AI Foundry</a:t>
              </a:r>
              <a:endParaRPr lang="en-US" sz="2000" noProof="0"/>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000000"/>
                </a:solidFill>
                <a:effectLst/>
                <a:uLnTx/>
                <a:uFillTx/>
                <a:ea typeface="+mn-ea"/>
                <a:cs typeface="Segoe UI"/>
              </a:endParaRPr>
            </a:p>
            <a:p>
              <a:pPr marL="285750" indent="-285750" defTabSz="932114" fontAlgn="base">
                <a:spcBef>
                  <a:spcPct val="0"/>
                </a:spcBef>
                <a:spcAft>
                  <a:spcPts val="400"/>
                </a:spcAft>
                <a:buFont typeface="Arial"/>
                <a:buChar char="•"/>
                <a:defRPr/>
              </a:pPr>
              <a:r>
                <a:rPr lang="en-US" sz="1400" noProof="0">
                  <a:solidFill>
                    <a:srgbClr val="000000"/>
                  </a:solidFill>
                  <a:cs typeface="Segoe UI"/>
                </a:rPr>
                <a:t>Explore, build, test, and deploy cutting-edge LLM-powered GenAI solutions responsibly</a:t>
              </a:r>
            </a:p>
            <a:p>
              <a:pPr marL="285750" indent="-285750" defTabSz="932114" fontAlgn="base">
                <a:spcBef>
                  <a:spcPct val="0"/>
                </a:spcBef>
                <a:spcAft>
                  <a:spcPts val="400"/>
                </a:spcAft>
                <a:buFont typeface="Arial"/>
                <a:buChar char="•"/>
                <a:defRPr/>
              </a:pPr>
              <a:r>
                <a:rPr lang="en-US" sz="1400" noProof="0">
                  <a:solidFill>
                    <a:srgbClr val="000000"/>
                  </a:solidFill>
                  <a:cs typeface="Segoe UI"/>
                </a:rPr>
                <a:t>Evaluate LLM responses and pinpoint fine-tuning opportunities</a:t>
              </a:r>
            </a:p>
            <a:p>
              <a:pPr marL="285750" indent="-285750" defTabSz="932114" fontAlgn="base">
                <a:spcBef>
                  <a:spcPct val="0"/>
                </a:spcBef>
                <a:spcAft>
                  <a:spcPts val="400"/>
                </a:spcAft>
                <a:buFont typeface="Arial"/>
                <a:buChar char="•"/>
                <a:defRPr/>
              </a:pPr>
              <a:r>
                <a:rPr lang="en-US" sz="1400" noProof="0">
                  <a:solidFill>
                    <a:srgbClr val="000000"/>
                  </a:solidFill>
                  <a:cs typeface="Segoe UI"/>
                </a:rPr>
                <a:t>Scale PoCs with a paved path to full production</a:t>
              </a:r>
            </a:p>
          </p:txBody>
        </p:sp>
        <p:pic>
          <p:nvPicPr>
            <p:cNvPr id="32" name="Graphic 10">
              <a:extLst>
                <a:ext uri="{FF2B5EF4-FFF2-40B4-BE49-F238E27FC236}">
                  <a16:creationId xmlns:a16="http://schemas.microsoft.com/office/drawing/2014/main" id="{297A4021-3DCB-9C45-A8D2-11AE1F44B8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30097" y="2498366"/>
              <a:ext cx="814065" cy="700456"/>
            </a:xfrm>
            <a:prstGeom prst="rect">
              <a:avLst/>
            </a:prstGeom>
          </p:spPr>
        </p:pic>
      </p:grpSp>
      <p:sp>
        <p:nvSpPr>
          <p:cNvPr id="19" name="TextBox 18"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565C9A06-ED77-5141-9928-7CA693EB9B46}"/>
              </a:ext>
            </a:extLst>
          </p:cNvPr>
          <p:cNvSpPr txBox="1"/>
          <p:nvPr/>
        </p:nvSpPr>
        <p:spPr>
          <a:xfrm>
            <a:off x="3665160" y="3177740"/>
            <a:ext cx="2657974" cy="2283317"/>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114" fontAlgn="base">
              <a:spcBef>
                <a:spcPct val="0"/>
              </a:spcBef>
              <a:spcAft>
                <a:spcPct val="0"/>
              </a:spcAft>
              <a:defRPr/>
            </a:pPr>
            <a:r>
              <a:rPr lang="en-US" sz="1600" b="1" noProof="0">
                <a:solidFill>
                  <a:srgbClr val="000000"/>
                </a:solidFill>
                <a:cs typeface="Segoe UI"/>
              </a:rPr>
              <a:t>Copilot Studio</a:t>
            </a:r>
            <a:endParaRPr lang="en-US" sz="1600" b="1" i="0" u="none" strike="noStrike" kern="1200" cap="none" spc="0" normalizeH="0" baseline="0" noProof="0">
              <a:ln>
                <a:noFill/>
              </a:ln>
              <a:solidFill>
                <a:srgbClr val="000000"/>
              </a:solidFill>
              <a:effectLst/>
              <a:uLnTx/>
              <a:uFillTx/>
              <a:cs typeface="Segoe UI"/>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71" b="0" i="0" u="none" strike="noStrike" kern="1200" cap="none" spc="0" normalizeH="0" baseline="0" noProof="0">
              <a:ln>
                <a:noFill/>
              </a:ln>
              <a:solidFill>
                <a:srgbClr val="000000"/>
              </a:solidFill>
              <a:effectLst/>
              <a:uLnTx/>
              <a:uFillTx/>
              <a:ea typeface="+mn-ea"/>
              <a:cs typeface="Segoe UI"/>
            </a:endParaRPr>
          </a:p>
          <a:p>
            <a:pPr marL="285750" indent="-285750" defTabSz="932114" fontAlgn="base">
              <a:spcBef>
                <a:spcPct val="0"/>
              </a:spcBef>
              <a:spcAft>
                <a:spcPts val="400"/>
              </a:spcAft>
              <a:buFont typeface="Arial"/>
              <a:buChar char="•"/>
              <a:defRPr/>
            </a:pPr>
            <a:r>
              <a:rPr lang="en-US" sz="1400" noProof="0">
                <a:solidFill>
                  <a:srgbClr val="000000"/>
                </a:solidFill>
                <a:cs typeface="Segoe UI"/>
              </a:rPr>
              <a:t>Build your own copilot using intuitive building experiences</a:t>
            </a:r>
          </a:p>
          <a:p>
            <a:pPr marL="285750" indent="-285750" defTabSz="932114" fontAlgn="base">
              <a:spcBef>
                <a:spcPct val="0"/>
              </a:spcBef>
              <a:spcAft>
                <a:spcPts val="400"/>
              </a:spcAft>
              <a:buFont typeface="Arial"/>
              <a:buChar char="•"/>
              <a:defRPr/>
            </a:pPr>
            <a:r>
              <a:rPr lang="en-US" sz="1400" noProof="0">
                <a:solidFill>
                  <a:srgbClr val="000000"/>
                </a:solidFill>
                <a:cs typeface="Segoe UI"/>
              </a:rPr>
              <a:t>Bring your Azure AI Search index as a knowledge source in Copilot Studio</a:t>
            </a:r>
          </a:p>
          <a:p>
            <a:pPr marL="285750" indent="-285750" defTabSz="932114" fontAlgn="base">
              <a:spcBef>
                <a:spcPct val="0"/>
              </a:spcBef>
              <a:spcAft>
                <a:spcPts val="400"/>
              </a:spcAft>
              <a:buFont typeface="Arial"/>
              <a:buChar char="•"/>
              <a:defRPr/>
            </a:pPr>
            <a:r>
              <a:rPr lang="en-US" sz="1400" noProof="0">
                <a:solidFill>
                  <a:srgbClr val="000000"/>
                </a:solidFill>
                <a:cs typeface="Segoe UI"/>
              </a:rPr>
              <a:t>Optimize your agents / copilots with AI Search’s revolutionary retrieval system</a:t>
            </a:r>
          </a:p>
        </p:txBody>
      </p:sp>
      <p:sp>
        <p:nvSpPr>
          <p:cNvPr id="6" name="TextBox 5">
            <a:extLst>
              <a:ext uri="{FF2B5EF4-FFF2-40B4-BE49-F238E27FC236}">
                <a16:creationId xmlns:a16="http://schemas.microsoft.com/office/drawing/2014/main" id="{13177578-831F-FD43-8B66-C152529CB8F8}"/>
              </a:ext>
            </a:extLst>
          </p:cNvPr>
          <p:cNvSpPr txBox="1"/>
          <p:nvPr/>
        </p:nvSpPr>
        <p:spPr>
          <a:xfrm>
            <a:off x="9493393" y="3171849"/>
            <a:ext cx="2248245" cy="1705595"/>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114">
              <a:spcBef>
                <a:spcPct val="0"/>
              </a:spcBef>
              <a:spcAft>
                <a:spcPct val="0"/>
              </a:spcAft>
              <a:defRPr/>
            </a:pPr>
            <a:r>
              <a:rPr lang="en-US" sz="1600" b="1" noProof="0">
                <a:solidFill>
                  <a:srgbClr val="000000"/>
                </a:solidFill>
                <a:cs typeface="Segoe UI"/>
              </a:rPr>
              <a:t>Open Source </a:t>
            </a:r>
            <a:endParaRPr lang="en-US" sz="2000" noProof="0"/>
          </a:p>
          <a:p>
            <a:pPr marL="0" marR="0" lvl="0" indent="0" algn="ctr" defTabSz="932114" rtl="0" eaLnBrk="1" fontAlgn="auto"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000000"/>
              </a:solidFill>
              <a:effectLst/>
              <a:uLnTx/>
              <a:uFillTx/>
              <a:ea typeface="+mn-ea"/>
              <a:cs typeface="Segoe UI"/>
            </a:endParaRPr>
          </a:p>
          <a:p>
            <a:pPr marL="285750" indent="-285750" defTabSz="932114">
              <a:spcBef>
                <a:spcPct val="0"/>
              </a:spcBef>
              <a:spcAft>
                <a:spcPts val="400"/>
              </a:spcAft>
              <a:buFont typeface="Arial"/>
              <a:buChar char="•"/>
              <a:defRPr/>
            </a:pPr>
            <a:r>
              <a:rPr lang="en-US" sz="1400" noProof="0">
                <a:solidFill>
                  <a:srgbClr val="000000"/>
                </a:solidFill>
                <a:cs typeface="Segoe UI"/>
                <a:hlinkClick r:id="rId6"/>
              </a:rPr>
              <a:t>Semantic Kernel </a:t>
            </a:r>
            <a:endParaRPr lang="en-US" sz="1400" noProof="0">
              <a:solidFill>
                <a:srgbClr val="000000"/>
              </a:solidFill>
              <a:cs typeface="Segoe UI"/>
            </a:endParaRPr>
          </a:p>
          <a:p>
            <a:pPr marL="285750" indent="-285750" defTabSz="932114">
              <a:spcBef>
                <a:spcPct val="0"/>
              </a:spcBef>
              <a:spcAft>
                <a:spcPts val="400"/>
              </a:spcAft>
              <a:buFont typeface="Arial"/>
              <a:buChar char="•"/>
              <a:defRPr/>
            </a:pPr>
            <a:r>
              <a:rPr lang="en-US" sz="1400" noProof="0">
                <a:solidFill>
                  <a:srgbClr val="000000"/>
                </a:solidFill>
                <a:cs typeface="Segoe UI"/>
                <a:hlinkClick r:id="rId7"/>
              </a:rPr>
              <a:t>LangChain</a:t>
            </a:r>
            <a:r>
              <a:rPr lang="en-US" sz="1400" noProof="0">
                <a:solidFill>
                  <a:srgbClr val="000000"/>
                </a:solidFill>
                <a:cs typeface="Segoe UI"/>
              </a:rPr>
              <a:t> </a:t>
            </a:r>
          </a:p>
          <a:p>
            <a:pPr marL="285750" indent="-285750" defTabSz="932114">
              <a:spcBef>
                <a:spcPct val="0"/>
              </a:spcBef>
              <a:spcAft>
                <a:spcPts val="400"/>
              </a:spcAft>
              <a:buFont typeface="Arial"/>
              <a:buChar char="•"/>
              <a:defRPr/>
            </a:pPr>
            <a:r>
              <a:rPr lang="en-US" sz="1400" noProof="0">
                <a:solidFill>
                  <a:srgbClr val="000000"/>
                </a:solidFill>
                <a:cs typeface="Segoe UI"/>
                <a:hlinkClick r:id="rId8"/>
              </a:rPr>
              <a:t>LlamaIndex</a:t>
            </a:r>
            <a:endParaRPr lang="en-US" sz="1400" noProof="0">
              <a:solidFill>
                <a:srgbClr val="000000"/>
              </a:solidFill>
              <a:cs typeface="Segoe UI"/>
            </a:endParaRPr>
          </a:p>
          <a:p>
            <a:pPr marL="285750" indent="-285750" defTabSz="932114">
              <a:spcBef>
                <a:spcPct val="0"/>
              </a:spcBef>
              <a:spcAft>
                <a:spcPts val="400"/>
              </a:spcAft>
              <a:buFont typeface="Arial"/>
              <a:buChar char="•"/>
              <a:defRPr/>
            </a:pPr>
            <a:r>
              <a:rPr lang="en-US" sz="1400" noProof="0">
                <a:solidFill>
                  <a:srgbClr val="000000"/>
                </a:solidFill>
                <a:cs typeface="Segoe UI"/>
              </a:rPr>
              <a:t>Haystack</a:t>
            </a:r>
          </a:p>
          <a:p>
            <a:pPr marL="285750" indent="-285750" defTabSz="932114">
              <a:spcBef>
                <a:spcPct val="0"/>
              </a:spcBef>
              <a:spcAft>
                <a:spcPct val="0"/>
              </a:spcAft>
              <a:buFont typeface="Arial"/>
              <a:buChar char="•"/>
              <a:defRPr/>
            </a:pPr>
            <a:endParaRPr lang="en-US" sz="1200" noProof="0">
              <a:solidFill>
                <a:srgbClr val="000000"/>
              </a:solidFill>
              <a:cs typeface="Segoe UI"/>
            </a:endParaRPr>
          </a:p>
        </p:txBody>
      </p:sp>
      <p:grpSp>
        <p:nvGrpSpPr>
          <p:cNvPr id="10" name="Group 9">
            <a:extLst>
              <a:ext uri="{FF2B5EF4-FFF2-40B4-BE49-F238E27FC236}">
                <a16:creationId xmlns:a16="http://schemas.microsoft.com/office/drawing/2014/main" id="{404EC22B-5101-4C33-2BA5-1D44C9B85C22}"/>
              </a:ext>
              <a:ext uri="{C183D7F6-B498-43B3-948B-1728B52AA6E4}">
                <adec:decorative xmlns:adec="http://schemas.microsoft.com/office/drawing/2017/decorative" val="1"/>
              </a:ext>
            </a:extLst>
          </p:cNvPr>
          <p:cNvGrpSpPr/>
          <p:nvPr/>
        </p:nvGrpSpPr>
        <p:grpSpPr>
          <a:xfrm>
            <a:off x="10228564" y="2344298"/>
            <a:ext cx="736600" cy="822490"/>
            <a:chOff x="9089994" y="2556668"/>
            <a:chExt cx="736600" cy="822490"/>
          </a:xfrm>
        </p:grpSpPr>
        <p:sp>
          <p:nvSpPr>
            <p:cNvPr id="4" name="Circle: Hollow 3">
              <a:extLst>
                <a:ext uri="{FF2B5EF4-FFF2-40B4-BE49-F238E27FC236}">
                  <a16:creationId xmlns:a16="http://schemas.microsoft.com/office/drawing/2014/main" id="{E8434CEC-1F5D-0213-5A74-C1B669B1EB59}"/>
                </a:ext>
              </a:extLst>
            </p:cNvPr>
            <p:cNvSpPr/>
            <p:nvPr/>
          </p:nvSpPr>
          <p:spPr bwMode="auto">
            <a:xfrm>
              <a:off x="9089994" y="2556668"/>
              <a:ext cx="736600" cy="736600"/>
            </a:xfrm>
            <a:prstGeom prst="donut">
              <a:avLst/>
            </a:prstGeom>
            <a:gradFill flip="none" rotWithShape="1">
              <a:gsLst>
                <a:gs pos="18000">
                  <a:srgbClr val="0078D4"/>
                </a:gs>
                <a:gs pos="84000">
                  <a:srgbClr val="C03BC4"/>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 name="Isosceles Triangle 4">
              <a:extLst>
                <a:ext uri="{FF2B5EF4-FFF2-40B4-BE49-F238E27FC236}">
                  <a16:creationId xmlns:a16="http://schemas.microsoft.com/office/drawing/2014/main" id="{CBEED678-A857-A33C-9248-5518B342A0CD}"/>
                </a:ext>
              </a:extLst>
            </p:cNvPr>
            <p:cNvSpPr/>
            <p:nvPr/>
          </p:nvSpPr>
          <p:spPr bwMode="auto">
            <a:xfrm>
              <a:off x="9276261" y="2874303"/>
              <a:ext cx="364066" cy="5048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EF4AFFC1-8EEC-636E-273E-D9F9DA4339BB}"/>
              </a:ext>
            </a:extLst>
          </p:cNvPr>
          <p:cNvPicPr>
            <a:picLocks noChangeAspect="1"/>
          </p:cNvPicPr>
          <p:nvPr/>
        </p:nvPicPr>
        <p:blipFill>
          <a:blip r:embed="rId9"/>
          <a:stretch>
            <a:fillRect/>
          </a:stretch>
        </p:blipFill>
        <p:spPr>
          <a:xfrm>
            <a:off x="1703882" y="2323359"/>
            <a:ext cx="747146" cy="747146"/>
          </a:xfrm>
          <a:prstGeom prst="rect">
            <a:avLst/>
          </a:prstGeom>
        </p:spPr>
      </p:pic>
      <p:sp>
        <p:nvSpPr>
          <p:cNvPr id="15" name="TextBox 14" descr="Copilot Studio&#10;&#10;Build your own copilot using intuitive building experiences&#10;Customize Microsoft Copilots with your own enterprise scenarios&#10;Leverage a connected, integrated platform &#10;Manage copilot experiences with full visibility into customizations&#10;">
            <a:extLst>
              <a:ext uri="{FF2B5EF4-FFF2-40B4-BE49-F238E27FC236}">
                <a16:creationId xmlns:a16="http://schemas.microsoft.com/office/drawing/2014/main" id="{D85D1C7B-B52B-0A14-9BB5-284ED4AD4509}"/>
              </a:ext>
            </a:extLst>
          </p:cNvPr>
          <p:cNvSpPr txBox="1"/>
          <p:nvPr/>
        </p:nvSpPr>
        <p:spPr>
          <a:xfrm>
            <a:off x="762372" y="3216630"/>
            <a:ext cx="2712347" cy="1852430"/>
          </a:xfrm>
          <a:prstGeom prst="rect">
            <a:avLst/>
          </a:prstGeom>
          <a:noFill/>
        </p:spPr>
        <p:txBody>
          <a:bodyPr wrap="square" lIns="0" tIns="0" rIns="0" bIns="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114" fontAlgn="base">
              <a:spcBef>
                <a:spcPct val="0"/>
              </a:spcBef>
              <a:spcAft>
                <a:spcPct val="0"/>
              </a:spcAft>
              <a:defRPr/>
            </a:pPr>
            <a:r>
              <a:rPr lang="en-US" sz="1600" b="1" noProof="0">
                <a:solidFill>
                  <a:srgbClr val="000000"/>
                </a:solidFill>
                <a:cs typeface="Segoe UI"/>
              </a:rPr>
              <a:t>GitHub Models</a:t>
            </a:r>
            <a:endParaRPr lang="en-US" sz="1600" b="1" i="0" u="none" strike="noStrike" kern="1200" cap="none" spc="0" normalizeH="0" baseline="0" noProof="0">
              <a:ln>
                <a:noFill/>
              </a:ln>
              <a:solidFill>
                <a:srgbClr val="000000"/>
              </a:solidFill>
              <a:effectLst/>
              <a:uLnTx/>
              <a:uFillTx/>
              <a:cs typeface="Segoe UI"/>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371" b="0" i="0" u="none" strike="noStrike" kern="1200" cap="none" spc="0" normalizeH="0" baseline="0" noProof="0">
              <a:ln>
                <a:noFill/>
              </a:ln>
              <a:solidFill>
                <a:srgbClr val="000000"/>
              </a:solidFill>
              <a:effectLst/>
              <a:uLnTx/>
              <a:uFillTx/>
              <a:ea typeface="+mn-ea"/>
              <a:cs typeface="Segoe UI"/>
            </a:endParaRPr>
          </a:p>
          <a:p>
            <a:pPr marL="285750" indent="-285750" defTabSz="932114" fontAlgn="base">
              <a:spcBef>
                <a:spcPct val="0"/>
              </a:spcBef>
              <a:spcAft>
                <a:spcPts val="400"/>
              </a:spcAft>
              <a:buFont typeface="Arial"/>
              <a:buChar char="•"/>
              <a:defRPr/>
            </a:pPr>
            <a:r>
              <a:rPr lang="en-US" sz="1400" noProof="0">
                <a:solidFill>
                  <a:srgbClr val="000000"/>
                </a:solidFill>
                <a:cs typeface="Segoe UI"/>
              </a:rPr>
              <a:t>Ground models with your proprietary data</a:t>
            </a:r>
          </a:p>
          <a:p>
            <a:pPr marL="285750" indent="-285750" defTabSz="932114" fontAlgn="base">
              <a:spcBef>
                <a:spcPct val="0"/>
              </a:spcBef>
              <a:spcAft>
                <a:spcPts val="400"/>
              </a:spcAft>
              <a:buFont typeface="Arial"/>
              <a:buChar char="•"/>
              <a:defRPr/>
            </a:pPr>
            <a:r>
              <a:rPr lang="en-US" sz="1400" noProof="0">
                <a:solidFill>
                  <a:srgbClr val="000000"/>
                </a:solidFill>
                <a:cs typeface="Segoe UI"/>
              </a:rPr>
              <a:t>Easy access glide path from playground to IDE</a:t>
            </a:r>
          </a:p>
          <a:p>
            <a:pPr marL="285750" indent="-285750" defTabSz="932114" fontAlgn="base">
              <a:spcBef>
                <a:spcPct val="0"/>
              </a:spcBef>
              <a:spcAft>
                <a:spcPts val="400"/>
              </a:spcAft>
              <a:buFont typeface="Arial"/>
              <a:buChar char="•"/>
              <a:defRPr/>
            </a:pPr>
            <a:r>
              <a:rPr lang="en-US" sz="1400" noProof="0">
                <a:solidFill>
                  <a:srgbClr val="000000"/>
                </a:solidFill>
                <a:cs typeface="Segoe UI"/>
              </a:rPr>
              <a:t>Full-featured retrieval: use hybrid search, reranking, etc.</a:t>
            </a:r>
          </a:p>
        </p:txBody>
      </p:sp>
      <p:pic>
        <p:nvPicPr>
          <p:cNvPr id="1028" name="Picture 4" descr="Microsoft Copilot Studio Advanced Training - Flexmind">
            <a:extLst>
              <a:ext uri="{FF2B5EF4-FFF2-40B4-BE49-F238E27FC236}">
                <a16:creationId xmlns:a16="http://schemas.microsoft.com/office/drawing/2014/main" id="{D9F3F51E-F627-1426-41B1-0F9B4CD230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0084" y="2333752"/>
            <a:ext cx="709511" cy="70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38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65C24EB-C198-564F-1AD5-4FFA70860C1D}"/>
              </a:ext>
            </a:extLst>
          </p:cNvPr>
          <p:cNvSpPr txBox="1">
            <a:spLocks noGrp="1"/>
          </p:cNvSpPr>
          <p:nvPr>
            <p:ph type="title" idx="4294967295"/>
          </p:nvPr>
        </p:nvSpPr>
        <p:spPr>
          <a:xfrm>
            <a:off x="598300" y="644459"/>
            <a:ext cx="10995400" cy="923330"/>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chemeClr val="tx1"/>
                </a:solidFill>
                <a:effectLst/>
                <a:uLnTx/>
                <a:uFillTx/>
                <a:latin typeface="+mj-lt"/>
                <a:ea typeface="+mn-ea"/>
                <a:cs typeface="Segoe Sans Text" pitchFamily="2" charset="0"/>
              </a:rPr>
              <a:t>Integrated Vectorization</a:t>
            </a:r>
            <a:br>
              <a:rPr kumimoji="0" lang="en-US" sz="4000" b="0" i="0" u="none" strike="noStrike" kern="1200" cap="none" spc="-50" normalizeH="0" baseline="0" noProof="0">
                <a:ln w="3175">
                  <a:noFill/>
                </a:ln>
                <a:solidFill>
                  <a:schemeClr val="tx1"/>
                </a:solidFill>
                <a:effectLst/>
                <a:uLnTx/>
                <a:uFillTx/>
                <a:latin typeface="+mj-lt"/>
                <a:ea typeface="+mn-ea"/>
                <a:cs typeface="Segoe Sans Text" pitchFamily="2" charset="0"/>
              </a:rPr>
            </a:br>
            <a:r>
              <a:rPr kumimoji="0" lang="en-US" sz="2000" b="0" i="0" u="none" strike="noStrike" kern="1200" cap="none" spc="0" normalizeH="0" baseline="0" noProof="0">
                <a:ln w="3175">
                  <a:noFill/>
                </a:ln>
                <a:solidFill>
                  <a:schemeClr val="tx1"/>
                </a:solidFill>
                <a:effectLst/>
                <a:uLnTx/>
                <a:uFillTx/>
                <a:latin typeface="+mj-lt"/>
                <a:ea typeface="+mn-ea"/>
                <a:cs typeface="Segoe Sans Text" pitchFamily="2" charset="0"/>
              </a:rPr>
              <a:t>End-to-end data ingestion, chunking, vectorization, and advanced retrieval </a:t>
            </a:r>
            <a:endParaRPr kumimoji="0" lang="en-US" sz="4000" b="0" i="0" u="none" strike="noStrike" kern="1200" cap="none" spc="-50" normalizeH="0" baseline="0" noProof="0">
              <a:ln w="3175">
                <a:noFill/>
              </a:ln>
              <a:solidFill>
                <a:schemeClr val="tx1"/>
              </a:solidFill>
              <a:effectLst/>
              <a:uLnTx/>
              <a:uFillTx/>
              <a:latin typeface="+mj-lt"/>
              <a:ea typeface="+mn-ea"/>
              <a:cs typeface="Segoe Sans Text" pitchFamily="2" charset="0"/>
            </a:endParaRPr>
          </a:p>
        </p:txBody>
      </p:sp>
      <p:sp>
        <p:nvSpPr>
          <p:cNvPr id="13" name="Rounded Rectangle 16">
            <a:extLst>
              <a:ext uri="{FF2B5EF4-FFF2-40B4-BE49-F238E27FC236}">
                <a16:creationId xmlns:a16="http://schemas.microsoft.com/office/drawing/2014/main" id="{D62F88EA-190B-C1F2-0678-22D9CCB27AC0}"/>
              </a:ext>
              <a:ext uri="{C183D7F6-B498-43B3-948B-1728B52AA6E4}">
                <adec:decorative xmlns:adec="http://schemas.microsoft.com/office/drawing/2017/decorative" val="1"/>
              </a:ext>
            </a:extLst>
          </p:cNvPr>
          <p:cNvSpPr>
            <a:spLocks/>
          </p:cNvSpPr>
          <p:nvPr/>
        </p:nvSpPr>
        <p:spPr bwMode="auto">
          <a:xfrm>
            <a:off x="588963" y="2222842"/>
            <a:ext cx="5356371" cy="4046196"/>
          </a:xfrm>
          <a:prstGeom prst="roundRect">
            <a:avLst>
              <a:gd name="adj" fmla="val 3152"/>
            </a:avLst>
          </a:prstGeom>
          <a:solidFill>
            <a:srgbClr val="FFFFFF">
              <a:alpha val="85000"/>
            </a:srgbClr>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lnSpc>
                <a:spcPct val="90000"/>
              </a:lnSpc>
              <a:spcAft>
                <a:spcPts val="600"/>
              </a:spcAft>
            </a:pPr>
            <a:endParaRPr lang="en-US" sz="2400" noProof="0">
              <a:solidFill>
                <a:srgbClr val="000000"/>
              </a:solidFill>
              <a:latin typeface="+mj-lt"/>
              <a:cs typeface="Segoe Sans Text" pitchFamily="2" charset="0"/>
            </a:endParaRPr>
          </a:p>
        </p:txBody>
      </p:sp>
      <p:sp>
        <p:nvSpPr>
          <p:cNvPr id="34" name="Rounded Rectangle 16">
            <a:extLst>
              <a:ext uri="{FF2B5EF4-FFF2-40B4-BE49-F238E27FC236}">
                <a16:creationId xmlns:a16="http://schemas.microsoft.com/office/drawing/2014/main" id="{968D57DC-9F5C-A995-7205-987DEED5F52A}"/>
              </a:ext>
              <a:ext uri="{C183D7F6-B498-43B3-948B-1728B52AA6E4}">
                <adec:decorative xmlns:adec="http://schemas.microsoft.com/office/drawing/2017/decorative" val="0"/>
              </a:ext>
            </a:extLst>
          </p:cNvPr>
          <p:cNvSpPr>
            <a:spLocks/>
          </p:cNvSpPr>
          <p:nvPr/>
        </p:nvSpPr>
        <p:spPr bwMode="auto">
          <a:xfrm>
            <a:off x="955748" y="2782452"/>
            <a:ext cx="4622800" cy="760848"/>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Chunking</a:t>
            </a:r>
          </a:p>
        </p:txBody>
      </p:sp>
      <p:sp>
        <p:nvSpPr>
          <p:cNvPr id="39" name="TextBox 38">
            <a:extLst>
              <a:ext uri="{FF2B5EF4-FFF2-40B4-BE49-F238E27FC236}">
                <a16:creationId xmlns:a16="http://schemas.microsoft.com/office/drawing/2014/main" id="{8D664F53-2354-EA43-AD89-6699ABFF74FF}"/>
              </a:ext>
            </a:extLst>
          </p:cNvPr>
          <p:cNvSpPr txBox="1">
            <a:spLocks/>
          </p:cNvSpPr>
          <p:nvPr/>
        </p:nvSpPr>
        <p:spPr>
          <a:xfrm>
            <a:off x="843376" y="3750737"/>
            <a:ext cx="4847545" cy="2133918"/>
          </a:xfrm>
          <a:prstGeom prst="rect">
            <a:avLst/>
          </a:prstGeom>
          <a:noFill/>
        </p:spPr>
        <p:txBody>
          <a:bodyPr wrap="square" lIns="91440" tIns="0" rIns="91440" bIns="0" anchor="t">
            <a:spAutoFit/>
          </a:bodyPr>
          <a:lstStyle/>
          <a:p>
            <a:pPr marL="228600" marR="0" lvl="0" indent="-228600"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rPr>
              <a:t>Built-in Chunking skill for</a:t>
            </a:r>
            <a:r>
              <a:rPr kumimoji="0" lang="en-US" sz="1600" b="0" i="0" u="none" strike="noStrike" kern="1200" cap="none" spc="0" normalizeH="0" noProof="0">
                <a:ln>
                  <a:noFill/>
                </a:ln>
                <a:solidFill>
                  <a:srgbClr val="000000"/>
                </a:solidFill>
                <a:effectLst/>
                <a:uLnTx/>
                <a:uFillTx/>
                <a:latin typeface="Segoe Sans Text" pitchFamily="2" charset="0"/>
                <a:ea typeface="+mn-ea"/>
                <a:cs typeface="+mn-cs"/>
              </a:rPr>
              <a:t> fixed-siz</a:t>
            </a:r>
            <a:r>
              <a:rPr lang="en-US" sz="1600" noProof="0">
                <a:solidFill>
                  <a:srgbClr val="000000"/>
                </a:solidFill>
                <a:latin typeface="Segoe Sans Text" pitchFamily="2" charset="0"/>
              </a:rPr>
              <a:t>e chunking </a:t>
            </a:r>
            <a: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rPr>
              <a:t>(</a:t>
            </a:r>
            <a: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hlinkClick r:id="rId3"/>
              </a:rPr>
              <a:t>split skill</a:t>
            </a:r>
            <a: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rPr>
              <a:t>) </a:t>
            </a:r>
          </a:p>
          <a:p>
            <a:pPr marL="228600" marR="0" lvl="0" indent="-228600"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rPr>
              <a:t>Configure Chunking parameters </a:t>
            </a:r>
            <a:b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rPr>
            </a:br>
            <a: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rPr>
              <a:t>(e.g., </a:t>
            </a:r>
            <a:r>
              <a:rPr kumimoji="0" lang="en-US" sz="1600" i="0" u="none" strike="noStrike" kern="1200" cap="none" spc="0" normalizeH="0" baseline="0" noProof="0">
                <a:ln>
                  <a:noFill/>
                </a:ln>
                <a:solidFill>
                  <a:srgbClr val="000000"/>
                </a:solidFill>
                <a:effectLst/>
                <a:uLnTx/>
                <a:uFillTx/>
                <a:latin typeface="Segoe Sans Text" pitchFamily="2" charset="0"/>
                <a:ea typeface="+mn-ea"/>
                <a:cs typeface="+mn-cs"/>
              </a:rPr>
              <a:t>pages</a:t>
            </a:r>
            <a:r>
              <a:rPr kumimoji="0" lang="en-US" sz="1600" b="1" i="0" u="none" strike="noStrike" kern="1200" cap="none" spc="0" normalizeH="0" baseline="0" noProof="0">
                <a:ln>
                  <a:noFill/>
                </a:ln>
                <a:solidFill>
                  <a:srgbClr val="000000"/>
                </a:solidFill>
                <a:effectLst/>
                <a:uLnTx/>
                <a:uFillTx/>
                <a:latin typeface="Segoe Sans Text" pitchFamily="2" charset="0"/>
                <a:ea typeface="+mn-ea"/>
                <a:cs typeface="+mn-cs"/>
              </a:rPr>
              <a:t>,</a:t>
            </a:r>
            <a: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rPr>
              <a:t> tokens, overlap window, etc.)</a:t>
            </a:r>
          </a:p>
          <a:p>
            <a:pPr marL="228600" marR="0" lvl="0" indent="-228600"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lang="en-US" sz="1600" noProof="0">
                <a:solidFill>
                  <a:srgbClr val="000000"/>
                </a:solidFill>
                <a:latin typeface="Segoe Sans Text" pitchFamily="2" charset="0"/>
              </a:rPr>
              <a:t>Layout chunking (</a:t>
            </a:r>
            <a:r>
              <a:rPr lang="en-US" sz="1600" noProof="0">
                <a:solidFill>
                  <a:srgbClr val="000000"/>
                </a:solidFill>
                <a:latin typeface="Segoe Sans Text" pitchFamily="2" charset="0"/>
                <a:hlinkClick r:id="rId4"/>
              </a:rPr>
              <a:t>document layout skill</a:t>
            </a:r>
            <a:r>
              <a:rPr lang="en-US" sz="1600" noProof="0">
                <a:solidFill>
                  <a:srgbClr val="000000"/>
                </a:solidFill>
                <a:latin typeface="Segoe Sans Text" pitchFamily="2" charset="0"/>
              </a:rPr>
              <a:t>)</a:t>
            </a:r>
          </a:p>
          <a:p>
            <a:pPr marL="228600" marR="0" lvl="0" indent="-228600"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rPr>
              <a:t>Markdown</a:t>
            </a:r>
            <a:r>
              <a:rPr kumimoji="0" lang="en-US" sz="1600" b="0" i="0" u="none" strike="noStrike" kern="1200" cap="none" spc="0" normalizeH="0" noProof="0">
                <a:ln>
                  <a:noFill/>
                </a:ln>
                <a:solidFill>
                  <a:srgbClr val="000000"/>
                </a:solidFill>
                <a:effectLst/>
                <a:uLnTx/>
                <a:uFillTx/>
                <a:latin typeface="Segoe Sans Text" pitchFamily="2" charset="0"/>
                <a:ea typeface="+mn-ea"/>
                <a:cs typeface="+mn-cs"/>
              </a:rPr>
              <a:t> chunking (</a:t>
            </a:r>
            <a:r>
              <a:rPr kumimoji="0" lang="en-US" sz="1600" b="0" i="0" u="none" strike="noStrike" kern="1200" cap="none" spc="0" normalizeH="0" noProof="0">
                <a:ln>
                  <a:noFill/>
                </a:ln>
                <a:solidFill>
                  <a:srgbClr val="000000"/>
                </a:solidFill>
                <a:effectLst/>
                <a:uLnTx/>
                <a:uFillTx/>
                <a:latin typeface="Segoe Sans Text" pitchFamily="2" charset="0"/>
                <a:ea typeface="+mn-ea"/>
                <a:cs typeface="+mn-cs"/>
                <a:hlinkClick r:id="rId5"/>
              </a:rPr>
              <a:t>markdown parsing</a:t>
            </a:r>
            <a:r>
              <a:rPr kumimoji="0" lang="en-US" sz="1600" b="0" i="0" u="none" strike="noStrike" kern="1200" cap="none" spc="0" normalizeH="0" noProof="0">
                <a:ln>
                  <a:noFill/>
                </a:ln>
                <a:solidFill>
                  <a:srgbClr val="000000"/>
                </a:solidFill>
                <a:effectLst/>
                <a:uLnTx/>
                <a:uFillTx/>
                <a:latin typeface="Segoe Sans Text" pitchFamily="2" charset="0"/>
                <a:ea typeface="+mn-ea"/>
                <a:cs typeface="+mn-cs"/>
              </a:rPr>
              <a:t>)</a:t>
            </a:r>
            <a:endPar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endParaRPr>
          </a:p>
          <a:p>
            <a:pPr marL="228600" marR="0" lvl="0" indent="-228600"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pitchFamily="2" charset="0"/>
                <a:ea typeface="+mn-ea"/>
                <a:cs typeface="+mn-cs"/>
              </a:rPr>
              <a:t>Automated via Indexer orchestration</a:t>
            </a:r>
          </a:p>
        </p:txBody>
      </p:sp>
      <p:sp>
        <p:nvSpPr>
          <p:cNvPr id="5" name="Rounded Rectangle 16">
            <a:extLst>
              <a:ext uri="{FF2B5EF4-FFF2-40B4-BE49-F238E27FC236}">
                <a16:creationId xmlns:a16="http://schemas.microsoft.com/office/drawing/2014/main" id="{D13003B1-C0EE-C67A-613B-6457F36F304B}"/>
              </a:ext>
              <a:ext uri="{C183D7F6-B498-43B3-948B-1728B52AA6E4}">
                <adec:decorative xmlns:adec="http://schemas.microsoft.com/office/drawing/2017/decorative" val="1"/>
              </a:ext>
            </a:extLst>
          </p:cNvPr>
          <p:cNvSpPr>
            <a:spLocks/>
          </p:cNvSpPr>
          <p:nvPr/>
        </p:nvSpPr>
        <p:spPr bwMode="auto">
          <a:xfrm>
            <a:off x="6224245" y="2222842"/>
            <a:ext cx="5356371" cy="4046196"/>
          </a:xfrm>
          <a:prstGeom prst="roundRect">
            <a:avLst>
              <a:gd name="adj" fmla="val 3152"/>
            </a:avLst>
          </a:prstGeom>
          <a:solidFill>
            <a:srgbClr val="FFFFFF">
              <a:alpha val="85000"/>
            </a:srgbClr>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lnSpc>
                <a:spcPct val="90000"/>
              </a:lnSpc>
              <a:spcAft>
                <a:spcPts val="600"/>
              </a:spcAft>
            </a:pPr>
            <a:endParaRPr lang="en-US" sz="2400" noProof="0">
              <a:solidFill>
                <a:srgbClr val="000000"/>
              </a:solidFill>
              <a:latin typeface="+mj-lt"/>
              <a:cs typeface="Segoe Sans Text" pitchFamily="2" charset="0"/>
            </a:endParaRPr>
          </a:p>
        </p:txBody>
      </p:sp>
      <p:sp>
        <p:nvSpPr>
          <p:cNvPr id="6" name="Rounded Rectangle 16">
            <a:extLst>
              <a:ext uri="{FF2B5EF4-FFF2-40B4-BE49-F238E27FC236}">
                <a16:creationId xmlns:a16="http://schemas.microsoft.com/office/drawing/2014/main" id="{96048C9B-A86F-DE72-FF30-0771371B4683}"/>
              </a:ext>
              <a:ext uri="{C183D7F6-B498-43B3-948B-1728B52AA6E4}">
                <adec:decorative xmlns:adec="http://schemas.microsoft.com/office/drawing/2017/decorative" val="0"/>
              </a:ext>
            </a:extLst>
          </p:cNvPr>
          <p:cNvSpPr>
            <a:spLocks/>
          </p:cNvSpPr>
          <p:nvPr/>
        </p:nvSpPr>
        <p:spPr bwMode="auto">
          <a:xfrm>
            <a:off x="6591030" y="2782452"/>
            <a:ext cx="4622800" cy="760848"/>
          </a:xfrm>
          <a:prstGeom prst="roundRect">
            <a:avLst>
              <a:gd name="adj" fmla="val 50000"/>
            </a:avLst>
          </a:prstGeom>
          <a:gradFill flip="none" rotWithShape="1">
            <a:gsLst>
              <a:gs pos="67000">
                <a:srgbClr val="0078D4"/>
              </a:gs>
              <a:gs pos="0">
                <a:schemeClr val="accent3"/>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defRPr/>
            </a:pPr>
            <a:r>
              <a:rPr lang="en-US" sz="2400" b="1" noProof="0">
                <a:ln w="3175">
                  <a:noFill/>
                </a:ln>
                <a:gradFill>
                  <a:gsLst>
                    <a:gs pos="76437">
                      <a:srgbClr val="FFFFFF"/>
                    </a:gs>
                    <a:gs pos="55747">
                      <a:srgbClr val="FFFFFF"/>
                    </a:gs>
                  </a:gsLst>
                  <a:path path="circle">
                    <a:fillToRect l="100000" b="100000"/>
                  </a:path>
                </a:gradFill>
                <a:latin typeface="+mj-lt"/>
                <a:cs typeface="Segoe UI" pitchFamily="34" charset="0"/>
              </a:rPr>
              <a:t>Vectorization</a:t>
            </a:r>
          </a:p>
        </p:txBody>
      </p:sp>
      <p:sp>
        <p:nvSpPr>
          <p:cNvPr id="7" name="TextBox 6">
            <a:extLst>
              <a:ext uri="{FF2B5EF4-FFF2-40B4-BE49-F238E27FC236}">
                <a16:creationId xmlns:a16="http://schemas.microsoft.com/office/drawing/2014/main" id="{F17E86FF-AA58-6F02-57BA-B95428CB4111}"/>
              </a:ext>
            </a:extLst>
          </p:cNvPr>
          <p:cNvSpPr txBox="1">
            <a:spLocks/>
          </p:cNvSpPr>
          <p:nvPr/>
        </p:nvSpPr>
        <p:spPr>
          <a:xfrm>
            <a:off x="6523567" y="3750737"/>
            <a:ext cx="4906433" cy="2380139"/>
          </a:xfrm>
          <a:prstGeom prst="rect">
            <a:avLst/>
          </a:prstGeom>
          <a:noFill/>
        </p:spPr>
        <p:txBody>
          <a:bodyPr wrap="square" lIns="91440" tIns="0" rIns="91440" bIns="0" anchor="t">
            <a:spAutoFit/>
          </a:bodyPr>
          <a:lstStyle/>
          <a:p>
            <a:pPr marL="228600" indent="-228600" defTabSz="914400">
              <a:spcBef>
                <a:spcPts val="800"/>
              </a:spcBef>
              <a:buFont typeface="Arial" panose="020B0604020202020204" pitchFamily="34" charset="0"/>
              <a:buChar char="•"/>
              <a:defRPr/>
            </a:pPr>
            <a:r>
              <a:rPr lang="en-US" sz="1600" noProof="0">
                <a:solidFill>
                  <a:srgbClr val="000000"/>
                </a:solidFill>
                <a:latin typeface="Segoe Sans Text"/>
                <a:cs typeface="Segoe Sans Text"/>
              </a:rPr>
              <a:t>Bring-your-own Azure OpenAI endpoint</a:t>
            </a:r>
          </a:p>
          <a:p>
            <a:pPr marL="228600" indent="-228600" defTabSz="914400">
              <a:spcBef>
                <a:spcPts val="800"/>
              </a:spcBef>
              <a:buFont typeface="Arial" panose="020B0604020202020204" pitchFamily="34" charset="0"/>
              <a:buChar char="•"/>
              <a:defRPr/>
            </a:pPr>
            <a:r>
              <a:rPr lang="en-US" sz="1600" noProof="0">
                <a:solidFill>
                  <a:srgbClr val="000000"/>
                </a:solidFill>
                <a:latin typeface="Segoe Sans Text"/>
                <a:cs typeface="Segoe Sans Text"/>
              </a:rPr>
              <a:t>Bring-your-own Azure AI Foundry model catalog embedding model (</a:t>
            </a:r>
            <a:r>
              <a:rPr lang="en-US" sz="1600" noProof="0">
                <a:solidFill>
                  <a:srgbClr val="000000"/>
                </a:solidFill>
                <a:highlight>
                  <a:srgbClr val="FFFF00"/>
                </a:highlight>
                <a:latin typeface="Segoe Sans Text"/>
                <a:cs typeface="Segoe Sans Text"/>
              </a:rPr>
              <a:t>Preview</a:t>
            </a:r>
            <a:r>
              <a:rPr lang="en-US" sz="1600" noProof="0">
                <a:solidFill>
                  <a:srgbClr val="000000"/>
                </a:solidFill>
                <a:latin typeface="Segoe Sans Text"/>
                <a:cs typeface="Segoe Sans Text"/>
              </a:rPr>
              <a:t>)</a:t>
            </a:r>
            <a:endParaRPr lang="en-US" sz="1600" noProof="0">
              <a:solidFill>
                <a:srgbClr val="000000"/>
              </a:solidFill>
              <a:latin typeface="Segoe Sans Text" pitchFamily="2" charset="0"/>
              <a:cs typeface="Segoe Sans Text"/>
            </a:endParaRPr>
          </a:p>
          <a:p>
            <a:pPr marL="228600" indent="-228600" defTabSz="914400">
              <a:spcBef>
                <a:spcPts val="800"/>
              </a:spcBef>
              <a:buFont typeface="Arial" panose="020B0604020202020204" pitchFamily="34" charset="0"/>
              <a:buChar char="•"/>
              <a:defRPr/>
            </a:pPr>
            <a:r>
              <a:rPr lang="en-US" sz="1600" noProof="0">
                <a:solidFill>
                  <a:srgbClr val="000000"/>
                </a:solidFill>
                <a:latin typeface="Segoe Sans Text"/>
                <a:cs typeface="Segoe Sans Text"/>
              </a:rPr>
              <a:t>Use AI Vision multimodal embeddings model deployed in AI multi-service account (Preview)</a:t>
            </a:r>
            <a:endParaRPr lang="en-US" sz="1600" noProof="0">
              <a:solidFill>
                <a:srgbClr val="000000"/>
              </a:solidFill>
              <a:latin typeface="Segoe Sans Text" pitchFamily="2" charset="0"/>
              <a:cs typeface="Segoe Sans Text"/>
            </a:endParaRPr>
          </a:p>
          <a:p>
            <a:pPr marL="228600" indent="-228600" defTabSz="914400">
              <a:spcBef>
                <a:spcPts val="800"/>
              </a:spcBef>
              <a:buFont typeface="Arial" panose="020B0604020202020204" pitchFamily="34" charset="0"/>
              <a:buChar char="•"/>
              <a:defRPr/>
            </a:pPr>
            <a:r>
              <a:rPr lang="en-US" sz="1600" noProof="0">
                <a:solidFill>
                  <a:srgbClr val="000000"/>
                </a:solidFill>
                <a:latin typeface="Segoe Sans Text"/>
                <a:cs typeface="Segoe Sans Text"/>
              </a:rPr>
              <a:t>Support for other embedding</a:t>
            </a:r>
            <a:br>
              <a:rPr lang="en-US" sz="1600" noProof="0">
                <a:latin typeface="Segoe Sans Text" pitchFamily="2" charset="0"/>
              </a:rPr>
            </a:br>
            <a:r>
              <a:rPr lang="en-US" sz="1600" noProof="0">
                <a:solidFill>
                  <a:srgbClr val="000000"/>
                </a:solidFill>
                <a:latin typeface="Segoe Sans Text"/>
                <a:cs typeface="Segoe Sans Text"/>
              </a:rPr>
              <a:t>model REST endpoints</a:t>
            </a:r>
          </a:p>
          <a:p>
            <a:pPr marL="228600" indent="-228600" defTabSz="914400">
              <a:spcBef>
                <a:spcPts val="800"/>
              </a:spcBef>
              <a:buFont typeface="Arial" panose="020B0604020202020204" pitchFamily="34" charset="0"/>
              <a:buChar char="•"/>
              <a:defRPr/>
            </a:pPr>
            <a:r>
              <a:rPr lang="en-US" sz="1600" noProof="0">
                <a:solidFill>
                  <a:srgbClr val="000000"/>
                </a:solidFill>
                <a:latin typeface="Segoe Sans Text"/>
                <a:cs typeface="Segoe Sans Text"/>
              </a:rPr>
              <a:t>Query Vectorization capability</a:t>
            </a:r>
          </a:p>
        </p:txBody>
      </p:sp>
      <p:sp>
        <p:nvSpPr>
          <p:cNvPr id="21" name="Oval 20">
            <a:extLst>
              <a:ext uri="{FF2B5EF4-FFF2-40B4-BE49-F238E27FC236}">
                <a16:creationId xmlns:a16="http://schemas.microsoft.com/office/drawing/2014/main" id="{8A320543-AB69-A16D-B853-21669FCB4AD9}"/>
              </a:ext>
              <a:ext uri="{C183D7F6-B498-43B3-948B-1728B52AA6E4}">
                <adec:decorative xmlns:adec="http://schemas.microsoft.com/office/drawing/2017/decorative" val="1"/>
              </a:ext>
            </a:extLst>
          </p:cNvPr>
          <p:cNvSpPr/>
          <p:nvPr/>
        </p:nvSpPr>
        <p:spPr>
          <a:xfrm>
            <a:off x="2672781" y="1724437"/>
            <a:ext cx="1188735" cy="1189867"/>
          </a:xfrm>
          <a:prstGeom prst="ellipse">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ts val="900"/>
              </a:spcAft>
            </a:pPr>
            <a:endParaRPr lang="en-US" sz="1200" noProof="0">
              <a:solidFill>
                <a:srgbClr val="000000"/>
              </a:solidFill>
              <a:latin typeface="+mj-lt"/>
              <a:cs typeface="Segoe UI" pitchFamily="34" charset="0"/>
            </a:endParaRPr>
          </a:p>
        </p:txBody>
      </p:sp>
      <p:sp>
        <p:nvSpPr>
          <p:cNvPr id="4" name="Graphic 32">
            <a:extLst>
              <a:ext uri="{FF2B5EF4-FFF2-40B4-BE49-F238E27FC236}">
                <a16:creationId xmlns:a16="http://schemas.microsoft.com/office/drawing/2014/main" id="{67C174B9-8C78-5237-0E5D-5FA32C01F820}"/>
              </a:ext>
              <a:ext uri="{C183D7F6-B498-43B3-948B-1728B52AA6E4}">
                <adec:decorative xmlns:adec="http://schemas.microsoft.com/office/drawing/2017/decorative" val="1"/>
              </a:ext>
            </a:extLst>
          </p:cNvPr>
          <p:cNvSpPr/>
          <p:nvPr/>
        </p:nvSpPr>
        <p:spPr>
          <a:xfrm>
            <a:off x="2951692" y="2003914"/>
            <a:ext cx="630913" cy="630913"/>
          </a:xfrm>
          <a:custGeom>
            <a:avLst/>
            <a:gdLst>
              <a:gd name="connsiteX0" fmla="*/ 288045 w 576090"/>
              <a:gd name="connsiteY0" fmla="*/ 576091 h 576090"/>
              <a:gd name="connsiteX1" fmla="*/ 0 w 576090"/>
              <a:gd name="connsiteY1" fmla="*/ 288045 h 576090"/>
              <a:gd name="connsiteX2" fmla="*/ 288045 w 576090"/>
              <a:gd name="connsiteY2" fmla="*/ 0 h 576090"/>
              <a:gd name="connsiteX3" fmla="*/ 576091 w 576090"/>
              <a:gd name="connsiteY3" fmla="*/ 288045 h 576090"/>
              <a:gd name="connsiteX4" fmla="*/ 288045 w 576090"/>
              <a:gd name="connsiteY4" fmla="*/ 576091 h 576090"/>
              <a:gd name="connsiteX5" fmla="*/ 259241 w 576090"/>
              <a:gd name="connsiteY5" fmla="*/ 345655 h 576090"/>
              <a:gd name="connsiteX6" fmla="*/ 256850 w 576090"/>
              <a:gd name="connsiteY6" fmla="*/ 343552 h 576090"/>
              <a:gd name="connsiteX7" fmla="*/ 228708 w 576090"/>
              <a:gd name="connsiteY7" fmla="*/ 345655 h 576090"/>
              <a:gd name="connsiteX8" fmla="*/ 216063 w 576090"/>
              <a:gd name="connsiteY8" fmla="*/ 358271 h 576090"/>
              <a:gd name="connsiteX9" fmla="*/ 216063 w 576090"/>
              <a:gd name="connsiteY9" fmla="*/ 244839 h 576090"/>
              <a:gd name="connsiteX10" fmla="*/ 360086 w 576090"/>
              <a:gd name="connsiteY10" fmla="*/ 244839 h 576090"/>
              <a:gd name="connsiteX11" fmla="*/ 360086 w 576090"/>
              <a:gd name="connsiteY11" fmla="*/ 358329 h 576090"/>
              <a:gd name="connsiteX12" fmla="*/ 345338 w 576090"/>
              <a:gd name="connsiteY12" fmla="*/ 345655 h 576090"/>
              <a:gd name="connsiteX13" fmla="*/ 342918 w 576090"/>
              <a:gd name="connsiteY13" fmla="*/ 343552 h 576090"/>
              <a:gd name="connsiteX14" fmla="*/ 312693 w 576090"/>
              <a:gd name="connsiteY14" fmla="*/ 348002 h 576090"/>
              <a:gd name="connsiteX15" fmla="*/ 314776 w 576090"/>
              <a:gd name="connsiteY15" fmla="*/ 376187 h 576090"/>
              <a:gd name="connsiteX16" fmla="*/ 366394 w 576090"/>
              <a:gd name="connsiteY16" fmla="*/ 425731 h 576090"/>
              <a:gd name="connsiteX17" fmla="*/ 368813 w 576090"/>
              <a:gd name="connsiteY17" fmla="*/ 427834 h 576090"/>
              <a:gd name="connsiteX18" fmla="*/ 396927 w 576090"/>
              <a:gd name="connsiteY18" fmla="*/ 425760 h 576090"/>
              <a:gd name="connsiteX19" fmla="*/ 446470 w 576090"/>
              <a:gd name="connsiteY19" fmla="*/ 376216 h 576090"/>
              <a:gd name="connsiteX20" fmla="*/ 448573 w 576090"/>
              <a:gd name="connsiteY20" fmla="*/ 373768 h 576090"/>
              <a:gd name="connsiteX21" fmla="*/ 446470 w 576090"/>
              <a:gd name="connsiteY21" fmla="*/ 345655 h 576090"/>
              <a:gd name="connsiteX22" fmla="*/ 444051 w 576090"/>
              <a:gd name="connsiteY22" fmla="*/ 343552 h 576090"/>
              <a:gd name="connsiteX23" fmla="*/ 415938 w 576090"/>
              <a:gd name="connsiteY23" fmla="*/ 345655 h 576090"/>
              <a:gd name="connsiteX24" fmla="*/ 403292 w 576090"/>
              <a:gd name="connsiteY24" fmla="*/ 358271 h 576090"/>
              <a:gd name="connsiteX25" fmla="*/ 403292 w 576090"/>
              <a:gd name="connsiteY25" fmla="*/ 223178 h 576090"/>
              <a:gd name="connsiteX26" fmla="*/ 403091 w 576090"/>
              <a:gd name="connsiteY26" fmla="*/ 220268 h 576090"/>
              <a:gd name="connsiteX27" fmla="*/ 381689 w 576090"/>
              <a:gd name="connsiteY27" fmla="*/ 201603 h 576090"/>
              <a:gd name="connsiteX28" fmla="*/ 381113 w 576090"/>
              <a:gd name="connsiteY28" fmla="*/ 201632 h 576090"/>
              <a:gd name="connsiteX29" fmla="*/ 309678 w 576090"/>
              <a:gd name="connsiteY29" fmla="*/ 201632 h 576090"/>
              <a:gd name="connsiteX30" fmla="*/ 309678 w 576090"/>
              <a:gd name="connsiteY30" fmla="*/ 108017 h 576090"/>
              <a:gd name="connsiteX31" fmla="*/ 309476 w 576090"/>
              <a:gd name="connsiteY31" fmla="*/ 105079 h 576090"/>
              <a:gd name="connsiteX32" fmla="*/ 288045 w 576090"/>
              <a:gd name="connsiteY32" fmla="*/ 86414 h 576090"/>
              <a:gd name="connsiteX33" fmla="*/ 285136 w 576090"/>
              <a:gd name="connsiteY33" fmla="*/ 86615 h 576090"/>
              <a:gd name="connsiteX34" fmla="*/ 266442 w 576090"/>
              <a:gd name="connsiteY34" fmla="*/ 108017 h 576090"/>
              <a:gd name="connsiteX35" fmla="*/ 266442 w 576090"/>
              <a:gd name="connsiteY35" fmla="*/ 201632 h 576090"/>
              <a:gd name="connsiteX36" fmla="*/ 195727 w 576090"/>
              <a:gd name="connsiteY36" fmla="*/ 201632 h 576090"/>
              <a:gd name="connsiteX37" fmla="*/ 194459 w 576090"/>
              <a:gd name="connsiteY37" fmla="*/ 201632 h 576090"/>
              <a:gd name="connsiteX38" fmla="*/ 191521 w 576090"/>
              <a:gd name="connsiteY38" fmla="*/ 201833 h 576090"/>
              <a:gd name="connsiteX39" fmla="*/ 172856 w 576090"/>
              <a:gd name="connsiteY39" fmla="*/ 223206 h 576090"/>
              <a:gd name="connsiteX40" fmla="*/ 172856 w 576090"/>
              <a:gd name="connsiteY40" fmla="*/ 358329 h 576090"/>
              <a:gd name="connsiteX41" fmla="*/ 160182 w 576090"/>
              <a:gd name="connsiteY41" fmla="*/ 345655 h 576090"/>
              <a:gd name="connsiteX42" fmla="*/ 157791 w 576090"/>
              <a:gd name="connsiteY42" fmla="*/ 343552 h 576090"/>
              <a:gd name="connsiteX43" fmla="*/ 127566 w 576090"/>
              <a:gd name="connsiteY43" fmla="*/ 348002 h 576090"/>
              <a:gd name="connsiteX44" fmla="*/ 129649 w 576090"/>
              <a:gd name="connsiteY44" fmla="*/ 376187 h 576090"/>
              <a:gd name="connsiteX45" fmla="*/ 179164 w 576090"/>
              <a:gd name="connsiteY45" fmla="*/ 425731 h 576090"/>
              <a:gd name="connsiteX46" fmla="*/ 181584 w 576090"/>
              <a:gd name="connsiteY46" fmla="*/ 427834 h 576090"/>
              <a:gd name="connsiteX47" fmla="*/ 209726 w 576090"/>
              <a:gd name="connsiteY47" fmla="*/ 425760 h 576090"/>
              <a:gd name="connsiteX48" fmla="*/ 259270 w 576090"/>
              <a:gd name="connsiteY48" fmla="*/ 376187 h 576090"/>
              <a:gd name="connsiteX49" fmla="*/ 261344 w 576090"/>
              <a:gd name="connsiteY49" fmla="*/ 373739 h 576090"/>
              <a:gd name="connsiteX50" fmla="*/ 259270 w 576090"/>
              <a:gd name="connsiteY50" fmla="*/ 345655 h 57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6090" h="576090">
                <a:moveTo>
                  <a:pt x="288045" y="576091"/>
                </a:moveTo>
                <a:cubicBezTo>
                  <a:pt x="128958" y="576091"/>
                  <a:pt x="0" y="447104"/>
                  <a:pt x="0" y="288045"/>
                </a:cubicBezTo>
                <a:cubicBezTo>
                  <a:pt x="0" y="128929"/>
                  <a:pt x="128958" y="0"/>
                  <a:pt x="288045" y="0"/>
                </a:cubicBezTo>
                <a:cubicBezTo>
                  <a:pt x="447133" y="0"/>
                  <a:pt x="576091" y="128929"/>
                  <a:pt x="576091" y="288045"/>
                </a:cubicBezTo>
                <a:cubicBezTo>
                  <a:pt x="576091" y="447104"/>
                  <a:pt x="447133" y="576091"/>
                  <a:pt x="288045" y="576091"/>
                </a:cubicBezTo>
                <a:close/>
                <a:moveTo>
                  <a:pt x="259241" y="345655"/>
                </a:moveTo>
                <a:lnTo>
                  <a:pt x="256850" y="343552"/>
                </a:lnTo>
                <a:cubicBezTo>
                  <a:pt x="248243" y="337183"/>
                  <a:pt x="236272" y="338076"/>
                  <a:pt x="228708" y="345655"/>
                </a:cubicBezTo>
                <a:lnTo>
                  <a:pt x="216063" y="358271"/>
                </a:lnTo>
                <a:lnTo>
                  <a:pt x="216063" y="244839"/>
                </a:lnTo>
                <a:lnTo>
                  <a:pt x="360086" y="244839"/>
                </a:lnTo>
                <a:lnTo>
                  <a:pt x="360086" y="358329"/>
                </a:lnTo>
                <a:lnTo>
                  <a:pt x="345338" y="345655"/>
                </a:lnTo>
                <a:lnTo>
                  <a:pt x="342918" y="343552"/>
                </a:lnTo>
                <a:cubicBezTo>
                  <a:pt x="333343" y="336434"/>
                  <a:pt x="319811" y="338427"/>
                  <a:pt x="312693" y="348002"/>
                </a:cubicBezTo>
                <a:cubicBezTo>
                  <a:pt x="306293" y="356612"/>
                  <a:pt x="307180" y="368612"/>
                  <a:pt x="314776" y="376187"/>
                </a:cubicBezTo>
                <a:lnTo>
                  <a:pt x="366394" y="425731"/>
                </a:lnTo>
                <a:lnTo>
                  <a:pt x="368813" y="427834"/>
                </a:lnTo>
                <a:cubicBezTo>
                  <a:pt x="377406" y="434194"/>
                  <a:pt x="389360" y="433312"/>
                  <a:pt x="396927" y="425760"/>
                </a:cubicBezTo>
                <a:lnTo>
                  <a:pt x="446470" y="376216"/>
                </a:lnTo>
                <a:lnTo>
                  <a:pt x="448573" y="373768"/>
                </a:lnTo>
                <a:cubicBezTo>
                  <a:pt x="454925" y="365167"/>
                  <a:pt x="454032" y="353213"/>
                  <a:pt x="446470" y="345655"/>
                </a:cubicBezTo>
                <a:lnTo>
                  <a:pt x="444051" y="343552"/>
                </a:lnTo>
                <a:cubicBezTo>
                  <a:pt x="435450" y="337200"/>
                  <a:pt x="423496" y="338093"/>
                  <a:pt x="415938" y="345655"/>
                </a:cubicBezTo>
                <a:lnTo>
                  <a:pt x="403292" y="358271"/>
                </a:lnTo>
                <a:lnTo>
                  <a:pt x="403292" y="223178"/>
                </a:lnTo>
                <a:lnTo>
                  <a:pt x="403091" y="220268"/>
                </a:lnTo>
                <a:cubicBezTo>
                  <a:pt x="401622" y="209573"/>
                  <a:pt x="392485" y="201604"/>
                  <a:pt x="381689" y="201603"/>
                </a:cubicBezTo>
                <a:lnTo>
                  <a:pt x="381113" y="201632"/>
                </a:lnTo>
                <a:lnTo>
                  <a:pt x="309678" y="201632"/>
                </a:lnTo>
                <a:lnTo>
                  <a:pt x="309678" y="108017"/>
                </a:lnTo>
                <a:lnTo>
                  <a:pt x="309476" y="105079"/>
                </a:lnTo>
                <a:cubicBezTo>
                  <a:pt x="308007" y="94373"/>
                  <a:pt x="298853" y="86400"/>
                  <a:pt x="288045" y="86414"/>
                </a:cubicBezTo>
                <a:lnTo>
                  <a:pt x="285136" y="86615"/>
                </a:lnTo>
                <a:cubicBezTo>
                  <a:pt x="274430" y="88070"/>
                  <a:pt x="266445" y="97212"/>
                  <a:pt x="266442" y="108017"/>
                </a:cubicBezTo>
                <a:lnTo>
                  <a:pt x="266442" y="201632"/>
                </a:lnTo>
                <a:lnTo>
                  <a:pt x="195727" y="201632"/>
                </a:lnTo>
                <a:cubicBezTo>
                  <a:pt x="195305" y="201620"/>
                  <a:pt x="194882" y="201620"/>
                  <a:pt x="194459" y="201632"/>
                </a:cubicBezTo>
                <a:lnTo>
                  <a:pt x="191521" y="201833"/>
                </a:lnTo>
                <a:cubicBezTo>
                  <a:pt x="180837" y="203300"/>
                  <a:pt x="172871" y="212422"/>
                  <a:pt x="172856" y="223206"/>
                </a:cubicBezTo>
                <a:lnTo>
                  <a:pt x="172856" y="358329"/>
                </a:lnTo>
                <a:lnTo>
                  <a:pt x="160182" y="345655"/>
                </a:lnTo>
                <a:lnTo>
                  <a:pt x="157791" y="343552"/>
                </a:lnTo>
                <a:cubicBezTo>
                  <a:pt x="148216" y="336434"/>
                  <a:pt x="134683" y="338427"/>
                  <a:pt x="127566" y="348002"/>
                </a:cubicBezTo>
                <a:cubicBezTo>
                  <a:pt x="121167" y="356612"/>
                  <a:pt x="122054" y="368612"/>
                  <a:pt x="129649" y="376187"/>
                </a:cubicBezTo>
                <a:lnTo>
                  <a:pt x="179164" y="425731"/>
                </a:lnTo>
                <a:lnTo>
                  <a:pt x="181584" y="427834"/>
                </a:lnTo>
                <a:cubicBezTo>
                  <a:pt x="190183" y="434211"/>
                  <a:pt x="202155" y="433330"/>
                  <a:pt x="209726" y="425760"/>
                </a:cubicBezTo>
                <a:lnTo>
                  <a:pt x="259270" y="376187"/>
                </a:lnTo>
                <a:lnTo>
                  <a:pt x="261344" y="373739"/>
                </a:lnTo>
                <a:cubicBezTo>
                  <a:pt x="267686" y="365152"/>
                  <a:pt x="266805" y="353219"/>
                  <a:pt x="259270" y="345655"/>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8" name="Oval 7">
            <a:extLst>
              <a:ext uri="{FF2B5EF4-FFF2-40B4-BE49-F238E27FC236}">
                <a16:creationId xmlns:a16="http://schemas.microsoft.com/office/drawing/2014/main" id="{6AF8A64D-BA6B-BA30-AD70-05BC8A85DFC5}"/>
              </a:ext>
              <a:ext uri="{C183D7F6-B498-43B3-948B-1728B52AA6E4}">
                <adec:decorative xmlns:adec="http://schemas.microsoft.com/office/drawing/2017/decorative" val="1"/>
              </a:ext>
            </a:extLst>
          </p:cNvPr>
          <p:cNvSpPr/>
          <p:nvPr/>
        </p:nvSpPr>
        <p:spPr>
          <a:xfrm>
            <a:off x="8308063" y="1724437"/>
            <a:ext cx="1188735" cy="1189867"/>
          </a:xfrm>
          <a:prstGeom prst="ellipse">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ts val="900"/>
              </a:spcAft>
            </a:pPr>
            <a:endParaRPr lang="en-US" sz="1200" noProof="0">
              <a:solidFill>
                <a:srgbClr val="000000"/>
              </a:solidFill>
              <a:latin typeface="+mj-lt"/>
              <a:cs typeface="Segoe UI" pitchFamily="34" charset="0"/>
            </a:endParaRPr>
          </a:p>
        </p:txBody>
      </p:sp>
      <p:sp>
        <p:nvSpPr>
          <p:cNvPr id="10" name="Graphic 44">
            <a:extLst>
              <a:ext uri="{FF2B5EF4-FFF2-40B4-BE49-F238E27FC236}">
                <a16:creationId xmlns:a16="http://schemas.microsoft.com/office/drawing/2014/main" id="{AAF4D997-D335-F274-66D1-B0389AA427E0}"/>
              </a:ext>
              <a:ext uri="{C183D7F6-B498-43B3-948B-1728B52AA6E4}">
                <adec:decorative xmlns:adec="http://schemas.microsoft.com/office/drawing/2017/decorative" val="1"/>
              </a:ext>
            </a:extLst>
          </p:cNvPr>
          <p:cNvSpPr/>
          <p:nvPr/>
        </p:nvSpPr>
        <p:spPr>
          <a:xfrm>
            <a:off x="12672429" y="5845952"/>
            <a:ext cx="566835" cy="566835"/>
          </a:xfrm>
          <a:custGeom>
            <a:avLst/>
            <a:gdLst>
              <a:gd name="connsiteX0" fmla="*/ 441146 w 566835"/>
              <a:gd name="connsiteY0" fmla="*/ 0 h 566835"/>
              <a:gd name="connsiteX1" fmla="*/ 125690 w 566835"/>
              <a:gd name="connsiteY1" fmla="*/ 0 h 566835"/>
              <a:gd name="connsiteX2" fmla="*/ 0 w 566835"/>
              <a:gd name="connsiteY2" fmla="*/ 125690 h 566835"/>
              <a:gd name="connsiteX3" fmla="*/ 0 w 566835"/>
              <a:gd name="connsiteY3" fmla="*/ 441146 h 566835"/>
              <a:gd name="connsiteX4" fmla="*/ 125690 w 566835"/>
              <a:gd name="connsiteY4" fmla="*/ 566836 h 566835"/>
              <a:gd name="connsiteX5" fmla="*/ 441146 w 566835"/>
              <a:gd name="connsiteY5" fmla="*/ 566836 h 566835"/>
              <a:gd name="connsiteX6" fmla="*/ 566836 w 566835"/>
              <a:gd name="connsiteY6" fmla="*/ 441146 h 566835"/>
              <a:gd name="connsiteX7" fmla="*/ 566836 w 566835"/>
              <a:gd name="connsiteY7" fmla="*/ 125690 h 566835"/>
              <a:gd name="connsiteX8" fmla="*/ 441146 w 566835"/>
              <a:gd name="connsiteY8" fmla="*/ 0 h 566835"/>
              <a:gd name="connsiteX9" fmla="*/ 485803 w 566835"/>
              <a:gd name="connsiteY9" fmla="*/ 343256 h 566835"/>
              <a:gd name="connsiteX10" fmla="*/ 473875 w 566835"/>
              <a:gd name="connsiteY10" fmla="*/ 355184 h 566835"/>
              <a:gd name="connsiteX11" fmla="*/ 462637 w 566835"/>
              <a:gd name="connsiteY11" fmla="*/ 366422 h 566835"/>
              <a:gd name="connsiteX12" fmla="*/ 452187 w 566835"/>
              <a:gd name="connsiteY12" fmla="*/ 366422 h 566835"/>
              <a:gd name="connsiteX13" fmla="*/ 452187 w 566835"/>
              <a:gd name="connsiteY13" fmla="*/ 355973 h 566835"/>
              <a:gd name="connsiteX14" fmla="*/ 458201 w 566835"/>
              <a:gd name="connsiteY14" fmla="*/ 349960 h 566835"/>
              <a:gd name="connsiteX15" fmla="*/ 389194 w 566835"/>
              <a:gd name="connsiteY15" fmla="*/ 280953 h 566835"/>
              <a:gd name="connsiteX16" fmla="*/ 354396 w 566835"/>
              <a:gd name="connsiteY16" fmla="*/ 441738 h 566835"/>
              <a:gd name="connsiteX17" fmla="*/ 344093 w 566835"/>
              <a:gd name="connsiteY17" fmla="*/ 483566 h 566835"/>
              <a:gd name="connsiteX18" fmla="*/ 302265 w 566835"/>
              <a:gd name="connsiteY18" fmla="*/ 473264 h 566835"/>
              <a:gd name="connsiteX19" fmla="*/ 312567 w 566835"/>
              <a:gd name="connsiteY19" fmla="*/ 431435 h 566835"/>
              <a:gd name="connsiteX20" fmla="*/ 343848 w 566835"/>
              <a:gd name="connsiteY20" fmla="*/ 431288 h 566835"/>
              <a:gd name="connsiteX21" fmla="*/ 366915 w 566835"/>
              <a:gd name="connsiteY21" fmla="*/ 265181 h 566835"/>
              <a:gd name="connsiteX22" fmla="*/ 344735 w 566835"/>
              <a:gd name="connsiteY22" fmla="*/ 270701 h 566835"/>
              <a:gd name="connsiteX23" fmla="*/ 296036 w 566835"/>
              <a:gd name="connsiteY23" fmla="*/ 222003 h 566835"/>
              <a:gd name="connsiteX24" fmla="*/ 301557 w 566835"/>
              <a:gd name="connsiteY24" fmla="*/ 199822 h 566835"/>
              <a:gd name="connsiteX25" fmla="*/ 135548 w 566835"/>
              <a:gd name="connsiteY25" fmla="*/ 222988 h 566835"/>
              <a:gd name="connsiteX26" fmla="*/ 123935 w 566835"/>
              <a:gd name="connsiteY26" fmla="*/ 264328 h 566835"/>
              <a:gd name="connsiteX27" fmla="*/ 82595 w 566835"/>
              <a:gd name="connsiteY27" fmla="*/ 252715 h 566835"/>
              <a:gd name="connsiteX28" fmla="*/ 94208 w 566835"/>
              <a:gd name="connsiteY28" fmla="*/ 211376 h 566835"/>
              <a:gd name="connsiteX29" fmla="*/ 125690 w 566835"/>
              <a:gd name="connsiteY29" fmla="*/ 212440 h 566835"/>
              <a:gd name="connsiteX30" fmla="*/ 286277 w 566835"/>
              <a:gd name="connsiteY30" fmla="*/ 177444 h 566835"/>
              <a:gd name="connsiteX31" fmla="*/ 217271 w 566835"/>
              <a:gd name="connsiteY31" fmla="*/ 108438 h 566835"/>
              <a:gd name="connsiteX32" fmla="*/ 211257 w 566835"/>
              <a:gd name="connsiteY32" fmla="*/ 114452 h 566835"/>
              <a:gd name="connsiteX33" fmla="*/ 200808 w 566835"/>
              <a:gd name="connsiteY33" fmla="*/ 114452 h 566835"/>
              <a:gd name="connsiteX34" fmla="*/ 200808 w 566835"/>
              <a:gd name="connsiteY34" fmla="*/ 104002 h 566835"/>
              <a:gd name="connsiteX35" fmla="*/ 212046 w 566835"/>
              <a:gd name="connsiteY35" fmla="*/ 92764 h 566835"/>
              <a:gd name="connsiteX36" fmla="*/ 223974 w 566835"/>
              <a:gd name="connsiteY36" fmla="*/ 80836 h 566835"/>
              <a:gd name="connsiteX37" fmla="*/ 234399 w 566835"/>
              <a:gd name="connsiteY37" fmla="*/ 80032 h 566835"/>
              <a:gd name="connsiteX38" fmla="*/ 235202 w 566835"/>
              <a:gd name="connsiteY38" fmla="*/ 90457 h 566835"/>
              <a:gd name="connsiteX39" fmla="*/ 234128 w 566835"/>
              <a:gd name="connsiteY39" fmla="*/ 91482 h 566835"/>
              <a:gd name="connsiteX40" fmla="*/ 227424 w 566835"/>
              <a:gd name="connsiteY40" fmla="*/ 98186 h 566835"/>
              <a:gd name="connsiteX41" fmla="*/ 313781 w 566835"/>
              <a:gd name="connsiteY41" fmla="*/ 184838 h 566835"/>
              <a:gd name="connsiteX42" fmla="*/ 381955 w 566835"/>
              <a:gd name="connsiteY42" fmla="*/ 192396 h 566835"/>
              <a:gd name="connsiteX43" fmla="*/ 381998 w 566835"/>
              <a:gd name="connsiteY43" fmla="*/ 252957 h 566835"/>
              <a:gd name="connsiteX44" fmla="*/ 468551 w 566835"/>
              <a:gd name="connsiteY44" fmla="*/ 339510 h 566835"/>
              <a:gd name="connsiteX45" fmla="*/ 475255 w 566835"/>
              <a:gd name="connsiteY45" fmla="*/ 332807 h 566835"/>
              <a:gd name="connsiteX46" fmla="*/ 485704 w 566835"/>
              <a:gd name="connsiteY46" fmla="*/ 333175 h 566835"/>
              <a:gd name="connsiteX47" fmla="*/ 485704 w 566835"/>
              <a:gd name="connsiteY47" fmla="*/ 343256 h 56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66835" h="566835">
                <a:moveTo>
                  <a:pt x="441146" y="0"/>
                </a:moveTo>
                <a:lnTo>
                  <a:pt x="125690" y="0"/>
                </a:lnTo>
                <a:cubicBezTo>
                  <a:pt x="56296" y="54"/>
                  <a:pt x="54" y="56296"/>
                  <a:pt x="0" y="125690"/>
                </a:cubicBezTo>
                <a:lnTo>
                  <a:pt x="0" y="441146"/>
                </a:lnTo>
                <a:cubicBezTo>
                  <a:pt x="54" y="510540"/>
                  <a:pt x="56296" y="566782"/>
                  <a:pt x="125690" y="566836"/>
                </a:cubicBezTo>
                <a:lnTo>
                  <a:pt x="441146" y="566836"/>
                </a:lnTo>
                <a:cubicBezTo>
                  <a:pt x="510540" y="566782"/>
                  <a:pt x="566782" y="510540"/>
                  <a:pt x="566836" y="441146"/>
                </a:cubicBezTo>
                <a:lnTo>
                  <a:pt x="566836" y="125690"/>
                </a:lnTo>
                <a:cubicBezTo>
                  <a:pt x="566782" y="56296"/>
                  <a:pt x="510540" y="54"/>
                  <a:pt x="441146" y="0"/>
                </a:cubicBezTo>
                <a:close/>
                <a:moveTo>
                  <a:pt x="485803" y="343256"/>
                </a:moveTo>
                <a:lnTo>
                  <a:pt x="473875" y="355184"/>
                </a:lnTo>
                <a:lnTo>
                  <a:pt x="462637" y="366422"/>
                </a:lnTo>
                <a:cubicBezTo>
                  <a:pt x="459750" y="369306"/>
                  <a:pt x="455074" y="369306"/>
                  <a:pt x="452187" y="366422"/>
                </a:cubicBezTo>
                <a:cubicBezTo>
                  <a:pt x="449304" y="363536"/>
                  <a:pt x="449304" y="358859"/>
                  <a:pt x="452187" y="355973"/>
                </a:cubicBezTo>
                <a:lnTo>
                  <a:pt x="458201" y="349960"/>
                </a:lnTo>
                <a:lnTo>
                  <a:pt x="389194" y="280953"/>
                </a:lnTo>
                <a:cubicBezTo>
                  <a:pt x="407527" y="336898"/>
                  <a:pt x="394221" y="398381"/>
                  <a:pt x="354396" y="441738"/>
                </a:cubicBezTo>
                <a:cubicBezTo>
                  <a:pt x="363101" y="456133"/>
                  <a:pt x="358489" y="474861"/>
                  <a:pt x="344093" y="483566"/>
                </a:cubicBezTo>
                <a:cubicBezTo>
                  <a:pt x="329697" y="492272"/>
                  <a:pt x="310970" y="487659"/>
                  <a:pt x="302265" y="473264"/>
                </a:cubicBezTo>
                <a:cubicBezTo>
                  <a:pt x="293559" y="458868"/>
                  <a:pt x="298171" y="440141"/>
                  <a:pt x="312567" y="431435"/>
                </a:cubicBezTo>
                <a:cubicBezTo>
                  <a:pt x="322171" y="425628"/>
                  <a:pt x="334190" y="425571"/>
                  <a:pt x="343848" y="431288"/>
                </a:cubicBezTo>
                <a:cubicBezTo>
                  <a:pt x="385227" y="386054"/>
                  <a:pt x="394402" y="319978"/>
                  <a:pt x="366915" y="265181"/>
                </a:cubicBezTo>
                <a:cubicBezTo>
                  <a:pt x="360056" y="268733"/>
                  <a:pt x="352459" y="270624"/>
                  <a:pt x="344735" y="270701"/>
                </a:cubicBezTo>
                <a:cubicBezTo>
                  <a:pt x="317972" y="270382"/>
                  <a:pt x="296356" y="248765"/>
                  <a:pt x="296036" y="222003"/>
                </a:cubicBezTo>
                <a:cubicBezTo>
                  <a:pt x="296052" y="214271"/>
                  <a:pt x="297947" y="206660"/>
                  <a:pt x="301557" y="199822"/>
                </a:cubicBezTo>
                <a:cubicBezTo>
                  <a:pt x="246765" y="172407"/>
                  <a:pt x="180741" y="181620"/>
                  <a:pt x="135548" y="222988"/>
                </a:cubicBezTo>
                <a:cubicBezTo>
                  <a:pt x="143756" y="237611"/>
                  <a:pt x="138557" y="256119"/>
                  <a:pt x="123935" y="264328"/>
                </a:cubicBezTo>
                <a:cubicBezTo>
                  <a:pt x="109313" y="272537"/>
                  <a:pt x="90804" y="267338"/>
                  <a:pt x="82595" y="252715"/>
                </a:cubicBezTo>
                <a:cubicBezTo>
                  <a:pt x="74387" y="238093"/>
                  <a:pt x="79587" y="219584"/>
                  <a:pt x="94208" y="211376"/>
                </a:cubicBezTo>
                <a:cubicBezTo>
                  <a:pt x="104080" y="205833"/>
                  <a:pt x="116215" y="206244"/>
                  <a:pt x="125690" y="212440"/>
                </a:cubicBezTo>
                <a:cubicBezTo>
                  <a:pt x="168965" y="172619"/>
                  <a:pt x="230356" y="159240"/>
                  <a:pt x="286277" y="177444"/>
                </a:cubicBezTo>
                <a:lnTo>
                  <a:pt x="217271" y="108438"/>
                </a:lnTo>
                <a:lnTo>
                  <a:pt x="211257" y="114452"/>
                </a:lnTo>
                <a:cubicBezTo>
                  <a:pt x="208371" y="117335"/>
                  <a:pt x="203694" y="117335"/>
                  <a:pt x="200808" y="114452"/>
                </a:cubicBezTo>
                <a:cubicBezTo>
                  <a:pt x="197924" y="111565"/>
                  <a:pt x="197924" y="106888"/>
                  <a:pt x="200808" y="104002"/>
                </a:cubicBezTo>
                <a:lnTo>
                  <a:pt x="212046" y="92764"/>
                </a:lnTo>
                <a:lnTo>
                  <a:pt x="223974" y="80836"/>
                </a:lnTo>
                <a:cubicBezTo>
                  <a:pt x="226631" y="77735"/>
                  <a:pt x="231299" y="77376"/>
                  <a:pt x="234399" y="80032"/>
                </a:cubicBezTo>
                <a:cubicBezTo>
                  <a:pt x="237500" y="82689"/>
                  <a:pt x="237859" y="87357"/>
                  <a:pt x="235202" y="90457"/>
                </a:cubicBezTo>
                <a:cubicBezTo>
                  <a:pt x="234880" y="90834"/>
                  <a:pt x="234519" y="91178"/>
                  <a:pt x="234128" y="91482"/>
                </a:cubicBezTo>
                <a:lnTo>
                  <a:pt x="227424" y="98186"/>
                </a:lnTo>
                <a:lnTo>
                  <a:pt x="313781" y="184838"/>
                </a:lnTo>
                <a:cubicBezTo>
                  <a:pt x="334693" y="168099"/>
                  <a:pt x="365216" y="171483"/>
                  <a:pt x="381955" y="192396"/>
                </a:cubicBezTo>
                <a:cubicBezTo>
                  <a:pt x="396119" y="210093"/>
                  <a:pt x="396136" y="235240"/>
                  <a:pt x="381998" y="252957"/>
                </a:cubicBezTo>
                <a:lnTo>
                  <a:pt x="468551" y="339510"/>
                </a:lnTo>
                <a:lnTo>
                  <a:pt x="475255" y="332807"/>
                </a:lnTo>
                <a:cubicBezTo>
                  <a:pt x="478242" y="330023"/>
                  <a:pt x="482921" y="330188"/>
                  <a:pt x="485704" y="333175"/>
                </a:cubicBezTo>
                <a:cubicBezTo>
                  <a:pt x="488350" y="336014"/>
                  <a:pt x="488350" y="340417"/>
                  <a:pt x="485704" y="343256"/>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9" name="Oval 8">
            <a:extLst>
              <a:ext uri="{FF2B5EF4-FFF2-40B4-BE49-F238E27FC236}">
                <a16:creationId xmlns:a16="http://schemas.microsoft.com/office/drawing/2014/main" id="{F9AD2776-4DFC-22B9-9BF4-4D9F2DB20ECB}"/>
              </a:ext>
              <a:ext uri="{C183D7F6-B498-43B3-948B-1728B52AA6E4}">
                <adec:decorative xmlns:adec="http://schemas.microsoft.com/office/drawing/2017/decorative" val="1"/>
              </a:ext>
            </a:extLst>
          </p:cNvPr>
          <p:cNvSpPr>
            <a:spLocks noChangeAspect="1"/>
          </p:cNvSpPr>
          <p:nvPr/>
        </p:nvSpPr>
        <p:spPr>
          <a:xfrm>
            <a:off x="8604165" y="2021745"/>
            <a:ext cx="630936" cy="630936"/>
          </a:xfrm>
          <a:prstGeom prst="ellipse">
            <a:avLst/>
          </a:pr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ts val="900"/>
              </a:spcAft>
            </a:pPr>
            <a:endParaRPr lang="en-US" sz="1200" noProof="0">
              <a:solidFill>
                <a:srgbClr val="000000"/>
              </a:solidFill>
              <a:latin typeface="+mj-lt"/>
              <a:cs typeface="Segoe UI" pitchFamily="34" charset="0"/>
            </a:endParaRPr>
          </a:p>
        </p:txBody>
      </p:sp>
      <p:pic>
        <p:nvPicPr>
          <p:cNvPr id="3" name="Picture 2">
            <a:extLst>
              <a:ext uri="{FF2B5EF4-FFF2-40B4-BE49-F238E27FC236}">
                <a16:creationId xmlns:a16="http://schemas.microsoft.com/office/drawing/2014/main" id="{F610B5DD-B676-33DA-2688-C976071CA173}"/>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584108" y="1974120"/>
            <a:ext cx="685564" cy="685564"/>
          </a:xfrm>
          <a:prstGeom prst="rect">
            <a:avLst/>
          </a:prstGeom>
          <a:ln>
            <a:noFill/>
          </a:ln>
        </p:spPr>
      </p:pic>
    </p:spTree>
    <p:extLst>
      <p:ext uri="{BB962C8B-B14F-4D97-AF65-F5344CB8AC3E}">
        <p14:creationId xmlns:p14="http://schemas.microsoft.com/office/powerpoint/2010/main" val="16765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childTnLst>
                                </p:cTn>
                              </p:par>
                              <p:par>
                                <p:cTn id="9" presetID="6" presetClass="emph" presetSubtype="0" accel="100000" autoRev="1" fill="hold" grpId="1" nodeType="withEffect">
                                  <p:stCondLst>
                                    <p:cond delay="0"/>
                                  </p:stCondLst>
                                  <p:childTnLst>
                                    <p:animScale>
                                      <p:cBhvr>
                                        <p:cTn id="10" dur="300" fill="hold"/>
                                        <p:tgtEl>
                                          <p:spTgt spid="4"/>
                                        </p:tgtEl>
                                      </p:cBhvr>
                                      <p:by x="110000" y="110000"/>
                                    </p:animScale>
                                  </p:childTnLst>
                                </p:cTn>
                              </p:par>
                              <p:par>
                                <p:cTn id="11" presetID="23"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300" fill="hold"/>
                                        <p:tgtEl>
                                          <p:spTgt spid="10"/>
                                        </p:tgtEl>
                                        <p:attrNameLst>
                                          <p:attrName>ppt_w</p:attrName>
                                        </p:attrNameLst>
                                      </p:cBhvr>
                                      <p:tavLst>
                                        <p:tav tm="0">
                                          <p:val>
                                            <p:fltVal val="0"/>
                                          </p:val>
                                        </p:tav>
                                        <p:tav tm="100000">
                                          <p:val>
                                            <p:strVal val="#ppt_w"/>
                                          </p:val>
                                        </p:tav>
                                      </p:tavLst>
                                    </p:anim>
                                    <p:anim calcmode="lin" valueType="num">
                                      <p:cBhvr>
                                        <p:cTn id="14" dur="300" fill="hold"/>
                                        <p:tgtEl>
                                          <p:spTgt spid="10"/>
                                        </p:tgtEl>
                                        <p:attrNameLst>
                                          <p:attrName>ppt_h</p:attrName>
                                        </p:attrNameLst>
                                      </p:cBhvr>
                                      <p:tavLst>
                                        <p:tav tm="0">
                                          <p:val>
                                            <p:fltVal val="0"/>
                                          </p:val>
                                        </p:tav>
                                        <p:tav tm="100000">
                                          <p:val>
                                            <p:strVal val="#ppt_h"/>
                                          </p:val>
                                        </p:tav>
                                      </p:tavLst>
                                    </p:anim>
                                  </p:childTnLst>
                                </p:cTn>
                              </p:par>
                              <p:par>
                                <p:cTn id="15" presetID="6" presetClass="emph" presetSubtype="0" accel="100000" autoRev="1" fill="hold" grpId="1" nodeType="withEffect">
                                  <p:stCondLst>
                                    <p:cond delay="0"/>
                                  </p:stCondLst>
                                  <p:childTnLst>
                                    <p:animScale>
                                      <p:cBhvr>
                                        <p:cTn id="16" dur="300" fill="hold"/>
                                        <p:tgtEl>
                                          <p:spTgt spid="10"/>
                                        </p:tgtEl>
                                      </p:cBhvr>
                                      <p:by x="110000" y="110000"/>
                                    </p:animScale>
                                  </p:childTnLst>
                                </p:cTn>
                              </p:par>
                              <p:par>
                                <p:cTn id="17" presetID="10" presetClass="entr" presetSubtype="0" fill="hold" grpId="0" nodeType="withEffect">
                                  <p:stCondLst>
                                    <p:cond delay="2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250"/>
                                        <p:tgtEl>
                                          <p:spTgt spid="34"/>
                                        </p:tgtEl>
                                      </p:cBhvr>
                                    </p:animEffect>
                                  </p:childTnLst>
                                </p:cTn>
                              </p:par>
                              <p:par>
                                <p:cTn id="20" presetID="42" presetClass="path" presetSubtype="0" decel="100000" fill="hold" grpId="1" nodeType="withEffect">
                                  <p:stCondLst>
                                    <p:cond delay="200"/>
                                  </p:stCondLst>
                                  <p:childTnLst>
                                    <p:animMotion origin="layout" path="M 1.25E-6 0.03889 L 1.25E-6 1.85185E-6 " pathEditMode="relative" rAng="0" ptsTypes="AA">
                                      <p:cBhvr>
                                        <p:cTn id="21" dur="500" fill="hold"/>
                                        <p:tgtEl>
                                          <p:spTgt spid="34"/>
                                        </p:tgtEl>
                                        <p:attrNameLst>
                                          <p:attrName>ppt_x</p:attrName>
                                          <p:attrName>ppt_y</p:attrName>
                                        </p:attrNameLst>
                                      </p:cBhvr>
                                      <p:rCtr x="0" y="-1944"/>
                                    </p:animMotion>
                                  </p:childTnLst>
                                </p:cTn>
                              </p:par>
                              <p:par>
                                <p:cTn id="22" presetID="10" presetClass="entr" presetSubtype="0" fill="hold" grpId="0" nodeType="withEffect">
                                  <p:stCondLst>
                                    <p:cond delay="2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par>
                                <p:cTn id="25" presetID="42" presetClass="path" presetSubtype="0" decel="100000" fill="hold" grpId="1" nodeType="withEffect">
                                  <p:stCondLst>
                                    <p:cond delay="200"/>
                                  </p:stCondLst>
                                  <p:childTnLst>
                                    <p:animMotion origin="layout" path="M 1.25E-6 0.03889 L 1.25E-6 1.85185E-6 " pathEditMode="relative" rAng="0" ptsTypes="AA">
                                      <p:cBhvr>
                                        <p:cTn id="26" dur="500" fill="hold"/>
                                        <p:tgtEl>
                                          <p:spTgt spid="6"/>
                                        </p:tgtEl>
                                        <p:attrNameLst>
                                          <p:attrName>ppt_x</p:attrName>
                                          <p:attrName>ppt_y</p:attrName>
                                        </p:attrNameLst>
                                      </p:cBhvr>
                                      <p:rCtr x="0" y="-1944"/>
                                    </p:animMotion>
                                  </p:childTnLst>
                                </p:cTn>
                              </p:par>
                              <p:par>
                                <p:cTn id="27" presetID="10" presetClass="entr" presetSubtype="0" fill="hold" grpId="0" nodeType="withEffect">
                                  <p:stCondLst>
                                    <p:cond delay="2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250"/>
                                        <p:tgtEl>
                                          <p:spTgt spid="39"/>
                                        </p:tgtEl>
                                      </p:cBhvr>
                                    </p:animEffect>
                                  </p:childTnLst>
                                </p:cTn>
                              </p:par>
                              <p:par>
                                <p:cTn id="30" presetID="42" presetClass="path" presetSubtype="0" decel="100000" fill="hold" grpId="1" nodeType="withEffect">
                                  <p:stCondLst>
                                    <p:cond delay="200"/>
                                  </p:stCondLst>
                                  <p:childTnLst>
                                    <p:animMotion origin="layout" path="M 1.25E-6 0.03889 L 1.25E-6 1.85185E-6 " pathEditMode="relative" rAng="0" ptsTypes="AA">
                                      <p:cBhvr>
                                        <p:cTn id="31" dur="500" fill="hold"/>
                                        <p:tgtEl>
                                          <p:spTgt spid="39"/>
                                        </p:tgtEl>
                                        <p:attrNameLst>
                                          <p:attrName>ppt_x</p:attrName>
                                          <p:attrName>ppt_y</p:attrName>
                                        </p:attrNameLst>
                                      </p:cBhvr>
                                      <p:rCtr x="0" y="-1944"/>
                                    </p:animMotion>
                                  </p:childTnLst>
                                </p:cTn>
                              </p:par>
                              <p:par>
                                <p:cTn id="32" presetID="10" presetClass="entr" presetSubtype="0" fill="hold" grpId="0"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250"/>
                                        <p:tgtEl>
                                          <p:spTgt spid="7"/>
                                        </p:tgtEl>
                                      </p:cBhvr>
                                    </p:animEffect>
                                  </p:childTnLst>
                                </p:cTn>
                              </p:par>
                              <p:par>
                                <p:cTn id="35" presetID="42" presetClass="path" presetSubtype="0" decel="100000" fill="hold" grpId="1" nodeType="withEffect">
                                  <p:stCondLst>
                                    <p:cond delay="200"/>
                                  </p:stCondLst>
                                  <p:childTnLst>
                                    <p:animMotion origin="layout" path="M 2.08333E-6 0.03889 L 2.08333E-6 -3.7037E-7 " pathEditMode="relative" rAng="0" ptsTypes="AA">
                                      <p:cBhvr>
                                        <p:cTn id="36"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9" grpId="0"/>
      <p:bldP spid="39" grpId="1"/>
      <p:bldP spid="6" grpId="0" animBg="1"/>
      <p:bldP spid="6" grpId="1" animBg="1"/>
      <p:bldP spid="7" grpId="0"/>
      <p:bldP spid="7" grpId="1"/>
      <p:bldP spid="4" grpId="0" animBg="1"/>
      <p:bldP spid="4" grpId="1" animBg="1"/>
      <p:bldP spid="10" grpId="0" animBg="1"/>
      <p:bldP spid="10" grpId="1" animBg="1"/>
    </p:bldLst>
  </p:timing>
  <p:extLst>
    <p:ext uri="{6950BFC3-D8DA-4A85-94F7-54DA5524770B}">
      <p188:commentRel xmlns:p188="http://schemas.microsoft.com/office/powerpoint/2018/8/main" r:id="rId2"/>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963" y="457200"/>
            <a:ext cx="11017250" cy="1169551"/>
          </a:xfrm>
        </p:spPr>
        <p:txBody>
          <a:bodyPr/>
          <a:lstStyle/>
          <a:p>
            <a:r>
              <a:rPr lang="en-US" noProof="0"/>
              <a:t>Integrated Vectorization visualization</a:t>
            </a:r>
            <a:br>
              <a:rPr lang="en-US" noProof="0"/>
            </a:br>
            <a:r>
              <a:rPr lang="en-US" sz="2000" spc="0" noProof="0">
                <a:solidFill>
                  <a:schemeClr val="tx1"/>
                </a:solidFill>
              </a:rPr>
              <a:t>End-to-end Data Ingestion, </a:t>
            </a:r>
            <a:r>
              <a:rPr lang="en-US" sz="2000" spc="0" noProof="0">
                <a:solidFill>
                  <a:srgbClr val="067FD1"/>
                </a:solidFill>
              </a:rPr>
              <a:t>Native Parsing, Fixed-Size Chunking</a:t>
            </a:r>
            <a:r>
              <a:rPr lang="en-US" sz="2000" spc="0" noProof="0">
                <a:solidFill>
                  <a:schemeClr val="tx1"/>
                </a:solidFill>
              </a:rPr>
              <a:t>, Vectorization, and Advanced Retrieval with AI Search indexers </a:t>
            </a:r>
          </a:p>
        </p:txBody>
      </p:sp>
      <p:sp>
        <p:nvSpPr>
          <p:cNvPr id="22" name="TextBox 21">
            <a:extLst>
              <a:ext uri="{FF2B5EF4-FFF2-40B4-BE49-F238E27FC236}">
                <a16:creationId xmlns:a16="http://schemas.microsoft.com/office/drawing/2014/main" id="{22A83BA8-0D30-F3E7-DD16-D2C59E026ADF}"/>
              </a:ext>
              <a:ext uri="{C183D7F6-B498-43B3-948B-1728B52AA6E4}">
                <adec:decorative xmlns:adec="http://schemas.microsoft.com/office/drawing/2017/decorative" val="1"/>
              </a:ext>
            </a:extLst>
          </p:cNvPr>
          <p:cNvSpPr txBox="1"/>
          <p:nvPr/>
        </p:nvSpPr>
        <p:spPr>
          <a:xfrm>
            <a:off x="5325510" y="6573843"/>
            <a:ext cx="1912014"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Embedding models</a:t>
            </a:r>
          </a:p>
        </p:txBody>
      </p:sp>
      <p:sp>
        <p:nvSpPr>
          <p:cNvPr id="6" name="TextBox 5">
            <a:extLst>
              <a:ext uri="{FF2B5EF4-FFF2-40B4-BE49-F238E27FC236}">
                <a16:creationId xmlns:a16="http://schemas.microsoft.com/office/drawing/2014/main" id="{4159F1D4-1BF5-D331-2F0A-FBFCF8862533}"/>
              </a:ext>
              <a:ext uri="{C183D7F6-B498-43B3-948B-1728B52AA6E4}">
                <adec:decorative xmlns:adec="http://schemas.microsoft.com/office/drawing/2017/decorative" val="1"/>
              </a:ext>
            </a:extLst>
          </p:cNvPr>
          <p:cNvSpPr txBox="1"/>
          <p:nvPr/>
        </p:nvSpPr>
        <p:spPr>
          <a:xfrm>
            <a:off x="588963" y="1803352"/>
            <a:ext cx="2377440" cy="286232"/>
          </a:xfrm>
          <a:prstGeom prst="rect">
            <a:avLst/>
          </a:prstGeom>
          <a:noFill/>
        </p:spPr>
        <p:txBody>
          <a:bodyPr wrap="square" lIns="0">
            <a:spAutoFit/>
          </a:bodyPr>
          <a:lstStyle/>
          <a:p>
            <a:pPr marL="0" marR="0" lvl="1" indent="0"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chemeClr val="accent2"/>
                </a:solidFill>
                <a:effectLst/>
                <a:uLnTx/>
                <a:uFillTx/>
                <a:latin typeface="+mj-lt"/>
                <a:cs typeface="Segoe Sans Text" pitchFamily="2" charset="0"/>
              </a:rPr>
              <a:t>Azure AI Search processing</a:t>
            </a:r>
          </a:p>
        </p:txBody>
      </p:sp>
      <p:grpSp>
        <p:nvGrpSpPr>
          <p:cNvPr id="4" name="Group 3">
            <a:extLst>
              <a:ext uri="{FF2B5EF4-FFF2-40B4-BE49-F238E27FC236}">
                <a16:creationId xmlns:a16="http://schemas.microsoft.com/office/drawing/2014/main" id="{2730629E-4641-446B-6AE0-DE4A737DD9F5}"/>
              </a:ext>
            </a:extLst>
          </p:cNvPr>
          <p:cNvGrpSpPr/>
          <p:nvPr/>
        </p:nvGrpSpPr>
        <p:grpSpPr>
          <a:xfrm>
            <a:off x="840627" y="2056253"/>
            <a:ext cx="10926795" cy="4445556"/>
            <a:chOff x="588263" y="1811705"/>
            <a:chExt cx="10728493" cy="4737409"/>
          </a:xfrm>
        </p:grpSpPr>
        <p:sp>
          <p:nvSpPr>
            <p:cNvPr id="21" name="Rectangle 20">
              <a:extLst>
                <a:ext uri="{FF2B5EF4-FFF2-40B4-BE49-F238E27FC236}">
                  <a16:creationId xmlns:a16="http://schemas.microsoft.com/office/drawing/2014/main" id="{69290B4A-9F1D-8E0D-E38A-34EB0D6230F7}"/>
                </a:ext>
                <a:ext uri="{C183D7F6-B498-43B3-948B-1728B52AA6E4}">
                  <adec:decorative xmlns:adec="http://schemas.microsoft.com/office/drawing/2017/decorative" val="1"/>
                </a:ext>
              </a:extLst>
            </p:cNvPr>
            <p:cNvSpPr/>
            <p:nvPr/>
          </p:nvSpPr>
          <p:spPr bwMode="auto">
            <a:xfrm>
              <a:off x="4991752" y="4300731"/>
              <a:ext cx="1979316" cy="2248383"/>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p:nvSpPr>
            <p:cNvPr id="5" name="TextBox 4">
              <a:extLst>
                <a:ext uri="{FF2B5EF4-FFF2-40B4-BE49-F238E27FC236}">
                  <a16:creationId xmlns:a16="http://schemas.microsoft.com/office/drawing/2014/main" id="{72A56F12-02F1-0106-9449-2C7CB218AB33}"/>
                </a:ext>
                <a:ext uri="{C183D7F6-B498-43B3-948B-1728B52AA6E4}">
                  <adec:decorative xmlns:adec="http://schemas.microsoft.com/office/drawing/2017/decorative" val="1"/>
                </a:ext>
              </a:extLst>
            </p:cNvPr>
            <p:cNvSpPr txBox="1"/>
            <p:nvPr/>
          </p:nvSpPr>
          <p:spPr>
            <a:xfrm>
              <a:off x="588263" y="2519201"/>
              <a:ext cx="1027752" cy="1754326"/>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Supported data store:</a:t>
              </a:r>
            </a:p>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200" kern="0" noProof="0">
                  <a:latin typeface="+mj-lt"/>
                  <a:cs typeface="Segoe Sans Text" pitchFamily="2" charset="0"/>
                </a:rPr>
                <a:t>OneLake,</a:t>
              </a:r>
            </a:p>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Azure Blob Storage, Azure SQL, Azure Cosmos DB, Azure Data Lake Gen2, etc.</a:t>
              </a:r>
            </a:p>
          </p:txBody>
        </p:sp>
        <p:cxnSp>
          <p:nvCxnSpPr>
            <p:cNvPr id="8" name="Straight Arrow Connector 7">
              <a:extLst>
                <a:ext uri="{FF2B5EF4-FFF2-40B4-BE49-F238E27FC236}">
                  <a16:creationId xmlns:a16="http://schemas.microsoft.com/office/drawing/2014/main" id="{9EE8391D-F5C1-838C-6C8D-162DB7541974}"/>
                </a:ext>
                <a:ext uri="{C183D7F6-B498-43B3-948B-1728B52AA6E4}">
                  <adec:decorative xmlns:adec="http://schemas.microsoft.com/office/drawing/2017/decorative" val="1"/>
                </a:ext>
              </a:extLst>
            </p:cNvPr>
            <p:cNvCxnSpPr>
              <a:cxnSpLocks/>
            </p:cNvCxnSpPr>
            <p:nvPr/>
          </p:nvCxnSpPr>
          <p:spPr>
            <a:xfrm flipH="1">
              <a:off x="1392425" y="2101991"/>
              <a:ext cx="1036219" cy="0"/>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7AC4A3-C052-03A9-FAD2-A842CDE3D5DB}"/>
                </a:ext>
                <a:ext uri="{C183D7F6-B498-43B3-948B-1728B52AA6E4}">
                  <adec:decorative xmlns:adec="http://schemas.microsoft.com/office/drawing/2017/decorative" val="1"/>
                </a:ext>
              </a:extLst>
            </p:cNvPr>
            <p:cNvSpPr txBox="1"/>
            <p:nvPr/>
          </p:nvSpPr>
          <p:spPr>
            <a:xfrm>
              <a:off x="2205053" y="2519201"/>
              <a:ext cx="1027752" cy="452616"/>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Data </a:t>
              </a:r>
              <a:r>
                <a:rPr lang="en-US" sz="1200" kern="0" noProof="0">
                  <a:latin typeface="+mj-lt"/>
                  <a:cs typeface="Segoe Sans Text" pitchFamily="2" charset="0"/>
                </a:rPr>
                <a:t>ingestion and parsing</a:t>
              </a:r>
              <a:endParaRPr kumimoji="0" lang="en-US" sz="1200" b="0" i="0" u="none" strike="noStrike" kern="0" cap="none" spc="0" normalizeH="0" baseline="0" noProof="0">
                <a:ln>
                  <a:noFill/>
                </a:ln>
                <a:effectLst/>
                <a:uLnTx/>
                <a:uFillTx/>
                <a:latin typeface="+mj-lt"/>
                <a:cs typeface="Segoe Sans Text" pitchFamily="2" charset="0"/>
              </a:endParaRPr>
            </a:p>
          </p:txBody>
        </p:sp>
        <p:sp>
          <p:nvSpPr>
            <p:cNvPr id="10" name="TextBox 9">
              <a:extLst>
                <a:ext uri="{FF2B5EF4-FFF2-40B4-BE49-F238E27FC236}">
                  <a16:creationId xmlns:a16="http://schemas.microsoft.com/office/drawing/2014/main" id="{A3AA14E3-89C8-0616-EF3C-F76876A7FB8F}"/>
                </a:ext>
                <a:ext uri="{C183D7F6-B498-43B3-948B-1728B52AA6E4}">
                  <adec:decorative xmlns:adec="http://schemas.microsoft.com/office/drawing/2017/decorative" val="1"/>
                </a:ext>
              </a:extLst>
            </p:cNvPr>
            <p:cNvSpPr txBox="1"/>
            <p:nvPr/>
          </p:nvSpPr>
          <p:spPr>
            <a:xfrm>
              <a:off x="3821843" y="2519201"/>
              <a:ext cx="1027752" cy="1089529"/>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Data enrichment (Chunking, index projections, and others)</a:t>
              </a:r>
            </a:p>
          </p:txBody>
        </p:sp>
        <p:sp>
          <p:nvSpPr>
            <p:cNvPr id="11" name="TextBox 10">
              <a:extLst>
                <a:ext uri="{FF2B5EF4-FFF2-40B4-BE49-F238E27FC236}">
                  <a16:creationId xmlns:a16="http://schemas.microsoft.com/office/drawing/2014/main" id="{97129D75-EE8E-5096-551B-EB76F3D327AD}"/>
                </a:ext>
                <a:ext uri="{C183D7F6-B498-43B3-948B-1728B52AA6E4}">
                  <adec:decorative xmlns:adec="http://schemas.microsoft.com/office/drawing/2017/decorative" val="1"/>
                </a:ext>
              </a:extLst>
            </p:cNvPr>
            <p:cNvSpPr txBox="1"/>
            <p:nvPr/>
          </p:nvSpPr>
          <p:spPr>
            <a:xfrm>
              <a:off x="5438633" y="2519201"/>
              <a:ext cx="1027752" cy="757130"/>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Azure AI Search Chunked index</a:t>
              </a:r>
            </a:p>
          </p:txBody>
        </p:sp>
        <p:sp>
          <p:nvSpPr>
            <p:cNvPr id="12" name="TextBox 11">
              <a:extLst>
                <a:ext uri="{FF2B5EF4-FFF2-40B4-BE49-F238E27FC236}">
                  <a16:creationId xmlns:a16="http://schemas.microsoft.com/office/drawing/2014/main" id="{CF6D192E-7659-B05A-75C9-FE5F69EA249D}"/>
                </a:ext>
                <a:ext uri="{C183D7F6-B498-43B3-948B-1728B52AA6E4}">
                  <adec:decorative xmlns:adec="http://schemas.microsoft.com/office/drawing/2017/decorative" val="1"/>
                </a:ext>
              </a:extLst>
            </p:cNvPr>
            <p:cNvSpPr txBox="1"/>
            <p:nvPr/>
          </p:nvSpPr>
          <p:spPr>
            <a:xfrm>
              <a:off x="7055423" y="2519201"/>
              <a:ext cx="1027752" cy="4247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200" kern="0" noProof="0">
                  <a:latin typeface="+mj-lt"/>
                  <a:cs typeface="Segoe Sans Text" pitchFamily="2" charset="0"/>
                </a:rPr>
                <a:t>1. Text query submission</a:t>
              </a:r>
              <a:endParaRPr kumimoji="0" lang="en-US" sz="1200" b="0" i="0" u="none" strike="noStrike" kern="0" cap="none" spc="0" normalizeH="0" baseline="0" noProof="0">
                <a:ln>
                  <a:noFill/>
                </a:ln>
                <a:effectLst/>
                <a:uLnTx/>
                <a:uFillTx/>
                <a:latin typeface="+mj-lt"/>
                <a:cs typeface="Segoe Sans Text" pitchFamily="2" charset="0"/>
              </a:endParaRPr>
            </a:p>
          </p:txBody>
        </p:sp>
        <p:sp>
          <p:nvSpPr>
            <p:cNvPr id="13" name="TextBox 12">
              <a:extLst>
                <a:ext uri="{FF2B5EF4-FFF2-40B4-BE49-F238E27FC236}">
                  <a16:creationId xmlns:a16="http://schemas.microsoft.com/office/drawing/2014/main" id="{4FD19EE2-BDD6-2EA8-5BFE-B138EAF17F27}"/>
                </a:ext>
                <a:ext uri="{C183D7F6-B498-43B3-948B-1728B52AA6E4}">
                  <adec:decorative xmlns:adec="http://schemas.microsoft.com/office/drawing/2017/decorative" val="1"/>
                </a:ext>
              </a:extLst>
            </p:cNvPr>
            <p:cNvSpPr txBox="1"/>
            <p:nvPr/>
          </p:nvSpPr>
          <p:spPr>
            <a:xfrm>
              <a:off x="8672213" y="2519201"/>
              <a:ext cx="1027752" cy="590931"/>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200" kern="0" noProof="0">
                  <a:latin typeface="+mj-lt"/>
                  <a:cs typeface="Segoe Sans Text" pitchFamily="2" charset="0"/>
                </a:rPr>
                <a:t>2. Results after vectorizing user query</a:t>
              </a:r>
              <a:endParaRPr kumimoji="0" lang="en-US" sz="1200" b="0" i="0" u="none" strike="noStrike" kern="0" cap="none" spc="0" normalizeH="0" baseline="0" noProof="0">
                <a:ln>
                  <a:noFill/>
                </a:ln>
                <a:effectLst/>
                <a:uLnTx/>
                <a:uFillTx/>
                <a:latin typeface="+mj-lt"/>
                <a:cs typeface="Segoe Sans Text" pitchFamily="2" charset="0"/>
              </a:endParaRPr>
            </a:p>
          </p:txBody>
        </p:sp>
        <p:sp>
          <p:nvSpPr>
            <p:cNvPr id="14" name="TextBox 13">
              <a:extLst>
                <a:ext uri="{FF2B5EF4-FFF2-40B4-BE49-F238E27FC236}">
                  <a16:creationId xmlns:a16="http://schemas.microsoft.com/office/drawing/2014/main" id="{CF36A7FE-B9E0-82AF-9B98-07EE07B2FDC4}"/>
                </a:ext>
                <a:ext uri="{C183D7F6-B498-43B3-948B-1728B52AA6E4}">
                  <adec:decorative xmlns:adec="http://schemas.microsoft.com/office/drawing/2017/decorative" val="1"/>
                </a:ext>
              </a:extLst>
            </p:cNvPr>
            <p:cNvSpPr txBox="1"/>
            <p:nvPr/>
          </p:nvSpPr>
          <p:spPr>
            <a:xfrm>
              <a:off x="10289004" y="4989139"/>
              <a:ext cx="1027752"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200" kern="0" noProof="0">
                  <a:latin typeface="+mj-lt"/>
                  <a:cs typeface="Segoe Sans Text" pitchFamily="2" charset="0"/>
                </a:rPr>
                <a:t>End-user</a:t>
              </a:r>
              <a:endParaRPr kumimoji="0" lang="en-US" sz="1200" b="0" i="0" u="none" strike="noStrike" kern="0" cap="none" spc="0" normalizeH="0" baseline="0" noProof="0">
                <a:ln>
                  <a:noFill/>
                </a:ln>
                <a:effectLst/>
                <a:uLnTx/>
                <a:uFillTx/>
                <a:latin typeface="+mj-lt"/>
                <a:cs typeface="Segoe Sans Text" pitchFamily="2" charset="0"/>
              </a:endParaRPr>
            </a:p>
          </p:txBody>
        </p:sp>
        <p:sp>
          <p:nvSpPr>
            <p:cNvPr id="17" name="TextBox 16">
              <a:extLst>
                <a:ext uri="{FF2B5EF4-FFF2-40B4-BE49-F238E27FC236}">
                  <a16:creationId xmlns:a16="http://schemas.microsoft.com/office/drawing/2014/main" id="{D41C5180-8B1E-593C-82B3-0E737B665509}"/>
                </a:ext>
                <a:ext uri="{C183D7F6-B498-43B3-948B-1728B52AA6E4}">
                  <adec:decorative xmlns:adec="http://schemas.microsoft.com/office/drawing/2017/decorative" val="1"/>
                </a:ext>
              </a:extLst>
            </p:cNvPr>
            <p:cNvSpPr txBox="1"/>
            <p:nvPr/>
          </p:nvSpPr>
          <p:spPr>
            <a:xfrm>
              <a:off x="4630238" y="3659265"/>
              <a:ext cx="1027752" cy="590931"/>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chemeClr val="accent2"/>
                  </a:solidFill>
                  <a:effectLst/>
                  <a:uLnTx/>
                  <a:uFillTx/>
                  <a:latin typeface="+mj-lt"/>
                  <a:cs typeface="Segoe Sans Text" pitchFamily="2" charset="0"/>
                </a:rPr>
                <a:t>Vectorization during ingestion</a:t>
              </a:r>
            </a:p>
          </p:txBody>
        </p:sp>
        <p:sp>
          <p:nvSpPr>
            <p:cNvPr id="19" name="TextBox 18">
              <a:extLst>
                <a:ext uri="{FF2B5EF4-FFF2-40B4-BE49-F238E27FC236}">
                  <a16:creationId xmlns:a16="http://schemas.microsoft.com/office/drawing/2014/main" id="{04615271-5A0B-8F03-D564-7DD8FE376357}"/>
                </a:ext>
                <a:ext uri="{C183D7F6-B498-43B3-948B-1728B52AA6E4}">
                  <adec:decorative xmlns:adec="http://schemas.microsoft.com/office/drawing/2017/decorative" val="1"/>
                </a:ext>
              </a:extLst>
            </p:cNvPr>
            <p:cNvSpPr txBox="1"/>
            <p:nvPr/>
          </p:nvSpPr>
          <p:spPr>
            <a:xfrm>
              <a:off x="5095266" y="4989139"/>
              <a:ext cx="1027752" cy="275505"/>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Azure OpenAI</a:t>
              </a:r>
            </a:p>
          </p:txBody>
        </p:sp>
        <p:sp>
          <p:nvSpPr>
            <p:cNvPr id="20" name="TextBox 19">
              <a:extLst>
                <a:ext uri="{FF2B5EF4-FFF2-40B4-BE49-F238E27FC236}">
                  <a16:creationId xmlns:a16="http://schemas.microsoft.com/office/drawing/2014/main" id="{9DEB5690-7E55-67A8-E98F-C998F0C0DE54}"/>
                </a:ext>
                <a:ext uri="{C183D7F6-B498-43B3-948B-1728B52AA6E4}">
                  <adec:decorative xmlns:adec="http://schemas.microsoft.com/office/drawing/2017/decorative" val="1"/>
                </a:ext>
              </a:extLst>
            </p:cNvPr>
            <p:cNvSpPr txBox="1"/>
            <p:nvPr/>
          </p:nvSpPr>
          <p:spPr>
            <a:xfrm>
              <a:off x="5979527" y="4989139"/>
              <a:ext cx="1027752"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Custom</a:t>
              </a:r>
            </a:p>
          </p:txBody>
        </p:sp>
        <p:sp>
          <p:nvSpPr>
            <p:cNvPr id="23" name="TextBox 22">
              <a:extLst>
                <a:ext uri="{FF2B5EF4-FFF2-40B4-BE49-F238E27FC236}">
                  <a16:creationId xmlns:a16="http://schemas.microsoft.com/office/drawing/2014/main" id="{7BA6AB41-7FB0-0EDA-004A-8F2D728CD7F6}"/>
                </a:ext>
                <a:ext uri="{C183D7F6-B498-43B3-948B-1728B52AA6E4}">
                  <adec:decorative xmlns:adec="http://schemas.microsoft.com/office/drawing/2017/decorative" val="1"/>
                </a:ext>
              </a:extLst>
            </p:cNvPr>
            <p:cNvSpPr txBox="1"/>
            <p:nvPr/>
          </p:nvSpPr>
          <p:spPr>
            <a:xfrm>
              <a:off x="7863818" y="4989139"/>
              <a:ext cx="1027752"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Web App</a:t>
              </a:r>
            </a:p>
          </p:txBody>
        </p:sp>
        <p:sp useBgFill="1">
          <p:nvSpPr>
            <p:cNvPr id="24" name="Oval 23">
              <a:extLst>
                <a:ext uri="{FF2B5EF4-FFF2-40B4-BE49-F238E27FC236}">
                  <a16:creationId xmlns:a16="http://schemas.microsoft.com/office/drawing/2014/main" id="{47178D4D-96E1-7044-099F-D2129A7351CF}"/>
                </a:ext>
                <a:ext uri="{C183D7F6-B498-43B3-948B-1728B52AA6E4}">
                  <adec:decorative xmlns:adec="http://schemas.microsoft.com/office/drawing/2017/decorative" val="1"/>
                </a:ext>
              </a:extLst>
            </p:cNvPr>
            <p:cNvSpPr/>
            <p:nvPr/>
          </p:nvSpPr>
          <p:spPr bwMode="auto">
            <a:xfrm>
              <a:off x="811854" y="1811705"/>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25" name="Oval 24">
              <a:extLst>
                <a:ext uri="{FF2B5EF4-FFF2-40B4-BE49-F238E27FC236}">
                  <a16:creationId xmlns:a16="http://schemas.microsoft.com/office/drawing/2014/main" id="{A459CA13-B270-F485-1B19-48A37EFAB58E}"/>
                </a:ext>
                <a:ext uri="{C183D7F6-B498-43B3-948B-1728B52AA6E4}">
                  <adec:decorative xmlns:adec="http://schemas.microsoft.com/office/drawing/2017/decorative" val="1"/>
                </a:ext>
              </a:extLst>
            </p:cNvPr>
            <p:cNvSpPr/>
            <p:nvPr/>
          </p:nvSpPr>
          <p:spPr bwMode="auto">
            <a:xfrm>
              <a:off x="2428644" y="1811705"/>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26" name="Oval 25">
              <a:extLst>
                <a:ext uri="{FF2B5EF4-FFF2-40B4-BE49-F238E27FC236}">
                  <a16:creationId xmlns:a16="http://schemas.microsoft.com/office/drawing/2014/main" id="{3EF12FCD-0E1B-902C-8CC9-C7E22C0E4ABB}"/>
                </a:ext>
                <a:ext uri="{C183D7F6-B498-43B3-948B-1728B52AA6E4}">
                  <adec:decorative xmlns:adec="http://schemas.microsoft.com/office/drawing/2017/decorative" val="1"/>
                </a:ext>
              </a:extLst>
            </p:cNvPr>
            <p:cNvSpPr/>
            <p:nvPr/>
          </p:nvSpPr>
          <p:spPr bwMode="auto">
            <a:xfrm>
              <a:off x="4045434" y="1811705"/>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27" name="Oval 26">
              <a:extLst>
                <a:ext uri="{FF2B5EF4-FFF2-40B4-BE49-F238E27FC236}">
                  <a16:creationId xmlns:a16="http://schemas.microsoft.com/office/drawing/2014/main" id="{91956903-8C8F-1394-977F-D0F45E3ECD98}"/>
                </a:ext>
                <a:ext uri="{C183D7F6-B498-43B3-948B-1728B52AA6E4}">
                  <adec:decorative xmlns:adec="http://schemas.microsoft.com/office/drawing/2017/decorative" val="1"/>
                </a:ext>
              </a:extLst>
            </p:cNvPr>
            <p:cNvSpPr/>
            <p:nvPr/>
          </p:nvSpPr>
          <p:spPr bwMode="auto">
            <a:xfrm>
              <a:off x="5662224" y="1811705"/>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p:nvSpPr>
            <p:cNvPr id="28" name="TextBox 27">
              <a:extLst>
                <a:ext uri="{FF2B5EF4-FFF2-40B4-BE49-F238E27FC236}">
                  <a16:creationId xmlns:a16="http://schemas.microsoft.com/office/drawing/2014/main" id="{3D71DD4D-0F73-98CD-C57D-4CE016F15733}"/>
                </a:ext>
                <a:ext uri="{C183D7F6-B498-43B3-948B-1728B52AA6E4}">
                  <adec:decorative xmlns:adec="http://schemas.microsoft.com/office/drawing/2017/decorative" val="1"/>
                </a:ext>
              </a:extLst>
            </p:cNvPr>
            <p:cNvSpPr txBox="1"/>
            <p:nvPr/>
          </p:nvSpPr>
          <p:spPr>
            <a:xfrm>
              <a:off x="7138422" y="6096931"/>
              <a:ext cx="2478544" cy="275505"/>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Azure OpenAI GPT model</a:t>
              </a:r>
            </a:p>
          </p:txBody>
        </p:sp>
        <p:cxnSp>
          <p:nvCxnSpPr>
            <p:cNvPr id="30" name="Straight Connector 29">
              <a:extLst>
                <a:ext uri="{FF2B5EF4-FFF2-40B4-BE49-F238E27FC236}">
                  <a16:creationId xmlns:a16="http://schemas.microsoft.com/office/drawing/2014/main" id="{AFC355C9-215F-FDA9-CAB9-203919223106}"/>
                </a:ext>
                <a:ext uri="{C183D7F6-B498-43B3-948B-1728B52AA6E4}">
                  <adec:decorative xmlns:adec="http://schemas.microsoft.com/office/drawing/2017/decorative" val="1"/>
                </a:ext>
              </a:extLst>
            </p:cNvPr>
            <p:cNvCxnSpPr>
              <a:cxnSpLocks/>
              <a:stCxn id="11" idx="2"/>
              <a:endCxn id="21" idx="0"/>
            </p:cNvCxnSpPr>
            <p:nvPr/>
          </p:nvCxnSpPr>
          <p:spPr>
            <a:xfrm>
              <a:off x="5952509" y="3276331"/>
              <a:ext cx="28901" cy="1024400"/>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useBgFill="1">
          <p:nvSpPr>
            <p:cNvPr id="31" name="Oval 30">
              <a:extLst>
                <a:ext uri="{FF2B5EF4-FFF2-40B4-BE49-F238E27FC236}">
                  <a16:creationId xmlns:a16="http://schemas.microsoft.com/office/drawing/2014/main" id="{E4095882-DDF8-DBD8-8250-C52D722407E5}"/>
                </a:ext>
                <a:ext uri="{C183D7F6-B498-43B3-948B-1728B52AA6E4}">
                  <adec:decorative xmlns:adec="http://schemas.microsoft.com/office/drawing/2017/decorative" val="1"/>
                </a:ext>
              </a:extLst>
            </p:cNvPr>
            <p:cNvSpPr/>
            <p:nvPr/>
          </p:nvSpPr>
          <p:spPr bwMode="auto">
            <a:xfrm>
              <a:off x="8087409" y="5504795"/>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2" name="Oval 31">
              <a:extLst>
                <a:ext uri="{FF2B5EF4-FFF2-40B4-BE49-F238E27FC236}">
                  <a16:creationId xmlns:a16="http://schemas.microsoft.com/office/drawing/2014/main" id="{49841EB7-634B-7428-6ECB-C837A72341C6}"/>
                </a:ext>
                <a:ext uri="{C183D7F6-B498-43B3-948B-1728B52AA6E4}">
                  <adec:decorative xmlns:adec="http://schemas.microsoft.com/office/drawing/2017/decorative" val="1"/>
                </a:ext>
              </a:extLst>
            </p:cNvPr>
            <p:cNvSpPr/>
            <p:nvPr/>
          </p:nvSpPr>
          <p:spPr bwMode="auto">
            <a:xfrm>
              <a:off x="8087409" y="4360338"/>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3" name="Oval 32">
              <a:extLst>
                <a:ext uri="{FF2B5EF4-FFF2-40B4-BE49-F238E27FC236}">
                  <a16:creationId xmlns:a16="http://schemas.microsoft.com/office/drawing/2014/main" id="{4E304182-5BC8-C3E3-4FC7-6CAF4BED75A1}"/>
                </a:ext>
                <a:ext uri="{C183D7F6-B498-43B3-948B-1728B52AA6E4}">
                  <adec:decorative xmlns:adec="http://schemas.microsoft.com/office/drawing/2017/decorative" val="1"/>
                </a:ext>
              </a:extLst>
            </p:cNvPr>
            <p:cNvSpPr/>
            <p:nvPr/>
          </p:nvSpPr>
          <p:spPr bwMode="auto">
            <a:xfrm>
              <a:off x="10512595" y="4360338"/>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4" name="Oval 33">
              <a:extLst>
                <a:ext uri="{FF2B5EF4-FFF2-40B4-BE49-F238E27FC236}">
                  <a16:creationId xmlns:a16="http://schemas.microsoft.com/office/drawing/2014/main" id="{C200BFC8-A03F-FFF7-FC1C-FFDD8ECCD23D}"/>
                </a:ext>
                <a:ext uri="{C183D7F6-B498-43B3-948B-1728B52AA6E4}">
                  <adec:decorative xmlns:adec="http://schemas.microsoft.com/office/drawing/2017/decorative" val="1"/>
                </a:ext>
              </a:extLst>
            </p:cNvPr>
            <p:cNvSpPr/>
            <p:nvPr/>
          </p:nvSpPr>
          <p:spPr bwMode="auto">
            <a:xfrm>
              <a:off x="4045434" y="4360338"/>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5" name="Oval 34">
              <a:extLst>
                <a:ext uri="{FF2B5EF4-FFF2-40B4-BE49-F238E27FC236}">
                  <a16:creationId xmlns:a16="http://schemas.microsoft.com/office/drawing/2014/main" id="{592EEB7E-5BE5-B71B-A800-E03FB11A492D}"/>
                </a:ext>
                <a:ext uri="{C183D7F6-B498-43B3-948B-1728B52AA6E4}">
                  <adec:decorative xmlns:adec="http://schemas.microsoft.com/office/drawing/2017/decorative" val="1"/>
                </a:ext>
              </a:extLst>
            </p:cNvPr>
            <p:cNvSpPr/>
            <p:nvPr/>
          </p:nvSpPr>
          <p:spPr bwMode="auto">
            <a:xfrm>
              <a:off x="5220093" y="4360338"/>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6" name="Oval 35">
              <a:extLst>
                <a:ext uri="{FF2B5EF4-FFF2-40B4-BE49-F238E27FC236}">
                  <a16:creationId xmlns:a16="http://schemas.microsoft.com/office/drawing/2014/main" id="{241A452E-6785-61D1-EA38-11EA582A289F}"/>
                </a:ext>
                <a:ext uri="{C183D7F6-B498-43B3-948B-1728B52AA6E4}">
                  <adec:decorative xmlns:adec="http://schemas.microsoft.com/office/drawing/2017/decorative" val="1"/>
                </a:ext>
              </a:extLst>
            </p:cNvPr>
            <p:cNvSpPr/>
            <p:nvPr/>
          </p:nvSpPr>
          <p:spPr bwMode="auto">
            <a:xfrm>
              <a:off x="6104354" y="4360338"/>
              <a:ext cx="580571" cy="580571"/>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cxnSp>
          <p:nvCxnSpPr>
            <p:cNvPr id="39" name="Straight Arrow Connector 38">
              <a:extLst>
                <a:ext uri="{FF2B5EF4-FFF2-40B4-BE49-F238E27FC236}">
                  <a16:creationId xmlns:a16="http://schemas.microsoft.com/office/drawing/2014/main" id="{A236A63A-B90E-4A3E-4499-1D2E7B36847E}"/>
                </a:ext>
                <a:ext uri="{C183D7F6-B498-43B3-948B-1728B52AA6E4}">
                  <adec:decorative xmlns:adec="http://schemas.microsoft.com/office/drawing/2017/decorative" val="1"/>
                </a:ext>
              </a:extLst>
            </p:cNvPr>
            <p:cNvCxnSpPr>
              <a:cxnSpLocks/>
            </p:cNvCxnSpPr>
            <p:nvPr/>
          </p:nvCxnSpPr>
          <p:spPr>
            <a:xfrm flipH="1">
              <a:off x="3009215" y="2101991"/>
              <a:ext cx="1036219" cy="0"/>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787064-3600-AF46-BC46-B65888E40C54}"/>
                </a:ext>
                <a:ext uri="{C183D7F6-B498-43B3-948B-1728B52AA6E4}">
                  <adec:decorative xmlns:adec="http://schemas.microsoft.com/office/drawing/2017/decorative" val="1"/>
                </a:ext>
              </a:extLst>
            </p:cNvPr>
            <p:cNvCxnSpPr>
              <a:cxnSpLocks/>
            </p:cNvCxnSpPr>
            <p:nvPr/>
          </p:nvCxnSpPr>
          <p:spPr>
            <a:xfrm flipH="1">
              <a:off x="4626005" y="2101991"/>
              <a:ext cx="1036219" cy="0"/>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B459DCE-771C-2B7F-97FC-54C4BDED93AB}"/>
                </a:ext>
                <a:ext uri="{C183D7F6-B498-43B3-948B-1728B52AA6E4}">
                  <adec:decorative xmlns:adec="http://schemas.microsoft.com/office/drawing/2017/decorative" val="1"/>
                </a:ext>
              </a:extLst>
            </p:cNvPr>
            <p:cNvCxnSpPr>
              <a:stCxn id="12" idx="0"/>
              <a:endCxn id="27" idx="6"/>
            </p:cNvCxnSpPr>
            <p:nvPr/>
          </p:nvCxnSpPr>
          <p:spPr>
            <a:xfrm rot="16200000" flipV="1">
              <a:off x="6697442" y="1647344"/>
              <a:ext cx="417210" cy="1326504"/>
            </a:xfrm>
            <a:prstGeom prst="bentConnector2">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48E5BFB-F29F-6DB4-A721-4AB4BADC4DA3}"/>
                </a:ext>
                <a:ext uri="{C183D7F6-B498-43B3-948B-1728B52AA6E4}">
                  <adec:decorative xmlns:adec="http://schemas.microsoft.com/office/drawing/2017/decorative" val="1"/>
                </a:ext>
              </a:extLst>
            </p:cNvPr>
            <p:cNvCxnSpPr>
              <a:cxnSpLocks/>
              <a:stCxn id="12" idx="2"/>
              <a:endCxn id="32" idx="2"/>
            </p:cNvCxnSpPr>
            <p:nvPr/>
          </p:nvCxnSpPr>
          <p:spPr>
            <a:xfrm rot="16200000" flipH="1">
              <a:off x="6975009" y="3538223"/>
              <a:ext cx="1706691" cy="518110"/>
            </a:xfrm>
            <a:prstGeom prst="bentConnector2">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3B8889E-562B-9837-0EF2-6E8394639205}"/>
                </a:ext>
                <a:ext uri="{C183D7F6-B498-43B3-948B-1728B52AA6E4}">
                  <adec:decorative xmlns:adec="http://schemas.microsoft.com/office/drawing/2017/decorative" val="1"/>
                </a:ext>
              </a:extLst>
            </p:cNvPr>
            <p:cNvCxnSpPr>
              <a:cxnSpLocks/>
              <a:stCxn id="13" idx="2"/>
              <a:endCxn id="32" idx="0"/>
            </p:cNvCxnSpPr>
            <p:nvPr/>
          </p:nvCxnSpPr>
          <p:spPr>
            <a:xfrm rot="5400000">
              <a:off x="8156789" y="3331038"/>
              <a:ext cx="1250206" cy="808394"/>
            </a:xfrm>
            <a:prstGeom prst="bentConnector3">
              <a:avLst>
                <a:gd name="adj1" fmla="val 43905"/>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0A7764A-4F52-5F94-EA06-CED3833C423A}"/>
                </a:ext>
                <a:ext uri="{C183D7F6-B498-43B3-948B-1728B52AA6E4}">
                  <adec:decorative xmlns:adec="http://schemas.microsoft.com/office/drawing/2017/decorative" val="1"/>
                </a:ext>
              </a:extLst>
            </p:cNvPr>
            <p:cNvCxnSpPr>
              <a:stCxn id="27" idx="0"/>
              <a:endCxn id="13" idx="0"/>
            </p:cNvCxnSpPr>
            <p:nvPr/>
          </p:nvCxnSpPr>
          <p:spPr>
            <a:xfrm rot="16200000" flipH="1">
              <a:off x="7215551" y="548664"/>
              <a:ext cx="707496" cy="3233579"/>
            </a:xfrm>
            <a:prstGeom prst="bentConnector3">
              <a:avLst>
                <a:gd name="adj1" fmla="val -20426"/>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C4CC7E4-0448-2109-8189-B642B79D01D2}"/>
                </a:ext>
                <a:ext uri="{C183D7F6-B498-43B3-948B-1728B52AA6E4}">
                  <adec:decorative xmlns:adec="http://schemas.microsoft.com/office/drawing/2017/decorative" val="1"/>
                </a:ext>
              </a:extLst>
            </p:cNvPr>
            <p:cNvCxnSpPr>
              <a:stCxn id="10" idx="3"/>
              <a:endCxn id="17" idx="0"/>
            </p:cNvCxnSpPr>
            <p:nvPr/>
          </p:nvCxnSpPr>
          <p:spPr>
            <a:xfrm>
              <a:off x="4849595" y="3063966"/>
              <a:ext cx="294519" cy="595299"/>
            </a:xfrm>
            <a:prstGeom prst="bentConnector2">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E4AB028-103B-7DBA-E2EB-8679865EEB9F}"/>
                </a:ext>
                <a:ext uri="{C183D7F6-B498-43B3-948B-1728B52AA6E4}">
                  <adec:decorative xmlns:adec="http://schemas.microsoft.com/office/drawing/2017/decorative" val="1"/>
                </a:ext>
              </a:extLst>
            </p:cNvPr>
            <p:cNvCxnSpPr>
              <a:cxnSpLocks/>
              <a:stCxn id="21" idx="0"/>
              <a:endCxn id="17" idx="3"/>
            </p:cNvCxnSpPr>
            <p:nvPr/>
          </p:nvCxnSpPr>
          <p:spPr>
            <a:xfrm rot="16200000" flipV="1">
              <a:off x="5646700" y="3966021"/>
              <a:ext cx="346000" cy="323420"/>
            </a:xfrm>
            <a:prstGeom prst="bentConnector2">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BF82D85-96BE-B5C1-8713-E6806821F8B7}"/>
                </a:ext>
                <a:ext uri="{C183D7F6-B498-43B3-948B-1728B52AA6E4}">
                  <adec:decorative xmlns:adec="http://schemas.microsoft.com/office/drawing/2017/decorative" val="1"/>
                </a:ext>
              </a:extLst>
            </p:cNvPr>
            <p:cNvCxnSpPr>
              <a:cxnSpLocks/>
              <a:stCxn id="10" idx="2"/>
              <a:endCxn id="34" idx="0"/>
            </p:cNvCxnSpPr>
            <p:nvPr/>
          </p:nvCxnSpPr>
          <p:spPr>
            <a:xfrm>
              <a:off x="4335719" y="3608730"/>
              <a:ext cx="1" cy="751608"/>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5B7B4D-6D6C-D184-2A75-6FB6D1215A70}"/>
                </a:ext>
                <a:ext uri="{C183D7F6-B498-43B3-948B-1728B52AA6E4}">
                  <adec:decorative xmlns:adec="http://schemas.microsoft.com/office/drawing/2017/decorative" val="1"/>
                </a:ext>
              </a:extLst>
            </p:cNvPr>
            <p:cNvCxnSpPr>
              <a:cxnSpLocks/>
              <a:stCxn id="33" idx="2"/>
              <a:endCxn id="32" idx="6"/>
            </p:cNvCxnSpPr>
            <p:nvPr/>
          </p:nvCxnSpPr>
          <p:spPr>
            <a:xfrm flipH="1">
              <a:off x="8667980" y="4650624"/>
              <a:ext cx="1844615" cy="0"/>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9C036B2-200B-00F2-587A-EC1A39DA25A8}"/>
                </a:ext>
                <a:ext uri="{C183D7F6-B498-43B3-948B-1728B52AA6E4}">
                  <adec:decorative xmlns:adec="http://schemas.microsoft.com/office/drawing/2017/decorative" val="1"/>
                </a:ext>
              </a:extLst>
            </p:cNvPr>
            <p:cNvCxnSpPr>
              <a:cxnSpLocks/>
            </p:cNvCxnSpPr>
            <p:nvPr/>
          </p:nvCxnSpPr>
          <p:spPr>
            <a:xfrm>
              <a:off x="8377694" y="5247671"/>
              <a:ext cx="1" cy="257124"/>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8BA3B89-D7BF-8E88-F33B-CECFE5040264}"/>
                </a:ext>
                <a:ext uri="{C183D7F6-B498-43B3-948B-1728B52AA6E4}">
                  <adec:decorative xmlns:adec="http://schemas.microsoft.com/office/drawing/2017/decorative" val="1"/>
                </a:ext>
              </a:extLst>
            </p:cNvPr>
            <p:cNvSpPr txBox="1"/>
            <p:nvPr/>
          </p:nvSpPr>
          <p:spPr>
            <a:xfrm>
              <a:off x="588263" y="5504795"/>
              <a:ext cx="2377440" cy="480131"/>
            </a:xfrm>
            <a:prstGeom prst="rect">
              <a:avLst/>
            </a:prstGeom>
            <a:noFill/>
          </p:spPr>
          <p:txBody>
            <a:bodyPr wrap="square" lIns="0">
              <a:spAutoFit/>
            </a:bodyPr>
            <a:lstStyle/>
            <a:p>
              <a:pPr marL="0" marR="0" lvl="1" indent="0"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chemeClr val="accent2"/>
                  </a:solidFill>
                  <a:effectLst/>
                  <a:uLnTx/>
                  <a:uFillTx/>
                  <a:latin typeface="+mj-lt"/>
                  <a:cs typeface="Segoe Sans Text" pitchFamily="2" charset="0"/>
                </a:rPr>
                <a:t>Interaction with</a:t>
              </a:r>
              <a:br>
                <a:rPr kumimoji="0" lang="en-US" sz="1400" b="0" i="0" u="none" strike="noStrike" kern="0" cap="none" spc="0" normalizeH="0" baseline="0" noProof="0">
                  <a:ln>
                    <a:noFill/>
                  </a:ln>
                  <a:solidFill>
                    <a:schemeClr val="accent2"/>
                  </a:solidFill>
                  <a:effectLst/>
                  <a:uLnTx/>
                  <a:uFillTx/>
                  <a:latin typeface="+mj-lt"/>
                  <a:cs typeface="Segoe Sans Text" pitchFamily="2" charset="0"/>
                </a:rPr>
              </a:br>
              <a:r>
                <a:rPr kumimoji="0" lang="en-US" sz="1400" b="0" i="0" u="none" strike="noStrike" kern="0" cap="none" spc="0" normalizeH="0" baseline="0" noProof="0">
                  <a:ln>
                    <a:noFill/>
                  </a:ln>
                  <a:solidFill>
                    <a:schemeClr val="accent2"/>
                  </a:solidFill>
                  <a:effectLst/>
                  <a:uLnTx/>
                  <a:uFillTx/>
                  <a:latin typeface="+mj-lt"/>
                  <a:cs typeface="Segoe Sans Text" pitchFamily="2" charset="0"/>
                </a:rPr>
                <a:t>other products</a:t>
              </a:r>
            </a:p>
          </p:txBody>
        </p:sp>
        <p:pic>
          <p:nvPicPr>
            <p:cNvPr id="16" name="Content Placeholder 3">
              <a:extLst>
                <a:ext uri="{FF2B5EF4-FFF2-40B4-BE49-F238E27FC236}">
                  <a16:creationId xmlns:a16="http://schemas.microsoft.com/office/drawing/2014/main" id="{63AD8275-67E2-8F80-A82F-CE2D78F5D4EA}"/>
                </a:ext>
                <a:ext uri="{C183D7F6-B498-43B3-948B-1728B52AA6E4}">
                  <adec:decorative xmlns:adec="http://schemas.microsoft.com/office/drawing/2017/decorative" val="1"/>
                </a:ext>
              </a:extLst>
            </p:cNvPr>
            <p:cNvPicPr>
              <a:picLocks noChangeAspect="1"/>
            </p:cNvPicPr>
            <p:nvPr/>
          </p:nvPicPr>
          <p:blipFill rotWithShape="1">
            <a:blip r:embed="rId3"/>
            <a:srcRect l="53965" t="19717" r="34358" b="65256"/>
            <a:stretch/>
          </p:blipFill>
          <p:spPr>
            <a:xfrm>
              <a:off x="5751870" y="1959411"/>
              <a:ext cx="401280" cy="285160"/>
            </a:xfrm>
            <a:prstGeom prst="rect">
              <a:avLst/>
            </a:prstGeom>
          </p:spPr>
        </p:pic>
        <p:pic>
          <p:nvPicPr>
            <p:cNvPr id="80" name="Content Placeholder 3">
              <a:extLst>
                <a:ext uri="{FF2B5EF4-FFF2-40B4-BE49-F238E27FC236}">
                  <a16:creationId xmlns:a16="http://schemas.microsoft.com/office/drawing/2014/main" id="{55BDE76C-72B2-58FE-5FA0-7FB79D7776C5}"/>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4049264" y="4483977"/>
              <a:ext cx="572910" cy="333292"/>
            </a:xfrm>
            <a:prstGeom prst="rect">
              <a:avLst/>
            </a:prstGeom>
          </p:spPr>
        </p:pic>
        <p:pic>
          <p:nvPicPr>
            <p:cNvPr id="81" name="Content Placeholder 3">
              <a:extLst>
                <a:ext uri="{FF2B5EF4-FFF2-40B4-BE49-F238E27FC236}">
                  <a16:creationId xmlns:a16="http://schemas.microsoft.com/office/drawing/2014/main" id="{DDE1C7D0-8A70-FC32-E5E2-2A97DAFD7D73}"/>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5322687" y="4483977"/>
              <a:ext cx="572910" cy="333292"/>
            </a:xfrm>
            <a:prstGeom prst="rect">
              <a:avLst/>
            </a:prstGeom>
          </p:spPr>
        </p:pic>
        <p:pic>
          <p:nvPicPr>
            <p:cNvPr id="84" name="Content Placeholder 3">
              <a:extLst>
                <a:ext uri="{FF2B5EF4-FFF2-40B4-BE49-F238E27FC236}">
                  <a16:creationId xmlns:a16="http://schemas.microsoft.com/office/drawing/2014/main" id="{D44DDD77-6F83-B7C1-7A59-C7079B22F0BC}"/>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8091239" y="5628434"/>
              <a:ext cx="572910" cy="333292"/>
            </a:xfrm>
            <a:prstGeom prst="rect">
              <a:avLst/>
            </a:prstGeom>
          </p:spPr>
        </p:pic>
        <p:pic>
          <p:nvPicPr>
            <p:cNvPr id="85" name="Content Placeholder 3">
              <a:extLst>
                <a:ext uri="{FF2B5EF4-FFF2-40B4-BE49-F238E27FC236}">
                  <a16:creationId xmlns:a16="http://schemas.microsoft.com/office/drawing/2014/main" id="{7714DF70-471D-C0E4-BDC9-86E8C4AADBC2}"/>
                </a:ext>
                <a:ext uri="{C183D7F6-B498-43B3-948B-1728B52AA6E4}">
                  <adec:decorative xmlns:adec="http://schemas.microsoft.com/office/drawing/2017/decorative" val="1"/>
                </a:ext>
              </a:extLst>
            </p:cNvPr>
            <p:cNvPicPr>
              <a:picLocks noChangeAspect="1"/>
            </p:cNvPicPr>
            <p:nvPr/>
          </p:nvPicPr>
          <p:blipFill rotWithShape="1">
            <a:blip r:embed="rId3"/>
            <a:srcRect l="60646" t="59666" r="30787" b="28032"/>
            <a:stretch/>
          </p:blipFill>
          <p:spPr>
            <a:xfrm>
              <a:off x="6244354" y="4447956"/>
              <a:ext cx="498098" cy="394960"/>
            </a:xfrm>
            <a:prstGeom prst="rect">
              <a:avLst/>
            </a:prstGeom>
          </p:spPr>
        </p:pic>
        <p:sp>
          <p:nvSpPr>
            <p:cNvPr id="87" name="Graphic 19">
              <a:extLst>
                <a:ext uri="{FF2B5EF4-FFF2-40B4-BE49-F238E27FC236}">
                  <a16:creationId xmlns:a16="http://schemas.microsoft.com/office/drawing/2014/main" id="{1325CA3A-B83B-9619-FEE7-1E108C9A4D59}"/>
                </a:ext>
                <a:ext uri="{C183D7F6-B498-43B3-948B-1728B52AA6E4}">
                  <adec:decorative xmlns:adec="http://schemas.microsoft.com/office/drawing/2017/decorative" val="1"/>
                </a:ext>
              </a:extLst>
            </p:cNvPr>
            <p:cNvSpPr/>
            <p:nvPr/>
          </p:nvSpPr>
          <p:spPr>
            <a:xfrm>
              <a:off x="974307" y="1942200"/>
              <a:ext cx="255664" cy="319581"/>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88" name="Freeform: Shape 87">
              <a:extLst>
                <a:ext uri="{FF2B5EF4-FFF2-40B4-BE49-F238E27FC236}">
                  <a16:creationId xmlns:a16="http://schemas.microsoft.com/office/drawing/2014/main" id="{A4161DAD-8F39-AB04-686B-397A56CFB9F2}"/>
                </a:ext>
                <a:ext uri="{C183D7F6-B498-43B3-948B-1728B52AA6E4}">
                  <adec:decorative xmlns:adec="http://schemas.microsoft.com/office/drawing/2017/decorative" val="1"/>
                </a:ext>
              </a:extLst>
            </p:cNvPr>
            <p:cNvSpPr/>
            <p:nvPr/>
          </p:nvSpPr>
          <p:spPr>
            <a:xfrm>
              <a:off x="4213783" y="1949571"/>
              <a:ext cx="243872" cy="30483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91" name="Graphic 89">
              <a:extLst>
                <a:ext uri="{FF2B5EF4-FFF2-40B4-BE49-F238E27FC236}">
                  <a16:creationId xmlns:a16="http://schemas.microsoft.com/office/drawing/2014/main" id="{11FF4FE9-FA98-336E-4B5D-AF353EBABE42}"/>
                </a:ext>
                <a:ext uri="{C183D7F6-B498-43B3-948B-1728B52AA6E4}">
                  <adec:decorative xmlns:adec="http://schemas.microsoft.com/office/drawing/2017/decorative" val="1"/>
                </a:ext>
              </a:extLst>
            </p:cNvPr>
            <p:cNvSpPr/>
            <p:nvPr/>
          </p:nvSpPr>
          <p:spPr>
            <a:xfrm>
              <a:off x="10606536" y="4503057"/>
              <a:ext cx="392686" cy="314210"/>
            </a:xfrm>
            <a:custGeom>
              <a:avLst/>
              <a:gdLst>
                <a:gd name="connsiteX0" fmla="*/ 59569 w 190497"/>
                <a:gd name="connsiteY0" fmla="*/ 28604 h 152428"/>
                <a:gd name="connsiteX1" fmla="*/ 76238 w 190497"/>
                <a:gd name="connsiteY1" fmla="*/ 45272 h 152428"/>
                <a:gd name="connsiteX2" fmla="*/ 76238 w 190497"/>
                <a:gd name="connsiteY2" fmla="*/ 135760 h 152428"/>
                <a:gd name="connsiteX3" fmla="*/ 59569 w 190497"/>
                <a:gd name="connsiteY3" fmla="*/ 152429 h 152428"/>
                <a:gd name="connsiteX4" fmla="*/ 16669 w 190497"/>
                <a:gd name="connsiteY4" fmla="*/ 152429 h 152428"/>
                <a:gd name="connsiteX5" fmla="*/ 0 w 190497"/>
                <a:gd name="connsiteY5" fmla="*/ 135760 h 152428"/>
                <a:gd name="connsiteX6" fmla="*/ 0 w 190497"/>
                <a:gd name="connsiteY6" fmla="*/ 45272 h 152428"/>
                <a:gd name="connsiteX7" fmla="*/ 16669 w 190497"/>
                <a:gd name="connsiteY7" fmla="*/ 28604 h 152428"/>
                <a:gd name="connsiteX8" fmla="*/ 59569 w 190497"/>
                <a:gd name="connsiteY8" fmla="*/ 28604 h 152428"/>
                <a:gd name="connsiteX9" fmla="*/ 40500 w 190497"/>
                <a:gd name="connsiteY9" fmla="*/ 119043 h 152428"/>
                <a:gd name="connsiteX10" fmla="*/ 35738 w 190497"/>
                <a:gd name="connsiteY10" fmla="*/ 119043 h 152428"/>
                <a:gd name="connsiteX11" fmla="*/ 28594 w 190497"/>
                <a:gd name="connsiteY11" fmla="*/ 126187 h 152428"/>
                <a:gd name="connsiteX12" fmla="*/ 35738 w 190497"/>
                <a:gd name="connsiteY12" fmla="*/ 133331 h 152428"/>
                <a:gd name="connsiteX13" fmla="*/ 40500 w 190497"/>
                <a:gd name="connsiteY13" fmla="*/ 133331 h 152428"/>
                <a:gd name="connsiteX14" fmla="*/ 47644 w 190497"/>
                <a:gd name="connsiteY14" fmla="*/ 126187 h 152428"/>
                <a:gd name="connsiteX15" fmla="*/ 40500 w 190497"/>
                <a:gd name="connsiteY15" fmla="*/ 119043 h 152428"/>
                <a:gd name="connsiteX16" fmla="*/ 183356 w 190497"/>
                <a:gd name="connsiteY16" fmla="*/ 109538 h 152428"/>
                <a:gd name="connsiteX17" fmla="*/ 190498 w 190497"/>
                <a:gd name="connsiteY17" fmla="*/ 116683 h 152428"/>
                <a:gd name="connsiteX18" fmla="*/ 184328 w 190497"/>
                <a:gd name="connsiteY18" fmla="*/ 123758 h 152428"/>
                <a:gd name="connsiteX19" fmla="*/ 183356 w 190497"/>
                <a:gd name="connsiteY19" fmla="*/ 123825 h 152428"/>
                <a:gd name="connsiteX20" fmla="*/ 85725 w 190497"/>
                <a:gd name="connsiteY20" fmla="*/ 123825 h 152428"/>
                <a:gd name="connsiteX21" fmla="*/ 85725 w 190497"/>
                <a:gd name="connsiteY21" fmla="*/ 109538 h 152428"/>
                <a:gd name="connsiteX22" fmla="*/ 183356 w 190497"/>
                <a:gd name="connsiteY22" fmla="*/ 109538 h 152428"/>
                <a:gd name="connsiteX23" fmla="*/ 154781 w 190497"/>
                <a:gd name="connsiteY23" fmla="*/ 0 h 152428"/>
                <a:gd name="connsiteX24" fmla="*/ 171450 w 190497"/>
                <a:gd name="connsiteY24" fmla="*/ 16669 h 152428"/>
                <a:gd name="connsiteX25" fmla="*/ 171450 w 190497"/>
                <a:gd name="connsiteY25" fmla="*/ 88106 h 152428"/>
                <a:gd name="connsiteX26" fmla="*/ 154781 w 190497"/>
                <a:gd name="connsiteY26" fmla="*/ 104775 h 152428"/>
                <a:gd name="connsiteX27" fmla="*/ 85725 w 190497"/>
                <a:gd name="connsiteY27" fmla="*/ 104775 h 152428"/>
                <a:gd name="connsiteX28" fmla="*/ 85725 w 190497"/>
                <a:gd name="connsiteY28" fmla="*/ 38100 h 152428"/>
                <a:gd name="connsiteX29" fmla="*/ 68104 w 190497"/>
                <a:gd name="connsiteY29" fmla="*/ 19107 h 152428"/>
                <a:gd name="connsiteX30" fmla="*/ 66675 w 190497"/>
                <a:gd name="connsiteY30" fmla="*/ 19050 h 152428"/>
                <a:gd name="connsiteX31" fmla="*/ 19050 w 190497"/>
                <a:gd name="connsiteY31" fmla="*/ 19050 h 152428"/>
                <a:gd name="connsiteX32" fmla="*/ 19050 w 190497"/>
                <a:gd name="connsiteY32" fmla="*/ 16669 h 152428"/>
                <a:gd name="connsiteX33" fmla="*/ 35719 w 190497"/>
                <a:gd name="connsiteY33" fmla="*/ 0 h 152428"/>
                <a:gd name="connsiteX34" fmla="*/ 154781 w 190497"/>
                <a:gd name="connsiteY34" fmla="*/ 0 h 15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497" h="152428">
                  <a:moveTo>
                    <a:pt x="59569" y="28604"/>
                  </a:moveTo>
                  <a:cubicBezTo>
                    <a:pt x="68780" y="28604"/>
                    <a:pt x="76238" y="36071"/>
                    <a:pt x="76238" y="45272"/>
                  </a:cubicBezTo>
                  <a:lnTo>
                    <a:pt x="76238" y="135760"/>
                  </a:lnTo>
                  <a:cubicBezTo>
                    <a:pt x="76238" y="144966"/>
                    <a:pt x="68775" y="152429"/>
                    <a:pt x="59569" y="152429"/>
                  </a:cubicBezTo>
                  <a:lnTo>
                    <a:pt x="16669" y="152429"/>
                  </a:lnTo>
                  <a:cubicBezTo>
                    <a:pt x="7463" y="152429"/>
                    <a:pt x="0" y="144966"/>
                    <a:pt x="0" y="135760"/>
                  </a:cubicBezTo>
                  <a:lnTo>
                    <a:pt x="0" y="45272"/>
                  </a:lnTo>
                  <a:cubicBezTo>
                    <a:pt x="0" y="36071"/>
                    <a:pt x="7468" y="28604"/>
                    <a:pt x="16669" y="28604"/>
                  </a:cubicBezTo>
                  <a:lnTo>
                    <a:pt x="59569" y="28604"/>
                  </a:lnTo>
                  <a:close/>
                  <a:moveTo>
                    <a:pt x="40500" y="119043"/>
                  </a:moveTo>
                  <a:lnTo>
                    <a:pt x="35738" y="119043"/>
                  </a:lnTo>
                  <a:cubicBezTo>
                    <a:pt x="31792" y="119043"/>
                    <a:pt x="28594" y="122242"/>
                    <a:pt x="28594" y="126187"/>
                  </a:cubicBezTo>
                  <a:cubicBezTo>
                    <a:pt x="28594" y="130133"/>
                    <a:pt x="31792" y="133331"/>
                    <a:pt x="35738" y="133331"/>
                  </a:cubicBezTo>
                  <a:lnTo>
                    <a:pt x="40500" y="133331"/>
                  </a:lnTo>
                  <a:cubicBezTo>
                    <a:pt x="44446" y="133331"/>
                    <a:pt x="47644" y="130133"/>
                    <a:pt x="47644" y="126187"/>
                  </a:cubicBezTo>
                  <a:cubicBezTo>
                    <a:pt x="47644" y="122242"/>
                    <a:pt x="44446" y="119043"/>
                    <a:pt x="40500" y="119043"/>
                  </a:cubicBezTo>
                  <a:close/>
                  <a:moveTo>
                    <a:pt x="183356" y="109538"/>
                  </a:moveTo>
                  <a:cubicBezTo>
                    <a:pt x="187302" y="109539"/>
                    <a:pt x="190499" y="112738"/>
                    <a:pt x="190498" y="116683"/>
                  </a:cubicBezTo>
                  <a:cubicBezTo>
                    <a:pt x="190497" y="120252"/>
                    <a:pt x="187863" y="123272"/>
                    <a:pt x="184328" y="123758"/>
                  </a:cubicBezTo>
                  <a:lnTo>
                    <a:pt x="183356" y="123825"/>
                  </a:lnTo>
                  <a:lnTo>
                    <a:pt x="85725" y="123825"/>
                  </a:lnTo>
                  <a:lnTo>
                    <a:pt x="85725" y="109538"/>
                  </a:lnTo>
                  <a:lnTo>
                    <a:pt x="183356" y="109538"/>
                  </a:lnTo>
                  <a:close/>
                  <a:moveTo>
                    <a:pt x="154781" y="0"/>
                  </a:moveTo>
                  <a:cubicBezTo>
                    <a:pt x="163982" y="0"/>
                    <a:pt x="171450" y="7468"/>
                    <a:pt x="171450" y="16669"/>
                  </a:cubicBezTo>
                  <a:lnTo>
                    <a:pt x="171450" y="88106"/>
                  </a:lnTo>
                  <a:cubicBezTo>
                    <a:pt x="171450" y="97312"/>
                    <a:pt x="163987" y="104775"/>
                    <a:pt x="154781" y="104775"/>
                  </a:cubicBezTo>
                  <a:lnTo>
                    <a:pt x="85725" y="104775"/>
                  </a:lnTo>
                  <a:lnTo>
                    <a:pt x="85725" y="38100"/>
                  </a:lnTo>
                  <a:cubicBezTo>
                    <a:pt x="85723" y="28135"/>
                    <a:pt x="78041" y="19855"/>
                    <a:pt x="68104" y="19107"/>
                  </a:cubicBezTo>
                  <a:lnTo>
                    <a:pt x="66675" y="19050"/>
                  </a:lnTo>
                  <a:lnTo>
                    <a:pt x="19050" y="19050"/>
                  </a:lnTo>
                  <a:lnTo>
                    <a:pt x="19050" y="16669"/>
                  </a:lnTo>
                  <a:cubicBezTo>
                    <a:pt x="19050" y="7468"/>
                    <a:pt x="26518" y="0"/>
                    <a:pt x="35719" y="0"/>
                  </a:cubicBezTo>
                  <a:lnTo>
                    <a:pt x="154781" y="0"/>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94" name="Graphic 92">
              <a:extLst>
                <a:ext uri="{FF2B5EF4-FFF2-40B4-BE49-F238E27FC236}">
                  <a16:creationId xmlns:a16="http://schemas.microsoft.com/office/drawing/2014/main" id="{3790DD3E-6B79-D859-B506-C846E00F5E6E}"/>
                </a:ext>
                <a:ext uri="{C183D7F6-B498-43B3-948B-1728B52AA6E4}">
                  <adec:decorative xmlns:adec="http://schemas.microsoft.com/office/drawing/2017/decorative" val="1"/>
                </a:ext>
              </a:extLst>
            </p:cNvPr>
            <p:cNvSpPr/>
            <p:nvPr/>
          </p:nvSpPr>
          <p:spPr>
            <a:xfrm>
              <a:off x="2576348" y="1959409"/>
              <a:ext cx="285162" cy="285162"/>
            </a:xfrm>
            <a:custGeom>
              <a:avLst/>
              <a:gdLst>
                <a:gd name="connsiteX0" fmla="*/ 30956 w 171450"/>
                <a:gd name="connsiteY0" fmla="*/ 0 h 171450"/>
                <a:gd name="connsiteX1" fmla="*/ 76200 w 171450"/>
                <a:gd name="connsiteY1" fmla="*/ 0 h 171450"/>
                <a:gd name="connsiteX2" fmla="*/ 76200 w 171450"/>
                <a:gd name="connsiteY2" fmla="*/ 38100 h 171450"/>
                <a:gd name="connsiteX3" fmla="*/ 0 w 171450"/>
                <a:gd name="connsiteY3" fmla="*/ 38100 h 171450"/>
                <a:gd name="connsiteX4" fmla="*/ 0 w 171450"/>
                <a:gd name="connsiteY4" fmla="*/ 30956 h 171450"/>
                <a:gd name="connsiteX5" fmla="*/ 30956 w 171450"/>
                <a:gd name="connsiteY5" fmla="*/ 0 h 171450"/>
                <a:gd name="connsiteX6" fmla="*/ 171450 w 171450"/>
                <a:gd name="connsiteY6" fmla="*/ 38100 h 171450"/>
                <a:gd name="connsiteX7" fmla="*/ 171450 w 171450"/>
                <a:gd name="connsiteY7" fmla="*/ 30956 h 171450"/>
                <a:gd name="connsiteX8" fmla="*/ 140494 w 171450"/>
                <a:gd name="connsiteY8" fmla="*/ 0 h 171450"/>
                <a:gd name="connsiteX9" fmla="*/ 90488 w 171450"/>
                <a:gd name="connsiteY9" fmla="*/ 0 h 171450"/>
                <a:gd name="connsiteX10" fmla="*/ 90488 w 171450"/>
                <a:gd name="connsiteY10" fmla="*/ 38100 h 171450"/>
                <a:gd name="connsiteX11" fmla="*/ 171450 w 171450"/>
                <a:gd name="connsiteY11" fmla="*/ 38100 h 171450"/>
                <a:gd name="connsiteX12" fmla="*/ 90488 w 171450"/>
                <a:gd name="connsiteY12" fmla="*/ 171450 h 171450"/>
                <a:gd name="connsiteX13" fmla="*/ 140494 w 171450"/>
                <a:gd name="connsiteY13" fmla="*/ 171450 h 171450"/>
                <a:gd name="connsiteX14" fmla="*/ 171450 w 171450"/>
                <a:gd name="connsiteY14" fmla="*/ 140494 h 171450"/>
                <a:gd name="connsiteX15" fmla="*/ 171450 w 171450"/>
                <a:gd name="connsiteY15" fmla="*/ 133350 h 171450"/>
                <a:gd name="connsiteX16" fmla="*/ 90488 w 171450"/>
                <a:gd name="connsiteY16" fmla="*/ 133350 h 171450"/>
                <a:gd name="connsiteX17" fmla="*/ 90488 w 171450"/>
                <a:gd name="connsiteY17" fmla="*/ 171450 h 171450"/>
                <a:gd name="connsiteX18" fmla="*/ 0 w 171450"/>
                <a:gd name="connsiteY18" fmla="*/ 52388 h 171450"/>
                <a:gd name="connsiteX19" fmla="*/ 0 w 171450"/>
                <a:gd name="connsiteY19" fmla="*/ 119063 h 171450"/>
                <a:gd name="connsiteX20" fmla="*/ 171450 w 171450"/>
                <a:gd name="connsiteY20" fmla="*/ 119063 h 171450"/>
                <a:gd name="connsiteX21" fmla="*/ 171450 w 171450"/>
                <a:gd name="connsiteY21" fmla="*/ 52388 h 171450"/>
                <a:gd name="connsiteX22" fmla="*/ 0 w 171450"/>
                <a:gd name="connsiteY22" fmla="*/ 52388 h 171450"/>
                <a:gd name="connsiteX23" fmla="*/ 90488 w 171450"/>
                <a:gd name="connsiteY23" fmla="*/ 66675 h 171450"/>
                <a:gd name="connsiteX24" fmla="*/ 90488 w 171450"/>
                <a:gd name="connsiteY24" fmla="*/ 104775 h 171450"/>
                <a:gd name="connsiteX25" fmla="*/ 76200 w 171450"/>
                <a:gd name="connsiteY25" fmla="*/ 104775 h 171450"/>
                <a:gd name="connsiteX26" fmla="*/ 76200 w 171450"/>
                <a:gd name="connsiteY26" fmla="*/ 66675 h 171450"/>
                <a:gd name="connsiteX27" fmla="*/ 90488 w 171450"/>
                <a:gd name="connsiteY27" fmla="*/ 66675 h 171450"/>
                <a:gd name="connsiteX28" fmla="*/ 0 w 171450"/>
                <a:gd name="connsiteY28" fmla="*/ 140494 h 171450"/>
                <a:gd name="connsiteX29" fmla="*/ 0 w 171450"/>
                <a:gd name="connsiteY29" fmla="*/ 133350 h 171450"/>
                <a:gd name="connsiteX30" fmla="*/ 76200 w 171450"/>
                <a:gd name="connsiteY30" fmla="*/ 133350 h 171450"/>
                <a:gd name="connsiteX31" fmla="*/ 76200 w 171450"/>
                <a:gd name="connsiteY31" fmla="*/ 171450 h 171450"/>
                <a:gd name="connsiteX32" fmla="*/ 30956 w 171450"/>
                <a:gd name="connsiteY32" fmla="*/ 171450 h 171450"/>
                <a:gd name="connsiteX33" fmla="*/ 0 w 171450"/>
                <a:gd name="connsiteY33" fmla="*/ 14049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71450">
                  <a:moveTo>
                    <a:pt x="30956" y="0"/>
                  </a:moveTo>
                  <a:lnTo>
                    <a:pt x="76200" y="0"/>
                  </a:lnTo>
                  <a:lnTo>
                    <a:pt x="76200" y="38100"/>
                  </a:lnTo>
                  <a:lnTo>
                    <a:pt x="0" y="38100"/>
                  </a:lnTo>
                  <a:lnTo>
                    <a:pt x="0" y="30956"/>
                  </a:lnTo>
                  <a:cubicBezTo>
                    <a:pt x="0" y="13860"/>
                    <a:pt x="13860" y="0"/>
                    <a:pt x="30956" y="0"/>
                  </a:cubicBezTo>
                  <a:close/>
                  <a:moveTo>
                    <a:pt x="171450" y="38100"/>
                  </a:moveTo>
                  <a:lnTo>
                    <a:pt x="171450" y="30956"/>
                  </a:lnTo>
                  <a:cubicBezTo>
                    <a:pt x="171450" y="13860"/>
                    <a:pt x="157590" y="0"/>
                    <a:pt x="140494" y="0"/>
                  </a:cubicBezTo>
                  <a:lnTo>
                    <a:pt x="90488" y="0"/>
                  </a:lnTo>
                  <a:lnTo>
                    <a:pt x="90488" y="38100"/>
                  </a:lnTo>
                  <a:lnTo>
                    <a:pt x="171450" y="38100"/>
                  </a:lnTo>
                  <a:close/>
                  <a:moveTo>
                    <a:pt x="90488" y="171450"/>
                  </a:moveTo>
                  <a:lnTo>
                    <a:pt x="140494" y="171450"/>
                  </a:lnTo>
                  <a:cubicBezTo>
                    <a:pt x="157590" y="171450"/>
                    <a:pt x="171450" y="157590"/>
                    <a:pt x="171450" y="140494"/>
                  </a:cubicBezTo>
                  <a:lnTo>
                    <a:pt x="171450" y="133350"/>
                  </a:lnTo>
                  <a:lnTo>
                    <a:pt x="90488" y="133350"/>
                  </a:lnTo>
                  <a:lnTo>
                    <a:pt x="90488" y="171450"/>
                  </a:lnTo>
                  <a:close/>
                  <a:moveTo>
                    <a:pt x="0" y="52388"/>
                  </a:moveTo>
                  <a:lnTo>
                    <a:pt x="0" y="119063"/>
                  </a:lnTo>
                  <a:lnTo>
                    <a:pt x="171450" y="119063"/>
                  </a:lnTo>
                  <a:lnTo>
                    <a:pt x="171450" y="52388"/>
                  </a:lnTo>
                  <a:lnTo>
                    <a:pt x="0" y="52388"/>
                  </a:lnTo>
                  <a:close/>
                  <a:moveTo>
                    <a:pt x="90488" y="66675"/>
                  </a:moveTo>
                  <a:lnTo>
                    <a:pt x="90488" y="104775"/>
                  </a:lnTo>
                  <a:lnTo>
                    <a:pt x="76200" y="104775"/>
                  </a:lnTo>
                  <a:lnTo>
                    <a:pt x="76200" y="66675"/>
                  </a:lnTo>
                  <a:lnTo>
                    <a:pt x="90488" y="66675"/>
                  </a:lnTo>
                  <a:close/>
                  <a:moveTo>
                    <a:pt x="0" y="140494"/>
                  </a:moveTo>
                  <a:lnTo>
                    <a:pt x="0" y="133350"/>
                  </a:lnTo>
                  <a:lnTo>
                    <a:pt x="76200" y="133350"/>
                  </a:lnTo>
                  <a:lnTo>
                    <a:pt x="76200" y="171450"/>
                  </a:lnTo>
                  <a:lnTo>
                    <a:pt x="30956" y="171450"/>
                  </a:lnTo>
                  <a:cubicBezTo>
                    <a:pt x="13860" y="171450"/>
                    <a:pt x="0" y="157590"/>
                    <a:pt x="0" y="140494"/>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07A973AB-4157-04B8-ED88-6613E9CAC2DD}"/>
                </a:ext>
                <a:ext uri="{C183D7F6-B498-43B3-948B-1728B52AA6E4}">
                  <adec:decorative xmlns:adec="http://schemas.microsoft.com/office/drawing/2017/decorative" val="1"/>
                </a:ext>
              </a:extLst>
            </p:cNvPr>
            <p:cNvSpPr txBox="1"/>
            <p:nvPr/>
          </p:nvSpPr>
          <p:spPr>
            <a:xfrm>
              <a:off x="3836198" y="4811642"/>
              <a:ext cx="1027752"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AI enrichment</a:t>
              </a:r>
            </a:p>
          </p:txBody>
        </p:sp>
        <p:pic>
          <p:nvPicPr>
            <p:cNvPr id="40" name="Graphic 39">
              <a:extLst>
                <a:ext uri="{FF2B5EF4-FFF2-40B4-BE49-F238E27FC236}">
                  <a16:creationId xmlns:a16="http://schemas.microsoft.com/office/drawing/2014/main" id="{EE71E031-127C-D271-4028-93E8FCE2DC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6000" y="4366120"/>
              <a:ext cx="580572" cy="580572"/>
            </a:xfrm>
            <a:prstGeom prst="rect">
              <a:avLst/>
            </a:prstGeom>
            <a:effectLst>
              <a:outerShdw blurRad="63500" dist="127000" dir="2700000" algn="tl" rotWithShape="0">
                <a:srgbClr val="454142">
                  <a:alpha val="20000"/>
                </a:srgbClr>
              </a:outerShdw>
            </a:effectLst>
          </p:spPr>
        </p:pic>
        <p:sp>
          <p:nvSpPr>
            <p:cNvPr id="7" name="TextBox 6">
              <a:extLst>
                <a:ext uri="{FF2B5EF4-FFF2-40B4-BE49-F238E27FC236}">
                  <a16:creationId xmlns:a16="http://schemas.microsoft.com/office/drawing/2014/main" id="{F751AD17-026D-0EC6-71AF-9D7EFE4844DC}"/>
                </a:ext>
              </a:extLst>
            </p:cNvPr>
            <p:cNvSpPr txBox="1"/>
            <p:nvPr/>
          </p:nvSpPr>
          <p:spPr>
            <a:xfrm>
              <a:off x="5033608" y="5913819"/>
              <a:ext cx="1027752" cy="424732"/>
            </a:xfrm>
            <a:prstGeom prst="rect">
              <a:avLst/>
            </a:prstGeom>
            <a:noFill/>
          </p:spPr>
          <p:txBody>
            <a:bodyPr wrap="square" lIns="0" rIns="0">
              <a:spAutoFit/>
            </a:bodyPr>
            <a:lstStyle/>
            <a:p>
              <a:pPr marL="0" lvl="1" algn="ctr" defTabSz="914102" fontAlgn="base">
                <a:lnSpc>
                  <a:spcPct val="90000"/>
                </a:lnSpc>
                <a:spcAft>
                  <a:spcPct val="0"/>
                </a:spcAft>
                <a:buSzPct val="90000"/>
                <a:defRPr/>
              </a:pPr>
              <a:r>
                <a:rPr lang="en-US" sz="1200" kern="0" noProof="0">
                  <a:solidFill>
                    <a:srgbClr val="000000"/>
                  </a:solidFill>
                  <a:latin typeface="Segoe Sans Text Semibold"/>
                  <a:cs typeface="Segoe UI" panose="020B0502040204020203" pitchFamily="34" charset="0"/>
                </a:rPr>
                <a:t>Azure AI Vision</a:t>
              </a:r>
            </a:p>
          </p:txBody>
        </p:sp>
        <p:pic>
          <p:nvPicPr>
            <p:cNvPr id="29" name="Content Placeholder 3">
              <a:extLst>
                <a:ext uri="{FF2B5EF4-FFF2-40B4-BE49-F238E27FC236}">
                  <a16:creationId xmlns:a16="http://schemas.microsoft.com/office/drawing/2014/main" id="{3A957C20-FA66-7C09-1E4F-FAC78A91A1E5}"/>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5261029" y="5476385"/>
              <a:ext cx="572910" cy="333292"/>
            </a:xfrm>
            <a:prstGeom prst="rect">
              <a:avLst/>
            </a:prstGeom>
          </p:spPr>
        </p:pic>
        <p:sp>
          <p:nvSpPr>
            <p:cNvPr id="37" name="TextBox 36">
              <a:extLst>
                <a:ext uri="{FF2B5EF4-FFF2-40B4-BE49-F238E27FC236}">
                  <a16:creationId xmlns:a16="http://schemas.microsoft.com/office/drawing/2014/main" id="{CCF43C64-6795-B7B7-3C62-ABD71C514767}"/>
                </a:ext>
              </a:extLst>
            </p:cNvPr>
            <p:cNvSpPr txBox="1"/>
            <p:nvPr/>
          </p:nvSpPr>
          <p:spPr>
            <a:xfrm>
              <a:off x="5901628" y="5911173"/>
              <a:ext cx="1027752" cy="629726"/>
            </a:xfrm>
            <a:prstGeom prst="rect">
              <a:avLst/>
            </a:prstGeom>
            <a:noFill/>
          </p:spPr>
          <p:txBody>
            <a:bodyPr wrap="square" lIns="0" rIns="0">
              <a:spAutoFit/>
            </a:bodyPr>
            <a:lstStyle/>
            <a:p>
              <a:pPr marL="0" lvl="1" algn="ctr" defTabSz="914102" fontAlgn="base">
                <a:lnSpc>
                  <a:spcPct val="90000"/>
                </a:lnSpc>
                <a:spcAft>
                  <a:spcPct val="0"/>
                </a:spcAft>
                <a:buSzPct val="90000"/>
                <a:defRPr/>
              </a:pPr>
              <a:r>
                <a:rPr lang="en-US" sz="1200" kern="0" noProof="0">
                  <a:solidFill>
                    <a:srgbClr val="000000"/>
                  </a:solidFill>
                  <a:latin typeface="Segoe Sans Text Semibold"/>
                  <a:cs typeface="Segoe UI" panose="020B0502040204020203" pitchFamily="34" charset="0"/>
                </a:rPr>
                <a:t>Azure AI Foundry model catalog</a:t>
              </a:r>
            </a:p>
          </p:txBody>
        </p:sp>
        <p:pic>
          <p:nvPicPr>
            <p:cNvPr id="41" name="Picture 2" descr="Azure Machine Learning - Visual Studio Marketplace">
              <a:extLst>
                <a:ext uri="{FF2B5EF4-FFF2-40B4-BE49-F238E27FC236}">
                  <a16:creationId xmlns:a16="http://schemas.microsoft.com/office/drawing/2014/main" id="{C9DBBFB1-E28A-942A-2815-1749CBA1E4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8657" y="5400032"/>
              <a:ext cx="313693" cy="3375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48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3A330-A534-7E0C-3186-4D5BBA619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92A491-4F38-467E-263F-D29B04C616F7}"/>
              </a:ext>
            </a:extLst>
          </p:cNvPr>
          <p:cNvSpPr>
            <a:spLocks noGrp="1"/>
          </p:cNvSpPr>
          <p:nvPr>
            <p:ph type="title"/>
          </p:nvPr>
        </p:nvSpPr>
        <p:spPr>
          <a:xfrm>
            <a:off x="588963" y="457200"/>
            <a:ext cx="11017250" cy="1169551"/>
          </a:xfrm>
        </p:spPr>
        <p:txBody>
          <a:bodyPr/>
          <a:lstStyle/>
          <a:p>
            <a:r>
              <a:rPr lang="en-US" noProof="0"/>
              <a:t>Integrated Vectorization visualization</a:t>
            </a:r>
            <a:br>
              <a:rPr lang="en-US" noProof="0"/>
            </a:br>
            <a:r>
              <a:rPr lang="en-US" sz="2000" spc="0" noProof="0">
                <a:solidFill>
                  <a:schemeClr val="tx1"/>
                </a:solidFill>
              </a:rPr>
              <a:t>End-to-end data ingestion, </a:t>
            </a:r>
            <a:r>
              <a:rPr lang="en-US" sz="2000" spc="0" noProof="0">
                <a:solidFill>
                  <a:srgbClr val="067FD1"/>
                </a:solidFill>
              </a:rPr>
              <a:t>Parsing and Chunking with Document Layout skill</a:t>
            </a:r>
            <a:r>
              <a:rPr lang="en-US" sz="2000" spc="0" noProof="0">
                <a:solidFill>
                  <a:schemeClr val="tx1"/>
                </a:solidFill>
              </a:rPr>
              <a:t>, Vectorization, and Advanced Retrieval</a:t>
            </a:r>
          </a:p>
        </p:txBody>
      </p:sp>
      <p:sp>
        <p:nvSpPr>
          <p:cNvPr id="22" name="TextBox 21">
            <a:extLst>
              <a:ext uri="{FF2B5EF4-FFF2-40B4-BE49-F238E27FC236}">
                <a16:creationId xmlns:a16="http://schemas.microsoft.com/office/drawing/2014/main" id="{9C0ED0ED-CDCC-21F0-DF34-FA58B50C3904}"/>
              </a:ext>
              <a:ext uri="{C183D7F6-B498-43B3-948B-1728B52AA6E4}">
                <adec:decorative xmlns:adec="http://schemas.microsoft.com/office/drawing/2017/decorative" val="1"/>
              </a:ext>
            </a:extLst>
          </p:cNvPr>
          <p:cNvSpPr txBox="1"/>
          <p:nvPr/>
        </p:nvSpPr>
        <p:spPr>
          <a:xfrm>
            <a:off x="5325510" y="6573843"/>
            <a:ext cx="1912014"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Embedding models</a:t>
            </a:r>
          </a:p>
        </p:txBody>
      </p:sp>
      <p:sp>
        <p:nvSpPr>
          <p:cNvPr id="6" name="TextBox 5">
            <a:extLst>
              <a:ext uri="{FF2B5EF4-FFF2-40B4-BE49-F238E27FC236}">
                <a16:creationId xmlns:a16="http://schemas.microsoft.com/office/drawing/2014/main" id="{BB47416B-387F-7EC2-92C1-EE81D20645C9}"/>
              </a:ext>
              <a:ext uri="{C183D7F6-B498-43B3-948B-1728B52AA6E4}">
                <adec:decorative xmlns:adec="http://schemas.microsoft.com/office/drawing/2017/decorative" val="1"/>
              </a:ext>
            </a:extLst>
          </p:cNvPr>
          <p:cNvSpPr txBox="1"/>
          <p:nvPr/>
        </p:nvSpPr>
        <p:spPr>
          <a:xfrm>
            <a:off x="588963" y="1803352"/>
            <a:ext cx="2377440" cy="286232"/>
          </a:xfrm>
          <a:prstGeom prst="rect">
            <a:avLst/>
          </a:prstGeom>
          <a:noFill/>
        </p:spPr>
        <p:txBody>
          <a:bodyPr wrap="square" lIns="0">
            <a:spAutoFit/>
          </a:bodyPr>
          <a:lstStyle/>
          <a:p>
            <a:pPr marL="0" marR="0" lvl="1" indent="0"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chemeClr val="accent2"/>
                </a:solidFill>
                <a:effectLst/>
                <a:uLnTx/>
                <a:uFillTx/>
                <a:latin typeface="+mj-lt"/>
                <a:cs typeface="Segoe Sans Text" pitchFamily="2" charset="0"/>
              </a:rPr>
              <a:t>Azure AI Search processing</a:t>
            </a:r>
          </a:p>
        </p:txBody>
      </p:sp>
      <p:sp>
        <p:nvSpPr>
          <p:cNvPr id="21" name="Rectangle 20">
            <a:extLst>
              <a:ext uri="{FF2B5EF4-FFF2-40B4-BE49-F238E27FC236}">
                <a16:creationId xmlns:a16="http://schemas.microsoft.com/office/drawing/2014/main" id="{CFE9A4F2-8AB9-8B91-14BB-3D71816868E7}"/>
              </a:ext>
              <a:ext uri="{C183D7F6-B498-43B3-948B-1728B52AA6E4}">
                <adec:decorative xmlns:adec="http://schemas.microsoft.com/office/drawing/2017/decorative" val="1"/>
              </a:ext>
            </a:extLst>
          </p:cNvPr>
          <p:cNvSpPr/>
          <p:nvPr/>
        </p:nvSpPr>
        <p:spPr bwMode="auto">
          <a:xfrm>
            <a:off x="5325510" y="4391939"/>
            <a:ext cx="2015901" cy="2109869"/>
          </a:xfrm>
          <a:prstGeom prst="rect">
            <a:avLst/>
          </a:prstGeom>
          <a:noFill/>
          <a:ln w="19050">
            <a:solidFill>
              <a:srgbClr val="0078D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p:nvSpPr>
          <p:cNvPr id="5" name="TextBox 4">
            <a:extLst>
              <a:ext uri="{FF2B5EF4-FFF2-40B4-BE49-F238E27FC236}">
                <a16:creationId xmlns:a16="http://schemas.microsoft.com/office/drawing/2014/main" id="{5718C707-45A5-CB4E-2E09-8A442DA367CA}"/>
              </a:ext>
              <a:ext uri="{C183D7F6-B498-43B3-948B-1728B52AA6E4}">
                <adec:decorative xmlns:adec="http://schemas.microsoft.com/office/drawing/2017/decorative" val="1"/>
              </a:ext>
            </a:extLst>
          </p:cNvPr>
          <p:cNvSpPr txBox="1"/>
          <p:nvPr/>
        </p:nvSpPr>
        <p:spPr>
          <a:xfrm>
            <a:off x="840628" y="2720163"/>
            <a:ext cx="1046749" cy="1646249"/>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Supported data store:</a:t>
            </a:r>
          </a:p>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200" kern="0" noProof="0">
                <a:latin typeface="+mj-lt"/>
                <a:cs typeface="Segoe Sans Text" pitchFamily="2" charset="0"/>
              </a:rPr>
              <a:t>OneLake,</a:t>
            </a:r>
          </a:p>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Azure Blob Storage, Azure SQL, Azure Cosmos DB, Azure Data Lake Gen2, etc.</a:t>
            </a:r>
          </a:p>
        </p:txBody>
      </p:sp>
      <p:sp>
        <p:nvSpPr>
          <p:cNvPr id="10" name="TextBox 9">
            <a:extLst>
              <a:ext uri="{FF2B5EF4-FFF2-40B4-BE49-F238E27FC236}">
                <a16:creationId xmlns:a16="http://schemas.microsoft.com/office/drawing/2014/main" id="{B5756063-4233-71E9-0817-2FF75E9BBB24}"/>
              </a:ext>
              <a:ext uri="{C183D7F6-B498-43B3-948B-1728B52AA6E4}">
                <adec:decorative xmlns:adec="http://schemas.microsoft.com/office/drawing/2017/decorative" val="1"/>
              </a:ext>
            </a:extLst>
          </p:cNvPr>
          <p:cNvSpPr txBox="1">
            <a:spLocks noGrp="1" noRot="1" noMove="1" noResize="1" noEditPoints="1" noAdjustHandles="1" noChangeArrowheads="1" noChangeShapeType="1"/>
          </p:cNvSpPr>
          <p:nvPr/>
        </p:nvSpPr>
        <p:spPr>
          <a:xfrm>
            <a:off x="2964391" y="2720163"/>
            <a:ext cx="1046749" cy="1089529"/>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Data enrichment (split skill, index projections, and others)</a:t>
            </a:r>
          </a:p>
        </p:txBody>
      </p:sp>
      <p:sp>
        <p:nvSpPr>
          <p:cNvPr id="11" name="TextBox 10">
            <a:extLst>
              <a:ext uri="{FF2B5EF4-FFF2-40B4-BE49-F238E27FC236}">
                <a16:creationId xmlns:a16="http://schemas.microsoft.com/office/drawing/2014/main" id="{E5948AF0-604D-83B3-E1B4-DBF89A3C1A8D}"/>
              </a:ext>
              <a:ext uri="{C183D7F6-B498-43B3-948B-1728B52AA6E4}">
                <adec:decorative xmlns:adec="http://schemas.microsoft.com/office/drawing/2017/decorative" val="1"/>
              </a:ext>
            </a:extLst>
          </p:cNvPr>
          <p:cNvSpPr txBox="1"/>
          <p:nvPr/>
        </p:nvSpPr>
        <p:spPr>
          <a:xfrm>
            <a:off x="5780652" y="2720163"/>
            <a:ext cx="1046749" cy="710486"/>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Azure AI Search Chunked index</a:t>
            </a:r>
          </a:p>
        </p:txBody>
      </p:sp>
      <p:sp>
        <p:nvSpPr>
          <p:cNvPr id="12" name="TextBox 11">
            <a:extLst>
              <a:ext uri="{FF2B5EF4-FFF2-40B4-BE49-F238E27FC236}">
                <a16:creationId xmlns:a16="http://schemas.microsoft.com/office/drawing/2014/main" id="{13F3DE08-6E6E-143E-51A3-F0AB235C941C}"/>
              </a:ext>
              <a:ext uri="{C183D7F6-B498-43B3-948B-1728B52AA6E4}">
                <adec:decorative xmlns:adec="http://schemas.microsoft.com/office/drawing/2017/decorative" val="1"/>
              </a:ext>
            </a:extLst>
          </p:cNvPr>
          <p:cNvSpPr txBox="1"/>
          <p:nvPr/>
        </p:nvSpPr>
        <p:spPr>
          <a:xfrm>
            <a:off x="7427326" y="2720163"/>
            <a:ext cx="1046749" cy="4247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200" kern="0" noProof="0">
                <a:latin typeface="+mj-lt"/>
                <a:cs typeface="Segoe Sans Text" pitchFamily="2" charset="0"/>
              </a:rPr>
              <a:t>1. Text query submission</a:t>
            </a:r>
            <a:endParaRPr kumimoji="0" lang="en-US" sz="1200" b="0" i="0" u="none" strike="noStrike" kern="0" cap="none" spc="0" normalizeH="0" baseline="0" noProof="0">
              <a:ln>
                <a:noFill/>
              </a:ln>
              <a:effectLst/>
              <a:uLnTx/>
              <a:uFillTx/>
              <a:latin typeface="+mj-lt"/>
              <a:cs typeface="Segoe Sans Text" pitchFamily="2" charset="0"/>
            </a:endParaRPr>
          </a:p>
        </p:txBody>
      </p:sp>
      <p:sp>
        <p:nvSpPr>
          <p:cNvPr id="13" name="TextBox 12">
            <a:extLst>
              <a:ext uri="{FF2B5EF4-FFF2-40B4-BE49-F238E27FC236}">
                <a16:creationId xmlns:a16="http://schemas.microsoft.com/office/drawing/2014/main" id="{A3EDF139-D515-9B7C-FEAA-EAE074EFD1DD}"/>
              </a:ext>
              <a:ext uri="{C183D7F6-B498-43B3-948B-1728B52AA6E4}">
                <adec:decorative xmlns:adec="http://schemas.microsoft.com/office/drawing/2017/decorative" val="1"/>
              </a:ext>
            </a:extLst>
          </p:cNvPr>
          <p:cNvSpPr txBox="1"/>
          <p:nvPr/>
        </p:nvSpPr>
        <p:spPr>
          <a:xfrm>
            <a:off x="9074001" y="2720163"/>
            <a:ext cx="1046749" cy="590931"/>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200" kern="0" noProof="0">
                <a:latin typeface="+mj-lt"/>
                <a:cs typeface="Segoe Sans Text" pitchFamily="2" charset="0"/>
              </a:rPr>
              <a:t>2. Results after vectorizing user query</a:t>
            </a:r>
            <a:endParaRPr kumimoji="0" lang="en-US" sz="1200" b="0" i="0" u="none" strike="noStrike" kern="0" cap="none" spc="0" normalizeH="0" baseline="0" noProof="0">
              <a:ln>
                <a:noFill/>
              </a:ln>
              <a:effectLst/>
              <a:uLnTx/>
              <a:uFillTx/>
              <a:latin typeface="+mj-lt"/>
              <a:cs typeface="Segoe Sans Text" pitchFamily="2" charset="0"/>
            </a:endParaRPr>
          </a:p>
        </p:txBody>
      </p:sp>
      <p:sp>
        <p:nvSpPr>
          <p:cNvPr id="14" name="TextBox 13">
            <a:extLst>
              <a:ext uri="{FF2B5EF4-FFF2-40B4-BE49-F238E27FC236}">
                <a16:creationId xmlns:a16="http://schemas.microsoft.com/office/drawing/2014/main" id="{520ED6B6-8973-171F-D38A-D84A9CDD48F1}"/>
              </a:ext>
              <a:ext uri="{C183D7F6-B498-43B3-948B-1728B52AA6E4}">
                <adec:decorative xmlns:adec="http://schemas.microsoft.com/office/drawing/2017/decorative" val="1"/>
              </a:ext>
            </a:extLst>
          </p:cNvPr>
          <p:cNvSpPr txBox="1"/>
          <p:nvPr/>
        </p:nvSpPr>
        <p:spPr>
          <a:xfrm>
            <a:off x="10720676" y="5037937"/>
            <a:ext cx="1046749"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lang="en-US" sz="1200" kern="0" noProof="0">
                <a:latin typeface="+mj-lt"/>
                <a:cs typeface="Segoe Sans Text" pitchFamily="2" charset="0"/>
              </a:rPr>
              <a:t>End-user</a:t>
            </a:r>
            <a:endParaRPr kumimoji="0" lang="en-US" sz="1200" b="0" i="0" u="none" strike="noStrike" kern="0" cap="none" spc="0" normalizeH="0" baseline="0" noProof="0">
              <a:ln>
                <a:noFill/>
              </a:ln>
              <a:effectLst/>
              <a:uLnTx/>
              <a:uFillTx/>
              <a:latin typeface="+mj-lt"/>
              <a:cs typeface="Segoe Sans Text" pitchFamily="2" charset="0"/>
            </a:endParaRPr>
          </a:p>
        </p:txBody>
      </p:sp>
      <p:sp>
        <p:nvSpPr>
          <p:cNvPr id="17" name="TextBox 16">
            <a:extLst>
              <a:ext uri="{FF2B5EF4-FFF2-40B4-BE49-F238E27FC236}">
                <a16:creationId xmlns:a16="http://schemas.microsoft.com/office/drawing/2014/main" id="{C7F5355B-CD6F-71C8-E692-50F6884498D2}"/>
              </a:ext>
              <a:ext uri="{C183D7F6-B498-43B3-948B-1728B52AA6E4}">
                <adec:decorative xmlns:adec="http://schemas.microsoft.com/office/drawing/2017/decorative" val="1"/>
              </a:ext>
            </a:extLst>
          </p:cNvPr>
          <p:cNvSpPr txBox="1"/>
          <p:nvPr/>
        </p:nvSpPr>
        <p:spPr>
          <a:xfrm>
            <a:off x="4957314" y="3789992"/>
            <a:ext cx="1046749" cy="554526"/>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chemeClr val="accent2"/>
                </a:solidFill>
                <a:effectLst/>
                <a:uLnTx/>
                <a:uFillTx/>
                <a:latin typeface="+mj-lt"/>
                <a:cs typeface="Segoe Sans Text" pitchFamily="2" charset="0"/>
              </a:rPr>
              <a:t>Vectorization during ingestion</a:t>
            </a:r>
          </a:p>
        </p:txBody>
      </p:sp>
      <p:sp>
        <p:nvSpPr>
          <p:cNvPr id="19" name="TextBox 18">
            <a:extLst>
              <a:ext uri="{FF2B5EF4-FFF2-40B4-BE49-F238E27FC236}">
                <a16:creationId xmlns:a16="http://schemas.microsoft.com/office/drawing/2014/main" id="{C1248AE7-3A89-96AC-CC32-0DCC944296E6}"/>
              </a:ext>
              <a:ext uri="{C183D7F6-B498-43B3-948B-1728B52AA6E4}">
                <adec:decorative xmlns:adec="http://schemas.microsoft.com/office/drawing/2017/decorative" val="1"/>
              </a:ext>
            </a:extLst>
          </p:cNvPr>
          <p:cNvSpPr txBox="1"/>
          <p:nvPr/>
        </p:nvSpPr>
        <p:spPr>
          <a:xfrm>
            <a:off x="5430938" y="5037937"/>
            <a:ext cx="1046749"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Azure OpenAI</a:t>
            </a:r>
          </a:p>
        </p:txBody>
      </p:sp>
      <p:sp>
        <p:nvSpPr>
          <p:cNvPr id="20" name="TextBox 19">
            <a:extLst>
              <a:ext uri="{FF2B5EF4-FFF2-40B4-BE49-F238E27FC236}">
                <a16:creationId xmlns:a16="http://schemas.microsoft.com/office/drawing/2014/main" id="{0987ACC2-B5BC-2C09-9E69-62E1A777C187}"/>
              </a:ext>
              <a:ext uri="{C183D7F6-B498-43B3-948B-1728B52AA6E4}">
                <adec:decorative xmlns:adec="http://schemas.microsoft.com/office/drawing/2017/decorative" val="1"/>
              </a:ext>
            </a:extLst>
          </p:cNvPr>
          <p:cNvSpPr txBox="1"/>
          <p:nvPr/>
        </p:nvSpPr>
        <p:spPr>
          <a:xfrm>
            <a:off x="6331543" y="5037937"/>
            <a:ext cx="1046749" cy="242605"/>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Custom</a:t>
            </a:r>
          </a:p>
        </p:txBody>
      </p:sp>
      <p:sp>
        <p:nvSpPr>
          <p:cNvPr id="23" name="TextBox 22">
            <a:extLst>
              <a:ext uri="{FF2B5EF4-FFF2-40B4-BE49-F238E27FC236}">
                <a16:creationId xmlns:a16="http://schemas.microsoft.com/office/drawing/2014/main" id="{58EEA4ED-87AB-5334-1678-C69AEDC98EBB}"/>
              </a:ext>
              <a:ext uri="{C183D7F6-B498-43B3-948B-1728B52AA6E4}">
                <adec:decorative xmlns:adec="http://schemas.microsoft.com/office/drawing/2017/decorative" val="1"/>
              </a:ext>
            </a:extLst>
          </p:cNvPr>
          <p:cNvSpPr txBox="1"/>
          <p:nvPr/>
        </p:nvSpPr>
        <p:spPr>
          <a:xfrm>
            <a:off x="8250663" y="5037937"/>
            <a:ext cx="1046749" cy="242605"/>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Web App</a:t>
            </a:r>
          </a:p>
        </p:txBody>
      </p:sp>
      <p:sp useBgFill="1">
        <p:nvSpPr>
          <p:cNvPr id="24" name="Oval 23">
            <a:extLst>
              <a:ext uri="{FF2B5EF4-FFF2-40B4-BE49-F238E27FC236}">
                <a16:creationId xmlns:a16="http://schemas.microsoft.com/office/drawing/2014/main" id="{F80C8AEA-35FD-8587-4678-1249AF851D4E}"/>
              </a:ext>
              <a:ext uri="{C183D7F6-B498-43B3-948B-1728B52AA6E4}">
                <adec:decorative xmlns:adec="http://schemas.microsoft.com/office/drawing/2017/decorative" val="1"/>
              </a:ext>
            </a:extLst>
          </p:cNvPr>
          <p:cNvSpPr/>
          <p:nvPr/>
        </p:nvSpPr>
        <p:spPr bwMode="auto">
          <a:xfrm>
            <a:off x="1068352" y="2056253"/>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25" name="Oval 24">
            <a:extLst>
              <a:ext uri="{FF2B5EF4-FFF2-40B4-BE49-F238E27FC236}">
                <a16:creationId xmlns:a16="http://schemas.microsoft.com/office/drawing/2014/main" id="{1A466A9A-44D7-AC5C-4596-F8E381E05580}"/>
              </a:ext>
              <a:ext uri="{C183D7F6-B498-43B3-948B-1728B52AA6E4}">
                <adec:decorative xmlns:adec="http://schemas.microsoft.com/office/drawing/2017/decorative" val="1"/>
              </a:ext>
            </a:extLst>
          </p:cNvPr>
          <p:cNvSpPr/>
          <p:nvPr/>
        </p:nvSpPr>
        <p:spPr bwMode="auto">
          <a:xfrm>
            <a:off x="2715026" y="2056253"/>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26" name="Oval 25">
            <a:extLst>
              <a:ext uri="{FF2B5EF4-FFF2-40B4-BE49-F238E27FC236}">
                <a16:creationId xmlns:a16="http://schemas.microsoft.com/office/drawing/2014/main" id="{7B5E8D24-B732-0AB3-6FA1-CD0C27679D0D}"/>
              </a:ext>
              <a:ext uri="{C183D7F6-B498-43B3-948B-1728B52AA6E4}">
                <adec:decorative xmlns:adec="http://schemas.microsoft.com/office/drawing/2017/decorative" val="1"/>
              </a:ext>
            </a:extLst>
          </p:cNvPr>
          <p:cNvSpPr/>
          <p:nvPr/>
        </p:nvSpPr>
        <p:spPr bwMode="auto">
          <a:xfrm>
            <a:off x="3192115" y="2056253"/>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27" name="Oval 26">
            <a:extLst>
              <a:ext uri="{FF2B5EF4-FFF2-40B4-BE49-F238E27FC236}">
                <a16:creationId xmlns:a16="http://schemas.microsoft.com/office/drawing/2014/main" id="{2880B8D5-B0C7-7FFC-4EB2-6B713FC94557}"/>
              </a:ext>
              <a:ext uri="{C183D7F6-B498-43B3-948B-1728B52AA6E4}">
                <adec:decorative xmlns:adec="http://schemas.microsoft.com/office/drawing/2017/decorative" val="1"/>
              </a:ext>
            </a:extLst>
          </p:cNvPr>
          <p:cNvSpPr/>
          <p:nvPr/>
        </p:nvSpPr>
        <p:spPr bwMode="auto">
          <a:xfrm>
            <a:off x="6008375" y="2056253"/>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p:nvSpPr>
          <p:cNvPr id="28" name="TextBox 27">
            <a:extLst>
              <a:ext uri="{FF2B5EF4-FFF2-40B4-BE49-F238E27FC236}">
                <a16:creationId xmlns:a16="http://schemas.microsoft.com/office/drawing/2014/main" id="{EEF10711-F255-6136-8DE9-F99C5F35EA60}"/>
              </a:ext>
              <a:ext uri="{C183D7F6-B498-43B3-948B-1728B52AA6E4}">
                <adec:decorative xmlns:adec="http://schemas.microsoft.com/office/drawing/2017/decorative" val="1"/>
              </a:ext>
            </a:extLst>
          </p:cNvPr>
          <p:cNvSpPr txBox="1"/>
          <p:nvPr/>
        </p:nvSpPr>
        <p:spPr>
          <a:xfrm>
            <a:off x="7511859" y="6077482"/>
            <a:ext cx="2524357" cy="258532"/>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Azure OpenAI GPT model</a:t>
            </a:r>
          </a:p>
        </p:txBody>
      </p:sp>
      <p:cxnSp>
        <p:nvCxnSpPr>
          <p:cNvPr id="30" name="Straight Connector 29">
            <a:extLst>
              <a:ext uri="{FF2B5EF4-FFF2-40B4-BE49-F238E27FC236}">
                <a16:creationId xmlns:a16="http://schemas.microsoft.com/office/drawing/2014/main" id="{58C74A18-C286-B1B3-E12E-03522E112572}"/>
              </a:ext>
              <a:ext uri="{C183D7F6-B498-43B3-948B-1728B52AA6E4}">
                <adec:decorative xmlns:adec="http://schemas.microsoft.com/office/drawing/2017/decorative" val="1"/>
              </a:ext>
            </a:extLst>
          </p:cNvPr>
          <p:cNvCxnSpPr>
            <a:cxnSpLocks/>
            <a:stCxn id="11" idx="2"/>
            <a:endCxn id="21" idx="0"/>
          </p:cNvCxnSpPr>
          <p:nvPr/>
        </p:nvCxnSpPr>
        <p:spPr>
          <a:xfrm>
            <a:off x="6304027" y="3430649"/>
            <a:ext cx="29434" cy="961290"/>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useBgFill="1">
        <p:nvSpPr>
          <p:cNvPr id="31" name="Oval 30">
            <a:extLst>
              <a:ext uri="{FF2B5EF4-FFF2-40B4-BE49-F238E27FC236}">
                <a16:creationId xmlns:a16="http://schemas.microsoft.com/office/drawing/2014/main" id="{094369F1-F0C3-67E9-449E-3743FAC39C5E}"/>
              </a:ext>
              <a:ext uri="{C183D7F6-B498-43B3-948B-1728B52AA6E4}">
                <adec:decorative xmlns:adec="http://schemas.microsoft.com/office/drawing/2017/decorative" val="1"/>
              </a:ext>
            </a:extLst>
          </p:cNvPr>
          <p:cNvSpPr/>
          <p:nvPr/>
        </p:nvSpPr>
        <p:spPr bwMode="auto">
          <a:xfrm>
            <a:off x="8478387" y="5521826"/>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2" name="Oval 31">
            <a:extLst>
              <a:ext uri="{FF2B5EF4-FFF2-40B4-BE49-F238E27FC236}">
                <a16:creationId xmlns:a16="http://schemas.microsoft.com/office/drawing/2014/main" id="{3B1F37F3-8DAD-E2BA-FF06-71F5903FC8BC}"/>
              </a:ext>
              <a:ext uri="{C183D7F6-B498-43B3-948B-1728B52AA6E4}">
                <adec:decorative xmlns:adec="http://schemas.microsoft.com/office/drawing/2017/decorative" val="1"/>
              </a:ext>
            </a:extLst>
          </p:cNvPr>
          <p:cNvSpPr/>
          <p:nvPr/>
        </p:nvSpPr>
        <p:spPr bwMode="auto">
          <a:xfrm>
            <a:off x="8478387" y="4447874"/>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3" name="Oval 32">
            <a:extLst>
              <a:ext uri="{FF2B5EF4-FFF2-40B4-BE49-F238E27FC236}">
                <a16:creationId xmlns:a16="http://schemas.microsoft.com/office/drawing/2014/main" id="{28033BC8-7A54-B3B3-AE1E-29876CB6669F}"/>
              </a:ext>
              <a:ext uri="{C183D7F6-B498-43B3-948B-1728B52AA6E4}">
                <adec:decorative xmlns:adec="http://schemas.microsoft.com/office/drawing/2017/decorative" val="1"/>
              </a:ext>
            </a:extLst>
          </p:cNvPr>
          <p:cNvSpPr/>
          <p:nvPr/>
        </p:nvSpPr>
        <p:spPr bwMode="auto">
          <a:xfrm>
            <a:off x="10948400" y="4447874"/>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4" name="Oval 33">
            <a:extLst>
              <a:ext uri="{FF2B5EF4-FFF2-40B4-BE49-F238E27FC236}">
                <a16:creationId xmlns:a16="http://schemas.microsoft.com/office/drawing/2014/main" id="{D8E4E0AA-93A8-8292-159B-2678E4FE6400}"/>
              </a:ext>
              <a:ext uri="{C183D7F6-B498-43B3-948B-1728B52AA6E4}">
                <adec:decorative xmlns:adec="http://schemas.microsoft.com/office/drawing/2017/decorative" val="1"/>
              </a:ext>
            </a:extLst>
          </p:cNvPr>
          <p:cNvSpPr/>
          <p:nvPr/>
        </p:nvSpPr>
        <p:spPr bwMode="auto">
          <a:xfrm>
            <a:off x="3192115" y="4447874"/>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5" name="Oval 34">
            <a:extLst>
              <a:ext uri="{FF2B5EF4-FFF2-40B4-BE49-F238E27FC236}">
                <a16:creationId xmlns:a16="http://schemas.microsoft.com/office/drawing/2014/main" id="{2C3E24E2-2999-C74F-B950-DED708F37DA7}"/>
              </a:ext>
              <a:ext uri="{C183D7F6-B498-43B3-948B-1728B52AA6E4}">
                <adec:decorative xmlns:adec="http://schemas.microsoft.com/office/drawing/2017/decorative" val="1"/>
              </a:ext>
            </a:extLst>
          </p:cNvPr>
          <p:cNvSpPr/>
          <p:nvPr/>
        </p:nvSpPr>
        <p:spPr bwMode="auto">
          <a:xfrm>
            <a:off x="5558072" y="4447874"/>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sp useBgFill="1">
        <p:nvSpPr>
          <p:cNvPr id="36" name="Oval 35">
            <a:extLst>
              <a:ext uri="{FF2B5EF4-FFF2-40B4-BE49-F238E27FC236}">
                <a16:creationId xmlns:a16="http://schemas.microsoft.com/office/drawing/2014/main" id="{D2E62E3F-8358-BCA0-B783-694C47AE57CA}"/>
              </a:ext>
              <a:ext uri="{C183D7F6-B498-43B3-948B-1728B52AA6E4}">
                <adec:decorative xmlns:adec="http://schemas.microsoft.com/office/drawing/2017/decorative" val="1"/>
              </a:ext>
            </a:extLst>
          </p:cNvPr>
          <p:cNvSpPr/>
          <p:nvPr/>
        </p:nvSpPr>
        <p:spPr bwMode="auto">
          <a:xfrm>
            <a:off x="6458678" y="4447874"/>
            <a:ext cx="591302" cy="54480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Sans Text" pitchFamily="2" charset="0"/>
            </a:endParaRPr>
          </a:p>
        </p:txBody>
      </p:sp>
      <p:cxnSp>
        <p:nvCxnSpPr>
          <p:cNvPr id="42" name="Straight Arrow Connector 41">
            <a:extLst>
              <a:ext uri="{FF2B5EF4-FFF2-40B4-BE49-F238E27FC236}">
                <a16:creationId xmlns:a16="http://schemas.microsoft.com/office/drawing/2014/main" id="{4700DC5F-A5D6-CAF6-44CF-1DD86BB65419}"/>
              </a:ext>
              <a:ext uri="{C183D7F6-B498-43B3-948B-1728B52AA6E4}">
                <adec:decorative xmlns:adec="http://schemas.microsoft.com/office/drawing/2017/decorative" val="1"/>
              </a:ext>
            </a:extLst>
          </p:cNvPr>
          <p:cNvCxnSpPr>
            <a:cxnSpLocks/>
          </p:cNvCxnSpPr>
          <p:nvPr/>
        </p:nvCxnSpPr>
        <p:spPr>
          <a:xfrm flipH="1">
            <a:off x="3949995" y="2328656"/>
            <a:ext cx="2058380" cy="0"/>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D55DCE4-58BB-EF3A-0354-AB477DAB7D34}"/>
              </a:ext>
              <a:ext uri="{C183D7F6-B498-43B3-948B-1728B52AA6E4}">
                <adec:decorative xmlns:adec="http://schemas.microsoft.com/office/drawing/2017/decorative" val="1"/>
              </a:ext>
            </a:extLst>
          </p:cNvPr>
          <p:cNvCxnSpPr>
            <a:stCxn id="12" idx="0"/>
            <a:endCxn id="27" idx="6"/>
          </p:cNvCxnSpPr>
          <p:nvPr/>
        </p:nvCxnSpPr>
        <p:spPr>
          <a:xfrm rot="16200000" flipV="1">
            <a:off x="7079435" y="1848897"/>
            <a:ext cx="391508" cy="1351024"/>
          </a:xfrm>
          <a:prstGeom prst="bentConnector2">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7B69799C-0F91-1107-D60C-54F008895A31}"/>
              </a:ext>
              <a:ext uri="{C183D7F6-B498-43B3-948B-1728B52AA6E4}">
                <adec:decorative xmlns:adec="http://schemas.microsoft.com/office/drawing/2017/decorative" val="1"/>
              </a:ext>
            </a:extLst>
          </p:cNvPr>
          <p:cNvCxnSpPr>
            <a:cxnSpLocks/>
            <a:stCxn id="12" idx="2"/>
            <a:endCxn id="32" idx="2"/>
          </p:cNvCxnSpPr>
          <p:nvPr/>
        </p:nvCxnSpPr>
        <p:spPr>
          <a:xfrm rot="16200000" flipH="1">
            <a:off x="7426854" y="3668742"/>
            <a:ext cx="1575381" cy="527686"/>
          </a:xfrm>
          <a:prstGeom prst="bentConnector2">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F736857D-E22A-F157-DB10-768936126D45}"/>
              </a:ext>
              <a:ext uri="{C183D7F6-B498-43B3-948B-1728B52AA6E4}">
                <adec:decorative xmlns:adec="http://schemas.microsoft.com/office/drawing/2017/decorative" val="1"/>
              </a:ext>
            </a:extLst>
          </p:cNvPr>
          <p:cNvCxnSpPr>
            <a:cxnSpLocks/>
            <a:stCxn id="13" idx="2"/>
            <a:endCxn id="32" idx="0"/>
          </p:cNvCxnSpPr>
          <p:nvPr/>
        </p:nvCxnSpPr>
        <p:spPr>
          <a:xfrm rot="5400000">
            <a:off x="8617317" y="3467815"/>
            <a:ext cx="1136780" cy="823338"/>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D97CA2F-10CD-AD43-A4B6-49E8A44684F3}"/>
              </a:ext>
              <a:ext uri="{C183D7F6-B498-43B3-948B-1728B52AA6E4}">
                <adec:decorative xmlns:adec="http://schemas.microsoft.com/office/drawing/2017/decorative" val="1"/>
              </a:ext>
            </a:extLst>
          </p:cNvPr>
          <p:cNvCxnSpPr>
            <a:stCxn id="27" idx="0"/>
            <a:endCxn id="13" idx="0"/>
          </p:cNvCxnSpPr>
          <p:nvPr/>
        </p:nvCxnSpPr>
        <p:spPr>
          <a:xfrm rot="16200000" flipH="1">
            <a:off x="7618746" y="741533"/>
            <a:ext cx="663910" cy="3293350"/>
          </a:xfrm>
          <a:prstGeom prst="bentConnector3">
            <a:avLst>
              <a:gd name="adj1" fmla="val -34432"/>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2530C89-906F-B2AA-9166-FB1B11550E41}"/>
              </a:ext>
              <a:ext uri="{C183D7F6-B498-43B3-948B-1728B52AA6E4}">
                <adec:decorative xmlns:adec="http://schemas.microsoft.com/office/drawing/2017/decorative" val="1"/>
              </a:ext>
            </a:extLst>
          </p:cNvPr>
          <p:cNvCxnSpPr>
            <a:stCxn id="10" idx="3"/>
            <a:endCxn id="17" idx="0"/>
          </p:cNvCxnSpPr>
          <p:nvPr/>
        </p:nvCxnSpPr>
        <p:spPr>
          <a:xfrm>
            <a:off x="4011140" y="3264928"/>
            <a:ext cx="1469549" cy="525064"/>
          </a:xfrm>
          <a:prstGeom prst="bentConnector2">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BCC32D04-EEE6-7C56-32E9-04BD5514C9BD}"/>
              </a:ext>
              <a:ext uri="{C183D7F6-B498-43B3-948B-1728B52AA6E4}">
                <adec:decorative xmlns:adec="http://schemas.microsoft.com/office/drawing/2017/decorative" val="1"/>
              </a:ext>
            </a:extLst>
          </p:cNvPr>
          <p:cNvCxnSpPr>
            <a:cxnSpLocks/>
            <a:stCxn id="21" idx="0"/>
            <a:endCxn id="17" idx="3"/>
          </p:cNvCxnSpPr>
          <p:nvPr/>
        </p:nvCxnSpPr>
        <p:spPr>
          <a:xfrm rot="16200000" flipV="1">
            <a:off x="6006420" y="4064898"/>
            <a:ext cx="324684" cy="329398"/>
          </a:xfrm>
          <a:prstGeom prst="bentConnector2">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69879F5-F555-307F-ED42-CF400841929E}"/>
              </a:ext>
              <a:ext uri="{C183D7F6-B498-43B3-948B-1728B52AA6E4}">
                <adec:decorative xmlns:adec="http://schemas.microsoft.com/office/drawing/2017/decorative" val="1"/>
              </a:ext>
            </a:extLst>
          </p:cNvPr>
          <p:cNvCxnSpPr>
            <a:cxnSpLocks/>
            <a:stCxn id="10" idx="2"/>
            <a:endCxn id="34" idx="0"/>
          </p:cNvCxnSpPr>
          <p:nvPr/>
        </p:nvCxnSpPr>
        <p:spPr>
          <a:xfrm>
            <a:off x="3487766" y="3809692"/>
            <a:ext cx="0" cy="638182"/>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06A907F-B849-1AF7-0CB3-5BF658A16ABA}"/>
              </a:ext>
              <a:ext uri="{C183D7F6-B498-43B3-948B-1728B52AA6E4}">
                <adec:decorative xmlns:adec="http://schemas.microsoft.com/office/drawing/2017/decorative" val="1"/>
              </a:ext>
            </a:extLst>
          </p:cNvPr>
          <p:cNvCxnSpPr>
            <a:cxnSpLocks/>
            <a:stCxn id="33" idx="2"/>
            <a:endCxn id="32" idx="6"/>
          </p:cNvCxnSpPr>
          <p:nvPr/>
        </p:nvCxnSpPr>
        <p:spPr>
          <a:xfrm flipH="1">
            <a:off x="9069689" y="4720277"/>
            <a:ext cx="1878711" cy="0"/>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BC0CB6A-6C1D-7D93-AF71-0575765D6EC7}"/>
              </a:ext>
              <a:ext uri="{C183D7F6-B498-43B3-948B-1728B52AA6E4}">
                <adec:decorative xmlns:adec="http://schemas.microsoft.com/office/drawing/2017/decorative" val="1"/>
              </a:ext>
            </a:extLst>
          </p:cNvPr>
          <p:cNvCxnSpPr>
            <a:cxnSpLocks/>
          </p:cNvCxnSpPr>
          <p:nvPr/>
        </p:nvCxnSpPr>
        <p:spPr>
          <a:xfrm>
            <a:off x="8774038" y="5280542"/>
            <a:ext cx="1" cy="241284"/>
          </a:xfrm>
          <a:prstGeom prst="line">
            <a:avLst/>
          </a:prstGeom>
          <a:ln w="19050" cap="rnd">
            <a:solidFill>
              <a:schemeClr val="accent1"/>
            </a:solidFill>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F75B479-626D-8E57-C80C-ED53269A7EA6}"/>
              </a:ext>
              <a:ext uri="{C183D7F6-B498-43B3-948B-1728B52AA6E4}">
                <adec:decorative xmlns:adec="http://schemas.microsoft.com/office/drawing/2017/decorative" val="1"/>
              </a:ext>
            </a:extLst>
          </p:cNvPr>
          <p:cNvSpPr txBox="1"/>
          <p:nvPr/>
        </p:nvSpPr>
        <p:spPr>
          <a:xfrm>
            <a:off x="840628" y="5521826"/>
            <a:ext cx="2421384" cy="450552"/>
          </a:xfrm>
          <a:prstGeom prst="rect">
            <a:avLst/>
          </a:prstGeom>
          <a:noFill/>
        </p:spPr>
        <p:txBody>
          <a:bodyPr wrap="square" lIns="0">
            <a:spAutoFit/>
          </a:bodyPr>
          <a:lstStyle/>
          <a:p>
            <a:pPr marL="0" marR="0" lvl="1" indent="0"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chemeClr val="accent2"/>
                </a:solidFill>
                <a:effectLst/>
                <a:uLnTx/>
                <a:uFillTx/>
                <a:latin typeface="+mj-lt"/>
                <a:cs typeface="Segoe Sans Text" pitchFamily="2" charset="0"/>
              </a:rPr>
              <a:t>Interaction with</a:t>
            </a:r>
            <a:br>
              <a:rPr kumimoji="0" lang="en-US" sz="1400" b="0" i="0" u="none" strike="noStrike" kern="0" cap="none" spc="0" normalizeH="0" baseline="0" noProof="0">
                <a:ln>
                  <a:noFill/>
                </a:ln>
                <a:solidFill>
                  <a:schemeClr val="accent2"/>
                </a:solidFill>
                <a:effectLst/>
                <a:uLnTx/>
                <a:uFillTx/>
                <a:latin typeface="+mj-lt"/>
                <a:cs typeface="Segoe Sans Text" pitchFamily="2" charset="0"/>
              </a:rPr>
            </a:br>
            <a:r>
              <a:rPr kumimoji="0" lang="en-US" sz="1400" b="0" i="0" u="none" strike="noStrike" kern="0" cap="none" spc="0" normalizeH="0" baseline="0" noProof="0">
                <a:ln>
                  <a:noFill/>
                </a:ln>
                <a:solidFill>
                  <a:schemeClr val="accent2"/>
                </a:solidFill>
                <a:effectLst/>
                <a:uLnTx/>
                <a:uFillTx/>
                <a:latin typeface="+mj-lt"/>
                <a:cs typeface="Segoe Sans Text" pitchFamily="2" charset="0"/>
              </a:rPr>
              <a:t>other products</a:t>
            </a:r>
          </a:p>
        </p:txBody>
      </p:sp>
      <p:pic>
        <p:nvPicPr>
          <p:cNvPr id="16" name="Content Placeholder 3">
            <a:extLst>
              <a:ext uri="{FF2B5EF4-FFF2-40B4-BE49-F238E27FC236}">
                <a16:creationId xmlns:a16="http://schemas.microsoft.com/office/drawing/2014/main" id="{30C950D0-A4C6-BDE4-1B8E-9D148B54F5D2}"/>
              </a:ext>
              <a:ext uri="{C183D7F6-B498-43B3-948B-1728B52AA6E4}">
                <adec:decorative xmlns:adec="http://schemas.microsoft.com/office/drawing/2017/decorative" val="1"/>
              </a:ext>
            </a:extLst>
          </p:cNvPr>
          <p:cNvPicPr>
            <a:picLocks noChangeAspect="1"/>
          </p:cNvPicPr>
          <p:nvPr/>
        </p:nvPicPr>
        <p:blipFill rotWithShape="1">
          <a:blip r:embed="rId3"/>
          <a:srcRect l="53965" t="19717" r="34358" b="65256"/>
          <a:stretch/>
        </p:blipFill>
        <p:spPr>
          <a:xfrm>
            <a:off x="6099678" y="2194859"/>
            <a:ext cx="408697" cy="267592"/>
          </a:xfrm>
          <a:prstGeom prst="rect">
            <a:avLst/>
          </a:prstGeom>
        </p:spPr>
      </p:pic>
      <p:pic>
        <p:nvPicPr>
          <p:cNvPr id="80" name="Content Placeholder 3">
            <a:extLst>
              <a:ext uri="{FF2B5EF4-FFF2-40B4-BE49-F238E27FC236}">
                <a16:creationId xmlns:a16="http://schemas.microsoft.com/office/drawing/2014/main" id="{2292814A-095B-8E1D-2ECF-F3BE73B5ED2D}"/>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3196016" y="4563896"/>
            <a:ext cx="583500" cy="312759"/>
          </a:xfrm>
          <a:prstGeom prst="rect">
            <a:avLst/>
          </a:prstGeom>
        </p:spPr>
      </p:pic>
      <p:pic>
        <p:nvPicPr>
          <p:cNvPr id="81" name="Content Placeholder 3">
            <a:extLst>
              <a:ext uri="{FF2B5EF4-FFF2-40B4-BE49-F238E27FC236}">
                <a16:creationId xmlns:a16="http://schemas.microsoft.com/office/drawing/2014/main" id="{B22EF7C3-63AB-EA0A-4199-7831074CB93F}"/>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5662562" y="4563896"/>
            <a:ext cx="583500" cy="312759"/>
          </a:xfrm>
          <a:prstGeom prst="rect">
            <a:avLst/>
          </a:prstGeom>
        </p:spPr>
      </p:pic>
      <p:pic>
        <p:nvPicPr>
          <p:cNvPr id="84" name="Content Placeholder 3">
            <a:extLst>
              <a:ext uri="{FF2B5EF4-FFF2-40B4-BE49-F238E27FC236}">
                <a16:creationId xmlns:a16="http://schemas.microsoft.com/office/drawing/2014/main" id="{8390874B-F0F3-6E8E-4178-0515FBF472DE}"/>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8482288" y="5637848"/>
            <a:ext cx="583500" cy="312759"/>
          </a:xfrm>
          <a:prstGeom prst="rect">
            <a:avLst/>
          </a:prstGeom>
        </p:spPr>
      </p:pic>
      <p:pic>
        <p:nvPicPr>
          <p:cNvPr id="85" name="Content Placeholder 3">
            <a:extLst>
              <a:ext uri="{FF2B5EF4-FFF2-40B4-BE49-F238E27FC236}">
                <a16:creationId xmlns:a16="http://schemas.microsoft.com/office/drawing/2014/main" id="{D4D49A23-36FF-D394-030A-9D4DCD905DC2}"/>
              </a:ext>
              <a:ext uri="{C183D7F6-B498-43B3-948B-1728B52AA6E4}">
                <adec:decorative xmlns:adec="http://schemas.microsoft.com/office/drawing/2017/decorative" val="1"/>
              </a:ext>
            </a:extLst>
          </p:cNvPr>
          <p:cNvPicPr>
            <a:picLocks noChangeAspect="1"/>
          </p:cNvPicPr>
          <p:nvPr/>
        </p:nvPicPr>
        <p:blipFill rotWithShape="1">
          <a:blip r:embed="rId3"/>
          <a:srcRect l="60646" t="59666" r="30787" b="28032"/>
          <a:stretch/>
        </p:blipFill>
        <p:spPr>
          <a:xfrm>
            <a:off x="6601265" y="4530094"/>
            <a:ext cx="507305" cy="370628"/>
          </a:xfrm>
          <a:prstGeom prst="rect">
            <a:avLst/>
          </a:prstGeom>
        </p:spPr>
      </p:pic>
      <p:sp>
        <p:nvSpPr>
          <p:cNvPr id="87" name="Graphic 19">
            <a:extLst>
              <a:ext uri="{FF2B5EF4-FFF2-40B4-BE49-F238E27FC236}">
                <a16:creationId xmlns:a16="http://schemas.microsoft.com/office/drawing/2014/main" id="{CF997460-758B-E452-F2CE-C01E51267915}"/>
              </a:ext>
              <a:ext uri="{C183D7F6-B498-43B3-948B-1728B52AA6E4}">
                <adec:decorative xmlns:adec="http://schemas.microsoft.com/office/drawing/2017/decorative" val="1"/>
              </a:ext>
            </a:extLst>
          </p:cNvPr>
          <p:cNvSpPr/>
          <p:nvPr/>
        </p:nvSpPr>
        <p:spPr>
          <a:xfrm>
            <a:off x="1233808" y="2178709"/>
            <a:ext cx="260390" cy="299893"/>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88" name="Freeform: Shape 87">
            <a:extLst>
              <a:ext uri="{FF2B5EF4-FFF2-40B4-BE49-F238E27FC236}">
                <a16:creationId xmlns:a16="http://schemas.microsoft.com/office/drawing/2014/main" id="{007C33CE-A22D-293A-DC98-C5EE7A49575D}"/>
              </a:ext>
              <a:ext uri="{C183D7F6-B498-43B3-948B-1728B52AA6E4}">
                <adec:decorative xmlns:adec="http://schemas.microsoft.com/office/drawing/2017/decorative" val="1"/>
              </a:ext>
            </a:extLst>
          </p:cNvPr>
          <p:cNvSpPr/>
          <p:nvPr/>
        </p:nvSpPr>
        <p:spPr>
          <a:xfrm>
            <a:off x="3363576" y="2185626"/>
            <a:ext cx="248380" cy="28605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91" name="Graphic 89">
            <a:extLst>
              <a:ext uri="{FF2B5EF4-FFF2-40B4-BE49-F238E27FC236}">
                <a16:creationId xmlns:a16="http://schemas.microsoft.com/office/drawing/2014/main" id="{AE0CCED7-0ADD-4839-8D22-F0ED5DE02CD1}"/>
              </a:ext>
              <a:ext uri="{C183D7F6-B498-43B3-948B-1728B52AA6E4}">
                <adec:decorative xmlns:adec="http://schemas.microsoft.com/office/drawing/2017/decorative" val="1"/>
              </a:ext>
            </a:extLst>
          </p:cNvPr>
          <p:cNvSpPr/>
          <p:nvPr/>
        </p:nvSpPr>
        <p:spPr>
          <a:xfrm>
            <a:off x="11044077" y="4581801"/>
            <a:ext cx="399944" cy="294853"/>
          </a:xfrm>
          <a:custGeom>
            <a:avLst/>
            <a:gdLst>
              <a:gd name="connsiteX0" fmla="*/ 59569 w 190497"/>
              <a:gd name="connsiteY0" fmla="*/ 28604 h 152428"/>
              <a:gd name="connsiteX1" fmla="*/ 76238 w 190497"/>
              <a:gd name="connsiteY1" fmla="*/ 45272 h 152428"/>
              <a:gd name="connsiteX2" fmla="*/ 76238 w 190497"/>
              <a:gd name="connsiteY2" fmla="*/ 135760 h 152428"/>
              <a:gd name="connsiteX3" fmla="*/ 59569 w 190497"/>
              <a:gd name="connsiteY3" fmla="*/ 152429 h 152428"/>
              <a:gd name="connsiteX4" fmla="*/ 16669 w 190497"/>
              <a:gd name="connsiteY4" fmla="*/ 152429 h 152428"/>
              <a:gd name="connsiteX5" fmla="*/ 0 w 190497"/>
              <a:gd name="connsiteY5" fmla="*/ 135760 h 152428"/>
              <a:gd name="connsiteX6" fmla="*/ 0 w 190497"/>
              <a:gd name="connsiteY6" fmla="*/ 45272 h 152428"/>
              <a:gd name="connsiteX7" fmla="*/ 16669 w 190497"/>
              <a:gd name="connsiteY7" fmla="*/ 28604 h 152428"/>
              <a:gd name="connsiteX8" fmla="*/ 59569 w 190497"/>
              <a:gd name="connsiteY8" fmla="*/ 28604 h 152428"/>
              <a:gd name="connsiteX9" fmla="*/ 40500 w 190497"/>
              <a:gd name="connsiteY9" fmla="*/ 119043 h 152428"/>
              <a:gd name="connsiteX10" fmla="*/ 35738 w 190497"/>
              <a:gd name="connsiteY10" fmla="*/ 119043 h 152428"/>
              <a:gd name="connsiteX11" fmla="*/ 28594 w 190497"/>
              <a:gd name="connsiteY11" fmla="*/ 126187 h 152428"/>
              <a:gd name="connsiteX12" fmla="*/ 35738 w 190497"/>
              <a:gd name="connsiteY12" fmla="*/ 133331 h 152428"/>
              <a:gd name="connsiteX13" fmla="*/ 40500 w 190497"/>
              <a:gd name="connsiteY13" fmla="*/ 133331 h 152428"/>
              <a:gd name="connsiteX14" fmla="*/ 47644 w 190497"/>
              <a:gd name="connsiteY14" fmla="*/ 126187 h 152428"/>
              <a:gd name="connsiteX15" fmla="*/ 40500 w 190497"/>
              <a:gd name="connsiteY15" fmla="*/ 119043 h 152428"/>
              <a:gd name="connsiteX16" fmla="*/ 183356 w 190497"/>
              <a:gd name="connsiteY16" fmla="*/ 109538 h 152428"/>
              <a:gd name="connsiteX17" fmla="*/ 190498 w 190497"/>
              <a:gd name="connsiteY17" fmla="*/ 116683 h 152428"/>
              <a:gd name="connsiteX18" fmla="*/ 184328 w 190497"/>
              <a:gd name="connsiteY18" fmla="*/ 123758 h 152428"/>
              <a:gd name="connsiteX19" fmla="*/ 183356 w 190497"/>
              <a:gd name="connsiteY19" fmla="*/ 123825 h 152428"/>
              <a:gd name="connsiteX20" fmla="*/ 85725 w 190497"/>
              <a:gd name="connsiteY20" fmla="*/ 123825 h 152428"/>
              <a:gd name="connsiteX21" fmla="*/ 85725 w 190497"/>
              <a:gd name="connsiteY21" fmla="*/ 109538 h 152428"/>
              <a:gd name="connsiteX22" fmla="*/ 183356 w 190497"/>
              <a:gd name="connsiteY22" fmla="*/ 109538 h 152428"/>
              <a:gd name="connsiteX23" fmla="*/ 154781 w 190497"/>
              <a:gd name="connsiteY23" fmla="*/ 0 h 152428"/>
              <a:gd name="connsiteX24" fmla="*/ 171450 w 190497"/>
              <a:gd name="connsiteY24" fmla="*/ 16669 h 152428"/>
              <a:gd name="connsiteX25" fmla="*/ 171450 w 190497"/>
              <a:gd name="connsiteY25" fmla="*/ 88106 h 152428"/>
              <a:gd name="connsiteX26" fmla="*/ 154781 w 190497"/>
              <a:gd name="connsiteY26" fmla="*/ 104775 h 152428"/>
              <a:gd name="connsiteX27" fmla="*/ 85725 w 190497"/>
              <a:gd name="connsiteY27" fmla="*/ 104775 h 152428"/>
              <a:gd name="connsiteX28" fmla="*/ 85725 w 190497"/>
              <a:gd name="connsiteY28" fmla="*/ 38100 h 152428"/>
              <a:gd name="connsiteX29" fmla="*/ 68104 w 190497"/>
              <a:gd name="connsiteY29" fmla="*/ 19107 h 152428"/>
              <a:gd name="connsiteX30" fmla="*/ 66675 w 190497"/>
              <a:gd name="connsiteY30" fmla="*/ 19050 h 152428"/>
              <a:gd name="connsiteX31" fmla="*/ 19050 w 190497"/>
              <a:gd name="connsiteY31" fmla="*/ 19050 h 152428"/>
              <a:gd name="connsiteX32" fmla="*/ 19050 w 190497"/>
              <a:gd name="connsiteY32" fmla="*/ 16669 h 152428"/>
              <a:gd name="connsiteX33" fmla="*/ 35719 w 190497"/>
              <a:gd name="connsiteY33" fmla="*/ 0 h 152428"/>
              <a:gd name="connsiteX34" fmla="*/ 154781 w 190497"/>
              <a:gd name="connsiteY34" fmla="*/ 0 h 15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497" h="152428">
                <a:moveTo>
                  <a:pt x="59569" y="28604"/>
                </a:moveTo>
                <a:cubicBezTo>
                  <a:pt x="68780" y="28604"/>
                  <a:pt x="76238" y="36071"/>
                  <a:pt x="76238" y="45272"/>
                </a:cubicBezTo>
                <a:lnTo>
                  <a:pt x="76238" y="135760"/>
                </a:lnTo>
                <a:cubicBezTo>
                  <a:pt x="76238" y="144966"/>
                  <a:pt x="68775" y="152429"/>
                  <a:pt x="59569" y="152429"/>
                </a:cubicBezTo>
                <a:lnTo>
                  <a:pt x="16669" y="152429"/>
                </a:lnTo>
                <a:cubicBezTo>
                  <a:pt x="7463" y="152429"/>
                  <a:pt x="0" y="144966"/>
                  <a:pt x="0" y="135760"/>
                </a:cubicBezTo>
                <a:lnTo>
                  <a:pt x="0" y="45272"/>
                </a:lnTo>
                <a:cubicBezTo>
                  <a:pt x="0" y="36071"/>
                  <a:pt x="7468" y="28604"/>
                  <a:pt x="16669" y="28604"/>
                </a:cubicBezTo>
                <a:lnTo>
                  <a:pt x="59569" y="28604"/>
                </a:lnTo>
                <a:close/>
                <a:moveTo>
                  <a:pt x="40500" y="119043"/>
                </a:moveTo>
                <a:lnTo>
                  <a:pt x="35738" y="119043"/>
                </a:lnTo>
                <a:cubicBezTo>
                  <a:pt x="31792" y="119043"/>
                  <a:pt x="28594" y="122242"/>
                  <a:pt x="28594" y="126187"/>
                </a:cubicBezTo>
                <a:cubicBezTo>
                  <a:pt x="28594" y="130133"/>
                  <a:pt x="31792" y="133331"/>
                  <a:pt x="35738" y="133331"/>
                </a:cubicBezTo>
                <a:lnTo>
                  <a:pt x="40500" y="133331"/>
                </a:lnTo>
                <a:cubicBezTo>
                  <a:pt x="44446" y="133331"/>
                  <a:pt x="47644" y="130133"/>
                  <a:pt x="47644" y="126187"/>
                </a:cubicBezTo>
                <a:cubicBezTo>
                  <a:pt x="47644" y="122242"/>
                  <a:pt x="44446" y="119043"/>
                  <a:pt x="40500" y="119043"/>
                </a:cubicBezTo>
                <a:close/>
                <a:moveTo>
                  <a:pt x="183356" y="109538"/>
                </a:moveTo>
                <a:cubicBezTo>
                  <a:pt x="187302" y="109539"/>
                  <a:pt x="190499" y="112738"/>
                  <a:pt x="190498" y="116683"/>
                </a:cubicBezTo>
                <a:cubicBezTo>
                  <a:pt x="190497" y="120252"/>
                  <a:pt x="187863" y="123272"/>
                  <a:pt x="184328" y="123758"/>
                </a:cubicBezTo>
                <a:lnTo>
                  <a:pt x="183356" y="123825"/>
                </a:lnTo>
                <a:lnTo>
                  <a:pt x="85725" y="123825"/>
                </a:lnTo>
                <a:lnTo>
                  <a:pt x="85725" y="109538"/>
                </a:lnTo>
                <a:lnTo>
                  <a:pt x="183356" y="109538"/>
                </a:lnTo>
                <a:close/>
                <a:moveTo>
                  <a:pt x="154781" y="0"/>
                </a:moveTo>
                <a:cubicBezTo>
                  <a:pt x="163982" y="0"/>
                  <a:pt x="171450" y="7468"/>
                  <a:pt x="171450" y="16669"/>
                </a:cubicBezTo>
                <a:lnTo>
                  <a:pt x="171450" y="88106"/>
                </a:lnTo>
                <a:cubicBezTo>
                  <a:pt x="171450" y="97312"/>
                  <a:pt x="163987" y="104775"/>
                  <a:pt x="154781" y="104775"/>
                </a:cubicBezTo>
                <a:lnTo>
                  <a:pt x="85725" y="104775"/>
                </a:lnTo>
                <a:lnTo>
                  <a:pt x="85725" y="38100"/>
                </a:lnTo>
                <a:cubicBezTo>
                  <a:pt x="85723" y="28135"/>
                  <a:pt x="78041" y="19855"/>
                  <a:pt x="68104" y="19107"/>
                </a:cubicBezTo>
                <a:lnTo>
                  <a:pt x="66675" y="19050"/>
                </a:lnTo>
                <a:lnTo>
                  <a:pt x="19050" y="19050"/>
                </a:lnTo>
                <a:lnTo>
                  <a:pt x="19050" y="16669"/>
                </a:lnTo>
                <a:cubicBezTo>
                  <a:pt x="19050" y="7468"/>
                  <a:pt x="26518" y="0"/>
                  <a:pt x="35719" y="0"/>
                </a:cubicBezTo>
                <a:lnTo>
                  <a:pt x="154781" y="0"/>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noProof="0">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1A4C677A-0BDE-8597-F7DC-DA402A03EF3E}"/>
              </a:ext>
              <a:ext uri="{C183D7F6-B498-43B3-948B-1728B52AA6E4}">
                <adec:decorative xmlns:adec="http://schemas.microsoft.com/office/drawing/2017/decorative" val="1"/>
              </a:ext>
            </a:extLst>
          </p:cNvPr>
          <p:cNvSpPr txBox="1"/>
          <p:nvPr/>
        </p:nvSpPr>
        <p:spPr>
          <a:xfrm>
            <a:off x="2979011" y="4871375"/>
            <a:ext cx="1046749" cy="242605"/>
          </a:xfrm>
          <a:prstGeom prst="rect">
            <a:avLst/>
          </a:prstGeom>
          <a:noFill/>
        </p:spPr>
        <p:txBody>
          <a:bodyPr wrap="square" lIns="0" r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effectLst/>
                <a:uLnTx/>
                <a:uFillTx/>
                <a:latin typeface="+mj-lt"/>
                <a:cs typeface="Segoe Sans Text" pitchFamily="2" charset="0"/>
              </a:rPr>
              <a:t>AI enrichment</a:t>
            </a:r>
          </a:p>
        </p:txBody>
      </p:sp>
      <p:pic>
        <p:nvPicPr>
          <p:cNvPr id="40" name="Graphic 39">
            <a:extLst>
              <a:ext uri="{FF2B5EF4-FFF2-40B4-BE49-F238E27FC236}">
                <a16:creationId xmlns:a16="http://schemas.microsoft.com/office/drawing/2014/main" id="{F84ACD4B-31FE-B0EC-4089-D7EEE9C5FCF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87137" y="4453300"/>
            <a:ext cx="591303" cy="544805"/>
          </a:xfrm>
          <a:prstGeom prst="rect">
            <a:avLst/>
          </a:prstGeom>
          <a:effectLst>
            <a:outerShdw blurRad="63500" dist="127000" dir="2700000" algn="tl" rotWithShape="0">
              <a:srgbClr val="454142">
                <a:alpha val="20000"/>
              </a:srgbClr>
            </a:outerShdw>
          </a:effectLst>
        </p:spPr>
      </p:pic>
      <p:sp>
        <p:nvSpPr>
          <p:cNvPr id="7" name="TextBox 6">
            <a:extLst>
              <a:ext uri="{FF2B5EF4-FFF2-40B4-BE49-F238E27FC236}">
                <a16:creationId xmlns:a16="http://schemas.microsoft.com/office/drawing/2014/main" id="{54E78EA2-85AF-BA75-5438-CAAA2AC5D135}"/>
              </a:ext>
            </a:extLst>
          </p:cNvPr>
          <p:cNvSpPr txBox="1"/>
          <p:nvPr/>
        </p:nvSpPr>
        <p:spPr>
          <a:xfrm>
            <a:off x="5368140" y="5905651"/>
            <a:ext cx="1046749" cy="424732"/>
          </a:xfrm>
          <a:prstGeom prst="rect">
            <a:avLst/>
          </a:prstGeom>
          <a:noFill/>
        </p:spPr>
        <p:txBody>
          <a:bodyPr wrap="square" lIns="0" rIns="0">
            <a:spAutoFit/>
          </a:bodyPr>
          <a:lstStyle/>
          <a:p>
            <a:pPr marL="0" lvl="1" algn="ctr" defTabSz="914102" fontAlgn="base">
              <a:lnSpc>
                <a:spcPct val="90000"/>
              </a:lnSpc>
              <a:spcAft>
                <a:spcPct val="0"/>
              </a:spcAft>
              <a:buSzPct val="90000"/>
              <a:defRPr/>
            </a:pPr>
            <a:r>
              <a:rPr lang="en-US" sz="1200" kern="0" noProof="0">
                <a:solidFill>
                  <a:srgbClr val="000000"/>
                </a:solidFill>
                <a:latin typeface="Segoe Sans Text Semibold"/>
                <a:cs typeface="Segoe UI" panose="020B0502040204020203" pitchFamily="34" charset="0"/>
              </a:rPr>
              <a:t>Azure AI Vision</a:t>
            </a:r>
          </a:p>
        </p:txBody>
      </p:sp>
      <p:pic>
        <p:nvPicPr>
          <p:cNvPr id="29" name="Content Placeholder 3">
            <a:extLst>
              <a:ext uri="{FF2B5EF4-FFF2-40B4-BE49-F238E27FC236}">
                <a16:creationId xmlns:a16="http://schemas.microsoft.com/office/drawing/2014/main" id="{A6DE060E-D42D-AC38-905D-FBCFD4A318CE}"/>
              </a:ext>
              <a:ext uri="{C183D7F6-B498-43B3-948B-1728B52AA6E4}">
                <adec:decorative xmlns:adec="http://schemas.microsoft.com/office/drawing/2017/decorative" val="1"/>
              </a:ext>
            </a:extLst>
          </p:cNvPr>
          <p:cNvPicPr>
            <a:picLocks noChangeAspect="1"/>
          </p:cNvPicPr>
          <p:nvPr/>
        </p:nvPicPr>
        <p:blipFill rotWithShape="1">
          <a:blip r:embed="rId3"/>
          <a:srcRect l="35591" t="57404" r="52732" b="30294"/>
          <a:stretch/>
        </p:blipFill>
        <p:spPr>
          <a:xfrm>
            <a:off x="5599765" y="5495166"/>
            <a:ext cx="583500" cy="312759"/>
          </a:xfrm>
          <a:prstGeom prst="rect">
            <a:avLst/>
          </a:prstGeom>
        </p:spPr>
      </p:pic>
      <p:sp>
        <p:nvSpPr>
          <p:cNvPr id="37" name="TextBox 36">
            <a:extLst>
              <a:ext uri="{FF2B5EF4-FFF2-40B4-BE49-F238E27FC236}">
                <a16:creationId xmlns:a16="http://schemas.microsoft.com/office/drawing/2014/main" id="{588A67A8-F3BC-13D3-7A6D-1505D99A8E6F}"/>
              </a:ext>
            </a:extLst>
          </p:cNvPr>
          <p:cNvSpPr txBox="1"/>
          <p:nvPr/>
        </p:nvSpPr>
        <p:spPr>
          <a:xfrm>
            <a:off x="6252205" y="5903168"/>
            <a:ext cx="1046749" cy="590931"/>
          </a:xfrm>
          <a:prstGeom prst="rect">
            <a:avLst/>
          </a:prstGeom>
          <a:noFill/>
        </p:spPr>
        <p:txBody>
          <a:bodyPr wrap="square" lIns="0" rIns="0">
            <a:spAutoFit/>
          </a:bodyPr>
          <a:lstStyle/>
          <a:p>
            <a:pPr marL="0" lvl="1" algn="ctr" defTabSz="914102" fontAlgn="base">
              <a:lnSpc>
                <a:spcPct val="90000"/>
              </a:lnSpc>
              <a:spcAft>
                <a:spcPct val="0"/>
              </a:spcAft>
              <a:buSzPct val="90000"/>
              <a:defRPr/>
            </a:pPr>
            <a:r>
              <a:rPr lang="en-US" sz="1200" kern="0" noProof="0">
                <a:solidFill>
                  <a:srgbClr val="000000"/>
                </a:solidFill>
                <a:latin typeface="Segoe Sans Text Semibold"/>
                <a:cs typeface="Segoe UI" panose="020B0502040204020203" pitchFamily="34" charset="0"/>
              </a:rPr>
              <a:t>Azure AI Foundry model catalog</a:t>
            </a:r>
          </a:p>
        </p:txBody>
      </p:sp>
      <p:pic>
        <p:nvPicPr>
          <p:cNvPr id="41" name="Picture 2" descr="Azure Machine Learning - Visual Studio Marketplace">
            <a:extLst>
              <a:ext uri="{FF2B5EF4-FFF2-40B4-BE49-F238E27FC236}">
                <a16:creationId xmlns:a16="http://schemas.microsoft.com/office/drawing/2014/main" id="{280A0B0C-07E6-CF09-FC7B-6C2F609F00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5833" y="5423517"/>
            <a:ext cx="319491" cy="31674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04905240-1FCE-9F38-58F5-DEBE8A37A1B9}"/>
              </a:ext>
              <a:ext uri="{C183D7F6-B498-43B3-948B-1728B52AA6E4}">
                <adec:decorative xmlns:adec="http://schemas.microsoft.com/office/drawing/2017/decorative" val="1"/>
              </a:ext>
            </a:extLst>
          </p:cNvPr>
          <p:cNvCxnSpPr>
            <a:cxnSpLocks/>
          </p:cNvCxnSpPr>
          <p:nvPr/>
        </p:nvCxnSpPr>
        <p:spPr>
          <a:xfrm flipH="1">
            <a:off x="1553576" y="2311060"/>
            <a:ext cx="1638539" cy="0"/>
          </a:xfrm>
          <a:prstGeom prst="straightConnector1">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95E6A8E-7779-9215-9480-8F928E8170F7}"/>
              </a:ext>
            </a:extLst>
          </p:cNvPr>
          <p:cNvSpPr txBox="1"/>
          <p:nvPr/>
        </p:nvSpPr>
        <p:spPr>
          <a:xfrm>
            <a:off x="2894588" y="5108700"/>
            <a:ext cx="1378204" cy="923330"/>
          </a:xfrm>
          <a:prstGeom prst="rect">
            <a:avLst/>
          </a:prstGeom>
          <a:noFill/>
        </p:spPr>
        <p:txBody>
          <a:bodyPr wrap="square" lIns="0" tIns="0" rIns="0" bIns="0" rtlCol="0">
            <a:spAutoFit/>
          </a:bodyPr>
          <a:lstStyle/>
          <a:p>
            <a:pPr algn="l"/>
            <a:r>
              <a:rPr lang="en-US" sz="1200" kern="0" noProof="0">
                <a:latin typeface="+mj-lt"/>
                <a:cs typeface="Segoe Sans Text" pitchFamily="2" charset="0"/>
              </a:rPr>
              <a:t>(</a:t>
            </a:r>
            <a:r>
              <a:rPr lang="en-US" sz="1200" kern="0" noProof="0">
                <a:solidFill>
                  <a:srgbClr val="067FD1"/>
                </a:solidFill>
                <a:latin typeface="+mj-lt"/>
                <a:cs typeface="Segoe Sans Text" pitchFamily="2" charset="0"/>
              </a:rPr>
              <a:t>Layout parsing and c</a:t>
            </a:r>
            <a:r>
              <a:rPr kumimoji="0" lang="en-US" sz="1200" b="0" i="0" u="none" strike="noStrike" kern="0" cap="none" spc="0" normalizeH="0" baseline="0" noProof="0">
                <a:ln>
                  <a:noFill/>
                </a:ln>
                <a:solidFill>
                  <a:srgbClr val="067FD1"/>
                </a:solidFill>
                <a:effectLst/>
                <a:uLnTx/>
                <a:uFillTx/>
                <a:latin typeface="+mj-lt"/>
                <a:cs typeface="Segoe Sans Text" pitchFamily="2" charset="0"/>
              </a:rPr>
              <a:t>hunking</a:t>
            </a:r>
            <a:r>
              <a:rPr kumimoji="0" lang="en-US" sz="1200" b="0" i="0" u="none" strike="noStrike" kern="0" cap="none" spc="0" normalizeH="0" baseline="0" noProof="0">
                <a:ln>
                  <a:noFill/>
                </a:ln>
                <a:effectLst/>
                <a:uLnTx/>
                <a:uFillTx/>
                <a:latin typeface="+mj-lt"/>
                <a:cs typeface="Segoe Sans Text" pitchFamily="2" charset="0"/>
              </a:rPr>
              <a:t>, other AI Services transformations via AI skills)</a:t>
            </a:r>
            <a:endParaRPr lang="en-US" sz="1200" noProof="0"/>
          </a:p>
        </p:txBody>
      </p:sp>
    </p:spTree>
    <p:extLst>
      <p:ext uri="{BB962C8B-B14F-4D97-AF65-F5344CB8AC3E}">
        <p14:creationId xmlns:p14="http://schemas.microsoft.com/office/powerpoint/2010/main" val="34604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E1C42-95A2-5C39-545F-98FA1B6BE8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A7B32F-D249-74A7-4A4F-ED5FD7D3A559}"/>
              </a:ext>
            </a:extLst>
          </p:cNvPr>
          <p:cNvSpPr>
            <a:spLocks noGrp="1"/>
          </p:cNvSpPr>
          <p:nvPr>
            <p:ph type="title"/>
          </p:nvPr>
        </p:nvSpPr>
        <p:spPr>
          <a:xfrm>
            <a:off x="588963" y="457200"/>
            <a:ext cx="11017250" cy="861774"/>
          </a:xfrm>
        </p:spPr>
        <p:txBody>
          <a:bodyPr/>
          <a:lstStyle/>
          <a:p>
            <a:r>
              <a:rPr lang="en-US" noProof="0"/>
              <a:t>Integrated Vectorization visualization</a:t>
            </a:r>
            <a:br>
              <a:rPr lang="en-US" noProof="0"/>
            </a:br>
            <a:r>
              <a:rPr lang="en-US" sz="2000" spc="0" noProof="0">
                <a:solidFill>
                  <a:schemeClr val="tx1"/>
                </a:solidFill>
              </a:rPr>
              <a:t>High Level Comparison between native parsing vs. document layout parsing and chunking</a:t>
            </a:r>
          </a:p>
        </p:txBody>
      </p:sp>
      <p:pic>
        <p:nvPicPr>
          <p:cNvPr id="3" name="Picture 2">
            <a:extLst>
              <a:ext uri="{FF2B5EF4-FFF2-40B4-BE49-F238E27FC236}">
                <a16:creationId xmlns:a16="http://schemas.microsoft.com/office/drawing/2014/main" id="{58356D81-1B1A-C3F3-A415-C7ECA6B82A4E}"/>
              </a:ext>
            </a:extLst>
          </p:cNvPr>
          <p:cNvPicPr>
            <a:picLocks noChangeAspect="1"/>
          </p:cNvPicPr>
          <p:nvPr/>
        </p:nvPicPr>
        <p:blipFill>
          <a:blip r:embed="rId3"/>
          <a:stretch>
            <a:fillRect/>
          </a:stretch>
        </p:blipFill>
        <p:spPr>
          <a:xfrm>
            <a:off x="5186836" y="1495173"/>
            <a:ext cx="6095138" cy="23510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53615953-2DA9-3A30-316F-5926D98A5B4F}"/>
              </a:ext>
            </a:extLst>
          </p:cNvPr>
          <p:cNvSpPr txBox="1"/>
          <p:nvPr/>
        </p:nvSpPr>
        <p:spPr>
          <a:xfrm>
            <a:off x="1059106" y="2443722"/>
            <a:ext cx="2582437" cy="553998"/>
          </a:xfrm>
          <a:prstGeom prst="rect">
            <a:avLst/>
          </a:prstGeom>
          <a:noFill/>
        </p:spPr>
        <p:txBody>
          <a:bodyPr wrap="none" lIns="0" tIns="0" rIns="0" bIns="0" rtlCol="0">
            <a:spAutoFit/>
          </a:bodyPr>
          <a:lstStyle/>
          <a:p>
            <a:pPr algn="ctr"/>
            <a:r>
              <a:rPr lang="en-US" sz="1800" noProof="0"/>
              <a:t>AI Search Native Indexers</a:t>
            </a:r>
          </a:p>
          <a:p>
            <a:pPr algn="ctr"/>
            <a:r>
              <a:rPr lang="en-US" sz="1800" noProof="0"/>
              <a:t>Parsing</a:t>
            </a:r>
          </a:p>
        </p:txBody>
      </p:sp>
      <p:pic>
        <p:nvPicPr>
          <p:cNvPr id="15" name="Picture 14">
            <a:extLst>
              <a:ext uri="{FF2B5EF4-FFF2-40B4-BE49-F238E27FC236}">
                <a16:creationId xmlns:a16="http://schemas.microsoft.com/office/drawing/2014/main" id="{07D4628B-1126-630C-797B-DB2D0ABF265E}"/>
              </a:ext>
            </a:extLst>
          </p:cNvPr>
          <p:cNvPicPr>
            <a:picLocks noChangeAspect="1"/>
          </p:cNvPicPr>
          <p:nvPr/>
        </p:nvPicPr>
        <p:blipFill>
          <a:blip r:embed="rId4"/>
          <a:stretch>
            <a:fillRect/>
          </a:stretch>
        </p:blipFill>
        <p:spPr>
          <a:xfrm>
            <a:off x="5186836" y="4147858"/>
            <a:ext cx="6095138" cy="25345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4" name="TextBox 43">
            <a:extLst>
              <a:ext uri="{FF2B5EF4-FFF2-40B4-BE49-F238E27FC236}">
                <a16:creationId xmlns:a16="http://schemas.microsoft.com/office/drawing/2014/main" id="{6FCFA0CC-987C-F3A4-FEFB-D08F78BCF1BA}"/>
              </a:ext>
            </a:extLst>
          </p:cNvPr>
          <p:cNvSpPr txBox="1"/>
          <p:nvPr/>
        </p:nvSpPr>
        <p:spPr>
          <a:xfrm>
            <a:off x="789194" y="4799575"/>
            <a:ext cx="2630528" cy="830997"/>
          </a:xfrm>
          <a:prstGeom prst="rect">
            <a:avLst/>
          </a:prstGeom>
          <a:noFill/>
        </p:spPr>
        <p:txBody>
          <a:bodyPr wrap="none" lIns="0" tIns="0" rIns="0" bIns="0" rtlCol="0">
            <a:spAutoFit/>
          </a:bodyPr>
          <a:lstStyle/>
          <a:p>
            <a:pPr algn="ctr"/>
            <a:r>
              <a:rPr lang="en-US" sz="1800" noProof="0"/>
              <a:t>AI Document Intelligence </a:t>
            </a:r>
          </a:p>
          <a:p>
            <a:pPr algn="ctr"/>
            <a:r>
              <a:rPr lang="en-US" sz="1800" noProof="0"/>
              <a:t>Layout Skill Parsing </a:t>
            </a:r>
          </a:p>
          <a:p>
            <a:pPr algn="ctr"/>
            <a:r>
              <a:rPr lang="en-US" sz="1800" noProof="0"/>
              <a:t>and Markdown Chunking</a:t>
            </a:r>
          </a:p>
        </p:txBody>
      </p:sp>
      <p:sp>
        <p:nvSpPr>
          <p:cNvPr id="45" name="Arrow: Right 44">
            <a:extLst>
              <a:ext uri="{FF2B5EF4-FFF2-40B4-BE49-F238E27FC236}">
                <a16:creationId xmlns:a16="http://schemas.microsoft.com/office/drawing/2014/main" id="{80C65B02-A9F9-DB1F-6179-AE6BC149AF7B}"/>
              </a:ext>
            </a:extLst>
          </p:cNvPr>
          <p:cNvSpPr/>
          <p:nvPr/>
        </p:nvSpPr>
        <p:spPr bwMode="auto">
          <a:xfrm>
            <a:off x="3983666" y="2440666"/>
            <a:ext cx="652130" cy="4600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1" name="Arrow: Right 50">
            <a:extLst>
              <a:ext uri="{FF2B5EF4-FFF2-40B4-BE49-F238E27FC236}">
                <a16:creationId xmlns:a16="http://schemas.microsoft.com/office/drawing/2014/main" id="{BC7204D9-D406-5B39-3175-C1BFBD4E06A0}"/>
              </a:ext>
            </a:extLst>
          </p:cNvPr>
          <p:cNvSpPr/>
          <p:nvPr/>
        </p:nvSpPr>
        <p:spPr bwMode="auto">
          <a:xfrm>
            <a:off x="3983666" y="4825186"/>
            <a:ext cx="652130" cy="4600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435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EEB3-36DA-C097-FB3A-868C74A1FCB2}"/>
            </a:ext>
          </a:extLst>
        </p:cNvPr>
        <p:cNvGrpSpPr/>
        <p:nvPr/>
      </p:nvGrpSpPr>
      <p:grpSpPr>
        <a:xfrm>
          <a:off x="0" y="0"/>
          <a:ext cx="0" cy="0"/>
          <a:chOff x="0" y="0"/>
          <a:chExt cx="0" cy="0"/>
        </a:xfrm>
      </p:grpSpPr>
      <p:sp>
        <p:nvSpPr>
          <p:cNvPr id="30" name="Title 29">
            <a:extLst>
              <a:ext uri="{FF2B5EF4-FFF2-40B4-BE49-F238E27FC236}">
                <a16:creationId xmlns:a16="http://schemas.microsoft.com/office/drawing/2014/main" id="{D6013579-7414-AB4B-53FF-AB9445CA6852}"/>
              </a:ext>
            </a:extLst>
          </p:cNvPr>
          <p:cNvSpPr>
            <a:spLocks noGrp="1"/>
          </p:cNvSpPr>
          <p:nvPr>
            <p:ph type="title"/>
          </p:nvPr>
        </p:nvSpPr>
        <p:spPr/>
        <p:txBody>
          <a:bodyPr/>
          <a:lstStyle/>
          <a:p>
            <a:r>
              <a:rPr lang="en-US" noProof="0">
                <a:solidFill>
                  <a:schemeClr val="accent1"/>
                </a:solidFill>
              </a:rPr>
              <a:t>Processing text with Azure AI Search</a:t>
            </a:r>
          </a:p>
        </p:txBody>
      </p:sp>
      <p:grpSp>
        <p:nvGrpSpPr>
          <p:cNvPr id="20" name="Group 19" descr="Processing text with Azure AI Search flow chart">
            <a:extLst>
              <a:ext uri="{FF2B5EF4-FFF2-40B4-BE49-F238E27FC236}">
                <a16:creationId xmlns:a16="http://schemas.microsoft.com/office/drawing/2014/main" id="{1C0911DC-AB39-A025-C0E5-84554E7AFC9F}"/>
              </a:ext>
            </a:extLst>
          </p:cNvPr>
          <p:cNvGrpSpPr/>
          <p:nvPr/>
        </p:nvGrpSpPr>
        <p:grpSpPr>
          <a:xfrm>
            <a:off x="991766" y="1463195"/>
            <a:ext cx="9901759" cy="4330922"/>
            <a:chOff x="991766" y="1463195"/>
            <a:chExt cx="9901759" cy="4330922"/>
          </a:xfrm>
        </p:grpSpPr>
        <p:sp>
          <p:nvSpPr>
            <p:cNvPr id="4" name="TextBox 3">
              <a:extLst>
                <a:ext uri="{FF2B5EF4-FFF2-40B4-BE49-F238E27FC236}">
                  <a16:creationId xmlns:a16="http://schemas.microsoft.com/office/drawing/2014/main" id="{C2E8B654-AD26-335F-868A-14D66919AA5B}"/>
                </a:ext>
              </a:extLst>
            </p:cNvPr>
            <p:cNvSpPr txBox="1"/>
            <p:nvPr/>
          </p:nvSpPr>
          <p:spPr>
            <a:xfrm>
              <a:off x="1013457" y="245754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Ingest data</a:t>
              </a:r>
            </a:p>
          </p:txBody>
        </p:sp>
        <p:sp>
          <p:nvSpPr>
            <p:cNvPr id="6" name="TextBox 5">
              <a:extLst>
                <a:ext uri="{FF2B5EF4-FFF2-40B4-BE49-F238E27FC236}">
                  <a16:creationId xmlns:a16="http://schemas.microsoft.com/office/drawing/2014/main" id="{B9A117FF-74F6-4C5E-3F10-C0C58C05FF4B}"/>
                </a:ext>
              </a:extLst>
            </p:cNvPr>
            <p:cNvSpPr txBox="1"/>
            <p:nvPr/>
          </p:nvSpPr>
          <p:spPr>
            <a:xfrm>
              <a:off x="2972705" y="2263650"/>
              <a:ext cx="1027752" cy="480131"/>
            </a:xfrm>
            <a:prstGeom prst="rect">
              <a:avLst/>
            </a:prstGeom>
            <a:noFill/>
          </p:spPr>
          <p:txBody>
            <a:bodyPr wrap="square" lIns="0" tIns="45720" rIns="0" bIns="45720" anchor="t">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E</a:t>
              </a:r>
              <a:r>
                <a:rPr kumimoji="0" lang="en-US" sz="1400" b="0" i="0" u="none" strike="noStrike" kern="0" cap="none" spc="0" normalizeH="0" baseline="0" noProof="0" err="1">
                  <a:ln>
                    <a:noFill/>
                  </a:ln>
                  <a:solidFill>
                    <a:srgbClr val="000000"/>
                  </a:solidFill>
                  <a:effectLst/>
                  <a:uLnTx/>
                  <a:uFillTx/>
                  <a:latin typeface="Segoe UI Semibold"/>
                  <a:ea typeface="+mn-ea"/>
                  <a:cs typeface="Segoe Sans Text" pitchFamily="2" charset="0"/>
                </a:rPr>
                <a:t>xtraction</a:t>
              </a: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 and parsing</a:t>
              </a:r>
            </a:p>
          </p:txBody>
        </p:sp>
        <p:sp>
          <p:nvSpPr>
            <p:cNvPr id="7" name="TextBox 6">
              <a:extLst>
                <a:ext uri="{FF2B5EF4-FFF2-40B4-BE49-F238E27FC236}">
                  <a16:creationId xmlns:a16="http://schemas.microsoft.com/office/drawing/2014/main" id="{FD5C86D5-0FE8-B7F3-E7E0-99F59EE253D8}"/>
                </a:ext>
              </a:extLst>
            </p:cNvPr>
            <p:cNvSpPr txBox="1"/>
            <p:nvPr/>
          </p:nvSpPr>
          <p:spPr>
            <a:xfrm>
              <a:off x="4703259" y="2263650"/>
              <a:ext cx="1135730" cy="4801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Enrichment and chunking</a:t>
              </a:r>
            </a:p>
          </p:txBody>
        </p:sp>
        <p:sp>
          <p:nvSpPr>
            <p:cNvPr id="8" name="TextBox 7">
              <a:extLst>
                <a:ext uri="{FF2B5EF4-FFF2-40B4-BE49-F238E27FC236}">
                  <a16:creationId xmlns:a16="http://schemas.microsoft.com/office/drawing/2014/main" id="{2B51D575-0D35-0ECA-59B1-F9B8FF19AEB5}"/>
                </a:ext>
              </a:extLst>
            </p:cNvPr>
            <p:cNvSpPr txBox="1"/>
            <p:nvPr/>
          </p:nvSpPr>
          <p:spPr>
            <a:xfrm>
              <a:off x="9865773" y="245754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Index</a:t>
              </a:r>
            </a:p>
          </p:txBody>
        </p:sp>
        <p:sp useBgFill="1">
          <p:nvSpPr>
            <p:cNvPr id="10" name="Oval 9">
              <a:extLst>
                <a:ext uri="{FF2B5EF4-FFF2-40B4-BE49-F238E27FC236}">
                  <a16:creationId xmlns:a16="http://schemas.microsoft.com/office/drawing/2014/main" id="{7FE846B0-877F-3546-2280-03C7FF66DDDB}"/>
                </a:ext>
                <a:ext uri="{C183D7F6-B498-43B3-948B-1728B52AA6E4}">
                  <adec:decorative xmlns:adec="http://schemas.microsoft.com/office/drawing/2017/decorative" val="1"/>
                </a:ext>
              </a:extLst>
            </p:cNvPr>
            <p:cNvSpPr/>
            <p:nvPr/>
          </p:nvSpPr>
          <p:spPr bwMode="auto">
            <a:xfrm>
              <a:off x="1271793"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1" name="Oval 10">
              <a:extLst>
                <a:ext uri="{FF2B5EF4-FFF2-40B4-BE49-F238E27FC236}">
                  <a16:creationId xmlns:a16="http://schemas.microsoft.com/office/drawing/2014/main" id="{EE0265A8-7617-EA60-0BDB-90C531ED687E}"/>
                </a:ext>
                <a:ext uri="{C183D7F6-B498-43B3-948B-1728B52AA6E4}">
                  <adec:decorative xmlns:adec="http://schemas.microsoft.com/office/drawing/2017/decorative" val="1"/>
                </a:ext>
              </a:extLst>
            </p:cNvPr>
            <p:cNvSpPr/>
            <p:nvPr/>
          </p:nvSpPr>
          <p:spPr bwMode="auto">
            <a:xfrm>
              <a:off x="3173304"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2" name="Oval 11">
              <a:extLst>
                <a:ext uri="{FF2B5EF4-FFF2-40B4-BE49-F238E27FC236}">
                  <a16:creationId xmlns:a16="http://schemas.microsoft.com/office/drawing/2014/main" id="{2F110679-ABA3-81D3-7754-D29BD46AA86E}"/>
                </a:ext>
                <a:ext uri="{C183D7F6-B498-43B3-948B-1728B52AA6E4}">
                  <adec:decorative xmlns:adec="http://schemas.microsoft.com/office/drawing/2017/decorative" val="1"/>
                </a:ext>
              </a:extLst>
            </p:cNvPr>
            <p:cNvSpPr/>
            <p:nvPr/>
          </p:nvSpPr>
          <p:spPr bwMode="auto">
            <a:xfrm>
              <a:off x="5003632"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3" name="Oval 12">
              <a:extLst>
                <a:ext uri="{FF2B5EF4-FFF2-40B4-BE49-F238E27FC236}">
                  <a16:creationId xmlns:a16="http://schemas.microsoft.com/office/drawing/2014/main" id="{4266FA6C-E402-8ED7-F675-CED0D21B3466}"/>
                </a:ext>
                <a:ext uri="{C183D7F6-B498-43B3-948B-1728B52AA6E4}">
                  <adec:decorative xmlns:adec="http://schemas.microsoft.com/office/drawing/2017/decorative" val="1"/>
                </a:ext>
              </a:extLst>
            </p:cNvPr>
            <p:cNvSpPr/>
            <p:nvPr/>
          </p:nvSpPr>
          <p:spPr bwMode="auto">
            <a:xfrm>
              <a:off x="10166620"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3" name="Oval 2">
              <a:extLst>
                <a:ext uri="{FF2B5EF4-FFF2-40B4-BE49-F238E27FC236}">
                  <a16:creationId xmlns:a16="http://schemas.microsoft.com/office/drawing/2014/main" id="{518C1ACF-B183-524E-DB46-1513267D308E}"/>
                </a:ext>
                <a:ext uri="{C183D7F6-B498-43B3-948B-1728B52AA6E4}">
                  <adec:decorative xmlns:adec="http://schemas.microsoft.com/office/drawing/2017/decorative" val="1"/>
                </a:ext>
              </a:extLst>
            </p:cNvPr>
            <p:cNvSpPr/>
            <p:nvPr/>
          </p:nvSpPr>
          <p:spPr bwMode="auto">
            <a:xfrm>
              <a:off x="7296383"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pic>
          <p:nvPicPr>
            <p:cNvPr id="18" name="Content Placeholder 3" descr="A white cloud with a magnifying glass&#10;&#10;Description automatically generated">
              <a:extLst>
                <a:ext uri="{FF2B5EF4-FFF2-40B4-BE49-F238E27FC236}">
                  <a16:creationId xmlns:a16="http://schemas.microsoft.com/office/drawing/2014/main" id="{2F6A59D1-44B1-F57D-38BC-DCA7F1F3E062}"/>
                </a:ext>
                <a:ext uri="{C183D7F6-B498-43B3-948B-1728B52AA6E4}">
                  <adec:decorative xmlns:adec="http://schemas.microsoft.com/office/drawing/2017/decorative" val="0"/>
                </a:ext>
              </a:extLst>
            </p:cNvPr>
            <p:cNvPicPr>
              <a:picLocks noChangeAspect="1"/>
            </p:cNvPicPr>
            <p:nvPr/>
          </p:nvPicPr>
          <p:blipFill rotWithShape="1">
            <a:blip r:embed="rId2"/>
            <a:srcRect t="14469" b="14469"/>
            <a:stretch/>
          </p:blipFill>
          <p:spPr>
            <a:xfrm>
              <a:off x="10256266" y="2957482"/>
              <a:ext cx="401280" cy="285160"/>
            </a:xfrm>
            <a:prstGeom prst="rect">
              <a:avLst/>
            </a:prstGeom>
          </p:spPr>
        </p:pic>
        <p:sp>
          <p:nvSpPr>
            <p:cNvPr id="19" name="Graphic 19">
              <a:extLst>
                <a:ext uri="{FF2B5EF4-FFF2-40B4-BE49-F238E27FC236}">
                  <a16:creationId xmlns:a16="http://schemas.microsoft.com/office/drawing/2014/main" id="{EAC30CBC-19F5-8DC0-8776-CABCB542C842}"/>
                </a:ext>
                <a:ext uri="{C183D7F6-B498-43B3-948B-1728B52AA6E4}">
                  <adec:decorative xmlns:adec="http://schemas.microsoft.com/office/drawing/2017/decorative" val="1"/>
                </a:ext>
              </a:extLst>
            </p:cNvPr>
            <p:cNvSpPr/>
            <p:nvPr/>
          </p:nvSpPr>
          <p:spPr>
            <a:xfrm>
              <a:off x="1434246" y="2951221"/>
              <a:ext cx="255664" cy="319581"/>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9" name="TextBox 8">
              <a:extLst>
                <a:ext uri="{FF2B5EF4-FFF2-40B4-BE49-F238E27FC236}">
                  <a16:creationId xmlns:a16="http://schemas.microsoft.com/office/drawing/2014/main" id="{22F39EF3-DD5E-8B04-553D-C7F788035EC7}"/>
                </a:ext>
              </a:extLst>
            </p:cNvPr>
            <p:cNvSpPr txBox="1"/>
            <p:nvPr/>
          </p:nvSpPr>
          <p:spPr>
            <a:xfrm>
              <a:off x="5879763" y="3117855"/>
              <a:ext cx="1084347" cy="590931"/>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Chunked and transformed data</a:t>
              </a:r>
            </a:p>
          </p:txBody>
        </p:sp>
        <p:sp>
          <p:nvSpPr>
            <p:cNvPr id="17" name="TextBox 16">
              <a:extLst>
                <a:ext uri="{FF2B5EF4-FFF2-40B4-BE49-F238E27FC236}">
                  <a16:creationId xmlns:a16="http://schemas.microsoft.com/office/drawing/2014/main" id="{8CC1BD5B-686E-47A9-A57B-1F9DFFFAF0E3}"/>
                </a:ext>
              </a:extLst>
            </p:cNvPr>
            <p:cNvSpPr txBox="1"/>
            <p:nvPr/>
          </p:nvSpPr>
          <p:spPr>
            <a:xfrm>
              <a:off x="3886754" y="3117855"/>
              <a:ext cx="914400" cy="2585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Text</a:t>
              </a:r>
            </a:p>
          </p:txBody>
        </p:sp>
        <p:cxnSp>
          <p:nvCxnSpPr>
            <p:cNvPr id="5" name="Straight Arrow Connector 4">
              <a:extLst>
                <a:ext uri="{FF2B5EF4-FFF2-40B4-BE49-F238E27FC236}">
                  <a16:creationId xmlns:a16="http://schemas.microsoft.com/office/drawing/2014/main" id="{46E19029-2323-1DC6-C0BC-1B8626E5E786}"/>
                </a:ext>
                <a:ext uri="{C183D7F6-B498-43B3-948B-1728B52AA6E4}">
                  <adec:decorative xmlns:adec="http://schemas.microsoft.com/office/drawing/2017/decorative" val="1"/>
                </a:ext>
              </a:extLst>
            </p:cNvPr>
            <p:cNvCxnSpPr>
              <a:cxnSpLocks/>
              <a:stCxn id="10" idx="6"/>
              <a:endCxn id="11" idx="2"/>
            </p:cNvCxnSpPr>
            <p:nvPr/>
          </p:nvCxnSpPr>
          <p:spPr>
            <a:xfrm>
              <a:off x="1852364" y="3113333"/>
              <a:ext cx="1320940" cy="0"/>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14" name="Straight Arrow Connector 13">
              <a:extLst>
                <a:ext uri="{FF2B5EF4-FFF2-40B4-BE49-F238E27FC236}">
                  <a16:creationId xmlns:a16="http://schemas.microsoft.com/office/drawing/2014/main" id="{C945232E-8B3F-306D-EF8C-C3AA6048F808}"/>
                </a:ext>
                <a:ext uri="{C183D7F6-B498-43B3-948B-1728B52AA6E4}">
                  <adec:decorative xmlns:adec="http://schemas.microsoft.com/office/drawing/2017/decorative" val="1"/>
                </a:ext>
              </a:extLst>
            </p:cNvPr>
            <p:cNvCxnSpPr>
              <a:cxnSpLocks/>
              <a:stCxn id="11" idx="6"/>
              <a:endCxn id="12" idx="2"/>
            </p:cNvCxnSpPr>
            <p:nvPr/>
          </p:nvCxnSpPr>
          <p:spPr>
            <a:xfrm>
              <a:off x="3753875" y="3113333"/>
              <a:ext cx="1249757" cy="0"/>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16" name="Straight Arrow Connector 15">
              <a:extLst>
                <a:ext uri="{FF2B5EF4-FFF2-40B4-BE49-F238E27FC236}">
                  <a16:creationId xmlns:a16="http://schemas.microsoft.com/office/drawing/2014/main" id="{A4585CC4-5A23-16D6-1065-00391FFAF858}"/>
                </a:ext>
                <a:ext uri="{C183D7F6-B498-43B3-948B-1728B52AA6E4}">
                  <adec:decorative xmlns:adec="http://schemas.microsoft.com/office/drawing/2017/decorative" val="1"/>
                </a:ext>
              </a:extLst>
            </p:cNvPr>
            <p:cNvCxnSpPr>
              <a:cxnSpLocks/>
              <a:endCxn id="3" idx="2"/>
            </p:cNvCxnSpPr>
            <p:nvPr/>
          </p:nvCxnSpPr>
          <p:spPr>
            <a:xfrm>
              <a:off x="5592160" y="3115782"/>
              <a:ext cx="1704223" cy="2322"/>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29" name="Straight Arrow Connector 28">
              <a:extLst>
                <a:ext uri="{FF2B5EF4-FFF2-40B4-BE49-F238E27FC236}">
                  <a16:creationId xmlns:a16="http://schemas.microsoft.com/office/drawing/2014/main" id="{1DE3BFDF-2A7A-BECE-FAAD-DD4AB4B799DA}"/>
                </a:ext>
                <a:ext uri="{C183D7F6-B498-43B3-948B-1728B52AA6E4}">
                  <adec:decorative xmlns:adec="http://schemas.microsoft.com/office/drawing/2017/decorative" val="1"/>
                </a:ext>
              </a:extLst>
            </p:cNvPr>
            <p:cNvCxnSpPr>
              <a:cxnSpLocks/>
              <a:stCxn id="3" idx="6"/>
              <a:endCxn id="13" idx="2"/>
            </p:cNvCxnSpPr>
            <p:nvPr/>
          </p:nvCxnSpPr>
          <p:spPr>
            <a:xfrm flipV="1">
              <a:off x="7876954" y="3113333"/>
              <a:ext cx="2289666" cy="4771"/>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sp>
          <p:nvSpPr>
            <p:cNvPr id="32" name="TextBox 31">
              <a:extLst>
                <a:ext uri="{FF2B5EF4-FFF2-40B4-BE49-F238E27FC236}">
                  <a16:creationId xmlns:a16="http://schemas.microsoft.com/office/drawing/2014/main" id="{7D453377-4108-C133-A647-E8D3D497DB93}"/>
                </a:ext>
              </a:extLst>
            </p:cNvPr>
            <p:cNvSpPr txBox="1"/>
            <p:nvPr/>
          </p:nvSpPr>
          <p:spPr>
            <a:xfrm>
              <a:off x="7097681" y="245754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Embedding</a:t>
              </a:r>
            </a:p>
          </p:txBody>
        </p:sp>
        <p:sp>
          <p:nvSpPr>
            <p:cNvPr id="33" name="TextBox 32">
              <a:extLst>
                <a:ext uri="{FF2B5EF4-FFF2-40B4-BE49-F238E27FC236}">
                  <a16:creationId xmlns:a16="http://schemas.microsoft.com/office/drawing/2014/main" id="{75E27BC6-46DF-EAAE-7FA3-07A607C937E8}"/>
                </a:ext>
              </a:extLst>
            </p:cNvPr>
            <p:cNvSpPr txBox="1"/>
            <p:nvPr/>
          </p:nvSpPr>
          <p:spPr>
            <a:xfrm>
              <a:off x="8310497" y="3117855"/>
              <a:ext cx="1555276" cy="590931"/>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Enriched data defined in tables, objects and files</a:t>
              </a:r>
            </a:p>
          </p:txBody>
        </p:sp>
        <p:sp>
          <p:nvSpPr>
            <p:cNvPr id="42" name="TextBox 41">
              <a:extLst>
                <a:ext uri="{FF2B5EF4-FFF2-40B4-BE49-F238E27FC236}">
                  <a16:creationId xmlns:a16="http://schemas.microsoft.com/office/drawing/2014/main" id="{70AE7E96-2CDB-6A38-6A18-5645DF9D3888}"/>
                </a:ext>
              </a:extLst>
            </p:cNvPr>
            <p:cNvSpPr txBox="1"/>
            <p:nvPr/>
          </p:nvSpPr>
          <p:spPr>
            <a:xfrm>
              <a:off x="1973736" y="3117855"/>
              <a:ext cx="914400" cy="4247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Data streaming</a:t>
              </a:r>
            </a:p>
          </p:txBody>
        </p:sp>
        <p:sp>
          <p:nvSpPr>
            <p:cNvPr id="46" name="TextBox 45">
              <a:extLst>
                <a:ext uri="{FF2B5EF4-FFF2-40B4-BE49-F238E27FC236}">
                  <a16:creationId xmlns:a16="http://schemas.microsoft.com/office/drawing/2014/main" id="{9F5C659A-A3B0-9681-C11A-393D370DCB29}"/>
                </a:ext>
              </a:extLst>
            </p:cNvPr>
            <p:cNvSpPr txBox="1"/>
            <p:nvPr/>
          </p:nvSpPr>
          <p:spPr>
            <a:xfrm>
              <a:off x="6821251" y="1463195"/>
              <a:ext cx="1027752"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AI Enrichment</a:t>
              </a:r>
            </a:p>
          </p:txBody>
        </p:sp>
        <p:pic>
          <p:nvPicPr>
            <p:cNvPr id="15" name="Picture 14">
              <a:extLst>
                <a:ext uri="{FF2B5EF4-FFF2-40B4-BE49-F238E27FC236}">
                  <a16:creationId xmlns:a16="http://schemas.microsoft.com/office/drawing/2014/main" id="{61D19251-F286-0734-6AFE-31D39A410216}"/>
                </a:ext>
              </a:extLst>
            </p:cNvPr>
            <p:cNvPicPr>
              <a:picLocks noChangeAspect="1"/>
            </p:cNvPicPr>
            <p:nvPr/>
          </p:nvPicPr>
          <p:blipFill>
            <a:blip r:embed="rId3"/>
            <a:srcRect/>
            <a:stretch/>
          </p:blipFill>
          <p:spPr>
            <a:xfrm>
              <a:off x="7299943" y="2806797"/>
              <a:ext cx="568086" cy="568086"/>
            </a:xfrm>
            <a:prstGeom prst="rect">
              <a:avLst/>
            </a:prstGeom>
          </p:spPr>
        </p:pic>
        <p:pic>
          <p:nvPicPr>
            <p:cNvPr id="26" name="Picture 25" descr="A white line in a square&#10;&#10;Description automatically generated">
              <a:extLst>
                <a:ext uri="{FF2B5EF4-FFF2-40B4-BE49-F238E27FC236}">
                  <a16:creationId xmlns:a16="http://schemas.microsoft.com/office/drawing/2014/main" id="{9094EF46-A0BC-7666-0874-FD8DCF192A12}"/>
                </a:ext>
              </a:extLst>
            </p:cNvPr>
            <p:cNvPicPr>
              <a:picLocks noChangeAspect="1"/>
            </p:cNvPicPr>
            <p:nvPr/>
          </p:nvPicPr>
          <p:blipFill>
            <a:blip r:embed="rId4"/>
            <a:stretch>
              <a:fillRect/>
            </a:stretch>
          </p:blipFill>
          <p:spPr>
            <a:xfrm>
              <a:off x="3312744" y="2948894"/>
              <a:ext cx="487685" cy="484914"/>
            </a:xfrm>
            <a:prstGeom prst="rect">
              <a:avLst/>
            </a:prstGeom>
          </p:spPr>
        </p:pic>
        <p:sp>
          <p:nvSpPr>
            <p:cNvPr id="27" name="Freeform: Shape 26">
              <a:extLst>
                <a:ext uri="{FF2B5EF4-FFF2-40B4-BE49-F238E27FC236}">
                  <a16:creationId xmlns:a16="http://schemas.microsoft.com/office/drawing/2014/main" id="{6B1BCFAC-5131-D592-94C4-58300BE2176B}"/>
                </a:ext>
                <a:ext uri="{C183D7F6-B498-43B3-948B-1728B52AA6E4}">
                  <adec:decorative xmlns:adec="http://schemas.microsoft.com/office/drawing/2017/decorative" val="1"/>
                </a:ext>
              </a:extLst>
            </p:cNvPr>
            <p:cNvSpPr/>
            <p:nvPr/>
          </p:nvSpPr>
          <p:spPr>
            <a:xfrm>
              <a:off x="5175478" y="2958592"/>
              <a:ext cx="243872" cy="30483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28" name="TextBox 27">
              <a:extLst>
                <a:ext uri="{FF2B5EF4-FFF2-40B4-BE49-F238E27FC236}">
                  <a16:creationId xmlns:a16="http://schemas.microsoft.com/office/drawing/2014/main" id="{3D68ABE4-B051-C77E-0784-C6D17BF922F4}"/>
                </a:ext>
              </a:extLst>
            </p:cNvPr>
            <p:cNvSpPr txBox="1"/>
            <p:nvPr/>
          </p:nvSpPr>
          <p:spPr>
            <a:xfrm>
              <a:off x="1076274" y="4432975"/>
              <a:ext cx="1511069" cy="1361142"/>
            </a:xfrm>
            <a:prstGeom prst="rect">
              <a:avLst/>
            </a:prstGeom>
            <a:noFill/>
          </p:spPr>
          <p:txBody>
            <a:bodyPr wrap="square" lIns="91440" tIns="45720" rIns="91440" bIns="45720" rtlCol="0" anchor="t">
              <a:spAutoFit/>
            </a:bodyPr>
            <a:lstStyle/>
            <a:p>
              <a:pPr marL="0" marR="0" lvl="1" indent="0" algn="l" defTabSz="914102" rtl="0" eaLnBrk="1" fontAlgn="auto" latinLnBrk="0" hangingPunct="1">
                <a:lnSpc>
                  <a:spcPct val="90000"/>
                </a:lnSpc>
                <a:spcBef>
                  <a:spcPts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Sans Text"/>
                  <a:ea typeface="+mn-ea"/>
                  <a:cs typeface="Segoe Sans Text"/>
                </a:rPr>
                <a:t>Data sources: Azure Blob,</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914102" rtl="0" eaLnBrk="1" fontAlgn="auto" latinLnBrk="0" hangingPunct="1">
                <a:lnSpc>
                  <a:spcPct val="90000"/>
                </a:lnSpc>
                <a:spcBef>
                  <a:spcPts val="0"/>
                </a:spcBef>
                <a:spcAft>
                  <a:spcPct val="0"/>
                </a:spcAft>
                <a:buClrTx/>
                <a:buSzTx/>
                <a:buFontTx/>
                <a:buNone/>
                <a:tabLst/>
                <a:defRPr/>
              </a:pPr>
              <a:r>
                <a:rPr kumimoji="0" lang="en-US" sz="1200" b="0" i="0" u="none" strike="noStrike" kern="0" cap="none" spc="0" normalizeH="0" baseline="0" noProof="0" err="1">
                  <a:ln>
                    <a:noFill/>
                  </a:ln>
                  <a:solidFill>
                    <a:srgbClr val="000000"/>
                  </a:solidFill>
                  <a:effectLst/>
                  <a:uLnTx/>
                  <a:uFillTx/>
                  <a:latin typeface="Segoe Sans Text"/>
                  <a:ea typeface="+mn-ea"/>
                  <a:cs typeface="Segoe Sans Text"/>
                </a:rPr>
                <a:t>OneLake</a:t>
              </a:r>
              <a:r>
                <a:rPr kumimoji="0" lang="en-US" sz="1200" b="0" i="0" u="none" strike="noStrike" kern="0" cap="none" spc="0" normalizeH="0" baseline="0" noProof="0">
                  <a:ln>
                    <a:noFill/>
                  </a:ln>
                  <a:solidFill>
                    <a:srgbClr val="000000"/>
                  </a:solidFill>
                  <a:effectLst/>
                  <a:uLnTx/>
                  <a:uFillTx/>
                  <a:latin typeface="Segoe Sans Text"/>
                  <a:ea typeface="+mn-ea"/>
                  <a:cs typeface="Segoe Sans Text"/>
                </a:rPr>
                <a:t>, Storage, Azure SQL, Azure Cosmos DB, Azure Data Lake Gen2</a:t>
              </a:r>
              <a:endParaRPr kumimoji="0" lang="en-US" sz="1750" b="0" i="0" u="none" strike="noStrike" kern="1200" cap="none" spc="0" normalizeH="0" baseline="0" noProof="0">
                <a:ln>
                  <a:noFill/>
                </a:ln>
                <a:solidFill>
                  <a:srgbClr val="000000"/>
                </a:solidFill>
                <a:effectLst/>
                <a:uLnTx/>
                <a:uFillTx/>
                <a:latin typeface="Segoe Sans Text"/>
                <a:ea typeface="+mn-ea"/>
                <a:cs typeface="Segoe Sans Text"/>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36" name="TextBox 35">
              <a:extLst>
                <a:ext uri="{FF2B5EF4-FFF2-40B4-BE49-F238E27FC236}">
                  <a16:creationId xmlns:a16="http://schemas.microsoft.com/office/drawing/2014/main" id="{029588AC-2FEA-E20D-CAD0-6BD1A3A0B617}"/>
                </a:ext>
              </a:extLst>
            </p:cNvPr>
            <p:cNvSpPr txBox="1"/>
            <p:nvPr/>
          </p:nvSpPr>
          <p:spPr>
            <a:xfrm>
              <a:off x="2680739" y="4477273"/>
              <a:ext cx="1520316" cy="757130"/>
            </a:xfrm>
            <a:prstGeom prst="rect">
              <a:avLst/>
            </a:prstGeom>
            <a:noFill/>
          </p:spPr>
          <p:txBody>
            <a:bodyPr wrap="square">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Best for NO requirements of content structure preservation</a:t>
              </a:r>
            </a:p>
          </p:txBody>
        </p:sp>
        <p:sp>
          <p:nvSpPr>
            <p:cNvPr id="41" name="Right Brace 40">
              <a:extLst>
                <a:ext uri="{FF2B5EF4-FFF2-40B4-BE49-F238E27FC236}">
                  <a16:creationId xmlns:a16="http://schemas.microsoft.com/office/drawing/2014/main" id="{0B67A380-36FC-D47E-CDDC-3F98985D2A1C}"/>
                </a:ext>
              </a:extLst>
            </p:cNvPr>
            <p:cNvSpPr/>
            <p:nvPr/>
          </p:nvSpPr>
          <p:spPr>
            <a:xfrm rot="5400000">
              <a:off x="2300468" y="2903194"/>
              <a:ext cx="424731" cy="1981886"/>
            </a:xfrm>
            <a:prstGeom prst="rightBrace">
              <a:avLst>
                <a:gd name="adj1" fmla="val 8333"/>
                <a:gd name="adj2" fmla="val 51183"/>
              </a:avLst>
            </a:prstGeom>
            <a:ln>
              <a:gradFill flip="none" rotWithShape="1">
                <a:gsLst>
                  <a:gs pos="0">
                    <a:srgbClr val="8661C5"/>
                  </a:gs>
                  <a:gs pos="100000">
                    <a:srgbClr val="0078D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44" name="TextBox 43">
              <a:extLst>
                <a:ext uri="{FF2B5EF4-FFF2-40B4-BE49-F238E27FC236}">
                  <a16:creationId xmlns:a16="http://schemas.microsoft.com/office/drawing/2014/main" id="{E710123C-E952-D77F-A729-5ED603E74649}"/>
                </a:ext>
              </a:extLst>
            </p:cNvPr>
            <p:cNvSpPr txBox="1"/>
            <p:nvPr/>
          </p:nvSpPr>
          <p:spPr>
            <a:xfrm>
              <a:off x="1972904" y="4162622"/>
              <a:ext cx="1027752"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Indexer</a:t>
              </a:r>
            </a:p>
          </p:txBody>
        </p:sp>
        <p:sp>
          <p:nvSpPr>
            <p:cNvPr id="45" name="Right Brace 44">
              <a:extLst>
                <a:ext uri="{FF2B5EF4-FFF2-40B4-BE49-F238E27FC236}">
                  <a16:creationId xmlns:a16="http://schemas.microsoft.com/office/drawing/2014/main" id="{219DE0FA-3B0F-1472-5ADA-36F8B3F30F14}"/>
                </a:ext>
              </a:extLst>
            </p:cNvPr>
            <p:cNvSpPr/>
            <p:nvPr/>
          </p:nvSpPr>
          <p:spPr>
            <a:xfrm rot="16200000">
              <a:off x="7120675" y="-31721"/>
              <a:ext cx="424731" cy="4072820"/>
            </a:xfrm>
            <a:prstGeom prst="rightBrace">
              <a:avLst>
                <a:gd name="adj1" fmla="val 8333"/>
                <a:gd name="adj2" fmla="val 51183"/>
              </a:avLst>
            </a:prstGeom>
            <a:ln>
              <a:gradFill flip="none" rotWithShape="1">
                <a:gsLst>
                  <a:gs pos="0">
                    <a:srgbClr val="8661C5"/>
                  </a:gs>
                  <a:gs pos="100000">
                    <a:srgbClr val="0078D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47" name="TextBox 46">
              <a:extLst>
                <a:ext uri="{FF2B5EF4-FFF2-40B4-BE49-F238E27FC236}">
                  <a16:creationId xmlns:a16="http://schemas.microsoft.com/office/drawing/2014/main" id="{7EE17881-054D-A198-4C2A-EAB9E6A5F9EC}"/>
                </a:ext>
              </a:extLst>
            </p:cNvPr>
            <p:cNvSpPr txBox="1"/>
            <p:nvPr/>
          </p:nvSpPr>
          <p:spPr>
            <a:xfrm>
              <a:off x="9134749" y="4280631"/>
              <a:ext cx="1351802" cy="1255728"/>
            </a:xfrm>
            <a:prstGeom prst="rect">
              <a:avLst/>
            </a:prstGeom>
            <a:noFill/>
          </p:spPr>
          <p:txBody>
            <a:bodyPr wrap="square" rtlCol="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Projections</a:t>
              </a:r>
            </a:p>
            <a:p>
              <a:pPr marL="0" marR="0" lvl="1" indent="0" algn="ctr" defTabSz="914102" rtl="0" eaLnBrk="1" fontAlgn="base" latinLnBrk="0" hangingPunct="1">
                <a:lnSpc>
                  <a:spcPct val="90000"/>
                </a:lnSpc>
                <a:spcBef>
                  <a:spcPts val="0"/>
                </a:spcBef>
                <a:spcAft>
                  <a:spcPct val="0"/>
                </a:spcAft>
                <a:buClrTx/>
                <a:buSzPct val="90000"/>
                <a:buFontTx/>
                <a:buNone/>
                <a:tabLst/>
                <a:defRPr/>
              </a:pPr>
              <a:endPar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Define enriched data into defined tables, objects and files for knowledge store</a:t>
              </a:r>
            </a:p>
          </p:txBody>
        </p:sp>
        <p:sp>
          <p:nvSpPr>
            <p:cNvPr id="48" name="TextBox 47">
              <a:extLst>
                <a:ext uri="{FF2B5EF4-FFF2-40B4-BE49-F238E27FC236}">
                  <a16:creationId xmlns:a16="http://schemas.microsoft.com/office/drawing/2014/main" id="{251A77B2-A882-EAD7-0F0D-F3BDD4D74944}"/>
                </a:ext>
              </a:extLst>
            </p:cNvPr>
            <p:cNvSpPr txBox="1"/>
            <p:nvPr/>
          </p:nvSpPr>
          <p:spPr>
            <a:xfrm>
              <a:off x="4750240" y="4280631"/>
              <a:ext cx="1201298" cy="757130"/>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Text split skill</a:t>
              </a:r>
            </a:p>
            <a:p>
              <a:pPr marL="0" marR="0" lvl="1" indent="0" algn="l" defTabSz="914102" rtl="0" eaLnBrk="1" fontAlgn="base" latinLnBrk="0" hangingPunct="1">
                <a:lnSpc>
                  <a:spcPct val="90000"/>
                </a:lnSpc>
                <a:spcBef>
                  <a:spcPts val="0"/>
                </a:spcBef>
                <a:spcAft>
                  <a:spcPct val="0"/>
                </a:spcAft>
                <a:buClrTx/>
                <a:buSzPct val="90000"/>
                <a:buFontTx/>
                <a:buNone/>
                <a:tabLst/>
                <a:defRPr/>
              </a:pPr>
              <a:endPar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Splits text into smaller chunks</a:t>
              </a:r>
            </a:p>
          </p:txBody>
        </p:sp>
        <p:sp>
          <p:nvSpPr>
            <p:cNvPr id="51" name="TextBox 50">
              <a:extLst>
                <a:ext uri="{FF2B5EF4-FFF2-40B4-BE49-F238E27FC236}">
                  <a16:creationId xmlns:a16="http://schemas.microsoft.com/office/drawing/2014/main" id="{12E56EC5-2647-9786-2110-C1CA1E49F70C}"/>
                </a:ext>
              </a:extLst>
            </p:cNvPr>
            <p:cNvSpPr txBox="1"/>
            <p:nvPr/>
          </p:nvSpPr>
          <p:spPr>
            <a:xfrm>
              <a:off x="7012960" y="4280631"/>
              <a:ext cx="1410555" cy="1089529"/>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Embedding skill</a:t>
              </a:r>
            </a:p>
            <a:p>
              <a:pPr marL="0" marR="0" lvl="1" indent="0" algn="ctr" defTabSz="914102" rtl="0" eaLnBrk="1" fontAlgn="base" latinLnBrk="0" hangingPunct="1">
                <a:lnSpc>
                  <a:spcPct val="90000"/>
                </a:lnSpc>
                <a:spcBef>
                  <a:spcPts val="0"/>
                </a:spcBef>
                <a:spcAft>
                  <a:spcPct val="0"/>
                </a:spcAft>
                <a:buClrTx/>
                <a:buSzPct val="90000"/>
                <a:buFontTx/>
                <a:buNone/>
                <a:tabLst/>
                <a:defRPr/>
              </a:pPr>
              <a:endPar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Uses embedding model integration to vectorize chunked text</a:t>
              </a:r>
            </a:p>
          </p:txBody>
        </p:sp>
        <p:sp>
          <p:nvSpPr>
            <p:cNvPr id="40" name="Rectangle: Rounded Corners 5">
              <a:extLst>
                <a:ext uri="{FF2B5EF4-FFF2-40B4-BE49-F238E27FC236}">
                  <a16:creationId xmlns:a16="http://schemas.microsoft.com/office/drawing/2014/main" id="{8F9B3B92-9C0E-A44C-C68F-A3764CDE801E}"/>
                </a:ext>
                <a:ext uri="{C183D7F6-B498-43B3-948B-1728B52AA6E4}">
                  <adec:decorative xmlns:adec="http://schemas.microsoft.com/office/drawing/2017/decorative" val="1"/>
                </a:ext>
              </a:extLst>
            </p:cNvPr>
            <p:cNvSpPr/>
            <p:nvPr/>
          </p:nvSpPr>
          <p:spPr bwMode="auto">
            <a:xfrm>
              <a:off x="991766" y="4099072"/>
              <a:ext cx="3073822" cy="1574266"/>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49" name="Rectangle: Rounded Corners 5">
              <a:extLst>
                <a:ext uri="{FF2B5EF4-FFF2-40B4-BE49-F238E27FC236}">
                  <a16:creationId xmlns:a16="http://schemas.microsoft.com/office/drawing/2014/main" id="{38CB63BD-58A3-3818-7861-6B0FD7AFDEB7}"/>
                </a:ext>
                <a:ext uri="{C183D7F6-B498-43B3-948B-1728B52AA6E4}">
                  <adec:decorative xmlns:adec="http://schemas.microsoft.com/office/drawing/2017/decorative" val="1"/>
                </a:ext>
              </a:extLst>
            </p:cNvPr>
            <p:cNvSpPr/>
            <p:nvPr/>
          </p:nvSpPr>
          <p:spPr bwMode="auto">
            <a:xfrm>
              <a:off x="4620728" y="4099072"/>
              <a:ext cx="1444353" cy="1574266"/>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52" name="Rectangle: Rounded Corners 5">
              <a:extLst>
                <a:ext uri="{FF2B5EF4-FFF2-40B4-BE49-F238E27FC236}">
                  <a16:creationId xmlns:a16="http://schemas.microsoft.com/office/drawing/2014/main" id="{4EB42EA6-A879-359B-4C33-C71A50139139}"/>
                </a:ext>
                <a:ext uri="{C183D7F6-B498-43B3-948B-1728B52AA6E4}">
                  <adec:decorative xmlns:adec="http://schemas.microsoft.com/office/drawing/2017/decorative" val="1"/>
                </a:ext>
              </a:extLst>
            </p:cNvPr>
            <p:cNvSpPr/>
            <p:nvPr/>
          </p:nvSpPr>
          <p:spPr bwMode="auto">
            <a:xfrm>
              <a:off x="7012960" y="4099072"/>
              <a:ext cx="1493327" cy="1574266"/>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53" name="Rectangle: Rounded Corners 5">
              <a:extLst>
                <a:ext uri="{FF2B5EF4-FFF2-40B4-BE49-F238E27FC236}">
                  <a16:creationId xmlns:a16="http://schemas.microsoft.com/office/drawing/2014/main" id="{95AE45CC-84F1-A162-3BDD-72DC68F4D50D}"/>
                </a:ext>
                <a:ext uri="{C183D7F6-B498-43B3-948B-1728B52AA6E4}">
                  <adec:decorative xmlns:adec="http://schemas.microsoft.com/office/drawing/2017/decorative" val="1"/>
                </a:ext>
              </a:extLst>
            </p:cNvPr>
            <p:cNvSpPr/>
            <p:nvPr/>
          </p:nvSpPr>
          <p:spPr bwMode="auto">
            <a:xfrm>
              <a:off x="8978950" y="4099072"/>
              <a:ext cx="1610858" cy="1574266"/>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grpSp>
    </p:spTree>
    <p:extLst>
      <p:ext uri="{BB962C8B-B14F-4D97-AF65-F5344CB8AC3E}">
        <p14:creationId xmlns:p14="http://schemas.microsoft.com/office/powerpoint/2010/main" val="25343604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0DB8C-699D-4EB8-51D7-DCAE4AA2150A}"/>
            </a:ext>
          </a:extLst>
        </p:cNvPr>
        <p:cNvGrpSpPr/>
        <p:nvPr/>
      </p:nvGrpSpPr>
      <p:grpSpPr>
        <a:xfrm>
          <a:off x="0" y="0"/>
          <a:ext cx="0" cy="0"/>
          <a:chOff x="0" y="0"/>
          <a:chExt cx="0" cy="0"/>
        </a:xfrm>
      </p:grpSpPr>
      <p:sp>
        <p:nvSpPr>
          <p:cNvPr id="52" name="Title 51">
            <a:extLst>
              <a:ext uri="{FF2B5EF4-FFF2-40B4-BE49-F238E27FC236}">
                <a16:creationId xmlns:a16="http://schemas.microsoft.com/office/drawing/2014/main" id="{7288B7CC-334E-B4D6-0123-3A8E213EFE94}"/>
              </a:ext>
            </a:extLst>
          </p:cNvPr>
          <p:cNvSpPr>
            <a:spLocks noGrp="1"/>
          </p:cNvSpPr>
          <p:nvPr>
            <p:ph type="title"/>
          </p:nvPr>
        </p:nvSpPr>
        <p:spPr/>
        <p:txBody>
          <a:bodyPr/>
          <a:lstStyle/>
          <a:p>
            <a:r>
              <a:rPr lang="en-US" noProof="0">
                <a:solidFill>
                  <a:schemeClr val="accent1"/>
                </a:solidFill>
                <a:cs typeface="Segoe UI"/>
              </a:rPr>
              <a:t>Custom skill with Azure AI Search</a:t>
            </a:r>
            <a:endParaRPr lang="en-US" noProof="0">
              <a:solidFill>
                <a:schemeClr val="accent1"/>
              </a:solidFill>
            </a:endParaRPr>
          </a:p>
        </p:txBody>
      </p:sp>
      <p:grpSp>
        <p:nvGrpSpPr>
          <p:cNvPr id="38" name="Group 37" descr="Process document structure in Azure AI Search">
            <a:extLst>
              <a:ext uri="{FF2B5EF4-FFF2-40B4-BE49-F238E27FC236}">
                <a16:creationId xmlns:a16="http://schemas.microsoft.com/office/drawing/2014/main" id="{7B96294D-23D6-1E02-8D69-E6F9C97EE6FD}"/>
              </a:ext>
            </a:extLst>
          </p:cNvPr>
          <p:cNvGrpSpPr/>
          <p:nvPr/>
        </p:nvGrpSpPr>
        <p:grpSpPr>
          <a:xfrm>
            <a:off x="730223" y="1598574"/>
            <a:ext cx="10242066" cy="4508642"/>
            <a:chOff x="730223" y="1598574"/>
            <a:chExt cx="10242066" cy="4508642"/>
          </a:xfrm>
        </p:grpSpPr>
        <p:grpSp>
          <p:nvGrpSpPr>
            <p:cNvPr id="15" name="Group 14">
              <a:extLst>
                <a:ext uri="{FF2B5EF4-FFF2-40B4-BE49-F238E27FC236}">
                  <a16:creationId xmlns:a16="http://schemas.microsoft.com/office/drawing/2014/main" id="{4988B0B0-5BF1-0BCE-2A41-8825A4E3069E}"/>
                </a:ext>
              </a:extLst>
            </p:cNvPr>
            <p:cNvGrpSpPr/>
            <p:nvPr/>
          </p:nvGrpSpPr>
          <p:grpSpPr>
            <a:xfrm>
              <a:off x="730223" y="1598574"/>
              <a:ext cx="10242066" cy="4508642"/>
              <a:chOff x="730223" y="1598574"/>
              <a:chExt cx="10242066" cy="4508642"/>
            </a:xfrm>
          </p:grpSpPr>
          <p:grpSp>
            <p:nvGrpSpPr>
              <p:cNvPr id="2" name="Group 1">
                <a:extLst>
                  <a:ext uri="{FF2B5EF4-FFF2-40B4-BE49-F238E27FC236}">
                    <a16:creationId xmlns:a16="http://schemas.microsoft.com/office/drawing/2014/main" id="{9BBB19C5-0D3F-532D-3209-C73169175B2C}"/>
                  </a:ext>
                </a:extLst>
              </p:cNvPr>
              <p:cNvGrpSpPr/>
              <p:nvPr/>
            </p:nvGrpSpPr>
            <p:grpSpPr>
              <a:xfrm>
                <a:off x="730223" y="1598574"/>
                <a:ext cx="10242066" cy="4508642"/>
                <a:chOff x="730223" y="1598574"/>
                <a:chExt cx="10242066" cy="4508642"/>
              </a:xfrm>
            </p:grpSpPr>
            <p:sp>
              <p:nvSpPr>
                <p:cNvPr id="43" name="Rectangle: Rounded Corners 42">
                  <a:extLst>
                    <a:ext uri="{FF2B5EF4-FFF2-40B4-BE49-F238E27FC236}">
                      <a16:creationId xmlns:a16="http://schemas.microsoft.com/office/drawing/2014/main" id="{9F6D75E5-03C6-ECCC-17C5-6BA17DDA6808}"/>
                    </a:ext>
                    <a:ext uri="{C183D7F6-B498-43B3-948B-1728B52AA6E4}">
                      <adec:decorative xmlns:adec="http://schemas.microsoft.com/office/drawing/2017/decorative" val="1"/>
                    </a:ext>
                  </a:extLst>
                </p:cNvPr>
                <p:cNvSpPr/>
                <p:nvPr/>
              </p:nvSpPr>
              <p:spPr>
                <a:xfrm>
                  <a:off x="3167305" y="1598574"/>
                  <a:ext cx="5724101" cy="3075790"/>
                </a:xfrm>
                <a:prstGeom prst="roundRect">
                  <a:avLst/>
                </a:prstGeom>
                <a:solidFill>
                  <a:schemeClr val="bg1">
                    <a:lumMod val="75000"/>
                    <a:alpha val="13000"/>
                  </a:schemeClr>
                </a:solidFill>
                <a:ln>
                  <a:solidFill>
                    <a:srgbClr val="3A4953"/>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4" name="TextBox 3">
                  <a:extLst>
                    <a:ext uri="{FF2B5EF4-FFF2-40B4-BE49-F238E27FC236}">
                      <a16:creationId xmlns:a16="http://schemas.microsoft.com/office/drawing/2014/main" id="{31557E18-2C67-413B-4A33-59B5720EE693}"/>
                    </a:ext>
                  </a:extLst>
                </p:cNvPr>
                <p:cNvSpPr txBox="1"/>
                <p:nvPr/>
              </p:nvSpPr>
              <p:spPr>
                <a:xfrm>
                  <a:off x="730223" y="3461397"/>
                  <a:ext cx="1628547" cy="1089529"/>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Supported data store</a:t>
                  </a:r>
                </a:p>
                <a:p>
                  <a:pPr marL="0" marR="0" lvl="1" indent="0" algn="ctr" defTabSz="914102" rtl="0" eaLnBrk="1" fontAlgn="base" latinLnBrk="0" hangingPunct="1">
                    <a:lnSpc>
                      <a:spcPct val="90000"/>
                    </a:lnSpc>
                    <a:spcBef>
                      <a:spcPts val="0"/>
                    </a:spcBef>
                    <a:spcAft>
                      <a:spcPts val="40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Azure </a:t>
                  </a:r>
                  <a:r>
                    <a:rPr kumimoji="0" lang="en-US" sz="1200" b="0" i="0" u="none" strike="noStrike" kern="0" cap="none" spc="0" normalizeH="0" baseline="0" noProof="0" err="1">
                      <a:ln>
                        <a:noFill/>
                      </a:ln>
                      <a:solidFill>
                        <a:srgbClr val="000000"/>
                      </a:solidFill>
                      <a:effectLst/>
                      <a:uLnTx/>
                      <a:uFillTx/>
                      <a:latin typeface="Segoe Sans Text" pitchFamily="2" charset="0"/>
                      <a:ea typeface="+mn-ea"/>
                      <a:cs typeface="Segoe Sans Text" pitchFamily="2" charset="0"/>
                    </a:rPr>
                    <a:t>Blob,OneLake</a:t>
                  </a: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 </a:t>
                  </a:r>
                  <a:r>
                    <a:rPr kumimoji="0" lang="en-US" sz="1200" b="0" i="0" u="none" strike="noStrike" kern="0" cap="none" spc="0" normalizeH="0" baseline="0" noProof="0" err="1">
                      <a:ln>
                        <a:noFill/>
                      </a:ln>
                      <a:solidFill>
                        <a:srgbClr val="000000"/>
                      </a:solidFill>
                      <a:effectLst/>
                      <a:uLnTx/>
                      <a:uFillTx/>
                      <a:latin typeface="Segoe Sans Text" pitchFamily="2" charset="0"/>
                      <a:ea typeface="+mn-ea"/>
                      <a:cs typeface="Segoe Sans Text" pitchFamily="2" charset="0"/>
                    </a:rPr>
                    <a:t>Storage,Azure</a:t>
                  </a: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 SQL, Azure Cosmos DB, Azure Data Lake Gen2, etc.</a:t>
                  </a:r>
                </a:p>
              </p:txBody>
            </p:sp>
            <p:cxnSp>
              <p:nvCxnSpPr>
                <p:cNvPr id="5" name="Straight Arrow Connector 4">
                  <a:extLst>
                    <a:ext uri="{FF2B5EF4-FFF2-40B4-BE49-F238E27FC236}">
                      <a16:creationId xmlns:a16="http://schemas.microsoft.com/office/drawing/2014/main" id="{6BE2F25F-CAEC-CBBB-872A-4E7BBC7A1CD3}"/>
                    </a:ext>
                    <a:ext uri="{C183D7F6-B498-43B3-948B-1728B52AA6E4}">
                      <adec:decorative xmlns:adec="http://schemas.microsoft.com/office/drawing/2017/decorative" val="1"/>
                    </a:ext>
                  </a:extLst>
                </p:cNvPr>
                <p:cNvCxnSpPr>
                  <a:cxnSpLocks/>
                  <a:stCxn id="10" idx="6"/>
                  <a:endCxn id="11" idx="2"/>
                </p:cNvCxnSpPr>
                <p:nvPr/>
              </p:nvCxnSpPr>
              <p:spPr>
                <a:xfrm flipV="1">
                  <a:off x="1851587" y="3115782"/>
                  <a:ext cx="1321381" cy="2322"/>
                </a:xfrm>
                <a:prstGeom prst="straightConnector1">
                  <a:avLst/>
                </a:prstGeom>
                <a:noFill/>
                <a:ln w="19050" cap="flat" cmpd="sng" algn="ctr">
                  <a:solidFill>
                    <a:srgbClr val="000000"/>
                  </a:solidFill>
                  <a:prstDash val="solid"/>
                  <a:headEnd type="none"/>
                  <a:tailEnd type="arrow" w="lg" len="sm"/>
                </a:ln>
                <a:effectLst/>
              </p:spPr>
            </p:cxnSp>
            <p:sp>
              <p:nvSpPr>
                <p:cNvPr id="8" name="TextBox 7">
                  <a:extLst>
                    <a:ext uri="{FF2B5EF4-FFF2-40B4-BE49-F238E27FC236}">
                      <a16:creationId xmlns:a16="http://schemas.microsoft.com/office/drawing/2014/main" id="{D4B1DCC2-18C1-5256-37AA-5C358AD58EC8}"/>
                    </a:ext>
                  </a:extLst>
                </p:cNvPr>
                <p:cNvSpPr txBox="1"/>
                <p:nvPr/>
              </p:nvSpPr>
              <p:spPr>
                <a:xfrm>
                  <a:off x="9944537" y="3471347"/>
                  <a:ext cx="1027752" cy="5909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Azure AI Search chunked index</a:t>
                  </a:r>
                </a:p>
              </p:txBody>
            </p:sp>
            <p:sp useBgFill="1">
              <p:nvSpPr>
                <p:cNvPr id="10" name="Oval 9">
                  <a:extLst>
                    <a:ext uri="{FF2B5EF4-FFF2-40B4-BE49-F238E27FC236}">
                      <a16:creationId xmlns:a16="http://schemas.microsoft.com/office/drawing/2014/main" id="{DA44CBBC-E97F-425B-5920-36282CE53CDD}"/>
                    </a:ext>
                    <a:ext uri="{C183D7F6-B498-43B3-948B-1728B52AA6E4}">
                      <adec:decorative xmlns:adec="http://schemas.microsoft.com/office/drawing/2017/decorative" val="1"/>
                    </a:ext>
                  </a:extLst>
                </p:cNvPr>
                <p:cNvSpPr/>
                <p:nvPr/>
              </p:nvSpPr>
              <p:spPr bwMode="auto">
                <a:xfrm>
                  <a:off x="1271016"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useBgFill="1">
              <p:nvSpPr>
                <p:cNvPr id="11" name="Oval 10">
                  <a:extLst>
                    <a:ext uri="{FF2B5EF4-FFF2-40B4-BE49-F238E27FC236}">
                      <a16:creationId xmlns:a16="http://schemas.microsoft.com/office/drawing/2014/main" id="{5C1CAE34-352A-57F5-D297-EC1542885AC9}"/>
                    </a:ext>
                    <a:ext uri="{C183D7F6-B498-43B3-948B-1728B52AA6E4}">
                      <adec:decorative xmlns:adec="http://schemas.microsoft.com/office/drawing/2017/decorative" val="1"/>
                    </a:ext>
                  </a:extLst>
                </p:cNvPr>
                <p:cNvSpPr/>
                <p:nvPr/>
              </p:nvSpPr>
              <p:spPr bwMode="auto">
                <a:xfrm>
                  <a:off x="3172968" y="2825496"/>
                  <a:ext cx="580571" cy="58057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useBgFill="1">
              <p:nvSpPr>
                <p:cNvPr id="12" name="Oval 11">
                  <a:extLst>
                    <a:ext uri="{FF2B5EF4-FFF2-40B4-BE49-F238E27FC236}">
                      <a16:creationId xmlns:a16="http://schemas.microsoft.com/office/drawing/2014/main" id="{FA30AFA8-10C1-EF58-31D4-AEDD87E6B405}"/>
                    </a:ext>
                    <a:ext uri="{C183D7F6-B498-43B3-948B-1728B52AA6E4}">
                      <adec:decorative xmlns:adec="http://schemas.microsoft.com/office/drawing/2017/decorative" val="1"/>
                    </a:ext>
                  </a:extLst>
                </p:cNvPr>
                <p:cNvSpPr/>
                <p:nvPr/>
              </p:nvSpPr>
              <p:spPr bwMode="auto">
                <a:xfrm>
                  <a:off x="5001768"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useBgFill="1">
              <p:nvSpPr>
                <p:cNvPr id="3" name="Oval 2">
                  <a:extLst>
                    <a:ext uri="{FF2B5EF4-FFF2-40B4-BE49-F238E27FC236}">
                      <a16:creationId xmlns:a16="http://schemas.microsoft.com/office/drawing/2014/main" id="{1427C2D9-6B91-EC00-ED8B-85D09CADDB19}"/>
                    </a:ext>
                    <a:ext uri="{C183D7F6-B498-43B3-948B-1728B52AA6E4}">
                      <adec:decorative xmlns:adec="http://schemas.microsoft.com/office/drawing/2017/decorative" val="1"/>
                    </a:ext>
                  </a:extLst>
                </p:cNvPr>
                <p:cNvSpPr/>
                <p:nvPr/>
              </p:nvSpPr>
              <p:spPr bwMode="auto">
                <a:xfrm>
                  <a:off x="7306056"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useBgFill="1">
              <p:nvSpPr>
                <p:cNvPr id="13" name="Oval 12">
                  <a:extLst>
                    <a:ext uri="{FF2B5EF4-FFF2-40B4-BE49-F238E27FC236}">
                      <a16:creationId xmlns:a16="http://schemas.microsoft.com/office/drawing/2014/main" id="{71FDBA2E-C48E-77F1-C46C-DD913E7D0FEC}"/>
                    </a:ext>
                    <a:ext uri="{C183D7F6-B498-43B3-948B-1728B52AA6E4}">
                      <adec:decorative xmlns:adec="http://schemas.microsoft.com/office/drawing/2017/decorative" val="1"/>
                    </a:ext>
                  </a:extLst>
                </p:cNvPr>
                <p:cNvSpPr/>
                <p:nvPr/>
              </p:nvSpPr>
              <p:spPr bwMode="auto">
                <a:xfrm>
                  <a:off x="10168128"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p:nvSpPr>
                <p:cNvPr id="20" name="Freeform: Shape 19">
                  <a:extLst>
                    <a:ext uri="{FF2B5EF4-FFF2-40B4-BE49-F238E27FC236}">
                      <a16:creationId xmlns:a16="http://schemas.microsoft.com/office/drawing/2014/main" id="{C9D9B23D-B1EE-FA7F-45ED-FF0B5D1B667E}"/>
                    </a:ext>
                    <a:ext uri="{C183D7F6-B498-43B3-948B-1728B52AA6E4}">
                      <adec:decorative xmlns:adec="http://schemas.microsoft.com/office/drawing/2017/decorative" val="1"/>
                    </a:ext>
                  </a:extLst>
                </p:cNvPr>
                <p:cNvSpPr/>
                <p:nvPr/>
              </p:nvSpPr>
              <p:spPr>
                <a:xfrm>
                  <a:off x="5168983" y="2974867"/>
                  <a:ext cx="243872" cy="30483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9" name="TextBox 8">
                  <a:extLst>
                    <a:ext uri="{FF2B5EF4-FFF2-40B4-BE49-F238E27FC236}">
                      <a16:creationId xmlns:a16="http://schemas.microsoft.com/office/drawing/2014/main" id="{B33654A0-5364-5B8A-8A39-76AF55587E31}"/>
                    </a:ext>
                  </a:extLst>
                </p:cNvPr>
                <p:cNvSpPr txBox="1"/>
                <p:nvPr/>
              </p:nvSpPr>
              <p:spPr>
                <a:xfrm>
                  <a:off x="5667999" y="2631571"/>
                  <a:ext cx="1539236" cy="2585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Chunked data</a:t>
                  </a:r>
                </a:p>
              </p:txBody>
            </p:sp>
            <p:cxnSp>
              <p:nvCxnSpPr>
                <p:cNvPr id="16" name="Straight Arrow Connector 15">
                  <a:extLst>
                    <a:ext uri="{FF2B5EF4-FFF2-40B4-BE49-F238E27FC236}">
                      <a16:creationId xmlns:a16="http://schemas.microsoft.com/office/drawing/2014/main" id="{5C0CE06C-1212-1295-D095-AE30EE6D4FC5}"/>
                    </a:ext>
                    <a:ext uri="{C183D7F6-B498-43B3-948B-1728B52AA6E4}">
                      <adec:decorative xmlns:adec="http://schemas.microsoft.com/office/drawing/2017/decorative" val="1"/>
                    </a:ext>
                  </a:extLst>
                </p:cNvPr>
                <p:cNvCxnSpPr>
                  <a:cxnSpLocks/>
                  <a:stCxn id="12" idx="6"/>
                  <a:endCxn id="3" idx="2"/>
                </p:cNvCxnSpPr>
                <p:nvPr/>
              </p:nvCxnSpPr>
              <p:spPr>
                <a:xfrm>
                  <a:off x="5582339" y="3118104"/>
                  <a:ext cx="1723717" cy="0"/>
                </a:xfrm>
                <a:prstGeom prst="straightConnector1">
                  <a:avLst/>
                </a:prstGeom>
                <a:noFill/>
                <a:ln w="19050" cap="flat" cmpd="sng" algn="ctr">
                  <a:solidFill>
                    <a:srgbClr val="000000"/>
                  </a:solidFill>
                  <a:prstDash val="solid"/>
                  <a:headEnd type="none"/>
                  <a:tailEnd type="arrow" w="lg" len="sm"/>
                </a:ln>
                <a:effectLst/>
              </p:spPr>
            </p:cxnSp>
            <p:cxnSp>
              <p:nvCxnSpPr>
                <p:cNvPr id="29" name="Straight Arrow Connector 28">
                  <a:extLst>
                    <a:ext uri="{FF2B5EF4-FFF2-40B4-BE49-F238E27FC236}">
                      <a16:creationId xmlns:a16="http://schemas.microsoft.com/office/drawing/2014/main" id="{08697949-C476-5C77-D65E-A6477A73F233}"/>
                    </a:ext>
                    <a:ext uri="{C183D7F6-B498-43B3-948B-1728B52AA6E4}">
                      <adec:decorative xmlns:adec="http://schemas.microsoft.com/office/drawing/2017/decorative" val="1"/>
                    </a:ext>
                  </a:extLst>
                </p:cNvPr>
                <p:cNvCxnSpPr>
                  <a:cxnSpLocks/>
                  <a:stCxn id="3" idx="6"/>
                  <a:endCxn id="13" idx="2"/>
                </p:cNvCxnSpPr>
                <p:nvPr/>
              </p:nvCxnSpPr>
              <p:spPr>
                <a:xfrm>
                  <a:off x="7886627" y="3118104"/>
                  <a:ext cx="2281501" cy="0"/>
                </a:xfrm>
                <a:prstGeom prst="straightConnector1">
                  <a:avLst/>
                </a:prstGeom>
                <a:noFill/>
                <a:ln w="19050" cap="flat" cmpd="sng" algn="ctr">
                  <a:solidFill>
                    <a:srgbClr val="000000"/>
                  </a:solidFill>
                  <a:prstDash val="solid"/>
                  <a:headEnd type="none"/>
                  <a:tailEnd type="arrow" w="lg" len="sm"/>
                </a:ln>
                <a:effectLst/>
              </p:spPr>
            </p:cxnSp>
            <p:sp>
              <p:nvSpPr>
                <p:cNvPr id="32" name="TextBox 31">
                  <a:extLst>
                    <a:ext uri="{FF2B5EF4-FFF2-40B4-BE49-F238E27FC236}">
                      <a16:creationId xmlns:a16="http://schemas.microsoft.com/office/drawing/2014/main" id="{7F99FD5E-5A1B-C1E6-3B01-47A4828BD805}"/>
                    </a:ext>
                  </a:extLst>
                </p:cNvPr>
                <p:cNvSpPr txBox="1"/>
                <p:nvPr/>
              </p:nvSpPr>
              <p:spPr>
                <a:xfrm>
                  <a:off x="7082465" y="3461397"/>
                  <a:ext cx="1027752"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Data embedding</a:t>
                  </a:r>
                </a:p>
              </p:txBody>
            </p:sp>
            <p:sp>
              <p:nvSpPr>
                <p:cNvPr id="33" name="TextBox 32">
                  <a:extLst>
                    <a:ext uri="{FF2B5EF4-FFF2-40B4-BE49-F238E27FC236}">
                      <a16:creationId xmlns:a16="http://schemas.microsoft.com/office/drawing/2014/main" id="{C54F73A3-7A7F-9914-2A4B-ECFA7C517617}"/>
                    </a:ext>
                  </a:extLst>
                </p:cNvPr>
                <p:cNvSpPr txBox="1"/>
                <p:nvPr/>
              </p:nvSpPr>
              <p:spPr>
                <a:xfrm>
                  <a:off x="9092329" y="2631571"/>
                  <a:ext cx="1084347" cy="4247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Index Projections</a:t>
                  </a:r>
                </a:p>
              </p:txBody>
            </p:sp>
            <p:cxnSp>
              <p:nvCxnSpPr>
                <p:cNvPr id="39" name="Connector: Elbow 38">
                  <a:extLst>
                    <a:ext uri="{FF2B5EF4-FFF2-40B4-BE49-F238E27FC236}">
                      <a16:creationId xmlns:a16="http://schemas.microsoft.com/office/drawing/2014/main" id="{E07C1577-2B18-A71F-15D0-55C3EC854052}"/>
                    </a:ext>
                    <a:ext uri="{C183D7F6-B498-43B3-948B-1728B52AA6E4}">
                      <adec:decorative xmlns:adec="http://schemas.microsoft.com/office/drawing/2017/decorative" val="1"/>
                    </a:ext>
                  </a:extLst>
                </p:cNvPr>
                <p:cNvCxnSpPr>
                  <a:cxnSpLocks/>
                  <a:stCxn id="12" idx="0"/>
                  <a:endCxn id="3" idx="0"/>
                </p:cNvCxnSpPr>
                <p:nvPr/>
              </p:nvCxnSpPr>
              <p:spPr>
                <a:xfrm rot="5400000" flipH="1" flipV="1">
                  <a:off x="6444198" y="1673352"/>
                  <a:ext cx="12700" cy="2304288"/>
                </a:xfrm>
                <a:prstGeom prst="bentConnector3">
                  <a:avLst>
                    <a:gd name="adj1" fmla="val 1800000"/>
                  </a:avLst>
                </a:prstGeom>
                <a:ln>
                  <a:gradFill>
                    <a:gsLst>
                      <a:gs pos="0">
                        <a:srgbClr val="0078D4"/>
                      </a:gs>
                      <a:gs pos="100000">
                        <a:srgbClr val="8661C5"/>
                      </a:gs>
                    </a:gsLst>
                    <a:lin ang="5400000" scaled="1"/>
                  </a:gra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782B364-8791-F7E4-1843-DBF20801B054}"/>
                    </a:ext>
                  </a:extLst>
                </p:cNvPr>
                <p:cNvSpPr txBox="1"/>
                <p:nvPr/>
              </p:nvSpPr>
              <p:spPr>
                <a:xfrm>
                  <a:off x="6034962" y="4705265"/>
                  <a:ext cx="2618013"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AI Enrichment </a:t>
                  </a: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pipeline (skillset)</a:t>
                  </a:r>
                </a:p>
              </p:txBody>
            </p:sp>
            <p:sp>
              <p:nvSpPr>
                <p:cNvPr id="42" name="TextBox 41">
                  <a:extLst>
                    <a:ext uri="{FF2B5EF4-FFF2-40B4-BE49-F238E27FC236}">
                      <a16:creationId xmlns:a16="http://schemas.microsoft.com/office/drawing/2014/main" id="{066E77AD-3990-5A01-AA81-EC8910A24AF2}"/>
                    </a:ext>
                  </a:extLst>
                </p:cNvPr>
                <p:cNvSpPr txBox="1"/>
                <p:nvPr/>
              </p:nvSpPr>
              <p:spPr>
                <a:xfrm>
                  <a:off x="1962118" y="2611187"/>
                  <a:ext cx="914400" cy="4247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Data streaming</a:t>
                  </a:r>
                </a:p>
              </p:txBody>
            </p:sp>
            <p:sp>
              <p:nvSpPr>
                <p:cNvPr id="14" name="Freeform: Shape 13">
                  <a:extLst>
                    <a:ext uri="{FF2B5EF4-FFF2-40B4-BE49-F238E27FC236}">
                      <a16:creationId xmlns:a16="http://schemas.microsoft.com/office/drawing/2014/main" id="{2869BF85-F9BF-B4B0-949C-75AF5B88E03B}"/>
                    </a:ext>
                    <a:ext uri="{C183D7F6-B498-43B3-948B-1728B52AA6E4}">
                      <adec:decorative xmlns:adec="http://schemas.microsoft.com/office/drawing/2017/decorative" val="1"/>
                    </a:ext>
                  </a:extLst>
                </p:cNvPr>
                <p:cNvSpPr/>
                <p:nvPr/>
              </p:nvSpPr>
              <p:spPr>
                <a:xfrm>
                  <a:off x="3358138" y="2935292"/>
                  <a:ext cx="243872" cy="30483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cxnSp>
              <p:nvCxnSpPr>
                <p:cNvPr id="22" name="Straight Arrow Connector 21">
                  <a:extLst>
                    <a:ext uri="{FF2B5EF4-FFF2-40B4-BE49-F238E27FC236}">
                      <a16:creationId xmlns:a16="http://schemas.microsoft.com/office/drawing/2014/main" id="{60E6E0D2-145C-0F49-C5A5-99BEE13FD85D}"/>
                    </a:ext>
                    <a:ext uri="{C183D7F6-B498-43B3-948B-1728B52AA6E4}">
                      <adec:decorative xmlns:adec="http://schemas.microsoft.com/office/drawing/2017/decorative" val="1"/>
                    </a:ext>
                  </a:extLst>
                </p:cNvPr>
                <p:cNvCxnSpPr>
                  <a:cxnSpLocks/>
                  <a:stCxn id="11" idx="6"/>
                  <a:endCxn id="12" idx="2"/>
                </p:cNvCxnSpPr>
                <p:nvPr/>
              </p:nvCxnSpPr>
              <p:spPr>
                <a:xfrm>
                  <a:off x="3753539" y="3115782"/>
                  <a:ext cx="1248229" cy="2322"/>
                </a:xfrm>
                <a:prstGeom prst="straightConnector1">
                  <a:avLst/>
                </a:prstGeom>
                <a:noFill/>
                <a:ln w="19050" cap="flat" cmpd="sng" algn="ctr">
                  <a:solidFill>
                    <a:srgbClr val="000000"/>
                  </a:solidFill>
                  <a:prstDash val="solid"/>
                  <a:headEnd type="none"/>
                  <a:tailEnd type="arrow" w="lg" len="sm"/>
                </a:ln>
                <a:effectLst/>
              </p:spPr>
            </p:cxnSp>
            <p:sp>
              <p:nvSpPr>
                <p:cNvPr id="23" name="TextBox 22">
                  <a:extLst>
                    <a:ext uri="{FF2B5EF4-FFF2-40B4-BE49-F238E27FC236}">
                      <a16:creationId xmlns:a16="http://schemas.microsoft.com/office/drawing/2014/main" id="{7590D873-6BC5-5FF7-1A13-E5FDF46951CC}"/>
                    </a:ext>
                  </a:extLst>
                </p:cNvPr>
                <p:cNvSpPr txBox="1"/>
                <p:nvPr/>
              </p:nvSpPr>
              <p:spPr>
                <a:xfrm>
                  <a:off x="3415867" y="3461397"/>
                  <a:ext cx="1048557" cy="923330"/>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Document</a:t>
                  </a:r>
                </a:p>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Layout skill</a:t>
                  </a:r>
                </a:p>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(parses mar</a:t>
                  </a:r>
                  <a:r>
                    <a:rPr kumimoji="0" lang="en-US" sz="1200" b="0" i="0" u="none" strike="noStrike" kern="0" cap="none" spc="0" normalizeH="0" baseline="0" noProof="0" err="1">
                      <a:ln>
                        <a:noFill/>
                      </a:ln>
                      <a:solidFill>
                        <a:srgbClr val="000000"/>
                      </a:solidFill>
                      <a:effectLst/>
                      <a:uLnTx/>
                      <a:uFillTx/>
                      <a:latin typeface="Segoe Sans Text" pitchFamily="2" charset="0"/>
                      <a:ea typeface="+mn-ea"/>
                      <a:cs typeface="Segoe Sans Text" pitchFamily="2" charset="0"/>
                    </a:rPr>
                    <a:t>kdown</a:t>
                  </a: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 output file)</a:t>
                  </a:r>
                </a:p>
              </p:txBody>
            </p:sp>
            <p:sp>
              <p:nvSpPr>
                <p:cNvPr id="24" name="TextBox 23">
                  <a:extLst>
                    <a:ext uri="{FF2B5EF4-FFF2-40B4-BE49-F238E27FC236}">
                      <a16:creationId xmlns:a16="http://schemas.microsoft.com/office/drawing/2014/main" id="{C6124AFB-1049-DEB8-0F60-F45A3D4FBD19}"/>
                    </a:ext>
                  </a:extLst>
                </p:cNvPr>
                <p:cNvSpPr txBox="1"/>
                <p:nvPr/>
              </p:nvSpPr>
              <p:spPr>
                <a:xfrm>
                  <a:off x="3802020" y="2480932"/>
                  <a:ext cx="1132940" cy="590931"/>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i="0" u="none" strike="noStrike" kern="0" cap="none" spc="0" normalizeH="0" baseline="0" noProof="0">
                      <a:ln>
                        <a:noFill/>
                      </a:ln>
                      <a:solidFill>
                        <a:srgbClr val="000000"/>
                      </a:solidFill>
                      <a:effectLst/>
                      <a:uLnTx/>
                      <a:uFillTx/>
                      <a:latin typeface="Segoe UI Variable Display" pitchFamily="2" charset="0"/>
                      <a:cs typeface="Segoe Sans Text" pitchFamily="2" charset="0"/>
                    </a:rPr>
                    <a:t>Markdown file parsed in chunks</a:t>
                  </a:r>
                </a:p>
              </p:txBody>
            </p:sp>
            <p:sp>
              <p:nvSpPr>
                <p:cNvPr id="25" name="TextBox 24">
                  <a:extLst>
                    <a:ext uri="{FF2B5EF4-FFF2-40B4-BE49-F238E27FC236}">
                      <a16:creationId xmlns:a16="http://schemas.microsoft.com/office/drawing/2014/main" id="{F7041810-CDC0-65C5-35D4-6C72AA72275F}"/>
                    </a:ext>
                  </a:extLst>
                </p:cNvPr>
                <p:cNvSpPr txBox="1"/>
                <p:nvPr/>
              </p:nvSpPr>
              <p:spPr>
                <a:xfrm>
                  <a:off x="2693099" y="5516285"/>
                  <a:ext cx="1555819" cy="5909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Azure AI Document Intelligence </a:t>
                  </a:r>
                  <a:br>
                    <a:rPr kumimoji="0" lang="en-US" sz="1200" b="1"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b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layout model</a:t>
                  </a:r>
                </a:p>
              </p:txBody>
            </p:sp>
            <p:sp useBgFill="1">
              <p:nvSpPr>
                <p:cNvPr id="26" name="Oval 25">
                  <a:extLst>
                    <a:ext uri="{FF2B5EF4-FFF2-40B4-BE49-F238E27FC236}">
                      <a16:creationId xmlns:a16="http://schemas.microsoft.com/office/drawing/2014/main" id="{6F2042A7-3E8E-A85B-B8BF-8E9DEFBE90F2}"/>
                    </a:ext>
                    <a:ext uri="{C183D7F6-B498-43B3-948B-1728B52AA6E4}">
                      <adec:decorative xmlns:adec="http://schemas.microsoft.com/office/drawing/2017/decorative" val="1"/>
                    </a:ext>
                  </a:extLst>
                </p:cNvPr>
                <p:cNvSpPr/>
                <p:nvPr/>
              </p:nvSpPr>
              <p:spPr bwMode="auto">
                <a:xfrm>
                  <a:off x="3172968" y="4879836"/>
                  <a:ext cx="580571" cy="58057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cxnSp>
              <p:nvCxnSpPr>
                <p:cNvPr id="34" name="Straight Arrow Connector 33">
                  <a:extLst>
                    <a:ext uri="{FF2B5EF4-FFF2-40B4-BE49-F238E27FC236}">
                      <a16:creationId xmlns:a16="http://schemas.microsoft.com/office/drawing/2014/main" id="{4C9AAB7E-96C7-5569-C7A7-5BE0774F2F06}"/>
                    </a:ext>
                  </a:extLst>
                </p:cNvPr>
                <p:cNvCxnSpPr>
                  <a:cxnSpLocks/>
                  <a:stCxn id="11" idx="4"/>
                  <a:endCxn id="26" idx="0"/>
                </p:cNvCxnSpPr>
                <p:nvPr/>
              </p:nvCxnSpPr>
              <p:spPr>
                <a:xfrm>
                  <a:off x="3463254" y="3406067"/>
                  <a:ext cx="0" cy="1473769"/>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sp>
              <p:nvSpPr>
                <p:cNvPr id="36" name="TextBox 35">
                  <a:extLst>
                    <a:ext uri="{FF2B5EF4-FFF2-40B4-BE49-F238E27FC236}">
                      <a16:creationId xmlns:a16="http://schemas.microsoft.com/office/drawing/2014/main" id="{020F0625-538B-2CA3-58AC-A57576E692AD}"/>
                    </a:ext>
                  </a:extLst>
                </p:cNvPr>
                <p:cNvSpPr txBox="1"/>
                <p:nvPr/>
              </p:nvSpPr>
              <p:spPr>
                <a:xfrm>
                  <a:off x="4502591" y="3461397"/>
                  <a:ext cx="1593409" cy="71558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Split skill</a:t>
                  </a:r>
                </a:p>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1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(If needed only, splits big markdown chunks with fixed-size)</a:t>
                  </a:r>
                </a:p>
              </p:txBody>
            </p:sp>
            <p:sp>
              <p:nvSpPr>
                <p:cNvPr id="31" name="Freeform: Shape 30">
                  <a:extLst>
                    <a:ext uri="{FF2B5EF4-FFF2-40B4-BE49-F238E27FC236}">
                      <a16:creationId xmlns:a16="http://schemas.microsoft.com/office/drawing/2014/main" id="{FFE127E3-79C6-E350-1375-0F2BD56A1007}"/>
                    </a:ext>
                  </a:extLst>
                </p:cNvPr>
                <p:cNvSpPr/>
                <p:nvPr/>
              </p:nvSpPr>
              <p:spPr bwMode="auto">
                <a:xfrm rot="934093">
                  <a:off x="10404596" y="3011444"/>
                  <a:ext cx="123908" cy="204837"/>
                </a:xfrm>
                <a:custGeom>
                  <a:avLst/>
                  <a:gdLst>
                    <a:gd name="connsiteX0" fmla="*/ 642430 w 1284860"/>
                    <a:gd name="connsiteY0" fmla="*/ 137763 h 2124057"/>
                    <a:gd name="connsiteX1" fmla="*/ 137763 w 1284860"/>
                    <a:gd name="connsiteY1" fmla="*/ 642430 h 2124057"/>
                    <a:gd name="connsiteX2" fmla="*/ 642430 w 1284860"/>
                    <a:gd name="connsiteY2" fmla="*/ 1147097 h 2124057"/>
                    <a:gd name="connsiteX3" fmla="*/ 1147097 w 1284860"/>
                    <a:gd name="connsiteY3" fmla="*/ 642430 h 2124057"/>
                    <a:gd name="connsiteX4" fmla="*/ 642430 w 1284860"/>
                    <a:gd name="connsiteY4" fmla="*/ 137763 h 2124057"/>
                    <a:gd name="connsiteX5" fmla="*/ 642430 w 1284860"/>
                    <a:gd name="connsiteY5" fmla="*/ 0 h 2124057"/>
                    <a:gd name="connsiteX6" fmla="*/ 1284860 w 1284860"/>
                    <a:gd name="connsiteY6" fmla="*/ 642430 h 2124057"/>
                    <a:gd name="connsiteX7" fmla="*/ 642430 w 1284860"/>
                    <a:gd name="connsiteY7" fmla="*/ 1284860 h 2124057"/>
                    <a:gd name="connsiteX8" fmla="*/ 621993 w 1284860"/>
                    <a:gd name="connsiteY8" fmla="*/ 1282800 h 2124057"/>
                    <a:gd name="connsiteX9" fmla="*/ 420765 w 1284860"/>
                    <a:gd name="connsiteY9" fmla="*/ 2033791 h 2124057"/>
                    <a:gd name="connsiteX10" fmla="*/ 271656 w 1284860"/>
                    <a:gd name="connsiteY10" fmla="*/ 2119879 h 2124057"/>
                    <a:gd name="connsiteX11" fmla="*/ 185568 w 1284860"/>
                    <a:gd name="connsiteY11" fmla="*/ 1970770 h 2124057"/>
                    <a:gd name="connsiteX12" fmla="*/ 384089 w 1284860"/>
                    <a:gd name="connsiteY12" fmla="*/ 1229881 h 2124057"/>
                    <a:gd name="connsiteX13" fmla="*/ 283242 w 1284860"/>
                    <a:gd name="connsiteY13" fmla="*/ 1175143 h 2124057"/>
                    <a:gd name="connsiteX14" fmla="*/ 0 w 1284860"/>
                    <a:gd name="connsiteY14" fmla="*/ 642430 h 2124057"/>
                    <a:gd name="connsiteX15" fmla="*/ 642430 w 1284860"/>
                    <a:gd name="connsiteY15" fmla="*/ 0 h 212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4860" h="2124057">
                      <a:moveTo>
                        <a:pt x="642430" y="137763"/>
                      </a:moveTo>
                      <a:cubicBezTo>
                        <a:pt x="363710" y="137763"/>
                        <a:pt x="137763" y="363710"/>
                        <a:pt x="137763" y="642430"/>
                      </a:cubicBezTo>
                      <a:cubicBezTo>
                        <a:pt x="137763" y="921150"/>
                        <a:pt x="363710" y="1147097"/>
                        <a:pt x="642430" y="1147097"/>
                      </a:cubicBezTo>
                      <a:cubicBezTo>
                        <a:pt x="921150" y="1147097"/>
                        <a:pt x="1147097" y="921150"/>
                        <a:pt x="1147097" y="642430"/>
                      </a:cubicBezTo>
                      <a:cubicBezTo>
                        <a:pt x="1147097" y="363710"/>
                        <a:pt x="921150" y="137763"/>
                        <a:pt x="642430" y="137763"/>
                      </a:cubicBezTo>
                      <a:close/>
                      <a:moveTo>
                        <a:pt x="642430" y="0"/>
                      </a:moveTo>
                      <a:cubicBezTo>
                        <a:pt x="997234" y="0"/>
                        <a:pt x="1284860" y="287626"/>
                        <a:pt x="1284860" y="642430"/>
                      </a:cubicBezTo>
                      <a:cubicBezTo>
                        <a:pt x="1284860" y="997234"/>
                        <a:pt x="997234" y="1284860"/>
                        <a:pt x="642430" y="1284860"/>
                      </a:cubicBezTo>
                      <a:lnTo>
                        <a:pt x="621993" y="1282800"/>
                      </a:lnTo>
                      <a:lnTo>
                        <a:pt x="420765" y="2033791"/>
                      </a:lnTo>
                      <a:cubicBezTo>
                        <a:pt x="403362" y="2098739"/>
                        <a:pt x="336604" y="2137282"/>
                        <a:pt x="271656" y="2119879"/>
                      </a:cubicBezTo>
                      <a:cubicBezTo>
                        <a:pt x="206708" y="2102476"/>
                        <a:pt x="168165" y="2035718"/>
                        <a:pt x="185568" y="1970770"/>
                      </a:cubicBezTo>
                      <a:lnTo>
                        <a:pt x="384089" y="1229881"/>
                      </a:lnTo>
                      <a:lnTo>
                        <a:pt x="283242" y="1175143"/>
                      </a:lnTo>
                      <a:cubicBezTo>
                        <a:pt x="112354" y="1059694"/>
                        <a:pt x="0" y="864183"/>
                        <a:pt x="0" y="642430"/>
                      </a:cubicBezTo>
                      <a:cubicBezTo>
                        <a:pt x="0" y="287626"/>
                        <a:pt x="287626" y="0"/>
                        <a:pt x="642430" y="0"/>
                      </a:cubicBezTo>
                      <a:close/>
                    </a:path>
                  </a:pathLst>
                </a:custGeom>
                <a:gradFill flip="none" rotWithShape="1">
                  <a:gsLst>
                    <a:gs pos="0">
                      <a:srgbClr val="0078D4"/>
                    </a:gs>
                    <a:gs pos="100000">
                      <a:srgbClr val="8661C5"/>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Freeform: Shape 6">
                <a:extLst>
                  <a:ext uri="{FF2B5EF4-FFF2-40B4-BE49-F238E27FC236}">
                    <a16:creationId xmlns:a16="http://schemas.microsoft.com/office/drawing/2014/main" id="{29CF156B-FC3A-6FAF-BCCF-1DF0C99FCEAB}"/>
                  </a:ext>
                </a:extLst>
              </p:cNvPr>
              <p:cNvSpPr/>
              <p:nvPr/>
            </p:nvSpPr>
            <p:spPr>
              <a:xfrm>
                <a:off x="3280608" y="5012182"/>
                <a:ext cx="365290" cy="263965"/>
              </a:xfrm>
              <a:custGeom>
                <a:avLst/>
                <a:gdLst>
                  <a:gd name="connsiteX0" fmla="*/ 1049531 w 2046207"/>
                  <a:gd name="connsiteY0" fmla="*/ 958209 h 1478624"/>
                  <a:gd name="connsiteX1" fmla="*/ 1125947 w 2046207"/>
                  <a:gd name="connsiteY1" fmla="*/ 1034624 h 1478624"/>
                  <a:gd name="connsiteX2" fmla="*/ 1049531 w 2046207"/>
                  <a:gd name="connsiteY2" fmla="*/ 1111041 h 1478624"/>
                  <a:gd name="connsiteX3" fmla="*/ 973114 w 2046207"/>
                  <a:gd name="connsiteY3" fmla="*/ 1034624 h 1478624"/>
                  <a:gd name="connsiteX4" fmla="*/ 1049531 w 2046207"/>
                  <a:gd name="connsiteY4" fmla="*/ 958209 h 1478624"/>
                  <a:gd name="connsiteX5" fmla="*/ 426261 w 2046207"/>
                  <a:gd name="connsiteY5" fmla="*/ 834032 h 1478624"/>
                  <a:gd name="connsiteX6" fmla="*/ 502678 w 2046207"/>
                  <a:gd name="connsiteY6" fmla="*/ 910447 h 1478624"/>
                  <a:gd name="connsiteX7" fmla="*/ 426261 w 2046207"/>
                  <a:gd name="connsiteY7" fmla="*/ 986865 h 1478624"/>
                  <a:gd name="connsiteX8" fmla="*/ 349843 w 2046207"/>
                  <a:gd name="connsiteY8" fmla="*/ 910447 h 1478624"/>
                  <a:gd name="connsiteX9" fmla="*/ 426261 w 2046207"/>
                  <a:gd name="connsiteY9" fmla="*/ 834032 h 1478624"/>
                  <a:gd name="connsiteX10" fmla="*/ 1744444 w 2046207"/>
                  <a:gd name="connsiteY10" fmla="*/ 709874 h 1478624"/>
                  <a:gd name="connsiteX11" fmla="*/ 1822044 w 2046207"/>
                  <a:gd name="connsiteY11" fmla="*/ 785086 h 1478624"/>
                  <a:gd name="connsiteX12" fmla="*/ 1822054 w 2046207"/>
                  <a:gd name="connsiteY12" fmla="*/ 786272 h 1478624"/>
                  <a:gd name="connsiteX13" fmla="*/ 1746832 w 2046207"/>
                  <a:gd name="connsiteY13" fmla="*/ 862687 h 1478624"/>
                  <a:gd name="connsiteX14" fmla="*/ 1669234 w 2046207"/>
                  <a:gd name="connsiteY14" fmla="*/ 787476 h 1478624"/>
                  <a:gd name="connsiteX15" fmla="*/ 1744444 w 2046207"/>
                  <a:gd name="connsiteY15" fmla="*/ 709874 h 1478624"/>
                  <a:gd name="connsiteX16" fmla="*/ 1121173 w 2046207"/>
                  <a:gd name="connsiteY16" fmla="*/ 411353 h 1478624"/>
                  <a:gd name="connsiteX17" fmla="*/ 1197588 w 2046207"/>
                  <a:gd name="connsiteY17" fmla="*/ 487769 h 1478624"/>
                  <a:gd name="connsiteX18" fmla="*/ 1121173 w 2046207"/>
                  <a:gd name="connsiteY18" fmla="*/ 564186 h 1478624"/>
                  <a:gd name="connsiteX19" fmla="*/ 1044756 w 2046207"/>
                  <a:gd name="connsiteY19" fmla="*/ 487769 h 1478624"/>
                  <a:gd name="connsiteX20" fmla="*/ 1121173 w 2046207"/>
                  <a:gd name="connsiteY20" fmla="*/ 411353 h 1478624"/>
                  <a:gd name="connsiteX21" fmla="*/ 1050384 w 2046207"/>
                  <a:gd name="connsiteY21" fmla="*/ 147 h 1478624"/>
                  <a:gd name="connsiteX22" fmla="*/ 1647199 w 2046207"/>
                  <a:gd name="connsiteY22" fmla="*/ 565125 h 1478624"/>
                  <a:gd name="connsiteX23" fmla="*/ 2046207 w 2046207"/>
                  <a:gd name="connsiteY23" fmla="*/ 1015407 h 1478624"/>
                  <a:gd name="connsiteX24" fmla="*/ 1584560 w 2046207"/>
                  <a:gd name="connsiteY24" fmla="*/ 1472388 h 1478624"/>
                  <a:gd name="connsiteX25" fmla="*/ 1559893 w 2046207"/>
                  <a:gd name="connsiteY25" fmla="*/ 1476140 h 1478624"/>
                  <a:gd name="connsiteX26" fmla="*/ 1457883 w 2046207"/>
                  <a:gd name="connsiteY26" fmla="*/ 1476140 h 1478624"/>
                  <a:gd name="connsiteX27" fmla="*/ 1457883 w 2046207"/>
                  <a:gd name="connsiteY27" fmla="*/ 1020297 h 1478624"/>
                  <a:gd name="connsiteX28" fmla="*/ 1696684 w 2046207"/>
                  <a:gd name="connsiteY28" fmla="*/ 1020297 h 1478624"/>
                  <a:gd name="connsiteX29" fmla="*/ 1780265 w 2046207"/>
                  <a:gd name="connsiteY29" fmla="*/ 936717 h 1478624"/>
                  <a:gd name="connsiteX30" fmla="*/ 1780265 w 2046207"/>
                  <a:gd name="connsiteY30" fmla="*/ 912837 h 1478624"/>
                  <a:gd name="connsiteX31" fmla="*/ 1881755 w 2046207"/>
                  <a:gd name="connsiteY31" fmla="*/ 786272 h 1478624"/>
                  <a:gd name="connsiteX32" fmla="*/ 1751692 w 2046207"/>
                  <a:gd name="connsiteY32" fmla="*/ 656037 h 1478624"/>
                  <a:gd name="connsiteX33" fmla="*/ 1746832 w 2046207"/>
                  <a:gd name="connsiteY33" fmla="*/ 656125 h 1478624"/>
                  <a:gd name="connsiteX34" fmla="*/ 1617152 w 2046207"/>
                  <a:gd name="connsiteY34" fmla="*/ 786741 h 1478624"/>
                  <a:gd name="connsiteX35" fmla="*/ 1716982 w 2046207"/>
                  <a:gd name="connsiteY35" fmla="*/ 912837 h 1478624"/>
                  <a:gd name="connsiteX36" fmla="*/ 1716982 w 2046207"/>
                  <a:gd name="connsiteY36" fmla="*/ 936717 h 1478624"/>
                  <a:gd name="connsiteX37" fmla="*/ 1691909 w 2046207"/>
                  <a:gd name="connsiteY37" fmla="*/ 961790 h 1478624"/>
                  <a:gd name="connsiteX38" fmla="*/ 1453106 w 2046207"/>
                  <a:gd name="connsiteY38" fmla="*/ 961790 h 1478624"/>
                  <a:gd name="connsiteX39" fmla="*/ 1453106 w 2046207"/>
                  <a:gd name="connsiteY39" fmla="*/ 541499 h 1478624"/>
                  <a:gd name="connsiteX40" fmla="*/ 1370720 w 2046207"/>
                  <a:gd name="connsiteY40" fmla="*/ 459113 h 1478624"/>
                  <a:gd name="connsiteX41" fmla="*/ 1247738 w 2046207"/>
                  <a:gd name="connsiteY41" fmla="*/ 459113 h 1478624"/>
                  <a:gd name="connsiteX42" fmla="*/ 1121173 w 2046207"/>
                  <a:gd name="connsiteY42" fmla="*/ 357623 h 1478624"/>
                  <a:gd name="connsiteX43" fmla="*/ 990913 w 2046207"/>
                  <a:gd name="connsiteY43" fmla="*/ 487658 h 1478624"/>
                  <a:gd name="connsiteX44" fmla="*/ 1120946 w 2046207"/>
                  <a:gd name="connsiteY44" fmla="*/ 617916 h 1478624"/>
                  <a:gd name="connsiteX45" fmla="*/ 1247738 w 2046207"/>
                  <a:gd name="connsiteY45" fmla="*/ 517619 h 1478624"/>
                  <a:gd name="connsiteX46" fmla="*/ 1375496 w 2046207"/>
                  <a:gd name="connsiteY46" fmla="*/ 517619 h 1478624"/>
                  <a:gd name="connsiteX47" fmla="*/ 1399376 w 2046207"/>
                  <a:gd name="connsiteY47" fmla="*/ 541499 h 1478624"/>
                  <a:gd name="connsiteX48" fmla="*/ 1399376 w 2046207"/>
                  <a:gd name="connsiteY48" fmla="*/ 1476140 h 1478624"/>
                  <a:gd name="connsiteX49" fmla="*/ 741479 w 2046207"/>
                  <a:gd name="connsiteY49" fmla="*/ 1476140 h 1478624"/>
                  <a:gd name="connsiteX50" fmla="*/ 741479 w 2046207"/>
                  <a:gd name="connsiteY50" fmla="*/ 964178 h 1478624"/>
                  <a:gd name="connsiteX51" fmla="*/ 659093 w 2046207"/>
                  <a:gd name="connsiteY51" fmla="*/ 881792 h 1478624"/>
                  <a:gd name="connsiteX52" fmla="*/ 554020 w 2046207"/>
                  <a:gd name="connsiteY52" fmla="*/ 881792 h 1478624"/>
                  <a:gd name="connsiteX53" fmla="*/ 449611 w 2046207"/>
                  <a:gd name="connsiteY53" fmla="*/ 782808 h 1478624"/>
                  <a:gd name="connsiteX54" fmla="*/ 397949 w 2046207"/>
                  <a:gd name="connsiteY54" fmla="*/ 784229 h 1478624"/>
                  <a:gd name="connsiteX55" fmla="*/ 300386 w 2046207"/>
                  <a:gd name="connsiteY55" fmla="*/ 940298 h 1478624"/>
                  <a:gd name="connsiteX56" fmla="*/ 456455 w 2046207"/>
                  <a:gd name="connsiteY56" fmla="*/ 1037861 h 1478624"/>
                  <a:gd name="connsiteX57" fmla="*/ 554020 w 2046207"/>
                  <a:gd name="connsiteY57" fmla="*/ 940298 h 1478624"/>
                  <a:gd name="connsiteX58" fmla="*/ 659093 w 2046207"/>
                  <a:gd name="connsiteY58" fmla="*/ 940298 h 1478624"/>
                  <a:gd name="connsiteX59" fmla="*/ 682973 w 2046207"/>
                  <a:gd name="connsiteY59" fmla="*/ 964178 h 1478624"/>
                  <a:gd name="connsiteX60" fmla="*/ 682973 w 2046207"/>
                  <a:gd name="connsiteY60" fmla="*/ 1476140 h 1478624"/>
                  <a:gd name="connsiteX61" fmla="*/ 626937 w 2046207"/>
                  <a:gd name="connsiteY61" fmla="*/ 1476140 h 1478624"/>
                  <a:gd name="connsiteX62" fmla="*/ 576123 w 2046207"/>
                  <a:gd name="connsiteY62" fmla="*/ 1478417 h 1478624"/>
                  <a:gd name="connsiteX63" fmla="*/ 0 w 2046207"/>
                  <a:gd name="connsiteY63" fmla="*/ 932763 h 1478624"/>
                  <a:gd name="connsiteX64" fmla="*/ 479269 w 2046207"/>
                  <a:gd name="connsiteY64" fmla="*/ 395175 h 1478624"/>
                  <a:gd name="connsiteX65" fmla="*/ 701751 w 2046207"/>
                  <a:gd name="connsiteY65" fmla="*/ 106472 h 1478624"/>
                  <a:gd name="connsiteX66" fmla="*/ 728343 w 2046207"/>
                  <a:gd name="connsiteY66" fmla="*/ 90924 h 1478624"/>
                  <a:gd name="connsiteX67" fmla="*/ 728343 w 2046207"/>
                  <a:gd name="connsiteY67" fmla="*/ 675229 h 1478624"/>
                  <a:gd name="connsiteX68" fmla="*/ 810729 w 2046207"/>
                  <a:gd name="connsiteY68" fmla="*/ 757614 h 1478624"/>
                  <a:gd name="connsiteX69" fmla="*/ 995801 w 2046207"/>
                  <a:gd name="connsiteY69" fmla="*/ 757614 h 1478624"/>
                  <a:gd name="connsiteX70" fmla="*/ 1020874 w 2046207"/>
                  <a:gd name="connsiteY70" fmla="*/ 782689 h 1478624"/>
                  <a:gd name="connsiteX71" fmla="*/ 1020874 w 2046207"/>
                  <a:gd name="connsiteY71" fmla="*/ 902091 h 1478624"/>
                  <a:gd name="connsiteX72" fmla="*/ 919384 w 2046207"/>
                  <a:gd name="connsiteY72" fmla="*/ 1028655 h 1478624"/>
                  <a:gd name="connsiteX73" fmla="*/ 1049419 w 2046207"/>
                  <a:gd name="connsiteY73" fmla="*/ 1158908 h 1478624"/>
                  <a:gd name="connsiteX74" fmla="*/ 1179677 w 2046207"/>
                  <a:gd name="connsiteY74" fmla="*/ 1028882 h 1478624"/>
                  <a:gd name="connsiteX75" fmla="*/ 1079382 w 2046207"/>
                  <a:gd name="connsiteY75" fmla="*/ 902091 h 1478624"/>
                  <a:gd name="connsiteX76" fmla="*/ 1079382 w 2046207"/>
                  <a:gd name="connsiteY76" fmla="*/ 788660 h 1478624"/>
                  <a:gd name="connsiteX77" fmla="*/ 995801 w 2046207"/>
                  <a:gd name="connsiteY77" fmla="*/ 705079 h 1478624"/>
                  <a:gd name="connsiteX78" fmla="*/ 810729 w 2046207"/>
                  <a:gd name="connsiteY78" fmla="*/ 705079 h 1478624"/>
                  <a:gd name="connsiteX79" fmla="*/ 786849 w 2046207"/>
                  <a:gd name="connsiteY79" fmla="*/ 681199 h 1478624"/>
                  <a:gd name="connsiteX80" fmla="*/ 786849 w 2046207"/>
                  <a:gd name="connsiteY80" fmla="*/ 57921 h 1478624"/>
                  <a:gd name="connsiteX81" fmla="*/ 865759 w 2046207"/>
                  <a:gd name="connsiteY81" fmla="*/ 26735 h 1478624"/>
                  <a:gd name="connsiteX82" fmla="*/ 1050384 w 2046207"/>
                  <a:gd name="connsiteY82" fmla="*/ 147 h 147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046207" h="1478624">
                    <a:moveTo>
                      <a:pt x="1049531" y="958209"/>
                    </a:moveTo>
                    <a:cubicBezTo>
                      <a:pt x="1091734" y="958209"/>
                      <a:pt x="1125947" y="992416"/>
                      <a:pt x="1125947" y="1034624"/>
                    </a:cubicBezTo>
                    <a:cubicBezTo>
                      <a:pt x="1125947" y="1076833"/>
                      <a:pt x="1091734" y="1111041"/>
                      <a:pt x="1049531" y="1111041"/>
                    </a:cubicBezTo>
                    <a:cubicBezTo>
                      <a:pt x="1007327" y="1111041"/>
                      <a:pt x="973114" y="1076833"/>
                      <a:pt x="973114" y="1034624"/>
                    </a:cubicBezTo>
                    <a:cubicBezTo>
                      <a:pt x="973114" y="992416"/>
                      <a:pt x="1007327" y="958209"/>
                      <a:pt x="1049531" y="958209"/>
                    </a:cubicBezTo>
                    <a:close/>
                    <a:moveTo>
                      <a:pt x="426261" y="834032"/>
                    </a:moveTo>
                    <a:cubicBezTo>
                      <a:pt x="468465" y="834032"/>
                      <a:pt x="502678" y="868240"/>
                      <a:pt x="502678" y="910447"/>
                    </a:cubicBezTo>
                    <a:cubicBezTo>
                      <a:pt x="502678" y="952657"/>
                      <a:pt x="468465" y="986865"/>
                      <a:pt x="426261" y="986865"/>
                    </a:cubicBezTo>
                    <a:cubicBezTo>
                      <a:pt x="384057" y="986865"/>
                      <a:pt x="349843" y="952657"/>
                      <a:pt x="349843" y="910447"/>
                    </a:cubicBezTo>
                    <a:cubicBezTo>
                      <a:pt x="349843" y="868240"/>
                      <a:pt x="384057" y="834032"/>
                      <a:pt x="426261" y="834032"/>
                    </a:cubicBezTo>
                    <a:close/>
                    <a:moveTo>
                      <a:pt x="1744444" y="709874"/>
                    </a:moveTo>
                    <a:cubicBezTo>
                      <a:pt x="1786641" y="709214"/>
                      <a:pt x="1821387" y="742889"/>
                      <a:pt x="1822044" y="785086"/>
                    </a:cubicBezTo>
                    <a:cubicBezTo>
                      <a:pt x="1822054" y="785481"/>
                      <a:pt x="1822054" y="785877"/>
                      <a:pt x="1822054" y="786272"/>
                    </a:cubicBezTo>
                    <a:cubicBezTo>
                      <a:pt x="1822054" y="828012"/>
                      <a:pt x="1788576" y="862030"/>
                      <a:pt x="1746832" y="862687"/>
                    </a:cubicBezTo>
                    <a:cubicBezTo>
                      <a:pt x="1704637" y="863345"/>
                      <a:pt x="1669891" y="829673"/>
                      <a:pt x="1669234" y="787476"/>
                    </a:cubicBezTo>
                    <a:cubicBezTo>
                      <a:pt x="1668577" y="745277"/>
                      <a:pt x="1702249" y="710533"/>
                      <a:pt x="1744444" y="709874"/>
                    </a:cubicBezTo>
                    <a:close/>
                    <a:moveTo>
                      <a:pt x="1121173" y="411353"/>
                    </a:moveTo>
                    <a:cubicBezTo>
                      <a:pt x="1163375" y="411353"/>
                      <a:pt x="1197588" y="445566"/>
                      <a:pt x="1197588" y="487769"/>
                    </a:cubicBezTo>
                    <a:cubicBezTo>
                      <a:pt x="1197588" y="529973"/>
                      <a:pt x="1163375" y="564186"/>
                      <a:pt x="1121173" y="564186"/>
                    </a:cubicBezTo>
                    <a:cubicBezTo>
                      <a:pt x="1078969" y="564186"/>
                      <a:pt x="1044756" y="529973"/>
                      <a:pt x="1044756" y="487769"/>
                    </a:cubicBezTo>
                    <a:cubicBezTo>
                      <a:pt x="1044756" y="445566"/>
                      <a:pt x="1078969" y="411353"/>
                      <a:pt x="1121173" y="411353"/>
                    </a:cubicBezTo>
                    <a:close/>
                    <a:moveTo>
                      <a:pt x="1050384" y="147"/>
                    </a:moveTo>
                    <a:cubicBezTo>
                      <a:pt x="1370551" y="-6944"/>
                      <a:pt x="1636736" y="245049"/>
                      <a:pt x="1647199" y="565125"/>
                    </a:cubicBezTo>
                    <a:cubicBezTo>
                      <a:pt x="1872380" y="597523"/>
                      <a:pt x="2041138" y="787961"/>
                      <a:pt x="2046207" y="1015407"/>
                    </a:cubicBezTo>
                    <a:cubicBezTo>
                      <a:pt x="2039548" y="1266781"/>
                      <a:pt x="1835996" y="1468278"/>
                      <a:pt x="1584560" y="1472388"/>
                    </a:cubicBezTo>
                    <a:cubicBezTo>
                      <a:pt x="1576555" y="1474801"/>
                      <a:pt x="1568250" y="1476061"/>
                      <a:pt x="1559893" y="1476140"/>
                    </a:cubicBezTo>
                    <a:lnTo>
                      <a:pt x="1457883" y="1476140"/>
                    </a:lnTo>
                    <a:lnTo>
                      <a:pt x="1457883" y="1020297"/>
                    </a:lnTo>
                    <a:lnTo>
                      <a:pt x="1696684" y="1020297"/>
                    </a:lnTo>
                    <a:cubicBezTo>
                      <a:pt x="1742845" y="1020297"/>
                      <a:pt x="1780265" y="982876"/>
                      <a:pt x="1780265" y="936717"/>
                    </a:cubicBezTo>
                    <a:lnTo>
                      <a:pt x="1780265" y="912837"/>
                    </a:lnTo>
                    <a:cubicBezTo>
                      <a:pt x="1839463" y="899475"/>
                      <a:pt x="1881576" y="846962"/>
                      <a:pt x="1881755" y="786272"/>
                    </a:cubicBezTo>
                    <a:cubicBezTo>
                      <a:pt x="1881802" y="714393"/>
                      <a:pt x="1823571" y="656084"/>
                      <a:pt x="1751692" y="656037"/>
                    </a:cubicBezTo>
                    <a:cubicBezTo>
                      <a:pt x="1750081" y="656037"/>
                      <a:pt x="1748455" y="656065"/>
                      <a:pt x="1746832" y="656125"/>
                    </a:cubicBezTo>
                    <a:cubicBezTo>
                      <a:pt x="1674953" y="656385"/>
                      <a:pt x="1616901" y="714864"/>
                      <a:pt x="1617152" y="786741"/>
                    </a:cubicBezTo>
                    <a:cubicBezTo>
                      <a:pt x="1617379" y="846760"/>
                      <a:pt x="1658607" y="898854"/>
                      <a:pt x="1716982" y="912837"/>
                    </a:cubicBezTo>
                    <a:lnTo>
                      <a:pt x="1716982" y="936717"/>
                    </a:lnTo>
                    <a:cubicBezTo>
                      <a:pt x="1716982" y="950568"/>
                      <a:pt x="1705759" y="961790"/>
                      <a:pt x="1691909" y="961790"/>
                    </a:cubicBezTo>
                    <a:lnTo>
                      <a:pt x="1453106" y="961790"/>
                    </a:lnTo>
                    <a:lnTo>
                      <a:pt x="1453106" y="541499"/>
                    </a:lnTo>
                    <a:cubicBezTo>
                      <a:pt x="1453106" y="495999"/>
                      <a:pt x="1416224" y="459113"/>
                      <a:pt x="1370720" y="459113"/>
                    </a:cubicBezTo>
                    <a:lnTo>
                      <a:pt x="1247738" y="459113"/>
                    </a:lnTo>
                    <a:cubicBezTo>
                      <a:pt x="1234781" y="399658"/>
                      <a:pt x="1182023" y="357354"/>
                      <a:pt x="1121173" y="357623"/>
                    </a:cubicBezTo>
                    <a:cubicBezTo>
                      <a:pt x="1049294" y="357559"/>
                      <a:pt x="990975" y="415779"/>
                      <a:pt x="990913" y="487658"/>
                    </a:cubicBezTo>
                    <a:cubicBezTo>
                      <a:pt x="990851" y="559535"/>
                      <a:pt x="1049068" y="617855"/>
                      <a:pt x="1120946" y="617916"/>
                    </a:cubicBezTo>
                    <a:cubicBezTo>
                      <a:pt x="1181367" y="617969"/>
                      <a:pt x="1233875" y="576431"/>
                      <a:pt x="1247738" y="517619"/>
                    </a:cubicBezTo>
                    <a:lnTo>
                      <a:pt x="1375496" y="517619"/>
                    </a:lnTo>
                    <a:cubicBezTo>
                      <a:pt x="1388689" y="517619"/>
                      <a:pt x="1399376" y="528311"/>
                      <a:pt x="1399376" y="541499"/>
                    </a:cubicBezTo>
                    <a:lnTo>
                      <a:pt x="1399376" y="1476140"/>
                    </a:lnTo>
                    <a:lnTo>
                      <a:pt x="741479" y="1476140"/>
                    </a:lnTo>
                    <a:lnTo>
                      <a:pt x="741479" y="964178"/>
                    </a:lnTo>
                    <a:cubicBezTo>
                      <a:pt x="741479" y="918676"/>
                      <a:pt x="704593" y="881792"/>
                      <a:pt x="659093" y="881792"/>
                    </a:cubicBezTo>
                    <a:lnTo>
                      <a:pt x="554020" y="881792"/>
                    </a:lnTo>
                    <a:cubicBezTo>
                      <a:pt x="541902" y="829263"/>
                      <a:pt x="499568" y="791560"/>
                      <a:pt x="449611" y="782808"/>
                    </a:cubicBezTo>
                    <a:cubicBezTo>
                      <a:pt x="432959" y="779891"/>
                      <a:pt x="415459" y="780190"/>
                      <a:pt x="397949" y="784229"/>
                    </a:cubicBezTo>
                    <a:cubicBezTo>
                      <a:pt x="327910" y="800385"/>
                      <a:pt x="284230" y="870259"/>
                      <a:pt x="300386" y="940298"/>
                    </a:cubicBezTo>
                    <a:cubicBezTo>
                      <a:pt x="316542" y="1010339"/>
                      <a:pt x="386416" y="1054015"/>
                      <a:pt x="456455" y="1037861"/>
                    </a:cubicBezTo>
                    <a:cubicBezTo>
                      <a:pt x="504958" y="1026672"/>
                      <a:pt x="542831" y="988799"/>
                      <a:pt x="554020" y="940298"/>
                    </a:cubicBezTo>
                    <a:lnTo>
                      <a:pt x="659093" y="940298"/>
                    </a:lnTo>
                    <a:cubicBezTo>
                      <a:pt x="672281" y="940298"/>
                      <a:pt x="682973" y="950984"/>
                      <a:pt x="682973" y="964178"/>
                    </a:cubicBezTo>
                    <a:lnTo>
                      <a:pt x="682973" y="1476140"/>
                    </a:lnTo>
                    <a:lnTo>
                      <a:pt x="626937" y="1476140"/>
                    </a:lnTo>
                    <a:cubicBezTo>
                      <a:pt x="610224" y="1477622"/>
                      <a:pt x="593284" y="1478417"/>
                      <a:pt x="576123" y="1478417"/>
                    </a:cubicBezTo>
                    <a:cubicBezTo>
                      <a:pt x="266378" y="1486751"/>
                      <a:pt x="8487" y="1242501"/>
                      <a:pt x="0" y="932763"/>
                    </a:cubicBezTo>
                    <a:cubicBezTo>
                      <a:pt x="4814" y="659697"/>
                      <a:pt x="208542" y="431178"/>
                      <a:pt x="479269" y="395175"/>
                    </a:cubicBezTo>
                    <a:cubicBezTo>
                      <a:pt x="522697" y="275259"/>
                      <a:pt x="601711" y="175667"/>
                      <a:pt x="701751" y="106472"/>
                    </a:cubicBezTo>
                    <a:lnTo>
                      <a:pt x="728343" y="90924"/>
                    </a:lnTo>
                    <a:lnTo>
                      <a:pt x="728343" y="675229"/>
                    </a:lnTo>
                    <a:cubicBezTo>
                      <a:pt x="728343" y="720729"/>
                      <a:pt x="765228" y="757614"/>
                      <a:pt x="810729" y="757614"/>
                    </a:cubicBezTo>
                    <a:lnTo>
                      <a:pt x="995801" y="757614"/>
                    </a:lnTo>
                    <a:cubicBezTo>
                      <a:pt x="1009648" y="757614"/>
                      <a:pt x="1020874" y="768840"/>
                      <a:pt x="1020874" y="782689"/>
                    </a:cubicBezTo>
                    <a:lnTo>
                      <a:pt x="1020874" y="902091"/>
                    </a:lnTo>
                    <a:cubicBezTo>
                      <a:pt x="961421" y="915045"/>
                      <a:pt x="919115" y="967807"/>
                      <a:pt x="919384" y="1028655"/>
                    </a:cubicBezTo>
                    <a:cubicBezTo>
                      <a:pt x="919322" y="1100534"/>
                      <a:pt x="977540" y="1158848"/>
                      <a:pt x="1049419" y="1158908"/>
                    </a:cubicBezTo>
                    <a:cubicBezTo>
                      <a:pt x="1121298" y="1158980"/>
                      <a:pt x="1179616" y="1100761"/>
                      <a:pt x="1179677" y="1028882"/>
                    </a:cubicBezTo>
                    <a:cubicBezTo>
                      <a:pt x="1179730" y="968464"/>
                      <a:pt x="1138192" y="915952"/>
                      <a:pt x="1079382" y="902091"/>
                    </a:cubicBezTo>
                    <a:lnTo>
                      <a:pt x="1079382" y="788660"/>
                    </a:lnTo>
                    <a:cubicBezTo>
                      <a:pt x="1079382" y="742499"/>
                      <a:pt x="1041960" y="705079"/>
                      <a:pt x="995801" y="705079"/>
                    </a:cubicBezTo>
                    <a:lnTo>
                      <a:pt x="810729" y="705079"/>
                    </a:lnTo>
                    <a:cubicBezTo>
                      <a:pt x="797540" y="705079"/>
                      <a:pt x="786849" y="694387"/>
                      <a:pt x="786849" y="681199"/>
                    </a:cubicBezTo>
                    <a:lnTo>
                      <a:pt x="786849" y="57921"/>
                    </a:lnTo>
                    <a:lnTo>
                      <a:pt x="865759" y="26735"/>
                    </a:lnTo>
                    <a:cubicBezTo>
                      <a:pt x="924471" y="8595"/>
                      <a:pt x="986619" y="-688"/>
                      <a:pt x="1050384" y="147"/>
                    </a:cubicBezTo>
                    <a:close/>
                  </a:path>
                </a:pathLst>
              </a:custGeom>
              <a:solidFill>
                <a:schemeClr val="bg1"/>
              </a:solidFill>
              <a:ln w="1957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8" name="Content Placeholder 3" descr="A white cloud with a magnifying glass&#10;&#10;Description automatically generated">
              <a:extLst>
                <a:ext uri="{FF2B5EF4-FFF2-40B4-BE49-F238E27FC236}">
                  <a16:creationId xmlns:a16="http://schemas.microsoft.com/office/drawing/2014/main" id="{D04CAF1C-26BB-9B58-DC0D-EE6EE4D1DFDC}"/>
                </a:ext>
                <a:ext uri="{C183D7F6-B498-43B3-948B-1728B52AA6E4}">
                  <adec:decorative xmlns:adec="http://schemas.microsoft.com/office/drawing/2017/decorative" val="0"/>
                </a:ext>
              </a:extLst>
            </p:cNvPr>
            <p:cNvPicPr>
              <a:picLocks noChangeAspect="1"/>
            </p:cNvPicPr>
            <p:nvPr/>
          </p:nvPicPr>
          <p:blipFill rotWithShape="1">
            <a:blip r:embed="rId2"/>
            <a:srcRect t="14469" b="14469"/>
            <a:stretch/>
          </p:blipFill>
          <p:spPr>
            <a:xfrm>
              <a:off x="10256266" y="2957482"/>
              <a:ext cx="401280" cy="285160"/>
            </a:xfrm>
            <a:prstGeom prst="rect">
              <a:avLst/>
            </a:prstGeom>
          </p:spPr>
        </p:pic>
        <p:pic>
          <p:nvPicPr>
            <p:cNvPr id="21" name="Picture 20">
              <a:extLst>
                <a:ext uri="{FF2B5EF4-FFF2-40B4-BE49-F238E27FC236}">
                  <a16:creationId xmlns:a16="http://schemas.microsoft.com/office/drawing/2014/main" id="{12DF8774-9DE0-090B-DA92-8B21BCCEC0AD}"/>
                </a:ext>
              </a:extLst>
            </p:cNvPr>
            <p:cNvPicPr>
              <a:picLocks noChangeAspect="1"/>
            </p:cNvPicPr>
            <p:nvPr/>
          </p:nvPicPr>
          <p:blipFill>
            <a:blip r:embed="rId3"/>
            <a:srcRect/>
            <a:stretch/>
          </p:blipFill>
          <p:spPr>
            <a:xfrm>
              <a:off x="7299943" y="2806797"/>
              <a:ext cx="568086" cy="568086"/>
            </a:xfrm>
            <a:prstGeom prst="rect">
              <a:avLst/>
            </a:prstGeom>
          </p:spPr>
        </p:pic>
        <p:sp>
          <p:nvSpPr>
            <p:cNvPr id="28" name="Graphic 19">
              <a:extLst>
                <a:ext uri="{FF2B5EF4-FFF2-40B4-BE49-F238E27FC236}">
                  <a16:creationId xmlns:a16="http://schemas.microsoft.com/office/drawing/2014/main" id="{0F1BD1AB-8822-05CA-A689-B66837EAFA98}"/>
                </a:ext>
                <a:ext uri="{C183D7F6-B498-43B3-948B-1728B52AA6E4}">
                  <adec:decorative xmlns:adec="http://schemas.microsoft.com/office/drawing/2017/decorative" val="1"/>
                </a:ext>
              </a:extLst>
            </p:cNvPr>
            <p:cNvSpPr/>
            <p:nvPr/>
          </p:nvSpPr>
          <p:spPr>
            <a:xfrm>
              <a:off x="1422004" y="2954048"/>
              <a:ext cx="255664" cy="319581"/>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grpSp>
      <p:sp>
        <p:nvSpPr>
          <p:cNvPr id="17" name="Right Brace 16">
            <a:extLst>
              <a:ext uri="{FF2B5EF4-FFF2-40B4-BE49-F238E27FC236}">
                <a16:creationId xmlns:a16="http://schemas.microsoft.com/office/drawing/2014/main" id="{C890B6E7-BCC3-FC1F-F04B-5C10AEE256D7}"/>
              </a:ext>
            </a:extLst>
          </p:cNvPr>
          <p:cNvSpPr/>
          <p:nvPr/>
        </p:nvSpPr>
        <p:spPr>
          <a:xfrm rot="5400000">
            <a:off x="2356497" y="3160929"/>
            <a:ext cx="424731" cy="1981886"/>
          </a:xfrm>
          <a:prstGeom prst="rightBrace">
            <a:avLst>
              <a:gd name="adj1" fmla="val 8333"/>
              <a:gd name="adj2" fmla="val 51183"/>
            </a:avLst>
          </a:prstGeom>
          <a:ln>
            <a:gradFill flip="none" rotWithShape="1">
              <a:gsLst>
                <a:gs pos="0">
                  <a:srgbClr val="8661C5"/>
                </a:gs>
                <a:gs pos="100000">
                  <a:srgbClr val="0078D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346128546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EEB3-36DA-C097-FB3A-868C74A1FCB2}"/>
            </a:ext>
          </a:extLst>
        </p:cNvPr>
        <p:cNvGrpSpPr/>
        <p:nvPr/>
      </p:nvGrpSpPr>
      <p:grpSpPr>
        <a:xfrm>
          <a:off x="0" y="0"/>
          <a:ext cx="0" cy="0"/>
          <a:chOff x="0" y="0"/>
          <a:chExt cx="0" cy="0"/>
        </a:xfrm>
      </p:grpSpPr>
      <p:sp>
        <p:nvSpPr>
          <p:cNvPr id="30" name="Title 29">
            <a:extLst>
              <a:ext uri="{FF2B5EF4-FFF2-40B4-BE49-F238E27FC236}">
                <a16:creationId xmlns:a16="http://schemas.microsoft.com/office/drawing/2014/main" id="{D6013579-7414-AB4B-53FF-AB9445CA6852}"/>
              </a:ext>
            </a:extLst>
          </p:cNvPr>
          <p:cNvSpPr>
            <a:spLocks noGrp="1"/>
          </p:cNvSpPr>
          <p:nvPr>
            <p:ph type="title"/>
          </p:nvPr>
        </p:nvSpPr>
        <p:spPr/>
        <p:txBody>
          <a:bodyPr/>
          <a:lstStyle/>
          <a:p>
            <a:r>
              <a:rPr lang="en-US" noProof="0">
                <a:solidFill>
                  <a:schemeClr val="accent1"/>
                </a:solidFill>
                <a:cs typeface="Segoe UI"/>
              </a:rPr>
              <a:t>Custom skill with Azure AI Search</a:t>
            </a:r>
          </a:p>
        </p:txBody>
      </p:sp>
      <p:sp>
        <p:nvSpPr>
          <p:cNvPr id="4" name="TextBox 3">
            <a:extLst>
              <a:ext uri="{FF2B5EF4-FFF2-40B4-BE49-F238E27FC236}">
                <a16:creationId xmlns:a16="http://schemas.microsoft.com/office/drawing/2014/main" id="{C2E8B654-AD26-335F-868A-14D66919AA5B}"/>
              </a:ext>
            </a:extLst>
          </p:cNvPr>
          <p:cNvSpPr txBox="1"/>
          <p:nvPr/>
        </p:nvSpPr>
        <p:spPr>
          <a:xfrm>
            <a:off x="1013457" y="245754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Ingest data</a:t>
            </a:r>
          </a:p>
        </p:txBody>
      </p:sp>
      <p:sp>
        <p:nvSpPr>
          <p:cNvPr id="6" name="TextBox 5">
            <a:extLst>
              <a:ext uri="{FF2B5EF4-FFF2-40B4-BE49-F238E27FC236}">
                <a16:creationId xmlns:a16="http://schemas.microsoft.com/office/drawing/2014/main" id="{B9A117FF-74F6-4C5E-3F10-C0C58C05FF4B}"/>
              </a:ext>
            </a:extLst>
          </p:cNvPr>
          <p:cNvSpPr txBox="1"/>
          <p:nvPr/>
        </p:nvSpPr>
        <p:spPr>
          <a:xfrm>
            <a:off x="2972705" y="2263650"/>
            <a:ext cx="1027752" cy="480131"/>
          </a:xfrm>
          <a:prstGeom prst="rect">
            <a:avLst/>
          </a:prstGeom>
          <a:noFill/>
        </p:spPr>
        <p:txBody>
          <a:bodyPr wrap="square" lIns="0" tIns="45720" rIns="0" bIns="45720" anchor="t">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Extraction and parsing</a:t>
            </a:r>
          </a:p>
        </p:txBody>
      </p:sp>
      <p:sp>
        <p:nvSpPr>
          <p:cNvPr id="7" name="TextBox 6">
            <a:extLst>
              <a:ext uri="{FF2B5EF4-FFF2-40B4-BE49-F238E27FC236}">
                <a16:creationId xmlns:a16="http://schemas.microsoft.com/office/drawing/2014/main" id="{FD5C86D5-0FE8-B7F3-E7E0-99F59EE253D8}"/>
              </a:ext>
            </a:extLst>
          </p:cNvPr>
          <p:cNvSpPr txBox="1"/>
          <p:nvPr/>
        </p:nvSpPr>
        <p:spPr>
          <a:xfrm>
            <a:off x="4464672" y="2365438"/>
            <a:ext cx="1135730"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Enrichment</a:t>
            </a:r>
          </a:p>
        </p:txBody>
      </p:sp>
      <p:sp>
        <p:nvSpPr>
          <p:cNvPr id="8" name="TextBox 7">
            <a:extLst>
              <a:ext uri="{FF2B5EF4-FFF2-40B4-BE49-F238E27FC236}">
                <a16:creationId xmlns:a16="http://schemas.microsoft.com/office/drawing/2014/main" id="{2B51D575-0D35-0ECA-59B1-F9B8FF19AEB5}"/>
              </a:ext>
            </a:extLst>
          </p:cNvPr>
          <p:cNvSpPr txBox="1"/>
          <p:nvPr/>
        </p:nvSpPr>
        <p:spPr>
          <a:xfrm>
            <a:off x="9865773" y="245754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Index</a:t>
            </a:r>
          </a:p>
        </p:txBody>
      </p:sp>
      <p:sp useBgFill="1">
        <p:nvSpPr>
          <p:cNvPr id="10" name="Oval 9">
            <a:extLst>
              <a:ext uri="{FF2B5EF4-FFF2-40B4-BE49-F238E27FC236}">
                <a16:creationId xmlns:a16="http://schemas.microsoft.com/office/drawing/2014/main" id="{7FE846B0-877F-3546-2280-03C7FF66DDDB}"/>
              </a:ext>
              <a:ext uri="{C183D7F6-B498-43B3-948B-1728B52AA6E4}">
                <adec:decorative xmlns:adec="http://schemas.microsoft.com/office/drawing/2017/decorative" val="1"/>
              </a:ext>
            </a:extLst>
          </p:cNvPr>
          <p:cNvSpPr/>
          <p:nvPr/>
        </p:nvSpPr>
        <p:spPr bwMode="auto">
          <a:xfrm>
            <a:off x="1271793"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1" name="Oval 10">
            <a:extLst>
              <a:ext uri="{FF2B5EF4-FFF2-40B4-BE49-F238E27FC236}">
                <a16:creationId xmlns:a16="http://schemas.microsoft.com/office/drawing/2014/main" id="{EE0265A8-7617-EA60-0BDB-90C531ED687E}"/>
              </a:ext>
              <a:ext uri="{C183D7F6-B498-43B3-948B-1728B52AA6E4}">
                <adec:decorative xmlns:adec="http://schemas.microsoft.com/office/drawing/2017/decorative" val="1"/>
              </a:ext>
            </a:extLst>
          </p:cNvPr>
          <p:cNvSpPr/>
          <p:nvPr/>
        </p:nvSpPr>
        <p:spPr bwMode="auto">
          <a:xfrm>
            <a:off x="3173304"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3" name="Oval 12">
            <a:extLst>
              <a:ext uri="{FF2B5EF4-FFF2-40B4-BE49-F238E27FC236}">
                <a16:creationId xmlns:a16="http://schemas.microsoft.com/office/drawing/2014/main" id="{4266FA6C-E402-8ED7-F675-CED0D21B3466}"/>
              </a:ext>
              <a:ext uri="{C183D7F6-B498-43B3-948B-1728B52AA6E4}">
                <adec:decorative xmlns:adec="http://schemas.microsoft.com/office/drawing/2017/decorative" val="1"/>
              </a:ext>
            </a:extLst>
          </p:cNvPr>
          <p:cNvSpPr/>
          <p:nvPr/>
        </p:nvSpPr>
        <p:spPr bwMode="auto">
          <a:xfrm>
            <a:off x="10166620"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3" name="Oval 2">
            <a:extLst>
              <a:ext uri="{FF2B5EF4-FFF2-40B4-BE49-F238E27FC236}">
                <a16:creationId xmlns:a16="http://schemas.microsoft.com/office/drawing/2014/main" id="{518C1ACF-B183-524E-DB46-1513267D308E}"/>
              </a:ext>
              <a:ext uri="{C183D7F6-B498-43B3-948B-1728B52AA6E4}">
                <adec:decorative xmlns:adec="http://schemas.microsoft.com/office/drawing/2017/decorative" val="1"/>
              </a:ext>
            </a:extLst>
          </p:cNvPr>
          <p:cNvSpPr/>
          <p:nvPr/>
        </p:nvSpPr>
        <p:spPr bwMode="auto">
          <a:xfrm>
            <a:off x="8247456"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pic>
        <p:nvPicPr>
          <p:cNvPr id="18" name="Content Placeholder 3" descr="A white cloud with a magnifying glass&#10;&#10;Description automatically generated">
            <a:extLst>
              <a:ext uri="{FF2B5EF4-FFF2-40B4-BE49-F238E27FC236}">
                <a16:creationId xmlns:a16="http://schemas.microsoft.com/office/drawing/2014/main" id="{2F6A59D1-44B1-F57D-38BC-DCA7F1F3E062}"/>
              </a:ext>
              <a:ext uri="{C183D7F6-B498-43B3-948B-1728B52AA6E4}">
                <adec:decorative xmlns:adec="http://schemas.microsoft.com/office/drawing/2017/decorative" val="0"/>
              </a:ext>
            </a:extLst>
          </p:cNvPr>
          <p:cNvPicPr>
            <a:picLocks noChangeAspect="1"/>
          </p:cNvPicPr>
          <p:nvPr/>
        </p:nvPicPr>
        <p:blipFill rotWithShape="1">
          <a:blip r:embed="rId2"/>
          <a:srcRect t="14469" b="14469"/>
          <a:stretch/>
        </p:blipFill>
        <p:spPr>
          <a:xfrm>
            <a:off x="10256266" y="2957482"/>
            <a:ext cx="401280" cy="285160"/>
          </a:xfrm>
          <a:prstGeom prst="rect">
            <a:avLst/>
          </a:prstGeom>
        </p:spPr>
      </p:pic>
      <p:sp>
        <p:nvSpPr>
          <p:cNvPr id="19" name="Graphic 19">
            <a:extLst>
              <a:ext uri="{FF2B5EF4-FFF2-40B4-BE49-F238E27FC236}">
                <a16:creationId xmlns:a16="http://schemas.microsoft.com/office/drawing/2014/main" id="{EAC30CBC-19F5-8DC0-8776-CABCB542C842}"/>
              </a:ext>
              <a:ext uri="{C183D7F6-B498-43B3-948B-1728B52AA6E4}">
                <adec:decorative xmlns:adec="http://schemas.microsoft.com/office/drawing/2017/decorative" val="1"/>
              </a:ext>
            </a:extLst>
          </p:cNvPr>
          <p:cNvSpPr/>
          <p:nvPr/>
        </p:nvSpPr>
        <p:spPr>
          <a:xfrm>
            <a:off x="1434246" y="2951221"/>
            <a:ext cx="255664" cy="319581"/>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cxnSp>
        <p:nvCxnSpPr>
          <p:cNvPr id="5" name="Straight Arrow Connector 4">
            <a:extLst>
              <a:ext uri="{FF2B5EF4-FFF2-40B4-BE49-F238E27FC236}">
                <a16:creationId xmlns:a16="http://schemas.microsoft.com/office/drawing/2014/main" id="{46E19029-2323-1DC6-C0BC-1B8626E5E786}"/>
              </a:ext>
              <a:ext uri="{C183D7F6-B498-43B3-948B-1728B52AA6E4}">
                <adec:decorative xmlns:adec="http://schemas.microsoft.com/office/drawing/2017/decorative" val="1"/>
              </a:ext>
            </a:extLst>
          </p:cNvPr>
          <p:cNvCxnSpPr>
            <a:cxnSpLocks/>
            <a:stCxn id="10" idx="6"/>
            <a:endCxn id="11" idx="2"/>
          </p:cNvCxnSpPr>
          <p:nvPr/>
        </p:nvCxnSpPr>
        <p:spPr>
          <a:xfrm>
            <a:off x="1852364" y="3113333"/>
            <a:ext cx="1320940" cy="0"/>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14" name="Straight Arrow Connector 13">
            <a:extLst>
              <a:ext uri="{FF2B5EF4-FFF2-40B4-BE49-F238E27FC236}">
                <a16:creationId xmlns:a16="http://schemas.microsoft.com/office/drawing/2014/main" id="{C945232E-8B3F-306D-EF8C-C3AA6048F808}"/>
              </a:ext>
              <a:ext uri="{C183D7F6-B498-43B3-948B-1728B52AA6E4}">
                <adec:decorative xmlns:adec="http://schemas.microsoft.com/office/drawing/2017/decorative" val="1"/>
              </a:ext>
            </a:extLst>
          </p:cNvPr>
          <p:cNvCxnSpPr>
            <a:cxnSpLocks/>
            <a:stCxn id="11" idx="6"/>
            <a:endCxn id="20" idx="2"/>
          </p:cNvCxnSpPr>
          <p:nvPr/>
        </p:nvCxnSpPr>
        <p:spPr>
          <a:xfrm>
            <a:off x="3753875" y="3113333"/>
            <a:ext cx="879809" cy="6544"/>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16" name="Straight Arrow Connector 15">
            <a:extLst>
              <a:ext uri="{FF2B5EF4-FFF2-40B4-BE49-F238E27FC236}">
                <a16:creationId xmlns:a16="http://schemas.microsoft.com/office/drawing/2014/main" id="{A4585CC4-5A23-16D6-1065-00391FFAF858}"/>
              </a:ext>
              <a:ext uri="{C183D7F6-B498-43B3-948B-1728B52AA6E4}">
                <adec:decorative xmlns:adec="http://schemas.microsoft.com/office/drawing/2017/decorative" val="1"/>
              </a:ext>
            </a:extLst>
          </p:cNvPr>
          <p:cNvCxnSpPr>
            <a:cxnSpLocks/>
            <a:stCxn id="12" idx="6"/>
            <a:endCxn id="3" idx="2"/>
          </p:cNvCxnSpPr>
          <p:nvPr/>
        </p:nvCxnSpPr>
        <p:spPr>
          <a:xfrm>
            <a:off x="7133419" y="3115938"/>
            <a:ext cx="1114037" cy="2166"/>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29" name="Straight Arrow Connector 28">
            <a:extLst>
              <a:ext uri="{FF2B5EF4-FFF2-40B4-BE49-F238E27FC236}">
                <a16:creationId xmlns:a16="http://schemas.microsoft.com/office/drawing/2014/main" id="{1DE3BFDF-2A7A-BECE-FAAD-DD4AB4B799DA}"/>
              </a:ext>
              <a:ext uri="{C183D7F6-B498-43B3-948B-1728B52AA6E4}">
                <adec:decorative xmlns:adec="http://schemas.microsoft.com/office/drawing/2017/decorative" val="1"/>
              </a:ext>
            </a:extLst>
          </p:cNvPr>
          <p:cNvCxnSpPr>
            <a:cxnSpLocks/>
            <a:stCxn id="3" idx="6"/>
            <a:endCxn id="13" idx="2"/>
          </p:cNvCxnSpPr>
          <p:nvPr/>
        </p:nvCxnSpPr>
        <p:spPr>
          <a:xfrm flipV="1">
            <a:off x="8828027" y="3113333"/>
            <a:ext cx="1338593" cy="4771"/>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sp>
        <p:nvSpPr>
          <p:cNvPr id="32" name="TextBox 31">
            <a:extLst>
              <a:ext uri="{FF2B5EF4-FFF2-40B4-BE49-F238E27FC236}">
                <a16:creationId xmlns:a16="http://schemas.microsoft.com/office/drawing/2014/main" id="{7D453377-4108-C133-A647-E8D3D497DB93}"/>
              </a:ext>
            </a:extLst>
          </p:cNvPr>
          <p:cNvSpPr txBox="1"/>
          <p:nvPr/>
        </p:nvSpPr>
        <p:spPr>
          <a:xfrm>
            <a:off x="8023865" y="236059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Embedding</a:t>
            </a:r>
          </a:p>
        </p:txBody>
      </p:sp>
      <p:pic>
        <p:nvPicPr>
          <p:cNvPr id="15" name="Picture 14">
            <a:extLst>
              <a:ext uri="{FF2B5EF4-FFF2-40B4-BE49-F238E27FC236}">
                <a16:creationId xmlns:a16="http://schemas.microsoft.com/office/drawing/2014/main" id="{61D19251-F286-0734-6AFE-31D39A410216}"/>
              </a:ext>
            </a:extLst>
          </p:cNvPr>
          <p:cNvPicPr>
            <a:picLocks noChangeAspect="1"/>
          </p:cNvPicPr>
          <p:nvPr/>
        </p:nvPicPr>
        <p:blipFill>
          <a:blip r:embed="rId3"/>
          <a:srcRect/>
          <a:stretch/>
        </p:blipFill>
        <p:spPr>
          <a:xfrm>
            <a:off x="8250192" y="2837855"/>
            <a:ext cx="568086" cy="568086"/>
          </a:xfrm>
          <a:prstGeom prst="rect">
            <a:avLst/>
          </a:prstGeom>
        </p:spPr>
      </p:pic>
      <p:sp useBgFill="1">
        <p:nvSpPr>
          <p:cNvPr id="12" name="Oval 11">
            <a:extLst>
              <a:ext uri="{FF2B5EF4-FFF2-40B4-BE49-F238E27FC236}">
                <a16:creationId xmlns:a16="http://schemas.microsoft.com/office/drawing/2014/main" id="{2F110679-ABA3-81D3-7754-D29BD46AA86E}"/>
              </a:ext>
              <a:ext uri="{C183D7F6-B498-43B3-948B-1728B52AA6E4}">
                <adec:decorative xmlns:adec="http://schemas.microsoft.com/office/drawing/2017/decorative" val="1"/>
              </a:ext>
            </a:extLst>
          </p:cNvPr>
          <p:cNvSpPr/>
          <p:nvPr/>
        </p:nvSpPr>
        <p:spPr bwMode="auto">
          <a:xfrm>
            <a:off x="6552848" y="2823330"/>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p:nvSpPr>
          <p:cNvPr id="27" name="Freeform: Shape 26">
            <a:extLst>
              <a:ext uri="{FF2B5EF4-FFF2-40B4-BE49-F238E27FC236}">
                <a16:creationId xmlns:a16="http://schemas.microsoft.com/office/drawing/2014/main" id="{6B1BCFAC-5131-D592-94C4-58300BE2176B}"/>
              </a:ext>
              <a:ext uri="{C183D7F6-B498-43B3-948B-1728B52AA6E4}">
                <adec:decorative xmlns:adec="http://schemas.microsoft.com/office/drawing/2017/decorative" val="1"/>
              </a:ext>
            </a:extLst>
          </p:cNvPr>
          <p:cNvSpPr/>
          <p:nvPr/>
        </p:nvSpPr>
        <p:spPr>
          <a:xfrm>
            <a:off x="3331847" y="2945524"/>
            <a:ext cx="243872" cy="30483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41" name="Right Brace 40">
            <a:extLst>
              <a:ext uri="{FF2B5EF4-FFF2-40B4-BE49-F238E27FC236}">
                <a16:creationId xmlns:a16="http://schemas.microsoft.com/office/drawing/2014/main" id="{0B67A380-36FC-D47E-CDDC-3F98985D2A1C}"/>
              </a:ext>
            </a:extLst>
          </p:cNvPr>
          <p:cNvSpPr/>
          <p:nvPr/>
        </p:nvSpPr>
        <p:spPr>
          <a:xfrm rot="5400000">
            <a:off x="2305910" y="2748900"/>
            <a:ext cx="424731" cy="1981886"/>
          </a:xfrm>
          <a:prstGeom prst="rightBrace">
            <a:avLst>
              <a:gd name="adj1" fmla="val 8333"/>
              <a:gd name="adj2" fmla="val 51183"/>
            </a:avLst>
          </a:prstGeom>
          <a:ln>
            <a:gradFill flip="none" rotWithShape="1">
              <a:gsLst>
                <a:gs pos="0">
                  <a:srgbClr val="8661C5"/>
                </a:gs>
                <a:gs pos="100000">
                  <a:srgbClr val="0078D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44" name="TextBox 43">
            <a:extLst>
              <a:ext uri="{FF2B5EF4-FFF2-40B4-BE49-F238E27FC236}">
                <a16:creationId xmlns:a16="http://schemas.microsoft.com/office/drawing/2014/main" id="{E710123C-E952-D77F-A729-5ED603E74649}"/>
              </a:ext>
            </a:extLst>
          </p:cNvPr>
          <p:cNvSpPr txBox="1"/>
          <p:nvPr/>
        </p:nvSpPr>
        <p:spPr>
          <a:xfrm>
            <a:off x="1885764" y="4056140"/>
            <a:ext cx="1086941" cy="757130"/>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Indexer</a:t>
            </a:r>
          </a:p>
          <a:p>
            <a:pPr marL="0" marR="0" lvl="1" indent="0" algn="ctr" defTabSz="914102" rtl="0" eaLnBrk="1" fontAlgn="base" latinLnBrk="0" hangingPunct="1">
              <a:lnSpc>
                <a:spcPct val="90000"/>
              </a:lnSpc>
              <a:spcBef>
                <a:spcPts val="0"/>
              </a:spcBef>
              <a:spcAft>
                <a:spcPct val="0"/>
              </a:spcAft>
              <a:buClrTx/>
              <a:buSzPct val="90000"/>
              <a:buFontTx/>
              <a:buNone/>
              <a:tabLst/>
              <a:defRPr/>
            </a:pPr>
            <a:endPar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Azure Blob Storage</a:t>
            </a:r>
          </a:p>
        </p:txBody>
      </p:sp>
      <p:sp>
        <p:nvSpPr>
          <p:cNvPr id="47" name="TextBox 46">
            <a:extLst>
              <a:ext uri="{FF2B5EF4-FFF2-40B4-BE49-F238E27FC236}">
                <a16:creationId xmlns:a16="http://schemas.microsoft.com/office/drawing/2014/main" id="{7EE17881-054D-A198-4C2A-EAB9E6A5F9EC}"/>
              </a:ext>
            </a:extLst>
          </p:cNvPr>
          <p:cNvSpPr txBox="1"/>
          <p:nvPr/>
        </p:nvSpPr>
        <p:spPr>
          <a:xfrm>
            <a:off x="9051617" y="3198602"/>
            <a:ext cx="1033317" cy="258532"/>
          </a:xfrm>
          <a:prstGeom prst="rect">
            <a:avLst/>
          </a:prstGeom>
          <a:noFill/>
        </p:spPr>
        <p:txBody>
          <a:bodyPr wrap="square" rtlCol="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Projections</a:t>
            </a:r>
          </a:p>
        </p:txBody>
      </p:sp>
      <p:sp>
        <p:nvSpPr>
          <p:cNvPr id="48" name="TextBox 47">
            <a:extLst>
              <a:ext uri="{FF2B5EF4-FFF2-40B4-BE49-F238E27FC236}">
                <a16:creationId xmlns:a16="http://schemas.microsoft.com/office/drawing/2014/main" id="{251A77B2-A882-EAD7-0F0D-F3BDD4D74944}"/>
              </a:ext>
            </a:extLst>
          </p:cNvPr>
          <p:cNvSpPr txBox="1"/>
          <p:nvPr/>
        </p:nvSpPr>
        <p:spPr>
          <a:xfrm>
            <a:off x="6188079" y="4038304"/>
            <a:ext cx="1201298" cy="2585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Text split skill</a:t>
            </a:r>
          </a:p>
        </p:txBody>
      </p:sp>
      <p:sp>
        <p:nvSpPr>
          <p:cNvPr id="40" name="Rectangle: Rounded Corners 5">
            <a:extLst>
              <a:ext uri="{FF2B5EF4-FFF2-40B4-BE49-F238E27FC236}">
                <a16:creationId xmlns:a16="http://schemas.microsoft.com/office/drawing/2014/main" id="{8F9B3B92-9C0E-A44C-C68F-A3764CDE801E}"/>
              </a:ext>
              <a:ext uri="{C183D7F6-B498-43B3-948B-1728B52AA6E4}">
                <adec:decorative xmlns:adec="http://schemas.microsoft.com/office/drawing/2017/decorative" val="1"/>
              </a:ext>
            </a:extLst>
          </p:cNvPr>
          <p:cNvSpPr/>
          <p:nvPr/>
        </p:nvSpPr>
        <p:spPr bwMode="auto">
          <a:xfrm>
            <a:off x="1778000" y="3983159"/>
            <a:ext cx="1338593" cy="965881"/>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grpSp>
        <p:nvGrpSpPr>
          <p:cNvPr id="1036" name="Group 1035">
            <a:extLst>
              <a:ext uri="{FF2B5EF4-FFF2-40B4-BE49-F238E27FC236}">
                <a16:creationId xmlns:a16="http://schemas.microsoft.com/office/drawing/2014/main" id="{DFBCA2E2-A820-4291-133D-6240F68C85E0}"/>
              </a:ext>
            </a:extLst>
          </p:cNvPr>
          <p:cNvGrpSpPr/>
          <p:nvPr/>
        </p:nvGrpSpPr>
        <p:grpSpPr>
          <a:xfrm>
            <a:off x="7853571" y="3968377"/>
            <a:ext cx="1361327" cy="1005567"/>
            <a:chOff x="7781460" y="3940629"/>
            <a:chExt cx="1493327" cy="1008411"/>
          </a:xfrm>
        </p:grpSpPr>
        <p:sp>
          <p:nvSpPr>
            <p:cNvPr id="51" name="TextBox 50">
              <a:extLst>
                <a:ext uri="{FF2B5EF4-FFF2-40B4-BE49-F238E27FC236}">
                  <a16:creationId xmlns:a16="http://schemas.microsoft.com/office/drawing/2014/main" id="{12E56EC5-2647-9786-2110-C1CA1E49F70C}"/>
                </a:ext>
              </a:extLst>
            </p:cNvPr>
            <p:cNvSpPr txBox="1"/>
            <p:nvPr/>
          </p:nvSpPr>
          <p:spPr>
            <a:xfrm>
              <a:off x="7864233" y="4047615"/>
              <a:ext cx="1294293" cy="590931"/>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Embedding skill</a:t>
              </a:r>
            </a:p>
            <a:p>
              <a:pPr marL="0" marR="0" lvl="1" indent="0" algn="l" defTabSz="914102" rtl="0" eaLnBrk="1" fontAlgn="base" latinLnBrk="0" hangingPunct="1">
                <a:lnSpc>
                  <a:spcPct val="90000"/>
                </a:lnSpc>
                <a:spcBef>
                  <a:spcPts val="0"/>
                </a:spcBef>
                <a:spcAft>
                  <a:spcPct val="0"/>
                </a:spcAft>
                <a:buClrTx/>
                <a:buSzPct val="90000"/>
                <a:buFontTx/>
                <a:buNone/>
                <a:tabLst/>
                <a:defRPr/>
              </a:pPr>
              <a:endPar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Azure OpenAI</a:t>
              </a:r>
            </a:p>
          </p:txBody>
        </p:sp>
        <p:sp>
          <p:nvSpPr>
            <p:cNvPr id="52" name="Rectangle: Rounded Corners 5">
              <a:extLst>
                <a:ext uri="{FF2B5EF4-FFF2-40B4-BE49-F238E27FC236}">
                  <a16:creationId xmlns:a16="http://schemas.microsoft.com/office/drawing/2014/main" id="{4EB42EA6-A879-359B-4C33-C71A50139139}"/>
                </a:ext>
                <a:ext uri="{C183D7F6-B498-43B3-948B-1728B52AA6E4}">
                  <adec:decorative xmlns:adec="http://schemas.microsoft.com/office/drawing/2017/decorative" val="1"/>
                </a:ext>
              </a:extLst>
            </p:cNvPr>
            <p:cNvSpPr/>
            <p:nvPr/>
          </p:nvSpPr>
          <p:spPr bwMode="auto">
            <a:xfrm>
              <a:off x="7781460" y="3940629"/>
              <a:ext cx="1493327" cy="1008411"/>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grpSp>
      <p:sp>
        <p:nvSpPr>
          <p:cNvPr id="53" name="Rectangle: Rounded Corners 5">
            <a:extLst>
              <a:ext uri="{FF2B5EF4-FFF2-40B4-BE49-F238E27FC236}">
                <a16:creationId xmlns:a16="http://schemas.microsoft.com/office/drawing/2014/main" id="{95AE45CC-84F1-A162-3BDD-72DC68F4D50D}"/>
              </a:ext>
              <a:ext uri="{C183D7F6-B498-43B3-948B-1728B52AA6E4}">
                <adec:decorative xmlns:adec="http://schemas.microsoft.com/office/drawing/2017/decorative" val="1"/>
              </a:ext>
            </a:extLst>
          </p:cNvPr>
          <p:cNvSpPr/>
          <p:nvPr/>
        </p:nvSpPr>
        <p:spPr bwMode="auto">
          <a:xfrm>
            <a:off x="4242808" y="3981885"/>
            <a:ext cx="1326040" cy="996831"/>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pic>
        <p:nvPicPr>
          <p:cNvPr id="17" name="Picture 16">
            <a:extLst>
              <a:ext uri="{FF2B5EF4-FFF2-40B4-BE49-F238E27FC236}">
                <a16:creationId xmlns:a16="http://schemas.microsoft.com/office/drawing/2014/main" id="{A79E8A47-0FA1-886E-3795-5B3365AA2D32}"/>
              </a:ext>
            </a:extLst>
          </p:cNvPr>
          <p:cNvPicPr>
            <a:picLocks noChangeAspect="1"/>
          </p:cNvPicPr>
          <p:nvPr/>
        </p:nvPicPr>
        <p:blipFill>
          <a:blip r:embed="rId3"/>
          <a:srcRect/>
          <a:stretch/>
        </p:blipFill>
        <p:spPr>
          <a:xfrm>
            <a:off x="10021722" y="1037598"/>
            <a:ext cx="568086" cy="568086"/>
          </a:xfrm>
          <a:prstGeom prst="rect">
            <a:avLst/>
          </a:prstGeom>
        </p:spPr>
      </p:pic>
      <p:grpSp>
        <p:nvGrpSpPr>
          <p:cNvPr id="1030" name="Group 1029">
            <a:extLst>
              <a:ext uri="{FF2B5EF4-FFF2-40B4-BE49-F238E27FC236}">
                <a16:creationId xmlns:a16="http://schemas.microsoft.com/office/drawing/2014/main" id="{F1B1DAF7-9241-0BD8-1EFE-63DFAD820888}"/>
              </a:ext>
            </a:extLst>
          </p:cNvPr>
          <p:cNvGrpSpPr/>
          <p:nvPr/>
        </p:nvGrpSpPr>
        <p:grpSpPr>
          <a:xfrm>
            <a:off x="4633684" y="2827269"/>
            <a:ext cx="580571" cy="585216"/>
            <a:chOff x="4669106" y="2836210"/>
            <a:chExt cx="580571" cy="585216"/>
          </a:xfrm>
        </p:grpSpPr>
        <p:sp useBgFill="1">
          <p:nvSpPr>
            <p:cNvPr id="20" name="Oval 19">
              <a:extLst>
                <a:ext uri="{FF2B5EF4-FFF2-40B4-BE49-F238E27FC236}">
                  <a16:creationId xmlns:a16="http://schemas.microsoft.com/office/drawing/2014/main" id="{6C4E7332-9B4A-8683-6FCD-91F525E27891}"/>
                </a:ext>
                <a:ext uri="{C183D7F6-B498-43B3-948B-1728B52AA6E4}">
                  <adec:decorative xmlns:adec="http://schemas.microsoft.com/office/drawing/2017/decorative" val="1"/>
                </a:ext>
              </a:extLst>
            </p:cNvPr>
            <p:cNvSpPr/>
            <p:nvPr/>
          </p:nvSpPr>
          <p:spPr bwMode="auto">
            <a:xfrm>
              <a:off x="4669106" y="2836210"/>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pic>
          <p:nvPicPr>
            <p:cNvPr id="1026" name="Picture 2" descr=" Keep Functions Small and Focused">
              <a:extLst>
                <a:ext uri="{FF2B5EF4-FFF2-40B4-BE49-F238E27FC236}">
                  <a16:creationId xmlns:a16="http://schemas.microsoft.com/office/drawing/2014/main" id="{95991C9F-785F-4FD5-764F-C742F7019915}"/>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737206" y="2942182"/>
              <a:ext cx="444371" cy="373272"/>
            </a:xfrm>
            <a:prstGeom prst="rect">
              <a:avLst/>
            </a:prstGeom>
            <a:noFill/>
            <a:ln>
              <a:noFill/>
            </a:ln>
          </p:spPr>
        </p:pic>
      </p:grpSp>
      <p:cxnSp>
        <p:nvCxnSpPr>
          <p:cNvPr id="62" name="Straight Arrow Connector 61">
            <a:extLst>
              <a:ext uri="{FF2B5EF4-FFF2-40B4-BE49-F238E27FC236}">
                <a16:creationId xmlns:a16="http://schemas.microsoft.com/office/drawing/2014/main" id="{FAEC32A8-9838-531E-75A5-723835C9C0EF}"/>
              </a:ext>
              <a:ext uri="{C183D7F6-B498-43B3-948B-1728B52AA6E4}">
                <adec:decorative xmlns:adec="http://schemas.microsoft.com/office/drawing/2017/decorative" val="1"/>
              </a:ext>
            </a:extLst>
          </p:cNvPr>
          <p:cNvCxnSpPr>
            <a:cxnSpLocks/>
            <a:stCxn id="20" idx="6"/>
            <a:endCxn id="12" idx="2"/>
          </p:cNvCxnSpPr>
          <p:nvPr/>
        </p:nvCxnSpPr>
        <p:spPr>
          <a:xfrm flipV="1">
            <a:off x="5214255" y="3115938"/>
            <a:ext cx="1338593" cy="3939"/>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sp>
        <p:nvSpPr>
          <p:cNvPr id="1027" name="TextBox 1026">
            <a:extLst>
              <a:ext uri="{FF2B5EF4-FFF2-40B4-BE49-F238E27FC236}">
                <a16:creationId xmlns:a16="http://schemas.microsoft.com/office/drawing/2014/main" id="{2D3D9361-54FA-7802-E3A7-A93CF15B822D}"/>
              </a:ext>
            </a:extLst>
          </p:cNvPr>
          <p:cNvSpPr txBox="1"/>
          <p:nvPr/>
        </p:nvSpPr>
        <p:spPr>
          <a:xfrm>
            <a:off x="6016050" y="1505457"/>
            <a:ext cx="2495330"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Skillset</a:t>
            </a:r>
          </a:p>
        </p:txBody>
      </p:sp>
      <p:sp>
        <p:nvSpPr>
          <p:cNvPr id="1028" name="Right Brace 1027">
            <a:extLst>
              <a:ext uri="{FF2B5EF4-FFF2-40B4-BE49-F238E27FC236}">
                <a16:creationId xmlns:a16="http://schemas.microsoft.com/office/drawing/2014/main" id="{AED159AF-4C96-746C-C510-70E85AF46EA4}"/>
              </a:ext>
            </a:extLst>
          </p:cNvPr>
          <p:cNvSpPr/>
          <p:nvPr/>
        </p:nvSpPr>
        <p:spPr>
          <a:xfrm rot="16200000">
            <a:off x="6978553" y="-253397"/>
            <a:ext cx="424731" cy="4456599"/>
          </a:xfrm>
          <a:prstGeom prst="rightBrace">
            <a:avLst>
              <a:gd name="adj1" fmla="val 8333"/>
              <a:gd name="adj2" fmla="val 51183"/>
            </a:avLst>
          </a:prstGeom>
          <a:ln>
            <a:gradFill flip="none" rotWithShape="1">
              <a:gsLst>
                <a:gs pos="0">
                  <a:srgbClr val="8661C5"/>
                </a:gs>
                <a:gs pos="100000">
                  <a:srgbClr val="0078D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1029" name="TextBox 1028">
            <a:extLst>
              <a:ext uri="{FF2B5EF4-FFF2-40B4-BE49-F238E27FC236}">
                <a16:creationId xmlns:a16="http://schemas.microsoft.com/office/drawing/2014/main" id="{CDA2B14F-900B-97F3-1CF6-9B82154FC843}"/>
              </a:ext>
            </a:extLst>
          </p:cNvPr>
          <p:cNvSpPr txBox="1"/>
          <p:nvPr/>
        </p:nvSpPr>
        <p:spPr>
          <a:xfrm>
            <a:off x="6306580" y="2372510"/>
            <a:ext cx="1135730"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Chunking</a:t>
            </a:r>
          </a:p>
        </p:txBody>
      </p:sp>
      <p:grpSp>
        <p:nvGrpSpPr>
          <p:cNvPr id="1035" name="Group 1034">
            <a:extLst>
              <a:ext uri="{FF2B5EF4-FFF2-40B4-BE49-F238E27FC236}">
                <a16:creationId xmlns:a16="http://schemas.microsoft.com/office/drawing/2014/main" id="{C9E89540-7C17-B3AD-CDC3-1CC13E05C408}"/>
              </a:ext>
            </a:extLst>
          </p:cNvPr>
          <p:cNvGrpSpPr/>
          <p:nvPr/>
        </p:nvGrpSpPr>
        <p:grpSpPr>
          <a:xfrm>
            <a:off x="4321231" y="3981885"/>
            <a:ext cx="3133632" cy="992892"/>
            <a:chOff x="2057750" y="3983159"/>
            <a:chExt cx="3573132" cy="992892"/>
          </a:xfrm>
        </p:grpSpPr>
        <p:sp>
          <p:nvSpPr>
            <p:cNvPr id="61" name="TextBox 60">
              <a:extLst>
                <a:ext uri="{FF2B5EF4-FFF2-40B4-BE49-F238E27FC236}">
                  <a16:creationId xmlns:a16="http://schemas.microsoft.com/office/drawing/2014/main" id="{64E60BCD-43F8-A478-4228-9E25CC89B790}"/>
                </a:ext>
              </a:extLst>
            </p:cNvPr>
            <p:cNvSpPr txBox="1"/>
            <p:nvPr/>
          </p:nvSpPr>
          <p:spPr>
            <a:xfrm>
              <a:off x="2057750" y="4047438"/>
              <a:ext cx="1405972" cy="757130"/>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Custom skill</a:t>
              </a:r>
            </a:p>
            <a:p>
              <a:pPr marL="0" marR="0" lvl="1" indent="0" algn="ctr" defTabSz="914102" rtl="0" eaLnBrk="1" fontAlgn="base" latinLnBrk="0" hangingPunct="1">
                <a:lnSpc>
                  <a:spcPct val="90000"/>
                </a:lnSpc>
                <a:spcBef>
                  <a:spcPts val="0"/>
                </a:spcBef>
                <a:spcAft>
                  <a:spcPct val="0"/>
                </a:spcAft>
                <a:buClrTx/>
                <a:buSzPct val="90000"/>
                <a:buFontTx/>
                <a:buNone/>
                <a:tabLst/>
                <a:defRPr/>
              </a:pPr>
              <a:endPar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Azure AI Foundry model</a:t>
              </a:r>
            </a:p>
          </p:txBody>
        </p:sp>
        <p:sp>
          <p:nvSpPr>
            <p:cNvPr id="1031" name="Rectangle: Rounded Corners 5">
              <a:extLst>
                <a:ext uri="{FF2B5EF4-FFF2-40B4-BE49-F238E27FC236}">
                  <a16:creationId xmlns:a16="http://schemas.microsoft.com/office/drawing/2014/main" id="{B9A924FB-BCE5-4D91-0E10-8B5FEEFFC10A}"/>
                </a:ext>
                <a:ext uri="{C183D7F6-B498-43B3-948B-1728B52AA6E4}">
                  <adec:decorative xmlns:adec="http://schemas.microsoft.com/office/drawing/2017/decorative" val="1"/>
                </a:ext>
              </a:extLst>
            </p:cNvPr>
            <p:cNvSpPr/>
            <p:nvPr/>
          </p:nvSpPr>
          <p:spPr bwMode="auto">
            <a:xfrm>
              <a:off x="4104548" y="3983159"/>
              <a:ext cx="1526334" cy="992892"/>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grpSp>
      <p:pic>
        <p:nvPicPr>
          <p:cNvPr id="26" name="Picture 25" descr="A white line in a square&#10;&#10;Description automatically generated">
            <a:extLst>
              <a:ext uri="{FF2B5EF4-FFF2-40B4-BE49-F238E27FC236}">
                <a16:creationId xmlns:a16="http://schemas.microsoft.com/office/drawing/2014/main" id="{9094EF46-A0BC-7666-0874-FD8DCF192A12}"/>
              </a:ext>
            </a:extLst>
          </p:cNvPr>
          <p:cNvPicPr>
            <a:picLocks noChangeAspect="1"/>
          </p:cNvPicPr>
          <p:nvPr/>
        </p:nvPicPr>
        <p:blipFill>
          <a:blip r:embed="rId5"/>
          <a:stretch>
            <a:fillRect/>
          </a:stretch>
        </p:blipFill>
        <p:spPr>
          <a:xfrm>
            <a:off x="6681411" y="2944086"/>
            <a:ext cx="487685" cy="484914"/>
          </a:xfrm>
          <a:prstGeom prst="rect">
            <a:avLst/>
          </a:prstGeom>
        </p:spPr>
      </p:pic>
    </p:spTree>
    <p:extLst>
      <p:ext uri="{BB962C8B-B14F-4D97-AF65-F5344CB8AC3E}">
        <p14:creationId xmlns:p14="http://schemas.microsoft.com/office/powerpoint/2010/main" val="55009845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4523B-7C17-9FDE-5377-1A007FFBDFBC}"/>
            </a:ext>
          </a:extLst>
        </p:cNvPr>
        <p:cNvGrpSpPr/>
        <p:nvPr/>
      </p:nvGrpSpPr>
      <p:grpSpPr>
        <a:xfrm>
          <a:off x="0" y="0"/>
          <a:ext cx="0" cy="0"/>
          <a:chOff x="0" y="0"/>
          <a:chExt cx="0" cy="0"/>
        </a:xfrm>
      </p:grpSpPr>
      <p:sp>
        <p:nvSpPr>
          <p:cNvPr id="30" name="Title 29">
            <a:extLst>
              <a:ext uri="{FF2B5EF4-FFF2-40B4-BE49-F238E27FC236}">
                <a16:creationId xmlns:a16="http://schemas.microsoft.com/office/drawing/2014/main" id="{DFA261C5-2A0B-3E7F-0AF1-5B2BA86B2628}"/>
              </a:ext>
            </a:extLst>
          </p:cNvPr>
          <p:cNvSpPr>
            <a:spLocks noGrp="1"/>
          </p:cNvSpPr>
          <p:nvPr>
            <p:ph type="title"/>
          </p:nvPr>
        </p:nvSpPr>
        <p:spPr/>
        <p:txBody>
          <a:bodyPr/>
          <a:lstStyle/>
          <a:p>
            <a:r>
              <a:rPr lang="en-US" noProof="0">
                <a:solidFill>
                  <a:schemeClr val="accent1"/>
                </a:solidFill>
                <a:cs typeface="Segoe UI"/>
              </a:rPr>
              <a:t>Custom skill with Azure AI Search</a:t>
            </a:r>
          </a:p>
        </p:txBody>
      </p:sp>
      <p:sp>
        <p:nvSpPr>
          <p:cNvPr id="4" name="TextBox 3">
            <a:extLst>
              <a:ext uri="{FF2B5EF4-FFF2-40B4-BE49-F238E27FC236}">
                <a16:creationId xmlns:a16="http://schemas.microsoft.com/office/drawing/2014/main" id="{756EBF97-0092-4BE8-1E21-5B58C1F13F66}"/>
              </a:ext>
            </a:extLst>
          </p:cNvPr>
          <p:cNvSpPr txBox="1"/>
          <p:nvPr/>
        </p:nvSpPr>
        <p:spPr>
          <a:xfrm>
            <a:off x="1768870" y="1786531"/>
            <a:ext cx="1338593"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Indexer with </a:t>
            </a:r>
          </a:p>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Azure Blob Storage</a:t>
            </a:r>
          </a:p>
        </p:txBody>
      </p:sp>
      <p:sp>
        <p:nvSpPr>
          <p:cNvPr id="7" name="TextBox 6">
            <a:extLst>
              <a:ext uri="{FF2B5EF4-FFF2-40B4-BE49-F238E27FC236}">
                <a16:creationId xmlns:a16="http://schemas.microsoft.com/office/drawing/2014/main" id="{79064BF2-7146-3FA4-BB9D-2C5A3E4C88A5}"/>
              </a:ext>
            </a:extLst>
          </p:cNvPr>
          <p:cNvSpPr txBox="1"/>
          <p:nvPr/>
        </p:nvSpPr>
        <p:spPr>
          <a:xfrm>
            <a:off x="4254672" y="2289871"/>
            <a:ext cx="1338593"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Custom skill with Azure AI Foundry</a:t>
            </a:r>
          </a:p>
        </p:txBody>
      </p:sp>
      <p:sp>
        <p:nvSpPr>
          <p:cNvPr id="8" name="TextBox 7">
            <a:extLst>
              <a:ext uri="{FF2B5EF4-FFF2-40B4-BE49-F238E27FC236}">
                <a16:creationId xmlns:a16="http://schemas.microsoft.com/office/drawing/2014/main" id="{6A24C4B9-05CD-5113-54F9-6875F219CA5E}"/>
              </a:ext>
            </a:extLst>
          </p:cNvPr>
          <p:cNvSpPr txBox="1"/>
          <p:nvPr/>
        </p:nvSpPr>
        <p:spPr>
          <a:xfrm>
            <a:off x="9865773" y="245754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Index</a:t>
            </a:r>
          </a:p>
        </p:txBody>
      </p:sp>
      <p:sp useBgFill="1">
        <p:nvSpPr>
          <p:cNvPr id="10" name="Oval 9">
            <a:extLst>
              <a:ext uri="{FF2B5EF4-FFF2-40B4-BE49-F238E27FC236}">
                <a16:creationId xmlns:a16="http://schemas.microsoft.com/office/drawing/2014/main" id="{F55F8B41-2F68-0F3F-0AC0-AE5D6A924840}"/>
              </a:ext>
              <a:ext uri="{C183D7F6-B498-43B3-948B-1728B52AA6E4}">
                <adec:decorative xmlns:adec="http://schemas.microsoft.com/office/drawing/2017/decorative" val="1"/>
              </a:ext>
            </a:extLst>
          </p:cNvPr>
          <p:cNvSpPr/>
          <p:nvPr/>
        </p:nvSpPr>
        <p:spPr bwMode="auto">
          <a:xfrm>
            <a:off x="1271793"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1" name="Oval 10">
            <a:extLst>
              <a:ext uri="{FF2B5EF4-FFF2-40B4-BE49-F238E27FC236}">
                <a16:creationId xmlns:a16="http://schemas.microsoft.com/office/drawing/2014/main" id="{288A8620-9307-B022-052F-6CDB2079A942}"/>
              </a:ext>
              <a:ext uri="{C183D7F6-B498-43B3-948B-1728B52AA6E4}">
                <adec:decorative xmlns:adec="http://schemas.microsoft.com/office/drawing/2017/decorative" val="1"/>
              </a:ext>
            </a:extLst>
          </p:cNvPr>
          <p:cNvSpPr/>
          <p:nvPr/>
        </p:nvSpPr>
        <p:spPr bwMode="auto">
          <a:xfrm>
            <a:off x="2948920"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3" name="Oval 12">
            <a:extLst>
              <a:ext uri="{FF2B5EF4-FFF2-40B4-BE49-F238E27FC236}">
                <a16:creationId xmlns:a16="http://schemas.microsoft.com/office/drawing/2014/main" id="{47BFBF6D-5D75-91EF-68BB-9E6544E70B59}"/>
              </a:ext>
              <a:ext uri="{C183D7F6-B498-43B3-948B-1728B52AA6E4}">
                <adec:decorative xmlns:adec="http://schemas.microsoft.com/office/drawing/2017/decorative" val="1"/>
              </a:ext>
            </a:extLst>
          </p:cNvPr>
          <p:cNvSpPr/>
          <p:nvPr/>
        </p:nvSpPr>
        <p:spPr bwMode="auto">
          <a:xfrm>
            <a:off x="10166620"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3" name="Oval 2">
            <a:extLst>
              <a:ext uri="{FF2B5EF4-FFF2-40B4-BE49-F238E27FC236}">
                <a16:creationId xmlns:a16="http://schemas.microsoft.com/office/drawing/2014/main" id="{E0952D40-1AC6-E7CB-EE37-388F4B779A2B}"/>
              </a:ext>
              <a:ext uri="{C183D7F6-B498-43B3-948B-1728B52AA6E4}">
                <adec:decorative xmlns:adec="http://schemas.microsoft.com/office/drawing/2017/decorative" val="1"/>
              </a:ext>
            </a:extLst>
          </p:cNvPr>
          <p:cNvSpPr/>
          <p:nvPr/>
        </p:nvSpPr>
        <p:spPr bwMode="auto">
          <a:xfrm>
            <a:off x="8247456"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pic>
        <p:nvPicPr>
          <p:cNvPr id="18" name="Content Placeholder 3" descr="A white cloud with a magnifying glass&#10;&#10;Description automatically generated">
            <a:extLst>
              <a:ext uri="{FF2B5EF4-FFF2-40B4-BE49-F238E27FC236}">
                <a16:creationId xmlns:a16="http://schemas.microsoft.com/office/drawing/2014/main" id="{275E6575-8A91-E5BF-D407-D55550836474}"/>
              </a:ext>
              <a:ext uri="{C183D7F6-B498-43B3-948B-1728B52AA6E4}">
                <adec:decorative xmlns:adec="http://schemas.microsoft.com/office/drawing/2017/decorative" val="0"/>
              </a:ext>
            </a:extLst>
          </p:cNvPr>
          <p:cNvPicPr>
            <a:picLocks noChangeAspect="1"/>
          </p:cNvPicPr>
          <p:nvPr/>
        </p:nvPicPr>
        <p:blipFill rotWithShape="1">
          <a:blip r:embed="rId2"/>
          <a:srcRect t="14469" b="14469"/>
          <a:stretch/>
        </p:blipFill>
        <p:spPr>
          <a:xfrm>
            <a:off x="10256266" y="2957482"/>
            <a:ext cx="401280" cy="285160"/>
          </a:xfrm>
          <a:prstGeom prst="rect">
            <a:avLst/>
          </a:prstGeom>
        </p:spPr>
      </p:pic>
      <p:sp>
        <p:nvSpPr>
          <p:cNvPr id="19" name="Graphic 19">
            <a:extLst>
              <a:ext uri="{FF2B5EF4-FFF2-40B4-BE49-F238E27FC236}">
                <a16:creationId xmlns:a16="http://schemas.microsoft.com/office/drawing/2014/main" id="{DB9D61E9-F821-A619-6DA7-001974492C63}"/>
              </a:ext>
              <a:ext uri="{C183D7F6-B498-43B3-948B-1728B52AA6E4}">
                <adec:decorative xmlns:adec="http://schemas.microsoft.com/office/drawing/2017/decorative" val="1"/>
              </a:ext>
            </a:extLst>
          </p:cNvPr>
          <p:cNvSpPr/>
          <p:nvPr/>
        </p:nvSpPr>
        <p:spPr>
          <a:xfrm>
            <a:off x="1434246" y="2951221"/>
            <a:ext cx="255664" cy="319581"/>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cxnSp>
        <p:nvCxnSpPr>
          <p:cNvPr id="5" name="Straight Arrow Connector 4">
            <a:extLst>
              <a:ext uri="{FF2B5EF4-FFF2-40B4-BE49-F238E27FC236}">
                <a16:creationId xmlns:a16="http://schemas.microsoft.com/office/drawing/2014/main" id="{844AEECA-A6D8-53EE-ECE3-3B24DA50C9EC}"/>
              </a:ext>
              <a:ext uri="{C183D7F6-B498-43B3-948B-1728B52AA6E4}">
                <adec:decorative xmlns:adec="http://schemas.microsoft.com/office/drawing/2017/decorative" val="1"/>
              </a:ext>
            </a:extLst>
          </p:cNvPr>
          <p:cNvCxnSpPr>
            <a:cxnSpLocks/>
            <a:stCxn id="10" idx="6"/>
            <a:endCxn id="11" idx="2"/>
          </p:cNvCxnSpPr>
          <p:nvPr/>
        </p:nvCxnSpPr>
        <p:spPr>
          <a:xfrm>
            <a:off x="1852364" y="3113333"/>
            <a:ext cx="1096556" cy="0"/>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14" name="Straight Arrow Connector 13">
            <a:extLst>
              <a:ext uri="{FF2B5EF4-FFF2-40B4-BE49-F238E27FC236}">
                <a16:creationId xmlns:a16="http://schemas.microsoft.com/office/drawing/2014/main" id="{C75DA91D-863B-FF1D-6F73-6C1394BCBAF9}"/>
              </a:ext>
              <a:ext uri="{C183D7F6-B498-43B3-948B-1728B52AA6E4}">
                <adec:decorative xmlns:adec="http://schemas.microsoft.com/office/drawing/2017/decorative" val="1"/>
              </a:ext>
            </a:extLst>
          </p:cNvPr>
          <p:cNvCxnSpPr>
            <a:cxnSpLocks/>
            <a:stCxn id="11" idx="6"/>
            <a:endCxn id="20" idx="2"/>
          </p:cNvCxnSpPr>
          <p:nvPr/>
        </p:nvCxnSpPr>
        <p:spPr>
          <a:xfrm>
            <a:off x="3529491" y="3113333"/>
            <a:ext cx="1104193" cy="6544"/>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16" name="Straight Arrow Connector 15">
            <a:extLst>
              <a:ext uri="{FF2B5EF4-FFF2-40B4-BE49-F238E27FC236}">
                <a16:creationId xmlns:a16="http://schemas.microsoft.com/office/drawing/2014/main" id="{65D72BEE-AC5B-683F-43BC-1686FA85B55F}"/>
              </a:ext>
              <a:ext uri="{C183D7F6-B498-43B3-948B-1728B52AA6E4}">
                <adec:decorative xmlns:adec="http://schemas.microsoft.com/office/drawing/2017/decorative" val="1"/>
              </a:ext>
            </a:extLst>
          </p:cNvPr>
          <p:cNvCxnSpPr>
            <a:cxnSpLocks/>
            <a:stCxn id="12" idx="6"/>
            <a:endCxn id="3" idx="2"/>
          </p:cNvCxnSpPr>
          <p:nvPr/>
        </p:nvCxnSpPr>
        <p:spPr>
          <a:xfrm>
            <a:off x="7133419" y="3115938"/>
            <a:ext cx="1114037" cy="2166"/>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29" name="Straight Arrow Connector 28">
            <a:extLst>
              <a:ext uri="{FF2B5EF4-FFF2-40B4-BE49-F238E27FC236}">
                <a16:creationId xmlns:a16="http://schemas.microsoft.com/office/drawing/2014/main" id="{5FDAC154-A1F8-BEED-FF7E-0F77E6297B6B}"/>
              </a:ext>
              <a:ext uri="{C183D7F6-B498-43B3-948B-1728B52AA6E4}">
                <adec:decorative xmlns:adec="http://schemas.microsoft.com/office/drawing/2017/decorative" val="1"/>
              </a:ext>
            </a:extLst>
          </p:cNvPr>
          <p:cNvCxnSpPr>
            <a:cxnSpLocks/>
            <a:stCxn id="3" idx="6"/>
            <a:endCxn id="13" idx="2"/>
          </p:cNvCxnSpPr>
          <p:nvPr/>
        </p:nvCxnSpPr>
        <p:spPr>
          <a:xfrm flipV="1">
            <a:off x="8828027" y="3113333"/>
            <a:ext cx="1338593" cy="4771"/>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sp>
        <p:nvSpPr>
          <p:cNvPr id="32" name="TextBox 31">
            <a:extLst>
              <a:ext uri="{FF2B5EF4-FFF2-40B4-BE49-F238E27FC236}">
                <a16:creationId xmlns:a16="http://schemas.microsoft.com/office/drawing/2014/main" id="{8061AE2F-31FD-15C9-C031-8F790E57C326}"/>
              </a:ext>
            </a:extLst>
          </p:cNvPr>
          <p:cNvSpPr txBox="1"/>
          <p:nvPr/>
        </p:nvSpPr>
        <p:spPr>
          <a:xfrm>
            <a:off x="8023865" y="2360599"/>
            <a:ext cx="1027752" cy="5909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Embedding skill with Azure OpenAI</a:t>
            </a:r>
          </a:p>
        </p:txBody>
      </p:sp>
      <p:pic>
        <p:nvPicPr>
          <p:cNvPr id="15" name="Picture 14">
            <a:extLst>
              <a:ext uri="{FF2B5EF4-FFF2-40B4-BE49-F238E27FC236}">
                <a16:creationId xmlns:a16="http://schemas.microsoft.com/office/drawing/2014/main" id="{DF5BE600-F032-74A3-5C2D-DE53EA3236E4}"/>
              </a:ext>
            </a:extLst>
          </p:cNvPr>
          <p:cNvPicPr>
            <a:picLocks noChangeAspect="1"/>
          </p:cNvPicPr>
          <p:nvPr/>
        </p:nvPicPr>
        <p:blipFill>
          <a:blip r:embed="rId3"/>
          <a:srcRect/>
          <a:stretch/>
        </p:blipFill>
        <p:spPr>
          <a:xfrm>
            <a:off x="8250192" y="2837855"/>
            <a:ext cx="568086" cy="568086"/>
          </a:xfrm>
          <a:prstGeom prst="rect">
            <a:avLst/>
          </a:prstGeom>
        </p:spPr>
      </p:pic>
      <p:sp useBgFill="1">
        <p:nvSpPr>
          <p:cNvPr id="12" name="Oval 11">
            <a:extLst>
              <a:ext uri="{FF2B5EF4-FFF2-40B4-BE49-F238E27FC236}">
                <a16:creationId xmlns:a16="http://schemas.microsoft.com/office/drawing/2014/main" id="{445BFA11-C58F-8FA6-9E87-951479E9B96D}"/>
              </a:ext>
              <a:ext uri="{C183D7F6-B498-43B3-948B-1728B52AA6E4}">
                <adec:decorative xmlns:adec="http://schemas.microsoft.com/office/drawing/2017/decorative" val="1"/>
              </a:ext>
            </a:extLst>
          </p:cNvPr>
          <p:cNvSpPr/>
          <p:nvPr/>
        </p:nvSpPr>
        <p:spPr bwMode="auto">
          <a:xfrm>
            <a:off x="6552848" y="2823330"/>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p:nvSpPr>
          <p:cNvPr id="27" name="Freeform: Shape 26">
            <a:extLst>
              <a:ext uri="{FF2B5EF4-FFF2-40B4-BE49-F238E27FC236}">
                <a16:creationId xmlns:a16="http://schemas.microsoft.com/office/drawing/2014/main" id="{A372CC5E-0FA6-1CE1-3EC2-6F4BDF70C7C2}"/>
              </a:ext>
              <a:ext uri="{C183D7F6-B498-43B3-948B-1728B52AA6E4}">
                <adec:decorative xmlns:adec="http://schemas.microsoft.com/office/drawing/2017/decorative" val="1"/>
              </a:ext>
            </a:extLst>
          </p:cNvPr>
          <p:cNvSpPr/>
          <p:nvPr/>
        </p:nvSpPr>
        <p:spPr>
          <a:xfrm>
            <a:off x="3107463" y="2945524"/>
            <a:ext cx="243872" cy="30483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44" name="TextBox 43">
            <a:extLst>
              <a:ext uri="{FF2B5EF4-FFF2-40B4-BE49-F238E27FC236}">
                <a16:creationId xmlns:a16="http://schemas.microsoft.com/office/drawing/2014/main" id="{12CC41FC-3995-67D0-8AF0-EB6D05011EEE}"/>
              </a:ext>
            </a:extLst>
          </p:cNvPr>
          <p:cNvSpPr txBox="1"/>
          <p:nvPr/>
        </p:nvSpPr>
        <p:spPr>
          <a:xfrm>
            <a:off x="951218" y="3977527"/>
            <a:ext cx="1086941"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Ingest data</a:t>
            </a:r>
          </a:p>
        </p:txBody>
      </p:sp>
      <p:sp>
        <p:nvSpPr>
          <p:cNvPr id="47" name="TextBox 46">
            <a:extLst>
              <a:ext uri="{FF2B5EF4-FFF2-40B4-BE49-F238E27FC236}">
                <a16:creationId xmlns:a16="http://schemas.microsoft.com/office/drawing/2014/main" id="{702F2476-1872-057E-D732-4ED3176E943A}"/>
              </a:ext>
            </a:extLst>
          </p:cNvPr>
          <p:cNvSpPr txBox="1"/>
          <p:nvPr/>
        </p:nvSpPr>
        <p:spPr>
          <a:xfrm>
            <a:off x="9051617" y="3198602"/>
            <a:ext cx="1033317" cy="258532"/>
          </a:xfrm>
          <a:prstGeom prst="rect">
            <a:avLst/>
          </a:prstGeom>
          <a:noFill/>
        </p:spPr>
        <p:txBody>
          <a:bodyPr wrap="square" rtlCol="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Projections</a:t>
            </a:r>
          </a:p>
        </p:txBody>
      </p:sp>
      <p:sp>
        <p:nvSpPr>
          <p:cNvPr id="48" name="TextBox 47">
            <a:extLst>
              <a:ext uri="{FF2B5EF4-FFF2-40B4-BE49-F238E27FC236}">
                <a16:creationId xmlns:a16="http://schemas.microsoft.com/office/drawing/2014/main" id="{D614B035-C546-5FA7-85C2-15EEB1EDA222}"/>
              </a:ext>
            </a:extLst>
          </p:cNvPr>
          <p:cNvSpPr txBox="1"/>
          <p:nvPr/>
        </p:nvSpPr>
        <p:spPr>
          <a:xfrm>
            <a:off x="6188079" y="4038304"/>
            <a:ext cx="1201298" cy="2585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Chunking</a:t>
            </a:r>
          </a:p>
        </p:txBody>
      </p:sp>
      <p:sp>
        <p:nvSpPr>
          <p:cNvPr id="40" name="Rectangle: Rounded Corners 5">
            <a:extLst>
              <a:ext uri="{FF2B5EF4-FFF2-40B4-BE49-F238E27FC236}">
                <a16:creationId xmlns:a16="http://schemas.microsoft.com/office/drawing/2014/main" id="{0F98ED6D-5ECE-0020-3A2D-F408C89B42EF}"/>
              </a:ext>
              <a:ext uri="{C183D7F6-B498-43B3-948B-1728B52AA6E4}">
                <adec:decorative xmlns:adec="http://schemas.microsoft.com/office/drawing/2017/decorative" val="1"/>
              </a:ext>
            </a:extLst>
          </p:cNvPr>
          <p:cNvSpPr/>
          <p:nvPr/>
        </p:nvSpPr>
        <p:spPr bwMode="auto">
          <a:xfrm>
            <a:off x="843454" y="3904546"/>
            <a:ext cx="1338593" cy="965881"/>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grpSp>
        <p:nvGrpSpPr>
          <p:cNvPr id="1036" name="Group 1035">
            <a:extLst>
              <a:ext uri="{FF2B5EF4-FFF2-40B4-BE49-F238E27FC236}">
                <a16:creationId xmlns:a16="http://schemas.microsoft.com/office/drawing/2014/main" id="{662D423E-D1A7-C466-B760-E70D6BB60205}"/>
              </a:ext>
            </a:extLst>
          </p:cNvPr>
          <p:cNvGrpSpPr/>
          <p:nvPr/>
        </p:nvGrpSpPr>
        <p:grpSpPr>
          <a:xfrm>
            <a:off x="7853571" y="3968377"/>
            <a:ext cx="1361327" cy="1005567"/>
            <a:chOff x="7781460" y="3940629"/>
            <a:chExt cx="1493327" cy="1008411"/>
          </a:xfrm>
        </p:grpSpPr>
        <p:sp>
          <p:nvSpPr>
            <p:cNvPr id="51" name="TextBox 50">
              <a:extLst>
                <a:ext uri="{FF2B5EF4-FFF2-40B4-BE49-F238E27FC236}">
                  <a16:creationId xmlns:a16="http://schemas.microsoft.com/office/drawing/2014/main" id="{1300BF69-EF02-5B7A-B92F-93209FB4E50A}"/>
                </a:ext>
              </a:extLst>
            </p:cNvPr>
            <p:cNvSpPr txBox="1"/>
            <p:nvPr/>
          </p:nvSpPr>
          <p:spPr>
            <a:xfrm>
              <a:off x="7864233" y="4047615"/>
              <a:ext cx="1294293" cy="590931"/>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Embedding skill</a:t>
              </a:r>
            </a:p>
            <a:p>
              <a:pPr marL="0" marR="0" lvl="1" indent="0" algn="l" defTabSz="914102" rtl="0" eaLnBrk="1" fontAlgn="base" latinLnBrk="0" hangingPunct="1">
                <a:lnSpc>
                  <a:spcPct val="90000"/>
                </a:lnSpc>
                <a:spcBef>
                  <a:spcPts val="0"/>
                </a:spcBef>
                <a:spcAft>
                  <a:spcPct val="0"/>
                </a:spcAft>
                <a:buClrTx/>
                <a:buSzPct val="90000"/>
                <a:buFontTx/>
                <a:buNone/>
                <a:tabLst/>
                <a:defRPr/>
              </a:pPr>
              <a:endPar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Azure OpenAI</a:t>
              </a:r>
            </a:p>
          </p:txBody>
        </p:sp>
        <p:sp>
          <p:nvSpPr>
            <p:cNvPr id="52" name="Rectangle: Rounded Corners 5">
              <a:extLst>
                <a:ext uri="{FF2B5EF4-FFF2-40B4-BE49-F238E27FC236}">
                  <a16:creationId xmlns:a16="http://schemas.microsoft.com/office/drawing/2014/main" id="{0313E070-20C7-F812-44BE-6681EFD4A8D0}"/>
                </a:ext>
                <a:ext uri="{C183D7F6-B498-43B3-948B-1728B52AA6E4}">
                  <adec:decorative xmlns:adec="http://schemas.microsoft.com/office/drawing/2017/decorative" val="1"/>
                </a:ext>
              </a:extLst>
            </p:cNvPr>
            <p:cNvSpPr/>
            <p:nvPr/>
          </p:nvSpPr>
          <p:spPr bwMode="auto">
            <a:xfrm>
              <a:off x="7781460" y="3940629"/>
              <a:ext cx="1493327" cy="1008411"/>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grpSp>
      <p:sp>
        <p:nvSpPr>
          <p:cNvPr id="53" name="Rectangle: Rounded Corners 5">
            <a:extLst>
              <a:ext uri="{FF2B5EF4-FFF2-40B4-BE49-F238E27FC236}">
                <a16:creationId xmlns:a16="http://schemas.microsoft.com/office/drawing/2014/main" id="{376A188F-A425-441C-FB7B-4777D7ABA38E}"/>
              </a:ext>
              <a:ext uri="{C183D7F6-B498-43B3-948B-1728B52AA6E4}">
                <adec:decorative xmlns:adec="http://schemas.microsoft.com/office/drawing/2017/decorative" val="1"/>
              </a:ext>
            </a:extLst>
          </p:cNvPr>
          <p:cNvSpPr/>
          <p:nvPr/>
        </p:nvSpPr>
        <p:spPr bwMode="auto">
          <a:xfrm>
            <a:off x="4242808" y="3981885"/>
            <a:ext cx="1326040" cy="996831"/>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pic>
        <p:nvPicPr>
          <p:cNvPr id="17" name="Picture 16">
            <a:extLst>
              <a:ext uri="{FF2B5EF4-FFF2-40B4-BE49-F238E27FC236}">
                <a16:creationId xmlns:a16="http://schemas.microsoft.com/office/drawing/2014/main" id="{22C1CDAE-FEBF-CD7F-EDC8-BC82809B0296}"/>
              </a:ext>
            </a:extLst>
          </p:cNvPr>
          <p:cNvPicPr>
            <a:picLocks noChangeAspect="1"/>
          </p:cNvPicPr>
          <p:nvPr/>
        </p:nvPicPr>
        <p:blipFill>
          <a:blip r:embed="rId3"/>
          <a:srcRect/>
          <a:stretch/>
        </p:blipFill>
        <p:spPr>
          <a:xfrm>
            <a:off x="10021722" y="1037598"/>
            <a:ext cx="568086" cy="568086"/>
          </a:xfrm>
          <a:prstGeom prst="rect">
            <a:avLst/>
          </a:prstGeom>
        </p:spPr>
      </p:pic>
      <p:grpSp>
        <p:nvGrpSpPr>
          <p:cNvPr id="1030" name="Group 1029">
            <a:extLst>
              <a:ext uri="{FF2B5EF4-FFF2-40B4-BE49-F238E27FC236}">
                <a16:creationId xmlns:a16="http://schemas.microsoft.com/office/drawing/2014/main" id="{77D1D0B8-0CC1-AD4F-04F1-D2554E1C25C9}"/>
              </a:ext>
            </a:extLst>
          </p:cNvPr>
          <p:cNvGrpSpPr/>
          <p:nvPr/>
        </p:nvGrpSpPr>
        <p:grpSpPr>
          <a:xfrm>
            <a:off x="4633684" y="2827269"/>
            <a:ext cx="580571" cy="585216"/>
            <a:chOff x="4669106" y="2836210"/>
            <a:chExt cx="580571" cy="585216"/>
          </a:xfrm>
        </p:grpSpPr>
        <p:sp useBgFill="1">
          <p:nvSpPr>
            <p:cNvPr id="20" name="Oval 19">
              <a:extLst>
                <a:ext uri="{FF2B5EF4-FFF2-40B4-BE49-F238E27FC236}">
                  <a16:creationId xmlns:a16="http://schemas.microsoft.com/office/drawing/2014/main" id="{FD0F1384-F832-8B58-0096-5AB32676F670}"/>
                </a:ext>
                <a:ext uri="{C183D7F6-B498-43B3-948B-1728B52AA6E4}">
                  <adec:decorative xmlns:adec="http://schemas.microsoft.com/office/drawing/2017/decorative" val="1"/>
                </a:ext>
              </a:extLst>
            </p:cNvPr>
            <p:cNvSpPr/>
            <p:nvPr/>
          </p:nvSpPr>
          <p:spPr bwMode="auto">
            <a:xfrm>
              <a:off x="4669106" y="2836210"/>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pic>
          <p:nvPicPr>
            <p:cNvPr id="1026" name="Picture 2" descr=" Keep Functions Small and Focused">
              <a:extLst>
                <a:ext uri="{FF2B5EF4-FFF2-40B4-BE49-F238E27FC236}">
                  <a16:creationId xmlns:a16="http://schemas.microsoft.com/office/drawing/2014/main" id="{B408E9AF-3A53-29A8-18BB-583A4E0C9E9E}"/>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737206" y="2942182"/>
              <a:ext cx="444371" cy="373272"/>
            </a:xfrm>
            <a:prstGeom prst="rect">
              <a:avLst/>
            </a:prstGeom>
            <a:noFill/>
            <a:ln>
              <a:noFill/>
            </a:ln>
          </p:spPr>
        </p:pic>
      </p:grpSp>
      <p:cxnSp>
        <p:nvCxnSpPr>
          <p:cNvPr id="62" name="Straight Arrow Connector 61">
            <a:extLst>
              <a:ext uri="{FF2B5EF4-FFF2-40B4-BE49-F238E27FC236}">
                <a16:creationId xmlns:a16="http://schemas.microsoft.com/office/drawing/2014/main" id="{F4F1092A-CFED-9CA8-C5F0-C3A3206FD33A}"/>
              </a:ext>
              <a:ext uri="{C183D7F6-B498-43B3-948B-1728B52AA6E4}">
                <adec:decorative xmlns:adec="http://schemas.microsoft.com/office/drawing/2017/decorative" val="1"/>
              </a:ext>
            </a:extLst>
          </p:cNvPr>
          <p:cNvCxnSpPr>
            <a:cxnSpLocks/>
            <a:stCxn id="20" idx="6"/>
            <a:endCxn id="12" idx="2"/>
          </p:cNvCxnSpPr>
          <p:nvPr/>
        </p:nvCxnSpPr>
        <p:spPr>
          <a:xfrm flipV="1">
            <a:off x="5214255" y="3115938"/>
            <a:ext cx="1338593" cy="3939"/>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sp>
        <p:nvSpPr>
          <p:cNvPr id="1027" name="TextBox 1026">
            <a:extLst>
              <a:ext uri="{FF2B5EF4-FFF2-40B4-BE49-F238E27FC236}">
                <a16:creationId xmlns:a16="http://schemas.microsoft.com/office/drawing/2014/main" id="{36196428-62C8-FAF2-EA0F-733B189C26E5}"/>
              </a:ext>
            </a:extLst>
          </p:cNvPr>
          <p:cNvSpPr txBox="1"/>
          <p:nvPr/>
        </p:nvSpPr>
        <p:spPr>
          <a:xfrm>
            <a:off x="6016050" y="1505457"/>
            <a:ext cx="2495330"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Skillset</a:t>
            </a:r>
          </a:p>
        </p:txBody>
      </p:sp>
      <p:sp>
        <p:nvSpPr>
          <p:cNvPr id="1028" name="Right Brace 1027">
            <a:extLst>
              <a:ext uri="{FF2B5EF4-FFF2-40B4-BE49-F238E27FC236}">
                <a16:creationId xmlns:a16="http://schemas.microsoft.com/office/drawing/2014/main" id="{BA921D82-53A3-655B-A60E-36C00E8CF691}"/>
              </a:ext>
            </a:extLst>
          </p:cNvPr>
          <p:cNvSpPr/>
          <p:nvPr/>
        </p:nvSpPr>
        <p:spPr>
          <a:xfrm rot="16200000">
            <a:off x="6921762" y="-341850"/>
            <a:ext cx="424731" cy="4456599"/>
          </a:xfrm>
          <a:prstGeom prst="rightBrace">
            <a:avLst>
              <a:gd name="adj1" fmla="val 8333"/>
              <a:gd name="adj2" fmla="val 40240"/>
            </a:avLst>
          </a:prstGeom>
          <a:ln>
            <a:gradFill flip="none" rotWithShape="1">
              <a:gsLst>
                <a:gs pos="0">
                  <a:srgbClr val="8661C5"/>
                </a:gs>
                <a:gs pos="100000">
                  <a:srgbClr val="0078D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1029" name="TextBox 1028">
            <a:extLst>
              <a:ext uri="{FF2B5EF4-FFF2-40B4-BE49-F238E27FC236}">
                <a16:creationId xmlns:a16="http://schemas.microsoft.com/office/drawing/2014/main" id="{03017D0C-865D-31CD-D092-0EAA93FA4B7C}"/>
              </a:ext>
            </a:extLst>
          </p:cNvPr>
          <p:cNvSpPr txBox="1"/>
          <p:nvPr/>
        </p:nvSpPr>
        <p:spPr>
          <a:xfrm>
            <a:off x="6306580" y="2372510"/>
            <a:ext cx="1135730"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Text split skill</a:t>
            </a:r>
          </a:p>
        </p:txBody>
      </p:sp>
      <p:grpSp>
        <p:nvGrpSpPr>
          <p:cNvPr id="1035" name="Group 1034">
            <a:extLst>
              <a:ext uri="{FF2B5EF4-FFF2-40B4-BE49-F238E27FC236}">
                <a16:creationId xmlns:a16="http://schemas.microsoft.com/office/drawing/2014/main" id="{FB48FFAD-46CD-BAA0-8CC2-F84CFDF25965}"/>
              </a:ext>
            </a:extLst>
          </p:cNvPr>
          <p:cNvGrpSpPr/>
          <p:nvPr/>
        </p:nvGrpSpPr>
        <p:grpSpPr>
          <a:xfrm>
            <a:off x="4321231" y="3981885"/>
            <a:ext cx="3133632" cy="992892"/>
            <a:chOff x="2057750" y="3983159"/>
            <a:chExt cx="3573132" cy="992892"/>
          </a:xfrm>
        </p:grpSpPr>
        <p:sp>
          <p:nvSpPr>
            <p:cNvPr id="61" name="TextBox 60">
              <a:extLst>
                <a:ext uri="{FF2B5EF4-FFF2-40B4-BE49-F238E27FC236}">
                  <a16:creationId xmlns:a16="http://schemas.microsoft.com/office/drawing/2014/main" id="{355FDF4E-7A59-0F09-5D36-30FB7A2785E9}"/>
                </a:ext>
              </a:extLst>
            </p:cNvPr>
            <p:cNvSpPr txBox="1"/>
            <p:nvPr/>
          </p:nvSpPr>
          <p:spPr>
            <a:xfrm>
              <a:off x="2057750" y="4047438"/>
              <a:ext cx="1405972" cy="2585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Enrichment</a:t>
              </a:r>
            </a:p>
          </p:txBody>
        </p:sp>
        <p:sp>
          <p:nvSpPr>
            <p:cNvPr id="1031" name="Rectangle: Rounded Corners 5">
              <a:extLst>
                <a:ext uri="{FF2B5EF4-FFF2-40B4-BE49-F238E27FC236}">
                  <a16:creationId xmlns:a16="http://schemas.microsoft.com/office/drawing/2014/main" id="{F3D84019-AE59-9529-4270-45069F531F30}"/>
                </a:ext>
                <a:ext uri="{C183D7F6-B498-43B3-948B-1728B52AA6E4}">
                  <adec:decorative xmlns:adec="http://schemas.microsoft.com/office/drawing/2017/decorative" val="1"/>
                </a:ext>
              </a:extLst>
            </p:cNvPr>
            <p:cNvSpPr/>
            <p:nvPr/>
          </p:nvSpPr>
          <p:spPr bwMode="auto">
            <a:xfrm>
              <a:off x="4104548" y="3983159"/>
              <a:ext cx="1526334" cy="992892"/>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grpSp>
      <p:pic>
        <p:nvPicPr>
          <p:cNvPr id="26" name="Picture 25" descr="A white line in a square&#10;&#10;Description automatically generated">
            <a:extLst>
              <a:ext uri="{FF2B5EF4-FFF2-40B4-BE49-F238E27FC236}">
                <a16:creationId xmlns:a16="http://schemas.microsoft.com/office/drawing/2014/main" id="{BFE7E88B-2EA6-75CD-2680-7E018B664ED6}"/>
              </a:ext>
            </a:extLst>
          </p:cNvPr>
          <p:cNvPicPr>
            <a:picLocks noChangeAspect="1"/>
          </p:cNvPicPr>
          <p:nvPr/>
        </p:nvPicPr>
        <p:blipFill>
          <a:blip r:embed="rId5"/>
          <a:stretch>
            <a:fillRect/>
          </a:stretch>
        </p:blipFill>
        <p:spPr>
          <a:xfrm>
            <a:off x="6681411" y="2944086"/>
            <a:ext cx="487685" cy="484914"/>
          </a:xfrm>
          <a:prstGeom prst="rect">
            <a:avLst/>
          </a:prstGeom>
        </p:spPr>
      </p:pic>
      <p:sp>
        <p:nvSpPr>
          <p:cNvPr id="2" name="TextBox 1">
            <a:extLst>
              <a:ext uri="{FF2B5EF4-FFF2-40B4-BE49-F238E27FC236}">
                <a16:creationId xmlns:a16="http://schemas.microsoft.com/office/drawing/2014/main" id="{D5153F3C-7E2D-415F-8119-82110581AEB3}"/>
              </a:ext>
            </a:extLst>
          </p:cNvPr>
          <p:cNvSpPr txBox="1"/>
          <p:nvPr/>
        </p:nvSpPr>
        <p:spPr>
          <a:xfrm>
            <a:off x="2683021" y="3978411"/>
            <a:ext cx="1086941"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Extraction &amp; parsing</a:t>
            </a:r>
          </a:p>
        </p:txBody>
      </p:sp>
      <p:sp>
        <p:nvSpPr>
          <p:cNvPr id="9" name="Rectangle: Rounded Corners 5">
            <a:extLst>
              <a:ext uri="{FF2B5EF4-FFF2-40B4-BE49-F238E27FC236}">
                <a16:creationId xmlns:a16="http://schemas.microsoft.com/office/drawing/2014/main" id="{8E100F84-733F-2167-BC1E-C287BF64D7CC}"/>
              </a:ext>
              <a:ext uri="{C183D7F6-B498-43B3-948B-1728B52AA6E4}">
                <adec:decorative xmlns:adec="http://schemas.microsoft.com/office/drawing/2017/decorative" val="1"/>
              </a:ext>
            </a:extLst>
          </p:cNvPr>
          <p:cNvSpPr/>
          <p:nvPr/>
        </p:nvSpPr>
        <p:spPr bwMode="auto">
          <a:xfrm>
            <a:off x="2575257" y="3905430"/>
            <a:ext cx="1338593" cy="965881"/>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21" name="Right Brace 20">
            <a:extLst>
              <a:ext uri="{FF2B5EF4-FFF2-40B4-BE49-F238E27FC236}">
                <a16:creationId xmlns:a16="http://schemas.microsoft.com/office/drawing/2014/main" id="{D3A4DA94-CE4B-B839-1954-6667D75322A0}"/>
              </a:ext>
            </a:extLst>
          </p:cNvPr>
          <p:cNvSpPr/>
          <p:nvPr/>
        </p:nvSpPr>
        <p:spPr>
          <a:xfrm rot="16200000">
            <a:off x="2188277" y="1509560"/>
            <a:ext cx="424731" cy="1970616"/>
          </a:xfrm>
          <a:prstGeom prst="rightBrace">
            <a:avLst>
              <a:gd name="adj1" fmla="val 8333"/>
              <a:gd name="adj2" fmla="val 51183"/>
            </a:avLst>
          </a:prstGeom>
          <a:ln>
            <a:gradFill flip="none" rotWithShape="1">
              <a:gsLst>
                <a:gs pos="0">
                  <a:srgbClr val="8661C5"/>
                </a:gs>
                <a:gs pos="100000">
                  <a:srgbClr val="0078D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85068930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AE8A-117F-D3CE-6ABC-D672B305F962}"/>
            </a:ext>
          </a:extLst>
        </p:cNvPr>
        <p:cNvGrpSpPr/>
        <p:nvPr/>
      </p:nvGrpSpPr>
      <p:grpSpPr>
        <a:xfrm>
          <a:off x="0" y="0"/>
          <a:ext cx="0" cy="0"/>
          <a:chOff x="0" y="0"/>
          <a:chExt cx="0" cy="0"/>
        </a:xfrm>
      </p:grpSpPr>
      <p:sp>
        <p:nvSpPr>
          <p:cNvPr id="30" name="Title 29">
            <a:extLst>
              <a:ext uri="{FF2B5EF4-FFF2-40B4-BE49-F238E27FC236}">
                <a16:creationId xmlns:a16="http://schemas.microsoft.com/office/drawing/2014/main" id="{A40E66E6-4D27-AB78-3595-A9F73719F561}"/>
              </a:ext>
            </a:extLst>
          </p:cNvPr>
          <p:cNvSpPr>
            <a:spLocks noGrp="1"/>
          </p:cNvSpPr>
          <p:nvPr>
            <p:ph type="title"/>
          </p:nvPr>
        </p:nvSpPr>
        <p:spPr/>
        <p:txBody>
          <a:bodyPr/>
          <a:lstStyle/>
          <a:p>
            <a:r>
              <a:rPr lang="en-US" noProof="0">
                <a:solidFill>
                  <a:schemeClr val="accent1"/>
                </a:solidFill>
              </a:rPr>
              <a:t>Processing text with Azure AI Search</a:t>
            </a:r>
          </a:p>
        </p:txBody>
      </p:sp>
      <p:grpSp>
        <p:nvGrpSpPr>
          <p:cNvPr id="20" name="Group 19" descr="Processing text with Azure AI Search flow chart">
            <a:extLst>
              <a:ext uri="{FF2B5EF4-FFF2-40B4-BE49-F238E27FC236}">
                <a16:creationId xmlns:a16="http://schemas.microsoft.com/office/drawing/2014/main" id="{EAE23F65-1F11-66DA-3797-813A9F723A87}"/>
              </a:ext>
            </a:extLst>
          </p:cNvPr>
          <p:cNvGrpSpPr/>
          <p:nvPr/>
        </p:nvGrpSpPr>
        <p:grpSpPr>
          <a:xfrm>
            <a:off x="991766" y="1463195"/>
            <a:ext cx="9901759" cy="4330922"/>
            <a:chOff x="991766" y="1463195"/>
            <a:chExt cx="9901759" cy="4330922"/>
          </a:xfrm>
        </p:grpSpPr>
        <p:sp>
          <p:nvSpPr>
            <p:cNvPr id="4" name="TextBox 3">
              <a:extLst>
                <a:ext uri="{FF2B5EF4-FFF2-40B4-BE49-F238E27FC236}">
                  <a16:creationId xmlns:a16="http://schemas.microsoft.com/office/drawing/2014/main" id="{7B59A913-EAFC-3EB4-CCA4-BBD0EB7F7FB1}"/>
                </a:ext>
              </a:extLst>
            </p:cNvPr>
            <p:cNvSpPr txBox="1"/>
            <p:nvPr/>
          </p:nvSpPr>
          <p:spPr>
            <a:xfrm>
              <a:off x="1013457" y="245754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Ingest data</a:t>
              </a:r>
            </a:p>
          </p:txBody>
        </p:sp>
        <p:sp>
          <p:nvSpPr>
            <p:cNvPr id="6" name="TextBox 5">
              <a:extLst>
                <a:ext uri="{FF2B5EF4-FFF2-40B4-BE49-F238E27FC236}">
                  <a16:creationId xmlns:a16="http://schemas.microsoft.com/office/drawing/2014/main" id="{AE8CB485-5B94-07C3-E4A5-E5AEDDA67566}"/>
                </a:ext>
              </a:extLst>
            </p:cNvPr>
            <p:cNvSpPr txBox="1"/>
            <p:nvPr/>
          </p:nvSpPr>
          <p:spPr>
            <a:xfrm>
              <a:off x="2972705" y="2263650"/>
              <a:ext cx="1027752" cy="480131"/>
            </a:xfrm>
            <a:prstGeom prst="rect">
              <a:avLst/>
            </a:prstGeom>
            <a:noFill/>
          </p:spPr>
          <p:txBody>
            <a:bodyPr wrap="square" lIns="0" tIns="45720" rIns="0" bIns="45720" anchor="t">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E</a:t>
              </a:r>
              <a:r>
                <a:rPr kumimoji="0" lang="en-US" sz="1400" b="0" i="0" u="none" strike="noStrike" kern="0" cap="none" spc="0" normalizeH="0" baseline="0" noProof="0" err="1">
                  <a:ln>
                    <a:noFill/>
                  </a:ln>
                  <a:solidFill>
                    <a:srgbClr val="000000"/>
                  </a:solidFill>
                  <a:effectLst/>
                  <a:uLnTx/>
                  <a:uFillTx/>
                  <a:latin typeface="Segoe UI Semibold"/>
                  <a:ea typeface="+mn-ea"/>
                  <a:cs typeface="Segoe Sans Text" pitchFamily="2" charset="0"/>
                </a:rPr>
                <a:t>xtraction</a:t>
              </a: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 and parsing</a:t>
              </a:r>
            </a:p>
          </p:txBody>
        </p:sp>
        <p:sp>
          <p:nvSpPr>
            <p:cNvPr id="7" name="TextBox 6">
              <a:extLst>
                <a:ext uri="{FF2B5EF4-FFF2-40B4-BE49-F238E27FC236}">
                  <a16:creationId xmlns:a16="http://schemas.microsoft.com/office/drawing/2014/main" id="{C698E3C6-B55F-DDA6-3BAF-0A7FAF1462FA}"/>
                </a:ext>
              </a:extLst>
            </p:cNvPr>
            <p:cNvSpPr txBox="1"/>
            <p:nvPr/>
          </p:nvSpPr>
          <p:spPr>
            <a:xfrm>
              <a:off x="4703259" y="2263650"/>
              <a:ext cx="1135730" cy="4801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Enrichment and chunking</a:t>
              </a:r>
            </a:p>
          </p:txBody>
        </p:sp>
        <p:sp>
          <p:nvSpPr>
            <p:cNvPr id="8" name="TextBox 7">
              <a:extLst>
                <a:ext uri="{FF2B5EF4-FFF2-40B4-BE49-F238E27FC236}">
                  <a16:creationId xmlns:a16="http://schemas.microsoft.com/office/drawing/2014/main" id="{388DB650-6696-E518-BFC2-CA85EA4821A3}"/>
                </a:ext>
              </a:extLst>
            </p:cNvPr>
            <p:cNvSpPr txBox="1"/>
            <p:nvPr/>
          </p:nvSpPr>
          <p:spPr>
            <a:xfrm>
              <a:off x="9865773" y="245754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Index</a:t>
              </a:r>
            </a:p>
          </p:txBody>
        </p:sp>
        <p:sp useBgFill="1">
          <p:nvSpPr>
            <p:cNvPr id="10" name="Oval 9">
              <a:extLst>
                <a:ext uri="{FF2B5EF4-FFF2-40B4-BE49-F238E27FC236}">
                  <a16:creationId xmlns:a16="http://schemas.microsoft.com/office/drawing/2014/main" id="{AA55B2E5-4EF8-05AC-FCE1-9318AD0BAB34}"/>
                </a:ext>
                <a:ext uri="{C183D7F6-B498-43B3-948B-1728B52AA6E4}">
                  <adec:decorative xmlns:adec="http://schemas.microsoft.com/office/drawing/2017/decorative" val="1"/>
                </a:ext>
              </a:extLst>
            </p:cNvPr>
            <p:cNvSpPr/>
            <p:nvPr/>
          </p:nvSpPr>
          <p:spPr bwMode="auto">
            <a:xfrm>
              <a:off x="1271793"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1" name="Oval 10">
              <a:extLst>
                <a:ext uri="{FF2B5EF4-FFF2-40B4-BE49-F238E27FC236}">
                  <a16:creationId xmlns:a16="http://schemas.microsoft.com/office/drawing/2014/main" id="{9EE72E60-D77F-28EE-4D92-8AD88C916132}"/>
                </a:ext>
                <a:ext uri="{C183D7F6-B498-43B3-948B-1728B52AA6E4}">
                  <adec:decorative xmlns:adec="http://schemas.microsoft.com/office/drawing/2017/decorative" val="1"/>
                </a:ext>
              </a:extLst>
            </p:cNvPr>
            <p:cNvSpPr/>
            <p:nvPr/>
          </p:nvSpPr>
          <p:spPr bwMode="auto">
            <a:xfrm>
              <a:off x="3173304"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2" name="Oval 11">
              <a:extLst>
                <a:ext uri="{FF2B5EF4-FFF2-40B4-BE49-F238E27FC236}">
                  <a16:creationId xmlns:a16="http://schemas.microsoft.com/office/drawing/2014/main" id="{9205A83A-5753-77E8-B138-E4E7481E89DA}"/>
                </a:ext>
                <a:ext uri="{C183D7F6-B498-43B3-948B-1728B52AA6E4}">
                  <adec:decorative xmlns:adec="http://schemas.microsoft.com/office/drawing/2017/decorative" val="1"/>
                </a:ext>
              </a:extLst>
            </p:cNvPr>
            <p:cNvSpPr/>
            <p:nvPr/>
          </p:nvSpPr>
          <p:spPr bwMode="auto">
            <a:xfrm>
              <a:off x="5003632"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13" name="Oval 12">
              <a:extLst>
                <a:ext uri="{FF2B5EF4-FFF2-40B4-BE49-F238E27FC236}">
                  <a16:creationId xmlns:a16="http://schemas.microsoft.com/office/drawing/2014/main" id="{EE75BD88-7CC2-F8F1-E6BB-F59FA4D88408}"/>
                </a:ext>
                <a:ext uri="{C183D7F6-B498-43B3-948B-1728B52AA6E4}">
                  <adec:decorative xmlns:adec="http://schemas.microsoft.com/office/drawing/2017/decorative" val="1"/>
                </a:ext>
              </a:extLst>
            </p:cNvPr>
            <p:cNvSpPr/>
            <p:nvPr/>
          </p:nvSpPr>
          <p:spPr bwMode="auto">
            <a:xfrm>
              <a:off x="10166620" y="2820725"/>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sp useBgFill="1">
          <p:nvSpPr>
            <p:cNvPr id="3" name="Oval 2">
              <a:extLst>
                <a:ext uri="{FF2B5EF4-FFF2-40B4-BE49-F238E27FC236}">
                  <a16:creationId xmlns:a16="http://schemas.microsoft.com/office/drawing/2014/main" id="{3E3EAEEE-46D3-C8C6-1604-A14EAF01F57E}"/>
                </a:ext>
                <a:ext uri="{C183D7F6-B498-43B3-948B-1728B52AA6E4}">
                  <adec:decorative xmlns:adec="http://schemas.microsoft.com/office/drawing/2017/decorative" val="1"/>
                </a:ext>
              </a:extLst>
            </p:cNvPr>
            <p:cNvSpPr/>
            <p:nvPr/>
          </p:nvSpPr>
          <p:spPr bwMode="auto">
            <a:xfrm>
              <a:off x="7296383"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Variable Display Semib" pitchFamily="2" charset="0"/>
                <a:ea typeface="+mn-ea"/>
                <a:cs typeface="+mn-cs"/>
              </a:endParaRPr>
            </a:p>
          </p:txBody>
        </p:sp>
        <p:pic>
          <p:nvPicPr>
            <p:cNvPr id="18" name="Content Placeholder 3" descr="A white cloud with a magnifying glass&#10;&#10;Description automatically generated">
              <a:extLst>
                <a:ext uri="{FF2B5EF4-FFF2-40B4-BE49-F238E27FC236}">
                  <a16:creationId xmlns:a16="http://schemas.microsoft.com/office/drawing/2014/main" id="{20340D90-0164-0A46-6593-0F71E39E152E}"/>
                </a:ext>
                <a:ext uri="{C183D7F6-B498-43B3-948B-1728B52AA6E4}">
                  <adec:decorative xmlns:adec="http://schemas.microsoft.com/office/drawing/2017/decorative" val="0"/>
                </a:ext>
              </a:extLst>
            </p:cNvPr>
            <p:cNvPicPr>
              <a:picLocks noChangeAspect="1"/>
            </p:cNvPicPr>
            <p:nvPr/>
          </p:nvPicPr>
          <p:blipFill rotWithShape="1">
            <a:blip r:embed="rId2"/>
            <a:srcRect t="14469" b="14469"/>
            <a:stretch/>
          </p:blipFill>
          <p:spPr>
            <a:xfrm>
              <a:off x="10256266" y="2957482"/>
              <a:ext cx="401280" cy="285160"/>
            </a:xfrm>
            <a:prstGeom prst="rect">
              <a:avLst/>
            </a:prstGeom>
          </p:spPr>
        </p:pic>
        <p:sp>
          <p:nvSpPr>
            <p:cNvPr id="19" name="Graphic 19">
              <a:extLst>
                <a:ext uri="{FF2B5EF4-FFF2-40B4-BE49-F238E27FC236}">
                  <a16:creationId xmlns:a16="http://schemas.microsoft.com/office/drawing/2014/main" id="{FE195B06-18DC-BED9-20A2-27E91794A778}"/>
                </a:ext>
                <a:ext uri="{C183D7F6-B498-43B3-948B-1728B52AA6E4}">
                  <adec:decorative xmlns:adec="http://schemas.microsoft.com/office/drawing/2017/decorative" val="1"/>
                </a:ext>
              </a:extLst>
            </p:cNvPr>
            <p:cNvSpPr/>
            <p:nvPr/>
          </p:nvSpPr>
          <p:spPr>
            <a:xfrm>
              <a:off x="1434246" y="2951221"/>
              <a:ext cx="255664" cy="319581"/>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9" name="TextBox 8">
              <a:extLst>
                <a:ext uri="{FF2B5EF4-FFF2-40B4-BE49-F238E27FC236}">
                  <a16:creationId xmlns:a16="http://schemas.microsoft.com/office/drawing/2014/main" id="{B4D314FE-C21F-F068-207D-859BF96B4B81}"/>
                </a:ext>
              </a:extLst>
            </p:cNvPr>
            <p:cNvSpPr txBox="1"/>
            <p:nvPr/>
          </p:nvSpPr>
          <p:spPr>
            <a:xfrm>
              <a:off x="5879763" y="3117855"/>
              <a:ext cx="1084347" cy="590931"/>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Chunked and transformed data</a:t>
              </a:r>
            </a:p>
          </p:txBody>
        </p:sp>
        <p:sp>
          <p:nvSpPr>
            <p:cNvPr id="17" name="TextBox 16">
              <a:extLst>
                <a:ext uri="{FF2B5EF4-FFF2-40B4-BE49-F238E27FC236}">
                  <a16:creationId xmlns:a16="http://schemas.microsoft.com/office/drawing/2014/main" id="{CEBB3EF3-14D8-DAD3-1125-70315A2B3D73}"/>
                </a:ext>
              </a:extLst>
            </p:cNvPr>
            <p:cNvSpPr txBox="1"/>
            <p:nvPr/>
          </p:nvSpPr>
          <p:spPr>
            <a:xfrm>
              <a:off x="3886754" y="3117855"/>
              <a:ext cx="914400" cy="2585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Text</a:t>
              </a:r>
            </a:p>
          </p:txBody>
        </p:sp>
        <p:cxnSp>
          <p:nvCxnSpPr>
            <p:cNvPr id="5" name="Straight Arrow Connector 4">
              <a:extLst>
                <a:ext uri="{FF2B5EF4-FFF2-40B4-BE49-F238E27FC236}">
                  <a16:creationId xmlns:a16="http://schemas.microsoft.com/office/drawing/2014/main" id="{7E4469D3-C53B-4A21-35ED-CC52AE2E5F3D}"/>
                </a:ext>
                <a:ext uri="{C183D7F6-B498-43B3-948B-1728B52AA6E4}">
                  <adec:decorative xmlns:adec="http://schemas.microsoft.com/office/drawing/2017/decorative" val="1"/>
                </a:ext>
              </a:extLst>
            </p:cNvPr>
            <p:cNvCxnSpPr>
              <a:cxnSpLocks/>
              <a:stCxn id="10" idx="6"/>
              <a:endCxn id="11" idx="2"/>
            </p:cNvCxnSpPr>
            <p:nvPr/>
          </p:nvCxnSpPr>
          <p:spPr>
            <a:xfrm>
              <a:off x="1852364" y="3113333"/>
              <a:ext cx="1320940" cy="0"/>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14" name="Straight Arrow Connector 13">
              <a:extLst>
                <a:ext uri="{FF2B5EF4-FFF2-40B4-BE49-F238E27FC236}">
                  <a16:creationId xmlns:a16="http://schemas.microsoft.com/office/drawing/2014/main" id="{B418B3D0-2D3E-1DE8-3108-17F9C670772E}"/>
                </a:ext>
                <a:ext uri="{C183D7F6-B498-43B3-948B-1728B52AA6E4}">
                  <adec:decorative xmlns:adec="http://schemas.microsoft.com/office/drawing/2017/decorative" val="1"/>
                </a:ext>
              </a:extLst>
            </p:cNvPr>
            <p:cNvCxnSpPr>
              <a:cxnSpLocks/>
              <a:stCxn id="11" idx="6"/>
              <a:endCxn id="12" idx="2"/>
            </p:cNvCxnSpPr>
            <p:nvPr/>
          </p:nvCxnSpPr>
          <p:spPr>
            <a:xfrm>
              <a:off x="3753875" y="3113333"/>
              <a:ext cx="1249757" cy="0"/>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16" name="Straight Arrow Connector 15">
              <a:extLst>
                <a:ext uri="{FF2B5EF4-FFF2-40B4-BE49-F238E27FC236}">
                  <a16:creationId xmlns:a16="http://schemas.microsoft.com/office/drawing/2014/main" id="{FE0703AA-4256-01CB-8BBD-CB87E381E78D}"/>
                </a:ext>
                <a:ext uri="{C183D7F6-B498-43B3-948B-1728B52AA6E4}">
                  <adec:decorative xmlns:adec="http://schemas.microsoft.com/office/drawing/2017/decorative" val="1"/>
                </a:ext>
              </a:extLst>
            </p:cNvPr>
            <p:cNvCxnSpPr>
              <a:cxnSpLocks/>
              <a:endCxn id="3" idx="2"/>
            </p:cNvCxnSpPr>
            <p:nvPr/>
          </p:nvCxnSpPr>
          <p:spPr>
            <a:xfrm>
              <a:off x="5592160" y="3115782"/>
              <a:ext cx="1704223" cy="2322"/>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cxnSp>
          <p:nvCxnSpPr>
            <p:cNvPr id="29" name="Straight Arrow Connector 28">
              <a:extLst>
                <a:ext uri="{FF2B5EF4-FFF2-40B4-BE49-F238E27FC236}">
                  <a16:creationId xmlns:a16="http://schemas.microsoft.com/office/drawing/2014/main" id="{8677832B-7661-6C1B-3C7B-9210E7B5EED8}"/>
                </a:ext>
                <a:ext uri="{C183D7F6-B498-43B3-948B-1728B52AA6E4}">
                  <adec:decorative xmlns:adec="http://schemas.microsoft.com/office/drawing/2017/decorative" val="1"/>
                </a:ext>
              </a:extLst>
            </p:cNvPr>
            <p:cNvCxnSpPr>
              <a:cxnSpLocks/>
              <a:stCxn id="3" idx="6"/>
              <a:endCxn id="13" idx="2"/>
            </p:cNvCxnSpPr>
            <p:nvPr/>
          </p:nvCxnSpPr>
          <p:spPr>
            <a:xfrm flipV="1">
              <a:off x="7876954" y="3113333"/>
              <a:ext cx="2289666" cy="4771"/>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sp>
          <p:nvSpPr>
            <p:cNvPr id="32" name="TextBox 31">
              <a:extLst>
                <a:ext uri="{FF2B5EF4-FFF2-40B4-BE49-F238E27FC236}">
                  <a16:creationId xmlns:a16="http://schemas.microsoft.com/office/drawing/2014/main" id="{27DED815-AF45-46C5-F9C4-2B0A7D63E8A7}"/>
                </a:ext>
              </a:extLst>
            </p:cNvPr>
            <p:cNvSpPr txBox="1"/>
            <p:nvPr/>
          </p:nvSpPr>
          <p:spPr>
            <a:xfrm>
              <a:off x="7097681" y="2457549"/>
              <a:ext cx="1027752" cy="2862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Sans Text" pitchFamily="2" charset="0"/>
                </a:rPr>
                <a:t>Embedding</a:t>
              </a:r>
            </a:p>
          </p:txBody>
        </p:sp>
        <p:sp>
          <p:nvSpPr>
            <p:cNvPr id="33" name="TextBox 32">
              <a:extLst>
                <a:ext uri="{FF2B5EF4-FFF2-40B4-BE49-F238E27FC236}">
                  <a16:creationId xmlns:a16="http://schemas.microsoft.com/office/drawing/2014/main" id="{B63DCFA8-DDF9-EFA7-70A3-A6A5F6696474}"/>
                </a:ext>
              </a:extLst>
            </p:cNvPr>
            <p:cNvSpPr txBox="1"/>
            <p:nvPr/>
          </p:nvSpPr>
          <p:spPr>
            <a:xfrm>
              <a:off x="8310497" y="3117855"/>
              <a:ext cx="1555276" cy="590931"/>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Enriched data defined in tables, objects and files</a:t>
              </a:r>
            </a:p>
          </p:txBody>
        </p:sp>
        <p:sp>
          <p:nvSpPr>
            <p:cNvPr id="42" name="TextBox 41">
              <a:extLst>
                <a:ext uri="{FF2B5EF4-FFF2-40B4-BE49-F238E27FC236}">
                  <a16:creationId xmlns:a16="http://schemas.microsoft.com/office/drawing/2014/main" id="{112D56CE-7D2F-5086-A76B-F053101B8382}"/>
                </a:ext>
              </a:extLst>
            </p:cNvPr>
            <p:cNvSpPr txBox="1"/>
            <p:nvPr/>
          </p:nvSpPr>
          <p:spPr>
            <a:xfrm>
              <a:off x="1973736" y="3117855"/>
              <a:ext cx="914400" cy="4247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Data streaming</a:t>
              </a:r>
            </a:p>
          </p:txBody>
        </p:sp>
        <p:sp>
          <p:nvSpPr>
            <p:cNvPr id="46" name="TextBox 45">
              <a:extLst>
                <a:ext uri="{FF2B5EF4-FFF2-40B4-BE49-F238E27FC236}">
                  <a16:creationId xmlns:a16="http://schemas.microsoft.com/office/drawing/2014/main" id="{A2F5D701-CF35-83BC-47F3-C384DA1915B3}"/>
                </a:ext>
              </a:extLst>
            </p:cNvPr>
            <p:cNvSpPr txBox="1"/>
            <p:nvPr/>
          </p:nvSpPr>
          <p:spPr>
            <a:xfrm>
              <a:off x="6821251" y="1463195"/>
              <a:ext cx="1027752"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AI Enrichment</a:t>
              </a:r>
            </a:p>
          </p:txBody>
        </p:sp>
        <p:pic>
          <p:nvPicPr>
            <p:cNvPr id="15" name="Picture 14">
              <a:extLst>
                <a:ext uri="{FF2B5EF4-FFF2-40B4-BE49-F238E27FC236}">
                  <a16:creationId xmlns:a16="http://schemas.microsoft.com/office/drawing/2014/main" id="{1A13EBF1-F989-D668-D305-88562A9800D9}"/>
                </a:ext>
              </a:extLst>
            </p:cNvPr>
            <p:cNvPicPr>
              <a:picLocks noChangeAspect="1"/>
            </p:cNvPicPr>
            <p:nvPr/>
          </p:nvPicPr>
          <p:blipFill>
            <a:blip r:embed="rId3"/>
            <a:srcRect/>
            <a:stretch/>
          </p:blipFill>
          <p:spPr>
            <a:xfrm>
              <a:off x="7299943" y="2806797"/>
              <a:ext cx="568086" cy="568086"/>
            </a:xfrm>
            <a:prstGeom prst="rect">
              <a:avLst/>
            </a:prstGeom>
          </p:spPr>
        </p:pic>
        <p:pic>
          <p:nvPicPr>
            <p:cNvPr id="26" name="Picture 25" descr="A white line in a square&#10;&#10;Description automatically generated">
              <a:extLst>
                <a:ext uri="{FF2B5EF4-FFF2-40B4-BE49-F238E27FC236}">
                  <a16:creationId xmlns:a16="http://schemas.microsoft.com/office/drawing/2014/main" id="{2A1ADDA1-D6EC-C837-B598-D29D323E51AF}"/>
                </a:ext>
              </a:extLst>
            </p:cNvPr>
            <p:cNvPicPr>
              <a:picLocks noChangeAspect="1"/>
            </p:cNvPicPr>
            <p:nvPr/>
          </p:nvPicPr>
          <p:blipFill>
            <a:blip r:embed="rId4"/>
            <a:stretch>
              <a:fillRect/>
            </a:stretch>
          </p:blipFill>
          <p:spPr>
            <a:xfrm>
              <a:off x="3312744" y="2948894"/>
              <a:ext cx="487685" cy="484914"/>
            </a:xfrm>
            <a:prstGeom prst="rect">
              <a:avLst/>
            </a:prstGeom>
          </p:spPr>
        </p:pic>
        <p:sp>
          <p:nvSpPr>
            <p:cNvPr id="27" name="Freeform: Shape 26">
              <a:extLst>
                <a:ext uri="{FF2B5EF4-FFF2-40B4-BE49-F238E27FC236}">
                  <a16:creationId xmlns:a16="http://schemas.microsoft.com/office/drawing/2014/main" id="{24C2FEA4-90D7-7662-55B7-3032A92DAFBB}"/>
                </a:ext>
                <a:ext uri="{C183D7F6-B498-43B3-948B-1728B52AA6E4}">
                  <adec:decorative xmlns:adec="http://schemas.microsoft.com/office/drawing/2017/decorative" val="1"/>
                </a:ext>
              </a:extLst>
            </p:cNvPr>
            <p:cNvSpPr/>
            <p:nvPr/>
          </p:nvSpPr>
          <p:spPr>
            <a:xfrm>
              <a:off x="5175478" y="2958592"/>
              <a:ext cx="243872" cy="30483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28" name="TextBox 27">
              <a:extLst>
                <a:ext uri="{FF2B5EF4-FFF2-40B4-BE49-F238E27FC236}">
                  <a16:creationId xmlns:a16="http://schemas.microsoft.com/office/drawing/2014/main" id="{EF0B1EDC-6A9C-B35B-4000-3F5B963E4544}"/>
                </a:ext>
              </a:extLst>
            </p:cNvPr>
            <p:cNvSpPr txBox="1"/>
            <p:nvPr/>
          </p:nvSpPr>
          <p:spPr>
            <a:xfrm>
              <a:off x="1076274" y="4432975"/>
              <a:ext cx="1511069" cy="1361142"/>
            </a:xfrm>
            <a:prstGeom prst="rect">
              <a:avLst/>
            </a:prstGeom>
            <a:noFill/>
          </p:spPr>
          <p:txBody>
            <a:bodyPr wrap="square" rtlCol="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Data sources: Azure Blob,</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err="1">
                  <a:ln>
                    <a:noFill/>
                  </a:ln>
                  <a:solidFill>
                    <a:srgbClr val="000000"/>
                  </a:solidFill>
                  <a:effectLst/>
                  <a:uLnTx/>
                  <a:uFillTx/>
                  <a:latin typeface="Segoe Sans Text" pitchFamily="2" charset="0"/>
                  <a:ea typeface="+mn-ea"/>
                  <a:cs typeface="Segoe Sans Text" pitchFamily="2" charset="0"/>
                </a:rPr>
                <a:t>OneLake</a:t>
              </a: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 Storage, Azure SQL, Azure Cosmos DB, Azure Data Lake Gen2</a:t>
              </a: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36" name="TextBox 35">
              <a:extLst>
                <a:ext uri="{FF2B5EF4-FFF2-40B4-BE49-F238E27FC236}">
                  <a16:creationId xmlns:a16="http://schemas.microsoft.com/office/drawing/2014/main" id="{DD930D2A-F8CA-8701-84B4-022D519F8F38}"/>
                </a:ext>
              </a:extLst>
            </p:cNvPr>
            <p:cNvSpPr txBox="1"/>
            <p:nvPr/>
          </p:nvSpPr>
          <p:spPr>
            <a:xfrm>
              <a:off x="2680739" y="4477273"/>
              <a:ext cx="1520316" cy="757130"/>
            </a:xfrm>
            <a:prstGeom prst="rect">
              <a:avLst/>
            </a:prstGeom>
            <a:noFill/>
          </p:spPr>
          <p:txBody>
            <a:bodyPr wrap="square">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Best for NO requirements of content structure preservation</a:t>
              </a:r>
            </a:p>
          </p:txBody>
        </p:sp>
        <p:sp>
          <p:nvSpPr>
            <p:cNvPr id="41" name="Right Brace 40">
              <a:extLst>
                <a:ext uri="{FF2B5EF4-FFF2-40B4-BE49-F238E27FC236}">
                  <a16:creationId xmlns:a16="http://schemas.microsoft.com/office/drawing/2014/main" id="{60D850A1-F660-A1B7-D7A5-7BD14E6917AD}"/>
                </a:ext>
              </a:extLst>
            </p:cNvPr>
            <p:cNvSpPr/>
            <p:nvPr/>
          </p:nvSpPr>
          <p:spPr>
            <a:xfrm rot="5400000">
              <a:off x="2300468" y="2903194"/>
              <a:ext cx="424731" cy="1981886"/>
            </a:xfrm>
            <a:prstGeom prst="rightBrace">
              <a:avLst>
                <a:gd name="adj1" fmla="val 8333"/>
                <a:gd name="adj2" fmla="val 51183"/>
              </a:avLst>
            </a:prstGeom>
            <a:ln>
              <a:gradFill flip="none" rotWithShape="1">
                <a:gsLst>
                  <a:gs pos="0">
                    <a:srgbClr val="8661C5"/>
                  </a:gs>
                  <a:gs pos="100000">
                    <a:srgbClr val="0078D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44" name="TextBox 43">
              <a:extLst>
                <a:ext uri="{FF2B5EF4-FFF2-40B4-BE49-F238E27FC236}">
                  <a16:creationId xmlns:a16="http://schemas.microsoft.com/office/drawing/2014/main" id="{403DB611-0E6F-710E-D7BA-FEB3032B5A38}"/>
                </a:ext>
              </a:extLst>
            </p:cNvPr>
            <p:cNvSpPr txBox="1"/>
            <p:nvPr/>
          </p:nvSpPr>
          <p:spPr>
            <a:xfrm>
              <a:off x="1972904" y="4162622"/>
              <a:ext cx="1027752"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Indexer</a:t>
              </a:r>
            </a:p>
          </p:txBody>
        </p:sp>
        <p:sp>
          <p:nvSpPr>
            <p:cNvPr id="45" name="Right Brace 44">
              <a:extLst>
                <a:ext uri="{FF2B5EF4-FFF2-40B4-BE49-F238E27FC236}">
                  <a16:creationId xmlns:a16="http://schemas.microsoft.com/office/drawing/2014/main" id="{77D853E2-C2E9-232F-F000-CAAB60690198}"/>
                </a:ext>
              </a:extLst>
            </p:cNvPr>
            <p:cNvSpPr/>
            <p:nvPr/>
          </p:nvSpPr>
          <p:spPr>
            <a:xfrm rot="16200000">
              <a:off x="7120675" y="-31721"/>
              <a:ext cx="424731" cy="4072820"/>
            </a:xfrm>
            <a:prstGeom prst="rightBrace">
              <a:avLst>
                <a:gd name="adj1" fmla="val 8333"/>
                <a:gd name="adj2" fmla="val 51183"/>
              </a:avLst>
            </a:prstGeom>
            <a:ln>
              <a:gradFill flip="none" rotWithShape="1">
                <a:gsLst>
                  <a:gs pos="0">
                    <a:srgbClr val="8661C5"/>
                  </a:gs>
                  <a:gs pos="100000">
                    <a:srgbClr val="0078D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47" name="TextBox 46">
              <a:extLst>
                <a:ext uri="{FF2B5EF4-FFF2-40B4-BE49-F238E27FC236}">
                  <a16:creationId xmlns:a16="http://schemas.microsoft.com/office/drawing/2014/main" id="{5B2F05D8-14AC-9F9C-F23F-ABD771C5AD6E}"/>
                </a:ext>
              </a:extLst>
            </p:cNvPr>
            <p:cNvSpPr txBox="1"/>
            <p:nvPr/>
          </p:nvSpPr>
          <p:spPr>
            <a:xfrm>
              <a:off x="9134749" y="4280631"/>
              <a:ext cx="1351802" cy="1255728"/>
            </a:xfrm>
            <a:prstGeom prst="rect">
              <a:avLst/>
            </a:prstGeom>
            <a:noFill/>
          </p:spPr>
          <p:txBody>
            <a:bodyPr wrap="square" rtlCol="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Projections</a:t>
              </a:r>
            </a:p>
            <a:p>
              <a:pPr marL="0" marR="0" lvl="1" indent="0" algn="ctr" defTabSz="914102" rtl="0" eaLnBrk="1" fontAlgn="base" latinLnBrk="0" hangingPunct="1">
                <a:lnSpc>
                  <a:spcPct val="90000"/>
                </a:lnSpc>
                <a:spcBef>
                  <a:spcPts val="0"/>
                </a:spcBef>
                <a:spcAft>
                  <a:spcPct val="0"/>
                </a:spcAft>
                <a:buClrTx/>
                <a:buSzPct val="90000"/>
                <a:buFontTx/>
                <a:buNone/>
                <a:tabLst/>
                <a:defRPr/>
              </a:pPr>
              <a:endPar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Define enriched data into defined tables, objects and files for knowledge store</a:t>
              </a:r>
            </a:p>
          </p:txBody>
        </p:sp>
        <p:sp>
          <p:nvSpPr>
            <p:cNvPr id="48" name="TextBox 47">
              <a:extLst>
                <a:ext uri="{FF2B5EF4-FFF2-40B4-BE49-F238E27FC236}">
                  <a16:creationId xmlns:a16="http://schemas.microsoft.com/office/drawing/2014/main" id="{70262AE7-5B2C-59BA-56C2-BEC560333CF0}"/>
                </a:ext>
              </a:extLst>
            </p:cNvPr>
            <p:cNvSpPr txBox="1"/>
            <p:nvPr/>
          </p:nvSpPr>
          <p:spPr>
            <a:xfrm>
              <a:off x="4750240" y="4280631"/>
              <a:ext cx="1201298" cy="757130"/>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Text split skill</a:t>
              </a:r>
            </a:p>
            <a:p>
              <a:pPr marL="0" marR="0" lvl="1" indent="0" algn="l" defTabSz="914102" rtl="0" eaLnBrk="1" fontAlgn="base" latinLnBrk="0" hangingPunct="1">
                <a:lnSpc>
                  <a:spcPct val="90000"/>
                </a:lnSpc>
                <a:spcBef>
                  <a:spcPts val="0"/>
                </a:spcBef>
                <a:spcAft>
                  <a:spcPct val="0"/>
                </a:spcAft>
                <a:buClrTx/>
                <a:buSzPct val="90000"/>
                <a:buFontTx/>
                <a:buNone/>
                <a:tabLst/>
                <a:defRPr/>
              </a:pPr>
              <a:endPar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Splits text into smaller chunks</a:t>
              </a:r>
            </a:p>
          </p:txBody>
        </p:sp>
        <p:sp>
          <p:nvSpPr>
            <p:cNvPr id="51" name="TextBox 50">
              <a:extLst>
                <a:ext uri="{FF2B5EF4-FFF2-40B4-BE49-F238E27FC236}">
                  <a16:creationId xmlns:a16="http://schemas.microsoft.com/office/drawing/2014/main" id="{49394BDE-042C-F280-2E8A-59945EA4F8BF}"/>
                </a:ext>
              </a:extLst>
            </p:cNvPr>
            <p:cNvSpPr txBox="1"/>
            <p:nvPr/>
          </p:nvSpPr>
          <p:spPr>
            <a:xfrm>
              <a:off x="7012960" y="4280631"/>
              <a:ext cx="1410555" cy="1089529"/>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Embedding skill</a:t>
              </a:r>
            </a:p>
            <a:p>
              <a:pPr marL="0" marR="0" lvl="1" indent="0" algn="ctr" defTabSz="914102" rtl="0" eaLnBrk="1" fontAlgn="base" latinLnBrk="0" hangingPunct="1">
                <a:lnSpc>
                  <a:spcPct val="90000"/>
                </a:lnSpc>
                <a:spcBef>
                  <a:spcPts val="0"/>
                </a:spcBef>
                <a:spcAft>
                  <a:spcPct val="0"/>
                </a:spcAft>
                <a:buClrTx/>
                <a:buSzPct val="90000"/>
                <a:buFontTx/>
                <a:buNone/>
                <a:tabLst/>
                <a:defRPr/>
              </a:pPr>
              <a:endParaRPr kumimoji="0" lang="en-US" sz="1200" b="0" i="1"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Uses embedding model integration to vectorize chunked text</a:t>
              </a:r>
            </a:p>
          </p:txBody>
        </p:sp>
        <p:sp>
          <p:nvSpPr>
            <p:cNvPr id="40" name="Rectangle: Rounded Corners 5">
              <a:extLst>
                <a:ext uri="{FF2B5EF4-FFF2-40B4-BE49-F238E27FC236}">
                  <a16:creationId xmlns:a16="http://schemas.microsoft.com/office/drawing/2014/main" id="{6FE7282E-DC9F-ACBA-6B83-85714BD19502}"/>
                </a:ext>
                <a:ext uri="{C183D7F6-B498-43B3-948B-1728B52AA6E4}">
                  <adec:decorative xmlns:adec="http://schemas.microsoft.com/office/drawing/2017/decorative" val="1"/>
                </a:ext>
              </a:extLst>
            </p:cNvPr>
            <p:cNvSpPr/>
            <p:nvPr/>
          </p:nvSpPr>
          <p:spPr bwMode="auto">
            <a:xfrm>
              <a:off x="991766" y="4099072"/>
              <a:ext cx="3073822" cy="1574266"/>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49" name="Rectangle: Rounded Corners 5">
              <a:extLst>
                <a:ext uri="{FF2B5EF4-FFF2-40B4-BE49-F238E27FC236}">
                  <a16:creationId xmlns:a16="http://schemas.microsoft.com/office/drawing/2014/main" id="{2B599A25-BFC2-3B33-7028-A32D0D259FBC}"/>
                </a:ext>
                <a:ext uri="{C183D7F6-B498-43B3-948B-1728B52AA6E4}">
                  <adec:decorative xmlns:adec="http://schemas.microsoft.com/office/drawing/2017/decorative" val="1"/>
                </a:ext>
              </a:extLst>
            </p:cNvPr>
            <p:cNvSpPr/>
            <p:nvPr/>
          </p:nvSpPr>
          <p:spPr bwMode="auto">
            <a:xfrm>
              <a:off x="4620728" y="4099072"/>
              <a:ext cx="1444353" cy="1574266"/>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52" name="Rectangle: Rounded Corners 5">
              <a:extLst>
                <a:ext uri="{FF2B5EF4-FFF2-40B4-BE49-F238E27FC236}">
                  <a16:creationId xmlns:a16="http://schemas.microsoft.com/office/drawing/2014/main" id="{4D2088FF-EF7F-9EC3-BF07-4371293B1632}"/>
                </a:ext>
                <a:ext uri="{C183D7F6-B498-43B3-948B-1728B52AA6E4}">
                  <adec:decorative xmlns:adec="http://schemas.microsoft.com/office/drawing/2017/decorative" val="1"/>
                </a:ext>
              </a:extLst>
            </p:cNvPr>
            <p:cNvSpPr/>
            <p:nvPr/>
          </p:nvSpPr>
          <p:spPr bwMode="auto">
            <a:xfrm>
              <a:off x="7012960" y="4099072"/>
              <a:ext cx="1493327" cy="1574266"/>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53" name="Rectangle: Rounded Corners 5">
              <a:extLst>
                <a:ext uri="{FF2B5EF4-FFF2-40B4-BE49-F238E27FC236}">
                  <a16:creationId xmlns:a16="http://schemas.microsoft.com/office/drawing/2014/main" id="{49CD313E-B6A5-5EC6-A678-9F9D6848A476}"/>
                </a:ext>
                <a:ext uri="{C183D7F6-B498-43B3-948B-1728B52AA6E4}">
                  <adec:decorative xmlns:adec="http://schemas.microsoft.com/office/drawing/2017/decorative" val="1"/>
                </a:ext>
              </a:extLst>
            </p:cNvPr>
            <p:cNvSpPr/>
            <p:nvPr/>
          </p:nvSpPr>
          <p:spPr bwMode="auto">
            <a:xfrm>
              <a:off x="8978950" y="4099072"/>
              <a:ext cx="1610858" cy="1574266"/>
            </a:xfrm>
            <a:prstGeom prst="roundRect">
              <a:avLst>
                <a:gd name="adj" fmla="val 6969"/>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grpSp>
    </p:spTree>
    <p:extLst>
      <p:ext uri="{BB962C8B-B14F-4D97-AF65-F5344CB8AC3E}">
        <p14:creationId xmlns:p14="http://schemas.microsoft.com/office/powerpoint/2010/main" val="310350764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0DB8C-699D-4EB8-51D7-DCAE4AA2150A}"/>
            </a:ext>
          </a:extLst>
        </p:cNvPr>
        <p:cNvGrpSpPr/>
        <p:nvPr/>
      </p:nvGrpSpPr>
      <p:grpSpPr>
        <a:xfrm>
          <a:off x="0" y="0"/>
          <a:ext cx="0" cy="0"/>
          <a:chOff x="0" y="0"/>
          <a:chExt cx="0" cy="0"/>
        </a:xfrm>
      </p:grpSpPr>
      <p:sp>
        <p:nvSpPr>
          <p:cNvPr id="52" name="Title 51">
            <a:extLst>
              <a:ext uri="{FF2B5EF4-FFF2-40B4-BE49-F238E27FC236}">
                <a16:creationId xmlns:a16="http://schemas.microsoft.com/office/drawing/2014/main" id="{7288B7CC-334E-B4D6-0123-3A8E213EFE94}"/>
              </a:ext>
            </a:extLst>
          </p:cNvPr>
          <p:cNvSpPr>
            <a:spLocks noGrp="1"/>
          </p:cNvSpPr>
          <p:nvPr>
            <p:ph type="title"/>
          </p:nvPr>
        </p:nvSpPr>
        <p:spPr/>
        <p:txBody>
          <a:bodyPr/>
          <a:lstStyle/>
          <a:p>
            <a:r>
              <a:rPr lang="en-US" noProof="0">
                <a:solidFill>
                  <a:schemeClr val="accent1"/>
                </a:solidFill>
              </a:rPr>
              <a:t>Process document structure in Azure AI Search</a:t>
            </a:r>
          </a:p>
        </p:txBody>
      </p:sp>
      <p:grpSp>
        <p:nvGrpSpPr>
          <p:cNvPr id="38" name="Group 37" descr="Process document structure in Azure AI Search">
            <a:extLst>
              <a:ext uri="{FF2B5EF4-FFF2-40B4-BE49-F238E27FC236}">
                <a16:creationId xmlns:a16="http://schemas.microsoft.com/office/drawing/2014/main" id="{7B96294D-23D6-1E02-8D69-E6F9C97EE6FD}"/>
              </a:ext>
            </a:extLst>
          </p:cNvPr>
          <p:cNvGrpSpPr/>
          <p:nvPr/>
        </p:nvGrpSpPr>
        <p:grpSpPr>
          <a:xfrm>
            <a:off x="730223" y="1598574"/>
            <a:ext cx="10242066" cy="4508642"/>
            <a:chOff x="730223" y="1598574"/>
            <a:chExt cx="10242066" cy="4508642"/>
          </a:xfrm>
        </p:grpSpPr>
        <p:grpSp>
          <p:nvGrpSpPr>
            <p:cNvPr id="15" name="Group 14">
              <a:extLst>
                <a:ext uri="{FF2B5EF4-FFF2-40B4-BE49-F238E27FC236}">
                  <a16:creationId xmlns:a16="http://schemas.microsoft.com/office/drawing/2014/main" id="{4988B0B0-5BF1-0BCE-2A41-8825A4E3069E}"/>
                </a:ext>
              </a:extLst>
            </p:cNvPr>
            <p:cNvGrpSpPr/>
            <p:nvPr/>
          </p:nvGrpSpPr>
          <p:grpSpPr>
            <a:xfrm>
              <a:off x="730223" y="1598574"/>
              <a:ext cx="10242066" cy="4508642"/>
              <a:chOff x="730223" y="1598574"/>
              <a:chExt cx="10242066" cy="4508642"/>
            </a:xfrm>
          </p:grpSpPr>
          <p:grpSp>
            <p:nvGrpSpPr>
              <p:cNvPr id="2" name="Group 1">
                <a:extLst>
                  <a:ext uri="{FF2B5EF4-FFF2-40B4-BE49-F238E27FC236}">
                    <a16:creationId xmlns:a16="http://schemas.microsoft.com/office/drawing/2014/main" id="{9BBB19C5-0D3F-532D-3209-C73169175B2C}"/>
                  </a:ext>
                </a:extLst>
              </p:cNvPr>
              <p:cNvGrpSpPr/>
              <p:nvPr/>
            </p:nvGrpSpPr>
            <p:grpSpPr>
              <a:xfrm>
                <a:off x="730223" y="1598574"/>
                <a:ext cx="10242066" cy="4508642"/>
                <a:chOff x="730223" y="1598574"/>
                <a:chExt cx="10242066" cy="4508642"/>
              </a:xfrm>
            </p:grpSpPr>
            <p:sp>
              <p:nvSpPr>
                <p:cNvPr id="43" name="Rectangle: Rounded Corners 42">
                  <a:extLst>
                    <a:ext uri="{FF2B5EF4-FFF2-40B4-BE49-F238E27FC236}">
                      <a16:creationId xmlns:a16="http://schemas.microsoft.com/office/drawing/2014/main" id="{9F6D75E5-03C6-ECCC-17C5-6BA17DDA6808}"/>
                    </a:ext>
                    <a:ext uri="{C183D7F6-B498-43B3-948B-1728B52AA6E4}">
                      <adec:decorative xmlns:adec="http://schemas.microsoft.com/office/drawing/2017/decorative" val="1"/>
                    </a:ext>
                  </a:extLst>
                </p:cNvPr>
                <p:cNvSpPr/>
                <p:nvPr/>
              </p:nvSpPr>
              <p:spPr>
                <a:xfrm>
                  <a:off x="3167305" y="1598574"/>
                  <a:ext cx="5724101" cy="3075790"/>
                </a:xfrm>
                <a:prstGeom prst="roundRect">
                  <a:avLst/>
                </a:prstGeom>
                <a:solidFill>
                  <a:schemeClr val="bg1">
                    <a:lumMod val="75000"/>
                    <a:alpha val="13000"/>
                  </a:schemeClr>
                </a:solidFill>
                <a:ln>
                  <a:solidFill>
                    <a:srgbClr val="3A4953"/>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4" name="TextBox 3">
                  <a:extLst>
                    <a:ext uri="{FF2B5EF4-FFF2-40B4-BE49-F238E27FC236}">
                      <a16:creationId xmlns:a16="http://schemas.microsoft.com/office/drawing/2014/main" id="{31557E18-2C67-413B-4A33-59B5720EE693}"/>
                    </a:ext>
                  </a:extLst>
                </p:cNvPr>
                <p:cNvSpPr txBox="1"/>
                <p:nvPr/>
              </p:nvSpPr>
              <p:spPr>
                <a:xfrm>
                  <a:off x="730223" y="3461397"/>
                  <a:ext cx="1628547" cy="1089529"/>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Supported data store</a:t>
                  </a:r>
                </a:p>
                <a:p>
                  <a:pPr marL="0" marR="0" lvl="1" indent="0" algn="ctr" defTabSz="914102" rtl="0" eaLnBrk="1" fontAlgn="base" latinLnBrk="0" hangingPunct="1">
                    <a:lnSpc>
                      <a:spcPct val="90000"/>
                    </a:lnSpc>
                    <a:spcBef>
                      <a:spcPts val="0"/>
                    </a:spcBef>
                    <a:spcAft>
                      <a:spcPts val="40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Azure </a:t>
                  </a:r>
                  <a:r>
                    <a:rPr kumimoji="0" lang="en-US" sz="1200" b="0" i="0" u="none" strike="noStrike" kern="0" cap="none" spc="0" normalizeH="0" baseline="0" noProof="0" err="1">
                      <a:ln>
                        <a:noFill/>
                      </a:ln>
                      <a:solidFill>
                        <a:srgbClr val="000000"/>
                      </a:solidFill>
                      <a:effectLst/>
                      <a:uLnTx/>
                      <a:uFillTx/>
                      <a:latin typeface="Segoe Sans Text" pitchFamily="2" charset="0"/>
                      <a:ea typeface="+mn-ea"/>
                      <a:cs typeface="Segoe Sans Text" pitchFamily="2" charset="0"/>
                    </a:rPr>
                    <a:t>Blob,OneLake</a:t>
                  </a: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 </a:t>
                  </a:r>
                  <a:r>
                    <a:rPr kumimoji="0" lang="en-US" sz="1200" b="0" i="0" u="none" strike="noStrike" kern="0" cap="none" spc="0" normalizeH="0" baseline="0" noProof="0" err="1">
                      <a:ln>
                        <a:noFill/>
                      </a:ln>
                      <a:solidFill>
                        <a:srgbClr val="000000"/>
                      </a:solidFill>
                      <a:effectLst/>
                      <a:uLnTx/>
                      <a:uFillTx/>
                      <a:latin typeface="Segoe Sans Text" pitchFamily="2" charset="0"/>
                      <a:ea typeface="+mn-ea"/>
                      <a:cs typeface="Segoe Sans Text" pitchFamily="2" charset="0"/>
                    </a:rPr>
                    <a:t>Storage,Azure</a:t>
                  </a: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 SQL, Azure Cosmos DB, Azure Data Lake Gen2, etc.</a:t>
                  </a:r>
                </a:p>
              </p:txBody>
            </p:sp>
            <p:cxnSp>
              <p:nvCxnSpPr>
                <p:cNvPr id="5" name="Straight Arrow Connector 4">
                  <a:extLst>
                    <a:ext uri="{FF2B5EF4-FFF2-40B4-BE49-F238E27FC236}">
                      <a16:creationId xmlns:a16="http://schemas.microsoft.com/office/drawing/2014/main" id="{6BE2F25F-CAEC-CBBB-872A-4E7BBC7A1CD3}"/>
                    </a:ext>
                    <a:ext uri="{C183D7F6-B498-43B3-948B-1728B52AA6E4}">
                      <adec:decorative xmlns:adec="http://schemas.microsoft.com/office/drawing/2017/decorative" val="1"/>
                    </a:ext>
                  </a:extLst>
                </p:cNvPr>
                <p:cNvCxnSpPr>
                  <a:cxnSpLocks/>
                  <a:stCxn id="10" idx="6"/>
                  <a:endCxn id="11" idx="2"/>
                </p:cNvCxnSpPr>
                <p:nvPr/>
              </p:nvCxnSpPr>
              <p:spPr>
                <a:xfrm flipV="1">
                  <a:off x="1851587" y="3115782"/>
                  <a:ext cx="1321381" cy="2322"/>
                </a:xfrm>
                <a:prstGeom prst="straightConnector1">
                  <a:avLst/>
                </a:prstGeom>
                <a:noFill/>
                <a:ln w="19050" cap="flat" cmpd="sng" algn="ctr">
                  <a:solidFill>
                    <a:srgbClr val="000000"/>
                  </a:solidFill>
                  <a:prstDash val="solid"/>
                  <a:headEnd type="none"/>
                  <a:tailEnd type="arrow" w="lg" len="sm"/>
                </a:ln>
                <a:effectLst/>
              </p:spPr>
            </p:cxnSp>
            <p:sp>
              <p:nvSpPr>
                <p:cNvPr id="8" name="TextBox 7">
                  <a:extLst>
                    <a:ext uri="{FF2B5EF4-FFF2-40B4-BE49-F238E27FC236}">
                      <a16:creationId xmlns:a16="http://schemas.microsoft.com/office/drawing/2014/main" id="{D4B1DCC2-18C1-5256-37AA-5C358AD58EC8}"/>
                    </a:ext>
                  </a:extLst>
                </p:cNvPr>
                <p:cNvSpPr txBox="1"/>
                <p:nvPr/>
              </p:nvSpPr>
              <p:spPr>
                <a:xfrm>
                  <a:off x="9944537" y="3471347"/>
                  <a:ext cx="1027752" cy="5909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Azure AI Search chunked index</a:t>
                  </a:r>
                </a:p>
              </p:txBody>
            </p:sp>
            <p:sp useBgFill="1">
              <p:nvSpPr>
                <p:cNvPr id="10" name="Oval 9">
                  <a:extLst>
                    <a:ext uri="{FF2B5EF4-FFF2-40B4-BE49-F238E27FC236}">
                      <a16:creationId xmlns:a16="http://schemas.microsoft.com/office/drawing/2014/main" id="{DA44CBBC-E97F-425B-5920-36282CE53CDD}"/>
                    </a:ext>
                    <a:ext uri="{C183D7F6-B498-43B3-948B-1728B52AA6E4}">
                      <adec:decorative xmlns:adec="http://schemas.microsoft.com/office/drawing/2017/decorative" val="1"/>
                    </a:ext>
                  </a:extLst>
                </p:cNvPr>
                <p:cNvSpPr/>
                <p:nvPr/>
              </p:nvSpPr>
              <p:spPr bwMode="auto">
                <a:xfrm>
                  <a:off x="1271016"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useBgFill="1">
              <p:nvSpPr>
                <p:cNvPr id="11" name="Oval 10">
                  <a:extLst>
                    <a:ext uri="{FF2B5EF4-FFF2-40B4-BE49-F238E27FC236}">
                      <a16:creationId xmlns:a16="http://schemas.microsoft.com/office/drawing/2014/main" id="{5C1CAE34-352A-57F5-D297-EC1542885AC9}"/>
                    </a:ext>
                    <a:ext uri="{C183D7F6-B498-43B3-948B-1728B52AA6E4}">
                      <adec:decorative xmlns:adec="http://schemas.microsoft.com/office/drawing/2017/decorative" val="1"/>
                    </a:ext>
                  </a:extLst>
                </p:cNvPr>
                <p:cNvSpPr/>
                <p:nvPr/>
              </p:nvSpPr>
              <p:spPr bwMode="auto">
                <a:xfrm>
                  <a:off x="3172968" y="2825496"/>
                  <a:ext cx="580571" cy="58057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useBgFill="1">
              <p:nvSpPr>
                <p:cNvPr id="12" name="Oval 11">
                  <a:extLst>
                    <a:ext uri="{FF2B5EF4-FFF2-40B4-BE49-F238E27FC236}">
                      <a16:creationId xmlns:a16="http://schemas.microsoft.com/office/drawing/2014/main" id="{FA30AFA8-10C1-EF58-31D4-AEDD87E6B405}"/>
                    </a:ext>
                    <a:ext uri="{C183D7F6-B498-43B3-948B-1728B52AA6E4}">
                      <adec:decorative xmlns:adec="http://schemas.microsoft.com/office/drawing/2017/decorative" val="1"/>
                    </a:ext>
                  </a:extLst>
                </p:cNvPr>
                <p:cNvSpPr/>
                <p:nvPr/>
              </p:nvSpPr>
              <p:spPr bwMode="auto">
                <a:xfrm>
                  <a:off x="5001768"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useBgFill="1">
              <p:nvSpPr>
                <p:cNvPr id="3" name="Oval 2">
                  <a:extLst>
                    <a:ext uri="{FF2B5EF4-FFF2-40B4-BE49-F238E27FC236}">
                      <a16:creationId xmlns:a16="http://schemas.microsoft.com/office/drawing/2014/main" id="{1427C2D9-6B91-EC00-ED8B-85D09CADDB19}"/>
                    </a:ext>
                    <a:ext uri="{C183D7F6-B498-43B3-948B-1728B52AA6E4}">
                      <adec:decorative xmlns:adec="http://schemas.microsoft.com/office/drawing/2017/decorative" val="1"/>
                    </a:ext>
                  </a:extLst>
                </p:cNvPr>
                <p:cNvSpPr/>
                <p:nvPr/>
              </p:nvSpPr>
              <p:spPr bwMode="auto">
                <a:xfrm>
                  <a:off x="7306056"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useBgFill="1">
              <p:nvSpPr>
                <p:cNvPr id="13" name="Oval 12">
                  <a:extLst>
                    <a:ext uri="{FF2B5EF4-FFF2-40B4-BE49-F238E27FC236}">
                      <a16:creationId xmlns:a16="http://schemas.microsoft.com/office/drawing/2014/main" id="{71FDBA2E-C48E-77F1-C46C-DD913E7D0FEC}"/>
                    </a:ext>
                    <a:ext uri="{C183D7F6-B498-43B3-948B-1728B52AA6E4}">
                      <adec:decorative xmlns:adec="http://schemas.microsoft.com/office/drawing/2017/decorative" val="1"/>
                    </a:ext>
                  </a:extLst>
                </p:cNvPr>
                <p:cNvSpPr/>
                <p:nvPr/>
              </p:nvSpPr>
              <p:spPr bwMode="auto">
                <a:xfrm>
                  <a:off x="10168128" y="2825496"/>
                  <a:ext cx="580571" cy="58521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sp>
              <p:nvSpPr>
                <p:cNvPr id="20" name="Freeform: Shape 19">
                  <a:extLst>
                    <a:ext uri="{FF2B5EF4-FFF2-40B4-BE49-F238E27FC236}">
                      <a16:creationId xmlns:a16="http://schemas.microsoft.com/office/drawing/2014/main" id="{C9D9B23D-B1EE-FA7F-45ED-FF0B5D1B667E}"/>
                    </a:ext>
                    <a:ext uri="{C183D7F6-B498-43B3-948B-1728B52AA6E4}">
                      <adec:decorative xmlns:adec="http://schemas.microsoft.com/office/drawing/2017/decorative" val="1"/>
                    </a:ext>
                  </a:extLst>
                </p:cNvPr>
                <p:cNvSpPr/>
                <p:nvPr/>
              </p:nvSpPr>
              <p:spPr>
                <a:xfrm>
                  <a:off x="5168983" y="2974867"/>
                  <a:ext cx="243872" cy="30483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
              <p:nvSpPr>
                <p:cNvPr id="9" name="TextBox 8">
                  <a:extLst>
                    <a:ext uri="{FF2B5EF4-FFF2-40B4-BE49-F238E27FC236}">
                      <a16:creationId xmlns:a16="http://schemas.microsoft.com/office/drawing/2014/main" id="{B33654A0-5364-5B8A-8A39-76AF55587E31}"/>
                    </a:ext>
                  </a:extLst>
                </p:cNvPr>
                <p:cNvSpPr txBox="1"/>
                <p:nvPr/>
              </p:nvSpPr>
              <p:spPr>
                <a:xfrm>
                  <a:off x="5667999" y="2631571"/>
                  <a:ext cx="1539236" cy="2585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Chunked data</a:t>
                  </a:r>
                </a:p>
              </p:txBody>
            </p:sp>
            <p:cxnSp>
              <p:nvCxnSpPr>
                <p:cNvPr id="16" name="Straight Arrow Connector 15">
                  <a:extLst>
                    <a:ext uri="{FF2B5EF4-FFF2-40B4-BE49-F238E27FC236}">
                      <a16:creationId xmlns:a16="http://schemas.microsoft.com/office/drawing/2014/main" id="{5C0CE06C-1212-1295-D095-AE30EE6D4FC5}"/>
                    </a:ext>
                    <a:ext uri="{C183D7F6-B498-43B3-948B-1728B52AA6E4}">
                      <adec:decorative xmlns:adec="http://schemas.microsoft.com/office/drawing/2017/decorative" val="1"/>
                    </a:ext>
                  </a:extLst>
                </p:cNvPr>
                <p:cNvCxnSpPr>
                  <a:cxnSpLocks/>
                  <a:stCxn id="12" idx="6"/>
                  <a:endCxn id="3" idx="2"/>
                </p:cNvCxnSpPr>
                <p:nvPr/>
              </p:nvCxnSpPr>
              <p:spPr>
                <a:xfrm>
                  <a:off x="5582339" y="3118104"/>
                  <a:ext cx="1723717" cy="0"/>
                </a:xfrm>
                <a:prstGeom prst="straightConnector1">
                  <a:avLst/>
                </a:prstGeom>
                <a:noFill/>
                <a:ln w="19050" cap="flat" cmpd="sng" algn="ctr">
                  <a:solidFill>
                    <a:srgbClr val="000000"/>
                  </a:solidFill>
                  <a:prstDash val="solid"/>
                  <a:headEnd type="none"/>
                  <a:tailEnd type="arrow" w="lg" len="sm"/>
                </a:ln>
                <a:effectLst/>
              </p:spPr>
            </p:cxnSp>
            <p:cxnSp>
              <p:nvCxnSpPr>
                <p:cNvPr id="29" name="Straight Arrow Connector 28">
                  <a:extLst>
                    <a:ext uri="{FF2B5EF4-FFF2-40B4-BE49-F238E27FC236}">
                      <a16:creationId xmlns:a16="http://schemas.microsoft.com/office/drawing/2014/main" id="{08697949-C476-5C77-D65E-A6477A73F233}"/>
                    </a:ext>
                    <a:ext uri="{C183D7F6-B498-43B3-948B-1728B52AA6E4}">
                      <adec:decorative xmlns:adec="http://schemas.microsoft.com/office/drawing/2017/decorative" val="1"/>
                    </a:ext>
                  </a:extLst>
                </p:cNvPr>
                <p:cNvCxnSpPr>
                  <a:cxnSpLocks/>
                  <a:stCxn id="3" idx="6"/>
                  <a:endCxn id="13" idx="2"/>
                </p:cNvCxnSpPr>
                <p:nvPr/>
              </p:nvCxnSpPr>
              <p:spPr>
                <a:xfrm>
                  <a:off x="7886627" y="3118104"/>
                  <a:ext cx="2281501" cy="0"/>
                </a:xfrm>
                <a:prstGeom prst="straightConnector1">
                  <a:avLst/>
                </a:prstGeom>
                <a:noFill/>
                <a:ln w="19050" cap="flat" cmpd="sng" algn="ctr">
                  <a:solidFill>
                    <a:srgbClr val="000000"/>
                  </a:solidFill>
                  <a:prstDash val="solid"/>
                  <a:headEnd type="none"/>
                  <a:tailEnd type="arrow" w="lg" len="sm"/>
                </a:ln>
                <a:effectLst/>
              </p:spPr>
            </p:cxnSp>
            <p:sp>
              <p:nvSpPr>
                <p:cNvPr id="32" name="TextBox 31">
                  <a:extLst>
                    <a:ext uri="{FF2B5EF4-FFF2-40B4-BE49-F238E27FC236}">
                      <a16:creationId xmlns:a16="http://schemas.microsoft.com/office/drawing/2014/main" id="{7F99FD5E-5A1B-C1E6-3B01-47A4828BD805}"/>
                    </a:ext>
                  </a:extLst>
                </p:cNvPr>
                <p:cNvSpPr txBox="1"/>
                <p:nvPr/>
              </p:nvSpPr>
              <p:spPr>
                <a:xfrm>
                  <a:off x="7082465" y="3461397"/>
                  <a:ext cx="1027752" cy="4247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Data embedding</a:t>
                  </a:r>
                </a:p>
              </p:txBody>
            </p:sp>
            <p:sp>
              <p:nvSpPr>
                <p:cNvPr id="33" name="TextBox 32">
                  <a:extLst>
                    <a:ext uri="{FF2B5EF4-FFF2-40B4-BE49-F238E27FC236}">
                      <a16:creationId xmlns:a16="http://schemas.microsoft.com/office/drawing/2014/main" id="{C54F73A3-7A7F-9914-2A4B-ECFA7C517617}"/>
                    </a:ext>
                  </a:extLst>
                </p:cNvPr>
                <p:cNvSpPr txBox="1"/>
                <p:nvPr/>
              </p:nvSpPr>
              <p:spPr>
                <a:xfrm>
                  <a:off x="9092329" y="2631571"/>
                  <a:ext cx="1084347" cy="4247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Index Projections</a:t>
                  </a:r>
                </a:p>
              </p:txBody>
            </p:sp>
            <p:cxnSp>
              <p:nvCxnSpPr>
                <p:cNvPr id="39" name="Connector: Elbow 38">
                  <a:extLst>
                    <a:ext uri="{FF2B5EF4-FFF2-40B4-BE49-F238E27FC236}">
                      <a16:creationId xmlns:a16="http://schemas.microsoft.com/office/drawing/2014/main" id="{E07C1577-2B18-A71F-15D0-55C3EC854052}"/>
                    </a:ext>
                    <a:ext uri="{C183D7F6-B498-43B3-948B-1728B52AA6E4}">
                      <adec:decorative xmlns:adec="http://schemas.microsoft.com/office/drawing/2017/decorative" val="1"/>
                    </a:ext>
                  </a:extLst>
                </p:cNvPr>
                <p:cNvCxnSpPr>
                  <a:cxnSpLocks/>
                  <a:stCxn id="12" idx="0"/>
                  <a:endCxn id="3" idx="0"/>
                </p:cNvCxnSpPr>
                <p:nvPr/>
              </p:nvCxnSpPr>
              <p:spPr>
                <a:xfrm rot="5400000" flipH="1" flipV="1">
                  <a:off x="6444198" y="1673352"/>
                  <a:ext cx="12700" cy="2304288"/>
                </a:xfrm>
                <a:prstGeom prst="bentConnector3">
                  <a:avLst>
                    <a:gd name="adj1" fmla="val 1800000"/>
                  </a:avLst>
                </a:prstGeom>
                <a:ln>
                  <a:gradFill>
                    <a:gsLst>
                      <a:gs pos="0">
                        <a:srgbClr val="0078D4"/>
                      </a:gs>
                      <a:gs pos="100000">
                        <a:srgbClr val="8661C5"/>
                      </a:gs>
                    </a:gsLst>
                    <a:lin ang="5400000" scaled="1"/>
                  </a:gra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782B364-8791-F7E4-1843-DBF20801B054}"/>
                    </a:ext>
                  </a:extLst>
                </p:cNvPr>
                <p:cNvSpPr txBox="1"/>
                <p:nvPr/>
              </p:nvSpPr>
              <p:spPr>
                <a:xfrm>
                  <a:off x="6034962" y="4705265"/>
                  <a:ext cx="2618013" cy="258532"/>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AI Enrichment </a:t>
                  </a: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pipeline (skillset)</a:t>
                  </a:r>
                </a:p>
              </p:txBody>
            </p:sp>
            <p:sp>
              <p:nvSpPr>
                <p:cNvPr id="42" name="TextBox 41">
                  <a:extLst>
                    <a:ext uri="{FF2B5EF4-FFF2-40B4-BE49-F238E27FC236}">
                      <a16:creationId xmlns:a16="http://schemas.microsoft.com/office/drawing/2014/main" id="{066E77AD-3990-5A01-AA81-EC8910A24AF2}"/>
                    </a:ext>
                  </a:extLst>
                </p:cNvPr>
                <p:cNvSpPr txBox="1"/>
                <p:nvPr/>
              </p:nvSpPr>
              <p:spPr>
                <a:xfrm>
                  <a:off x="1962118" y="2611187"/>
                  <a:ext cx="914400" cy="424732"/>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Data streaming</a:t>
                  </a:r>
                </a:p>
              </p:txBody>
            </p:sp>
            <p:sp>
              <p:nvSpPr>
                <p:cNvPr id="14" name="Freeform: Shape 13">
                  <a:extLst>
                    <a:ext uri="{FF2B5EF4-FFF2-40B4-BE49-F238E27FC236}">
                      <a16:creationId xmlns:a16="http://schemas.microsoft.com/office/drawing/2014/main" id="{2869BF85-F9BF-B4B0-949C-75AF5B88E03B}"/>
                    </a:ext>
                    <a:ext uri="{C183D7F6-B498-43B3-948B-1728B52AA6E4}">
                      <adec:decorative xmlns:adec="http://schemas.microsoft.com/office/drawing/2017/decorative" val="1"/>
                    </a:ext>
                  </a:extLst>
                </p:cNvPr>
                <p:cNvSpPr/>
                <p:nvPr/>
              </p:nvSpPr>
              <p:spPr>
                <a:xfrm>
                  <a:off x="3358138" y="2935292"/>
                  <a:ext cx="243872" cy="304838"/>
                </a:xfrm>
                <a:custGeom>
                  <a:avLst/>
                  <a:gdLst>
                    <a:gd name="connsiteX0" fmla="*/ 333442 w 561588"/>
                    <a:gd name="connsiteY0" fmla="*/ 17550 h 701985"/>
                    <a:gd name="connsiteX1" fmla="*/ 544038 w 561588"/>
                    <a:gd name="connsiteY1" fmla="*/ 228146 h 701985"/>
                    <a:gd name="connsiteX2" fmla="*/ 350992 w 561588"/>
                    <a:gd name="connsiteY2" fmla="*/ 228146 h 701985"/>
                    <a:gd name="connsiteX3" fmla="*/ 333442 w 561588"/>
                    <a:gd name="connsiteY3" fmla="*/ 210596 h 701985"/>
                    <a:gd name="connsiteX4" fmla="*/ 70199 w 561588"/>
                    <a:gd name="connsiteY4" fmla="*/ 0 h 701985"/>
                    <a:gd name="connsiteX5" fmla="*/ 280794 w 561588"/>
                    <a:gd name="connsiteY5" fmla="*/ 0 h 701985"/>
                    <a:gd name="connsiteX6" fmla="*/ 280794 w 561588"/>
                    <a:gd name="connsiteY6" fmla="*/ 210596 h 701985"/>
                    <a:gd name="connsiteX7" fmla="*/ 350993 w 561588"/>
                    <a:gd name="connsiteY7" fmla="*/ 280794 h 701985"/>
                    <a:gd name="connsiteX8" fmla="*/ 561588 w 561588"/>
                    <a:gd name="connsiteY8" fmla="*/ 280794 h 701985"/>
                    <a:gd name="connsiteX9" fmla="*/ 561588 w 561588"/>
                    <a:gd name="connsiteY9" fmla="*/ 631787 h 701985"/>
                    <a:gd name="connsiteX10" fmla="*/ 491390 w 561588"/>
                    <a:gd name="connsiteY10" fmla="*/ 701985 h 701985"/>
                    <a:gd name="connsiteX11" fmla="*/ 70199 w 561588"/>
                    <a:gd name="connsiteY11" fmla="*/ 701985 h 701985"/>
                    <a:gd name="connsiteX12" fmla="*/ 0 w 561588"/>
                    <a:gd name="connsiteY12" fmla="*/ 631787 h 701985"/>
                    <a:gd name="connsiteX13" fmla="*/ 0 w 561588"/>
                    <a:gd name="connsiteY13" fmla="*/ 70199 h 701985"/>
                    <a:gd name="connsiteX14" fmla="*/ 70199 w 561588"/>
                    <a:gd name="connsiteY14" fmla="*/ 0 h 7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588" h="701985">
                      <a:moveTo>
                        <a:pt x="333442" y="17550"/>
                      </a:moveTo>
                      <a:lnTo>
                        <a:pt x="544038" y="228146"/>
                      </a:lnTo>
                      <a:lnTo>
                        <a:pt x="350992" y="228146"/>
                      </a:lnTo>
                      <a:cubicBezTo>
                        <a:pt x="341301" y="228146"/>
                        <a:pt x="333442" y="220288"/>
                        <a:pt x="333442" y="210596"/>
                      </a:cubicBezTo>
                      <a:close/>
                      <a:moveTo>
                        <a:pt x="70199" y="0"/>
                      </a:moveTo>
                      <a:lnTo>
                        <a:pt x="280794" y="0"/>
                      </a:lnTo>
                      <a:lnTo>
                        <a:pt x="280794" y="210596"/>
                      </a:lnTo>
                      <a:cubicBezTo>
                        <a:pt x="280794" y="249365"/>
                        <a:pt x="312222" y="280794"/>
                        <a:pt x="350993" y="280794"/>
                      </a:cubicBezTo>
                      <a:lnTo>
                        <a:pt x="561588" y="280794"/>
                      </a:lnTo>
                      <a:lnTo>
                        <a:pt x="561588" y="631787"/>
                      </a:lnTo>
                      <a:cubicBezTo>
                        <a:pt x="561588" y="670557"/>
                        <a:pt x="530160" y="701985"/>
                        <a:pt x="491390" y="701985"/>
                      </a:cubicBezTo>
                      <a:lnTo>
                        <a:pt x="70199" y="701985"/>
                      </a:lnTo>
                      <a:cubicBezTo>
                        <a:pt x="31429" y="701985"/>
                        <a:pt x="0" y="670557"/>
                        <a:pt x="0" y="631787"/>
                      </a:cubicBezTo>
                      <a:lnTo>
                        <a:pt x="0" y="70199"/>
                      </a:lnTo>
                      <a:cubicBezTo>
                        <a:pt x="0" y="31429"/>
                        <a:pt x="31429" y="0"/>
                        <a:pt x="70199" y="0"/>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cxnSp>
              <p:nvCxnSpPr>
                <p:cNvPr id="22" name="Straight Arrow Connector 21">
                  <a:extLst>
                    <a:ext uri="{FF2B5EF4-FFF2-40B4-BE49-F238E27FC236}">
                      <a16:creationId xmlns:a16="http://schemas.microsoft.com/office/drawing/2014/main" id="{60E6E0D2-145C-0F49-C5A5-99BEE13FD85D}"/>
                    </a:ext>
                    <a:ext uri="{C183D7F6-B498-43B3-948B-1728B52AA6E4}">
                      <adec:decorative xmlns:adec="http://schemas.microsoft.com/office/drawing/2017/decorative" val="1"/>
                    </a:ext>
                  </a:extLst>
                </p:cNvPr>
                <p:cNvCxnSpPr>
                  <a:cxnSpLocks/>
                  <a:stCxn id="11" idx="6"/>
                  <a:endCxn id="12" idx="2"/>
                </p:cNvCxnSpPr>
                <p:nvPr/>
              </p:nvCxnSpPr>
              <p:spPr>
                <a:xfrm>
                  <a:off x="3753539" y="3115782"/>
                  <a:ext cx="1248229" cy="2322"/>
                </a:xfrm>
                <a:prstGeom prst="straightConnector1">
                  <a:avLst/>
                </a:prstGeom>
                <a:noFill/>
                <a:ln w="19050" cap="flat" cmpd="sng" algn="ctr">
                  <a:solidFill>
                    <a:srgbClr val="000000"/>
                  </a:solidFill>
                  <a:prstDash val="solid"/>
                  <a:headEnd type="none"/>
                  <a:tailEnd type="arrow" w="lg" len="sm"/>
                </a:ln>
                <a:effectLst/>
              </p:spPr>
            </p:cxnSp>
            <p:sp>
              <p:nvSpPr>
                <p:cNvPr id="23" name="TextBox 22">
                  <a:extLst>
                    <a:ext uri="{FF2B5EF4-FFF2-40B4-BE49-F238E27FC236}">
                      <a16:creationId xmlns:a16="http://schemas.microsoft.com/office/drawing/2014/main" id="{7590D873-6BC5-5FF7-1A13-E5FDF46951CC}"/>
                    </a:ext>
                  </a:extLst>
                </p:cNvPr>
                <p:cNvSpPr txBox="1"/>
                <p:nvPr/>
              </p:nvSpPr>
              <p:spPr>
                <a:xfrm>
                  <a:off x="3415867" y="3461397"/>
                  <a:ext cx="1048557" cy="923330"/>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Document</a:t>
                  </a:r>
                </a:p>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Layout skill</a:t>
                  </a:r>
                </a:p>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(parses mar</a:t>
                  </a:r>
                  <a:r>
                    <a:rPr kumimoji="0" lang="en-US" sz="1200" b="0" i="0" u="none" strike="noStrike" kern="0" cap="none" spc="0" normalizeH="0" baseline="0" noProof="0" err="1">
                      <a:ln>
                        <a:noFill/>
                      </a:ln>
                      <a:solidFill>
                        <a:srgbClr val="000000"/>
                      </a:solidFill>
                      <a:effectLst/>
                      <a:uLnTx/>
                      <a:uFillTx/>
                      <a:latin typeface="Segoe Sans Text" pitchFamily="2" charset="0"/>
                      <a:ea typeface="+mn-ea"/>
                      <a:cs typeface="Segoe Sans Text" pitchFamily="2" charset="0"/>
                    </a:rPr>
                    <a:t>kdown</a:t>
                  </a: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 output file)</a:t>
                  </a:r>
                </a:p>
              </p:txBody>
            </p:sp>
            <p:sp>
              <p:nvSpPr>
                <p:cNvPr id="24" name="TextBox 23">
                  <a:extLst>
                    <a:ext uri="{FF2B5EF4-FFF2-40B4-BE49-F238E27FC236}">
                      <a16:creationId xmlns:a16="http://schemas.microsoft.com/office/drawing/2014/main" id="{C6124AFB-1049-DEB8-0F60-F45A3D4FBD19}"/>
                    </a:ext>
                  </a:extLst>
                </p:cNvPr>
                <p:cNvSpPr txBox="1"/>
                <p:nvPr/>
              </p:nvSpPr>
              <p:spPr>
                <a:xfrm>
                  <a:off x="3802020" y="2480932"/>
                  <a:ext cx="1132940" cy="590931"/>
                </a:xfrm>
                <a:prstGeom prst="rect">
                  <a:avLst/>
                </a:prstGeom>
                <a:noFill/>
              </p:spPr>
              <p:txBody>
                <a:bodyPr wrap="square" rtlCol="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Sans Text" pitchFamily="2" charset="0"/>
                    </a:rPr>
                    <a:t>Markdown file parsed in chunks</a:t>
                  </a:r>
                </a:p>
              </p:txBody>
            </p:sp>
            <p:sp>
              <p:nvSpPr>
                <p:cNvPr id="25" name="TextBox 24">
                  <a:extLst>
                    <a:ext uri="{FF2B5EF4-FFF2-40B4-BE49-F238E27FC236}">
                      <a16:creationId xmlns:a16="http://schemas.microsoft.com/office/drawing/2014/main" id="{F7041810-CDC0-65C5-35D4-6C72AA72275F}"/>
                    </a:ext>
                  </a:extLst>
                </p:cNvPr>
                <p:cNvSpPr txBox="1"/>
                <p:nvPr/>
              </p:nvSpPr>
              <p:spPr>
                <a:xfrm>
                  <a:off x="2693099" y="5516285"/>
                  <a:ext cx="1555819" cy="59093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Azure AI Document Intelligence </a:t>
                  </a:r>
                  <a:br>
                    <a:rPr kumimoji="0" lang="en-US" sz="1200" b="1"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br>
                  <a:r>
                    <a:rPr kumimoji="0" lang="en-US" sz="12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layout model</a:t>
                  </a:r>
                </a:p>
              </p:txBody>
            </p:sp>
            <p:sp useBgFill="1">
              <p:nvSpPr>
                <p:cNvPr id="26" name="Oval 25">
                  <a:extLst>
                    <a:ext uri="{FF2B5EF4-FFF2-40B4-BE49-F238E27FC236}">
                      <a16:creationId xmlns:a16="http://schemas.microsoft.com/office/drawing/2014/main" id="{6F2042A7-3E8E-A85B-B8BF-8E9DEFBE90F2}"/>
                    </a:ext>
                    <a:ext uri="{C183D7F6-B498-43B3-948B-1728B52AA6E4}">
                      <adec:decorative xmlns:adec="http://schemas.microsoft.com/office/drawing/2017/decorative" val="1"/>
                    </a:ext>
                  </a:extLst>
                </p:cNvPr>
                <p:cNvSpPr/>
                <p:nvPr/>
              </p:nvSpPr>
              <p:spPr bwMode="auto">
                <a:xfrm>
                  <a:off x="3172968" y="4879836"/>
                  <a:ext cx="580571" cy="58057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Text" pitchFamily="2" charset="0"/>
                    <a:ea typeface="+mn-ea"/>
                    <a:cs typeface="Segoe Sans Text" pitchFamily="2" charset="0"/>
                  </a:endParaRPr>
                </a:p>
              </p:txBody>
            </p:sp>
            <p:cxnSp>
              <p:nvCxnSpPr>
                <p:cNvPr id="34" name="Straight Arrow Connector 33">
                  <a:extLst>
                    <a:ext uri="{FF2B5EF4-FFF2-40B4-BE49-F238E27FC236}">
                      <a16:creationId xmlns:a16="http://schemas.microsoft.com/office/drawing/2014/main" id="{4C9AAB7E-96C7-5569-C7A7-5BE0774F2F06}"/>
                    </a:ext>
                  </a:extLst>
                </p:cNvPr>
                <p:cNvCxnSpPr>
                  <a:cxnSpLocks/>
                  <a:stCxn id="11" idx="4"/>
                  <a:endCxn id="26" idx="0"/>
                </p:cNvCxnSpPr>
                <p:nvPr/>
              </p:nvCxnSpPr>
              <p:spPr>
                <a:xfrm>
                  <a:off x="3463254" y="3406067"/>
                  <a:ext cx="0" cy="1473769"/>
                </a:xfrm>
                <a:prstGeom prst="straightConnector1">
                  <a:avLst/>
                </a:prstGeom>
                <a:noFill/>
                <a:ln w="19050" cap="flat" cmpd="sng" algn="ctr">
                  <a:gradFill flip="none" rotWithShape="1">
                    <a:gsLst>
                      <a:gs pos="0">
                        <a:srgbClr val="8661C5"/>
                      </a:gs>
                      <a:gs pos="100000">
                        <a:srgbClr val="0078D4"/>
                      </a:gs>
                    </a:gsLst>
                    <a:path path="circle">
                      <a:fillToRect l="100000" t="100000"/>
                    </a:path>
                    <a:tileRect r="-100000" b="-100000"/>
                  </a:gradFill>
                  <a:prstDash val="solid"/>
                  <a:headEnd type="none"/>
                  <a:tailEnd type="arrow" w="lg" len="sm"/>
                </a:ln>
                <a:effectLst/>
              </p:spPr>
            </p:cxnSp>
            <p:sp>
              <p:nvSpPr>
                <p:cNvPr id="36" name="TextBox 35">
                  <a:extLst>
                    <a:ext uri="{FF2B5EF4-FFF2-40B4-BE49-F238E27FC236}">
                      <a16:creationId xmlns:a16="http://schemas.microsoft.com/office/drawing/2014/main" id="{020F0625-538B-2CA3-58AC-A57576E692AD}"/>
                    </a:ext>
                  </a:extLst>
                </p:cNvPr>
                <p:cNvSpPr txBox="1"/>
                <p:nvPr/>
              </p:nvSpPr>
              <p:spPr>
                <a:xfrm>
                  <a:off x="4502591" y="3461397"/>
                  <a:ext cx="1593409" cy="715581"/>
                </a:xfrm>
                <a:prstGeom prst="rect">
                  <a:avLst/>
                </a:prstGeom>
                <a:noFill/>
              </p:spPr>
              <p:txBody>
                <a:bodyPr wrap="square" lIns="0" r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Segoe Sans Text" pitchFamily="2" charset="0"/>
                    </a:rPr>
                    <a:t>Split skill</a:t>
                  </a:r>
                </a:p>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1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rPr>
                    <a:t>(If needed only, splits big markdown chunks with fixed-size)</a:t>
                  </a:r>
                </a:p>
              </p:txBody>
            </p:sp>
            <p:sp>
              <p:nvSpPr>
                <p:cNvPr id="31" name="Freeform: Shape 30">
                  <a:extLst>
                    <a:ext uri="{FF2B5EF4-FFF2-40B4-BE49-F238E27FC236}">
                      <a16:creationId xmlns:a16="http://schemas.microsoft.com/office/drawing/2014/main" id="{FFE127E3-79C6-E350-1375-0F2BD56A1007}"/>
                    </a:ext>
                  </a:extLst>
                </p:cNvPr>
                <p:cNvSpPr/>
                <p:nvPr/>
              </p:nvSpPr>
              <p:spPr bwMode="auto">
                <a:xfrm rot="934093">
                  <a:off x="10404596" y="3011444"/>
                  <a:ext cx="123908" cy="204837"/>
                </a:xfrm>
                <a:custGeom>
                  <a:avLst/>
                  <a:gdLst>
                    <a:gd name="connsiteX0" fmla="*/ 642430 w 1284860"/>
                    <a:gd name="connsiteY0" fmla="*/ 137763 h 2124057"/>
                    <a:gd name="connsiteX1" fmla="*/ 137763 w 1284860"/>
                    <a:gd name="connsiteY1" fmla="*/ 642430 h 2124057"/>
                    <a:gd name="connsiteX2" fmla="*/ 642430 w 1284860"/>
                    <a:gd name="connsiteY2" fmla="*/ 1147097 h 2124057"/>
                    <a:gd name="connsiteX3" fmla="*/ 1147097 w 1284860"/>
                    <a:gd name="connsiteY3" fmla="*/ 642430 h 2124057"/>
                    <a:gd name="connsiteX4" fmla="*/ 642430 w 1284860"/>
                    <a:gd name="connsiteY4" fmla="*/ 137763 h 2124057"/>
                    <a:gd name="connsiteX5" fmla="*/ 642430 w 1284860"/>
                    <a:gd name="connsiteY5" fmla="*/ 0 h 2124057"/>
                    <a:gd name="connsiteX6" fmla="*/ 1284860 w 1284860"/>
                    <a:gd name="connsiteY6" fmla="*/ 642430 h 2124057"/>
                    <a:gd name="connsiteX7" fmla="*/ 642430 w 1284860"/>
                    <a:gd name="connsiteY7" fmla="*/ 1284860 h 2124057"/>
                    <a:gd name="connsiteX8" fmla="*/ 621993 w 1284860"/>
                    <a:gd name="connsiteY8" fmla="*/ 1282800 h 2124057"/>
                    <a:gd name="connsiteX9" fmla="*/ 420765 w 1284860"/>
                    <a:gd name="connsiteY9" fmla="*/ 2033791 h 2124057"/>
                    <a:gd name="connsiteX10" fmla="*/ 271656 w 1284860"/>
                    <a:gd name="connsiteY10" fmla="*/ 2119879 h 2124057"/>
                    <a:gd name="connsiteX11" fmla="*/ 185568 w 1284860"/>
                    <a:gd name="connsiteY11" fmla="*/ 1970770 h 2124057"/>
                    <a:gd name="connsiteX12" fmla="*/ 384089 w 1284860"/>
                    <a:gd name="connsiteY12" fmla="*/ 1229881 h 2124057"/>
                    <a:gd name="connsiteX13" fmla="*/ 283242 w 1284860"/>
                    <a:gd name="connsiteY13" fmla="*/ 1175143 h 2124057"/>
                    <a:gd name="connsiteX14" fmla="*/ 0 w 1284860"/>
                    <a:gd name="connsiteY14" fmla="*/ 642430 h 2124057"/>
                    <a:gd name="connsiteX15" fmla="*/ 642430 w 1284860"/>
                    <a:gd name="connsiteY15" fmla="*/ 0 h 212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4860" h="2124057">
                      <a:moveTo>
                        <a:pt x="642430" y="137763"/>
                      </a:moveTo>
                      <a:cubicBezTo>
                        <a:pt x="363710" y="137763"/>
                        <a:pt x="137763" y="363710"/>
                        <a:pt x="137763" y="642430"/>
                      </a:cubicBezTo>
                      <a:cubicBezTo>
                        <a:pt x="137763" y="921150"/>
                        <a:pt x="363710" y="1147097"/>
                        <a:pt x="642430" y="1147097"/>
                      </a:cubicBezTo>
                      <a:cubicBezTo>
                        <a:pt x="921150" y="1147097"/>
                        <a:pt x="1147097" y="921150"/>
                        <a:pt x="1147097" y="642430"/>
                      </a:cubicBezTo>
                      <a:cubicBezTo>
                        <a:pt x="1147097" y="363710"/>
                        <a:pt x="921150" y="137763"/>
                        <a:pt x="642430" y="137763"/>
                      </a:cubicBezTo>
                      <a:close/>
                      <a:moveTo>
                        <a:pt x="642430" y="0"/>
                      </a:moveTo>
                      <a:cubicBezTo>
                        <a:pt x="997234" y="0"/>
                        <a:pt x="1284860" y="287626"/>
                        <a:pt x="1284860" y="642430"/>
                      </a:cubicBezTo>
                      <a:cubicBezTo>
                        <a:pt x="1284860" y="997234"/>
                        <a:pt x="997234" y="1284860"/>
                        <a:pt x="642430" y="1284860"/>
                      </a:cubicBezTo>
                      <a:lnTo>
                        <a:pt x="621993" y="1282800"/>
                      </a:lnTo>
                      <a:lnTo>
                        <a:pt x="420765" y="2033791"/>
                      </a:lnTo>
                      <a:cubicBezTo>
                        <a:pt x="403362" y="2098739"/>
                        <a:pt x="336604" y="2137282"/>
                        <a:pt x="271656" y="2119879"/>
                      </a:cubicBezTo>
                      <a:cubicBezTo>
                        <a:pt x="206708" y="2102476"/>
                        <a:pt x="168165" y="2035718"/>
                        <a:pt x="185568" y="1970770"/>
                      </a:cubicBezTo>
                      <a:lnTo>
                        <a:pt x="384089" y="1229881"/>
                      </a:lnTo>
                      <a:lnTo>
                        <a:pt x="283242" y="1175143"/>
                      </a:lnTo>
                      <a:cubicBezTo>
                        <a:pt x="112354" y="1059694"/>
                        <a:pt x="0" y="864183"/>
                        <a:pt x="0" y="642430"/>
                      </a:cubicBezTo>
                      <a:cubicBezTo>
                        <a:pt x="0" y="287626"/>
                        <a:pt x="287626" y="0"/>
                        <a:pt x="642430" y="0"/>
                      </a:cubicBezTo>
                      <a:close/>
                    </a:path>
                  </a:pathLst>
                </a:custGeom>
                <a:gradFill flip="none" rotWithShape="1">
                  <a:gsLst>
                    <a:gs pos="0">
                      <a:srgbClr val="0078D4"/>
                    </a:gs>
                    <a:gs pos="100000">
                      <a:srgbClr val="8661C5"/>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Freeform: Shape 6">
                <a:extLst>
                  <a:ext uri="{FF2B5EF4-FFF2-40B4-BE49-F238E27FC236}">
                    <a16:creationId xmlns:a16="http://schemas.microsoft.com/office/drawing/2014/main" id="{29CF156B-FC3A-6FAF-BCCF-1DF0C99FCEAB}"/>
                  </a:ext>
                </a:extLst>
              </p:cNvPr>
              <p:cNvSpPr/>
              <p:nvPr/>
            </p:nvSpPr>
            <p:spPr>
              <a:xfrm>
                <a:off x="3280608" y="5012182"/>
                <a:ext cx="365290" cy="263965"/>
              </a:xfrm>
              <a:custGeom>
                <a:avLst/>
                <a:gdLst>
                  <a:gd name="connsiteX0" fmla="*/ 1049531 w 2046207"/>
                  <a:gd name="connsiteY0" fmla="*/ 958209 h 1478624"/>
                  <a:gd name="connsiteX1" fmla="*/ 1125947 w 2046207"/>
                  <a:gd name="connsiteY1" fmla="*/ 1034624 h 1478624"/>
                  <a:gd name="connsiteX2" fmla="*/ 1049531 w 2046207"/>
                  <a:gd name="connsiteY2" fmla="*/ 1111041 h 1478624"/>
                  <a:gd name="connsiteX3" fmla="*/ 973114 w 2046207"/>
                  <a:gd name="connsiteY3" fmla="*/ 1034624 h 1478624"/>
                  <a:gd name="connsiteX4" fmla="*/ 1049531 w 2046207"/>
                  <a:gd name="connsiteY4" fmla="*/ 958209 h 1478624"/>
                  <a:gd name="connsiteX5" fmla="*/ 426261 w 2046207"/>
                  <a:gd name="connsiteY5" fmla="*/ 834032 h 1478624"/>
                  <a:gd name="connsiteX6" fmla="*/ 502678 w 2046207"/>
                  <a:gd name="connsiteY6" fmla="*/ 910447 h 1478624"/>
                  <a:gd name="connsiteX7" fmla="*/ 426261 w 2046207"/>
                  <a:gd name="connsiteY7" fmla="*/ 986865 h 1478624"/>
                  <a:gd name="connsiteX8" fmla="*/ 349843 w 2046207"/>
                  <a:gd name="connsiteY8" fmla="*/ 910447 h 1478624"/>
                  <a:gd name="connsiteX9" fmla="*/ 426261 w 2046207"/>
                  <a:gd name="connsiteY9" fmla="*/ 834032 h 1478624"/>
                  <a:gd name="connsiteX10" fmla="*/ 1744444 w 2046207"/>
                  <a:gd name="connsiteY10" fmla="*/ 709874 h 1478624"/>
                  <a:gd name="connsiteX11" fmla="*/ 1822044 w 2046207"/>
                  <a:gd name="connsiteY11" fmla="*/ 785086 h 1478624"/>
                  <a:gd name="connsiteX12" fmla="*/ 1822054 w 2046207"/>
                  <a:gd name="connsiteY12" fmla="*/ 786272 h 1478624"/>
                  <a:gd name="connsiteX13" fmla="*/ 1746832 w 2046207"/>
                  <a:gd name="connsiteY13" fmla="*/ 862687 h 1478624"/>
                  <a:gd name="connsiteX14" fmla="*/ 1669234 w 2046207"/>
                  <a:gd name="connsiteY14" fmla="*/ 787476 h 1478624"/>
                  <a:gd name="connsiteX15" fmla="*/ 1744444 w 2046207"/>
                  <a:gd name="connsiteY15" fmla="*/ 709874 h 1478624"/>
                  <a:gd name="connsiteX16" fmla="*/ 1121173 w 2046207"/>
                  <a:gd name="connsiteY16" fmla="*/ 411353 h 1478624"/>
                  <a:gd name="connsiteX17" fmla="*/ 1197588 w 2046207"/>
                  <a:gd name="connsiteY17" fmla="*/ 487769 h 1478624"/>
                  <a:gd name="connsiteX18" fmla="*/ 1121173 w 2046207"/>
                  <a:gd name="connsiteY18" fmla="*/ 564186 h 1478624"/>
                  <a:gd name="connsiteX19" fmla="*/ 1044756 w 2046207"/>
                  <a:gd name="connsiteY19" fmla="*/ 487769 h 1478624"/>
                  <a:gd name="connsiteX20" fmla="*/ 1121173 w 2046207"/>
                  <a:gd name="connsiteY20" fmla="*/ 411353 h 1478624"/>
                  <a:gd name="connsiteX21" fmla="*/ 1050384 w 2046207"/>
                  <a:gd name="connsiteY21" fmla="*/ 147 h 1478624"/>
                  <a:gd name="connsiteX22" fmla="*/ 1647199 w 2046207"/>
                  <a:gd name="connsiteY22" fmla="*/ 565125 h 1478624"/>
                  <a:gd name="connsiteX23" fmla="*/ 2046207 w 2046207"/>
                  <a:gd name="connsiteY23" fmla="*/ 1015407 h 1478624"/>
                  <a:gd name="connsiteX24" fmla="*/ 1584560 w 2046207"/>
                  <a:gd name="connsiteY24" fmla="*/ 1472388 h 1478624"/>
                  <a:gd name="connsiteX25" fmla="*/ 1559893 w 2046207"/>
                  <a:gd name="connsiteY25" fmla="*/ 1476140 h 1478624"/>
                  <a:gd name="connsiteX26" fmla="*/ 1457883 w 2046207"/>
                  <a:gd name="connsiteY26" fmla="*/ 1476140 h 1478624"/>
                  <a:gd name="connsiteX27" fmla="*/ 1457883 w 2046207"/>
                  <a:gd name="connsiteY27" fmla="*/ 1020297 h 1478624"/>
                  <a:gd name="connsiteX28" fmla="*/ 1696684 w 2046207"/>
                  <a:gd name="connsiteY28" fmla="*/ 1020297 h 1478624"/>
                  <a:gd name="connsiteX29" fmla="*/ 1780265 w 2046207"/>
                  <a:gd name="connsiteY29" fmla="*/ 936717 h 1478624"/>
                  <a:gd name="connsiteX30" fmla="*/ 1780265 w 2046207"/>
                  <a:gd name="connsiteY30" fmla="*/ 912837 h 1478624"/>
                  <a:gd name="connsiteX31" fmla="*/ 1881755 w 2046207"/>
                  <a:gd name="connsiteY31" fmla="*/ 786272 h 1478624"/>
                  <a:gd name="connsiteX32" fmla="*/ 1751692 w 2046207"/>
                  <a:gd name="connsiteY32" fmla="*/ 656037 h 1478624"/>
                  <a:gd name="connsiteX33" fmla="*/ 1746832 w 2046207"/>
                  <a:gd name="connsiteY33" fmla="*/ 656125 h 1478624"/>
                  <a:gd name="connsiteX34" fmla="*/ 1617152 w 2046207"/>
                  <a:gd name="connsiteY34" fmla="*/ 786741 h 1478624"/>
                  <a:gd name="connsiteX35" fmla="*/ 1716982 w 2046207"/>
                  <a:gd name="connsiteY35" fmla="*/ 912837 h 1478624"/>
                  <a:gd name="connsiteX36" fmla="*/ 1716982 w 2046207"/>
                  <a:gd name="connsiteY36" fmla="*/ 936717 h 1478624"/>
                  <a:gd name="connsiteX37" fmla="*/ 1691909 w 2046207"/>
                  <a:gd name="connsiteY37" fmla="*/ 961790 h 1478624"/>
                  <a:gd name="connsiteX38" fmla="*/ 1453106 w 2046207"/>
                  <a:gd name="connsiteY38" fmla="*/ 961790 h 1478624"/>
                  <a:gd name="connsiteX39" fmla="*/ 1453106 w 2046207"/>
                  <a:gd name="connsiteY39" fmla="*/ 541499 h 1478624"/>
                  <a:gd name="connsiteX40" fmla="*/ 1370720 w 2046207"/>
                  <a:gd name="connsiteY40" fmla="*/ 459113 h 1478624"/>
                  <a:gd name="connsiteX41" fmla="*/ 1247738 w 2046207"/>
                  <a:gd name="connsiteY41" fmla="*/ 459113 h 1478624"/>
                  <a:gd name="connsiteX42" fmla="*/ 1121173 w 2046207"/>
                  <a:gd name="connsiteY42" fmla="*/ 357623 h 1478624"/>
                  <a:gd name="connsiteX43" fmla="*/ 990913 w 2046207"/>
                  <a:gd name="connsiteY43" fmla="*/ 487658 h 1478624"/>
                  <a:gd name="connsiteX44" fmla="*/ 1120946 w 2046207"/>
                  <a:gd name="connsiteY44" fmla="*/ 617916 h 1478624"/>
                  <a:gd name="connsiteX45" fmla="*/ 1247738 w 2046207"/>
                  <a:gd name="connsiteY45" fmla="*/ 517619 h 1478624"/>
                  <a:gd name="connsiteX46" fmla="*/ 1375496 w 2046207"/>
                  <a:gd name="connsiteY46" fmla="*/ 517619 h 1478624"/>
                  <a:gd name="connsiteX47" fmla="*/ 1399376 w 2046207"/>
                  <a:gd name="connsiteY47" fmla="*/ 541499 h 1478624"/>
                  <a:gd name="connsiteX48" fmla="*/ 1399376 w 2046207"/>
                  <a:gd name="connsiteY48" fmla="*/ 1476140 h 1478624"/>
                  <a:gd name="connsiteX49" fmla="*/ 741479 w 2046207"/>
                  <a:gd name="connsiteY49" fmla="*/ 1476140 h 1478624"/>
                  <a:gd name="connsiteX50" fmla="*/ 741479 w 2046207"/>
                  <a:gd name="connsiteY50" fmla="*/ 964178 h 1478624"/>
                  <a:gd name="connsiteX51" fmla="*/ 659093 w 2046207"/>
                  <a:gd name="connsiteY51" fmla="*/ 881792 h 1478624"/>
                  <a:gd name="connsiteX52" fmla="*/ 554020 w 2046207"/>
                  <a:gd name="connsiteY52" fmla="*/ 881792 h 1478624"/>
                  <a:gd name="connsiteX53" fmla="*/ 449611 w 2046207"/>
                  <a:gd name="connsiteY53" fmla="*/ 782808 h 1478624"/>
                  <a:gd name="connsiteX54" fmla="*/ 397949 w 2046207"/>
                  <a:gd name="connsiteY54" fmla="*/ 784229 h 1478624"/>
                  <a:gd name="connsiteX55" fmla="*/ 300386 w 2046207"/>
                  <a:gd name="connsiteY55" fmla="*/ 940298 h 1478624"/>
                  <a:gd name="connsiteX56" fmla="*/ 456455 w 2046207"/>
                  <a:gd name="connsiteY56" fmla="*/ 1037861 h 1478624"/>
                  <a:gd name="connsiteX57" fmla="*/ 554020 w 2046207"/>
                  <a:gd name="connsiteY57" fmla="*/ 940298 h 1478624"/>
                  <a:gd name="connsiteX58" fmla="*/ 659093 w 2046207"/>
                  <a:gd name="connsiteY58" fmla="*/ 940298 h 1478624"/>
                  <a:gd name="connsiteX59" fmla="*/ 682973 w 2046207"/>
                  <a:gd name="connsiteY59" fmla="*/ 964178 h 1478624"/>
                  <a:gd name="connsiteX60" fmla="*/ 682973 w 2046207"/>
                  <a:gd name="connsiteY60" fmla="*/ 1476140 h 1478624"/>
                  <a:gd name="connsiteX61" fmla="*/ 626937 w 2046207"/>
                  <a:gd name="connsiteY61" fmla="*/ 1476140 h 1478624"/>
                  <a:gd name="connsiteX62" fmla="*/ 576123 w 2046207"/>
                  <a:gd name="connsiteY62" fmla="*/ 1478417 h 1478624"/>
                  <a:gd name="connsiteX63" fmla="*/ 0 w 2046207"/>
                  <a:gd name="connsiteY63" fmla="*/ 932763 h 1478624"/>
                  <a:gd name="connsiteX64" fmla="*/ 479269 w 2046207"/>
                  <a:gd name="connsiteY64" fmla="*/ 395175 h 1478624"/>
                  <a:gd name="connsiteX65" fmla="*/ 701751 w 2046207"/>
                  <a:gd name="connsiteY65" fmla="*/ 106472 h 1478624"/>
                  <a:gd name="connsiteX66" fmla="*/ 728343 w 2046207"/>
                  <a:gd name="connsiteY66" fmla="*/ 90924 h 1478624"/>
                  <a:gd name="connsiteX67" fmla="*/ 728343 w 2046207"/>
                  <a:gd name="connsiteY67" fmla="*/ 675229 h 1478624"/>
                  <a:gd name="connsiteX68" fmla="*/ 810729 w 2046207"/>
                  <a:gd name="connsiteY68" fmla="*/ 757614 h 1478624"/>
                  <a:gd name="connsiteX69" fmla="*/ 995801 w 2046207"/>
                  <a:gd name="connsiteY69" fmla="*/ 757614 h 1478624"/>
                  <a:gd name="connsiteX70" fmla="*/ 1020874 w 2046207"/>
                  <a:gd name="connsiteY70" fmla="*/ 782689 h 1478624"/>
                  <a:gd name="connsiteX71" fmla="*/ 1020874 w 2046207"/>
                  <a:gd name="connsiteY71" fmla="*/ 902091 h 1478624"/>
                  <a:gd name="connsiteX72" fmla="*/ 919384 w 2046207"/>
                  <a:gd name="connsiteY72" fmla="*/ 1028655 h 1478624"/>
                  <a:gd name="connsiteX73" fmla="*/ 1049419 w 2046207"/>
                  <a:gd name="connsiteY73" fmla="*/ 1158908 h 1478624"/>
                  <a:gd name="connsiteX74" fmla="*/ 1179677 w 2046207"/>
                  <a:gd name="connsiteY74" fmla="*/ 1028882 h 1478624"/>
                  <a:gd name="connsiteX75" fmla="*/ 1079382 w 2046207"/>
                  <a:gd name="connsiteY75" fmla="*/ 902091 h 1478624"/>
                  <a:gd name="connsiteX76" fmla="*/ 1079382 w 2046207"/>
                  <a:gd name="connsiteY76" fmla="*/ 788660 h 1478624"/>
                  <a:gd name="connsiteX77" fmla="*/ 995801 w 2046207"/>
                  <a:gd name="connsiteY77" fmla="*/ 705079 h 1478624"/>
                  <a:gd name="connsiteX78" fmla="*/ 810729 w 2046207"/>
                  <a:gd name="connsiteY78" fmla="*/ 705079 h 1478624"/>
                  <a:gd name="connsiteX79" fmla="*/ 786849 w 2046207"/>
                  <a:gd name="connsiteY79" fmla="*/ 681199 h 1478624"/>
                  <a:gd name="connsiteX80" fmla="*/ 786849 w 2046207"/>
                  <a:gd name="connsiteY80" fmla="*/ 57921 h 1478624"/>
                  <a:gd name="connsiteX81" fmla="*/ 865759 w 2046207"/>
                  <a:gd name="connsiteY81" fmla="*/ 26735 h 1478624"/>
                  <a:gd name="connsiteX82" fmla="*/ 1050384 w 2046207"/>
                  <a:gd name="connsiteY82" fmla="*/ 147 h 147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046207" h="1478624">
                    <a:moveTo>
                      <a:pt x="1049531" y="958209"/>
                    </a:moveTo>
                    <a:cubicBezTo>
                      <a:pt x="1091734" y="958209"/>
                      <a:pt x="1125947" y="992416"/>
                      <a:pt x="1125947" y="1034624"/>
                    </a:cubicBezTo>
                    <a:cubicBezTo>
                      <a:pt x="1125947" y="1076833"/>
                      <a:pt x="1091734" y="1111041"/>
                      <a:pt x="1049531" y="1111041"/>
                    </a:cubicBezTo>
                    <a:cubicBezTo>
                      <a:pt x="1007327" y="1111041"/>
                      <a:pt x="973114" y="1076833"/>
                      <a:pt x="973114" y="1034624"/>
                    </a:cubicBezTo>
                    <a:cubicBezTo>
                      <a:pt x="973114" y="992416"/>
                      <a:pt x="1007327" y="958209"/>
                      <a:pt x="1049531" y="958209"/>
                    </a:cubicBezTo>
                    <a:close/>
                    <a:moveTo>
                      <a:pt x="426261" y="834032"/>
                    </a:moveTo>
                    <a:cubicBezTo>
                      <a:pt x="468465" y="834032"/>
                      <a:pt x="502678" y="868240"/>
                      <a:pt x="502678" y="910447"/>
                    </a:cubicBezTo>
                    <a:cubicBezTo>
                      <a:pt x="502678" y="952657"/>
                      <a:pt x="468465" y="986865"/>
                      <a:pt x="426261" y="986865"/>
                    </a:cubicBezTo>
                    <a:cubicBezTo>
                      <a:pt x="384057" y="986865"/>
                      <a:pt x="349843" y="952657"/>
                      <a:pt x="349843" y="910447"/>
                    </a:cubicBezTo>
                    <a:cubicBezTo>
                      <a:pt x="349843" y="868240"/>
                      <a:pt x="384057" y="834032"/>
                      <a:pt x="426261" y="834032"/>
                    </a:cubicBezTo>
                    <a:close/>
                    <a:moveTo>
                      <a:pt x="1744444" y="709874"/>
                    </a:moveTo>
                    <a:cubicBezTo>
                      <a:pt x="1786641" y="709214"/>
                      <a:pt x="1821387" y="742889"/>
                      <a:pt x="1822044" y="785086"/>
                    </a:cubicBezTo>
                    <a:cubicBezTo>
                      <a:pt x="1822054" y="785481"/>
                      <a:pt x="1822054" y="785877"/>
                      <a:pt x="1822054" y="786272"/>
                    </a:cubicBezTo>
                    <a:cubicBezTo>
                      <a:pt x="1822054" y="828012"/>
                      <a:pt x="1788576" y="862030"/>
                      <a:pt x="1746832" y="862687"/>
                    </a:cubicBezTo>
                    <a:cubicBezTo>
                      <a:pt x="1704637" y="863345"/>
                      <a:pt x="1669891" y="829673"/>
                      <a:pt x="1669234" y="787476"/>
                    </a:cubicBezTo>
                    <a:cubicBezTo>
                      <a:pt x="1668577" y="745277"/>
                      <a:pt x="1702249" y="710533"/>
                      <a:pt x="1744444" y="709874"/>
                    </a:cubicBezTo>
                    <a:close/>
                    <a:moveTo>
                      <a:pt x="1121173" y="411353"/>
                    </a:moveTo>
                    <a:cubicBezTo>
                      <a:pt x="1163375" y="411353"/>
                      <a:pt x="1197588" y="445566"/>
                      <a:pt x="1197588" y="487769"/>
                    </a:cubicBezTo>
                    <a:cubicBezTo>
                      <a:pt x="1197588" y="529973"/>
                      <a:pt x="1163375" y="564186"/>
                      <a:pt x="1121173" y="564186"/>
                    </a:cubicBezTo>
                    <a:cubicBezTo>
                      <a:pt x="1078969" y="564186"/>
                      <a:pt x="1044756" y="529973"/>
                      <a:pt x="1044756" y="487769"/>
                    </a:cubicBezTo>
                    <a:cubicBezTo>
                      <a:pt x="1044756" y="445566"/>
                      <a:pt x="1078969" y="411353"/>
                      <a:pt x="1121173" y="411353"/>
                    </a:cubicBezTo>
                    <a:close/>
                    <a:moveTo>
                      <a:pt x="1050384" y="147"/>
                    </a:moveTo>
                    <a:cubicBezTo>
                      <a:pt x="1370551" y="-6944"/>
                      <a:pt x="1636736" y="245049"/>
                      <a:pt x="1647199" y="565125"/>
                    </a:cubicBezTo>
                    <a:cubicBezTo>
                      <a:pt x="1872380" y="597523"/>
                      <a:pt x="2041138" y="787961"/>
                      <a:pt x="2046207" y="1015407"/>
                    </a:cubicBezTo>
                    <a:cubicBezTo>
                      <a:pt x="2039548" y="1266781"/>
                      <a:pt x="1835996" y="1468278"/>
                      <a:pt x="1584560" y="1472388"/>
                    </a:cubicBezTo>
                    <a:cubicBezTo>
                      <a:pt x="1576555" y="1474801"/>
                      <a:pt x="1568250" y="1476061"/>
                      <a:pt x="1559893" y="1476140"/>
                    </a:cubicBezTo>
                    <a:lnTo>
                      <a:pt x="1457883" y="1476140"/>
                    </a:lnTo>
                    <a:lnTo>
                      <a:pt x="1457883" y="1020297"/>
                    </a:lnTo>
                    <a:lnTo>
                      <a:pt x="1696684" y="1020297"/>
                    </a:lnTo>
                    <a:cubicBezTo>
                      <a:pt x="1742845" y="1020297"/>
                      <a:pt x="1780265" y="982876"/>
                      <a:pt x="1780265" y="936717"/>
                    </a:cubicBezTo>
                    <a:lnTo>
                      <a:pt x="1780265" y="912837"/>
                    </a:lnTo>
                    <a:cubicBezTo>
                      <a:pt x="1839463" y="899475"/>
                      <a:pt x="1881576" y="846962"/>
                      <a:pt x="1881755" y="786272"/>
                    </a:cubicBezTo>
                    <a:cubicBezTo>
                      <a:pt x="1881802" y="714393"/>
                      <a:pt x="1823571" y="656084"/>
                      <a:pt x="1751692" y="656037"/>
                    </a:cubicBezTo>
                    <a:cubicBezTo>
                      <a:pt x="1750081" y="656037"/>
                      <a:pt x="1748455" y="656065"/>
                      <a:pt x="1746832" y="656125"/>
                    </a:cubicBezTo>
                    <a:cubicBezTo>
                      <a:pt x="1674953" y="656385"/>
                      <a:pt x="1616901" y="714864"/>
                      <a:pt x="1617152" y="786741"/>
                    </a:cubicBezTo>
                    <a:cubicBezTo>
                      <a:pt x="1617379" y="846760"/>
                      <a:pt x="1658607" y="898854"/>
                      <a:pt x="1716982" y="912837"/>
                    </a:cubicBezTo>
                    <a:lnTo>
                      <a:pt x="1716982" y="936717"/>
                    </a:lnTo>
                    <a:cubicBezTo>
                      <a:pt x="1716982" y="950568"/>
                      <a:pt x="1705759" y="961790"/>
                      <a:pt x="1691909" y="961790"/>
                    </a:cubicBezTo>
                    <a:lnTo>
                      <a:pt x="1453106" y="961790"/>
                    </a:lnTo>
                    <a:lnTo>
                      <a:pt x="1453106" y="541499"/>
                    </a:lnTo>
                    <a:cubicBezTo>
                      <a:pt x="1453106" y="495999"/>
                      <a:pt x="1416224" y="459113"/>
                      <a:pt x="1370720" y="459113"/>
                    </a:cubicBezTo>
                    <a:lnTo>
                      <a:pt x="1247738" y="459113"/>
                    </a:lnTo>
                    <a:cubicBezTo>
                      <a:pt x="1234781" y="399658"/>
                      <a:pt x="1182023" y="357354"/>
                      <a:pt x="1121173" y="357623"/>
                    </a:cubicBezTo>
                    <a:cubicBezTo>
                      <a:pt x="1049294" y="357559"/>
                      <a:pt x="990975" y="415779"/>
                      <a:pt x="990913" y="487658"/>
                    </a:cubicBezTo>
                    <a:cubicBezTo>
                      <a:pt x="990851" y="559535"/>
                      <a:pt x="1049068" y="617855"/>
                      <a:pt x="1120946" y="617916"/>
                    </a:cubicBezTo>
                    <a:cubicBezTo>
                      <a:pt x="1181367" y="617969"/>
                      <a:pt x="1233875" y="576431"/>
                      <a:pt x="1247738" y="517619"/>
                    </a:cubicBezTo>
                    <a:lnTo>
                      <a:pt x="1375496" y="517619"/>
                    </a:lnTo>
                    <a:cubicBezTo>
                      <a:pt x="1388689" y="517619"/>
                      <a:pt x="1399376" y="528311"/>
                      <a:pt x="1399376" y="541499"/>
                    </a:cubicBezTo>
                    <a:lnTo>
                      <a:pt x="1399376" y="1476140"/>
                    </a:lnTo>
                    <a:lnTo>
                      <a:pt x="741479" y="1476140"/>
                    </a:lnTo>
                    <a:lnTo>
                      <a:pt x="741479" y="964178"/>
                    </a:lnTo>
                    <a:cubicBezTo>
                      <a:pt x="741479" y="918676"/>
                      <a:pt x="704593" y="881792"/>
                      <a:pt x="659093" y="881792"/>
                    </a:cubicBezTo>
                    <a:lnTo>
                      <a:pt x="554020" y="881792"/>
                    </a:lnTo>
                    <a:cubicBezTo>
                      <a:pt x="541902" y="829263"/>
                      <a:pt x="499568" y="791560"/>
                      <a:pt x="449611" y="782808"/>
                    </a:cubicBezTo>
                    <a:cubicBezTo>
                      <a:pt x="432959" y="779891"/>
                      <a:pt x="415459" y="780190"/>
                      <a:pt x="397949" y="784229"/>
                    </a:cubicBezTo>
                    <a:cubicBezTo>
                      <a:pt x="327910" y="800385"/>
                      <a:pt x="284230" y="870259"/>
                      <a:pt x="300386" y="940298"/>
                    </a:cubicBezTo>
                    <a:cubicBezTo>
                      <a:pt x="316542" y="1010339"/>
                      <a:pt x="386416" y="1054015"/>
                      <a:pt x="456455" y="1037861"/>
                    </a:cubicBezTo>
                    <a:cubicBezTo>
                      <a:pt x="504958" y="1026672"/>
                      <a:pt x="542831" y="988799"/>
                      <a:pt x="554020" y="940298"/>
                    </a:cubicBezTo>
                    <a:lnTo>
                      <a:pt x="659093" y="940298"/>
                    </a:lnTo>
                    <a:cubicBezTo>
                      <a:pt x="672281" y="940298"/>
                      <a:pt x="682973" y="950984"/>
                      <a:pt x="682973" y="964178"/>
                    </a:cubicBezTo>
                    <a:lnTo>
                      <a:pt x="682973" y="1476140"/>
                    </a:lnTo>
                    <a:lnTo>
                      <a:pt x="626937" y="1476140"/>
                    </a:lnTo>
                    <a:cubicBezTo>
                      <a:pt x="610224" y="1477622"/>
                      <a:pt x="593284" y="1478417"/>
                      <a:pt x="576123" y="1478417"/>
                    </a:cubicBezTo>
                    <a:cubicBezTo>
                      <a:pt x="266378" y="1486751"/>
                      <a:pt x="8487" y="1242501"/>
                      <a:pt x="0" y="932763"/>
                    </a:cubicBezTo>
                    <a:cubicBezTo>
                      <a:pt x="4814" y="659697"/>
                      <a:pt x="208542" y="431178"/>
                      <a:pt x="479269" y="395175"/>
                    </a:cubicBezTo>
                    <a:cubicBezTo>
                      <a:pt x="522697" y="275259"/>
                      <a:pt x="601711" y="175667"/>
                      <a:pt x="701751" y="106472"/>
                    </a:cubicBezTo>
                    <a:lnTo>
                      <a:pt x="728343" y="90924"/>
                    </a:lnTo>
                    <a:lnTo>
                      <a:pt x="728343" y="675229"/>
                    </a:lnTo>
                    <a:cubicBezTo>
                      <a:pt x="728343" y="720729"/>
                      <a:pt x="765228" y="757614"/>
                      <a:pt x="810729" y="757614"/>
                    </a:cubicBezTo>
                    <a:lnTo>
                      <a:pt x="995801" y="757614"/>
                    </a:lnTo>
                    <a:cubicBezTo>
                      <a:pt x="1009648" y="757614"/>
                      <a:pt x="1020874" y="768840"/>
                      <a:pt x="1020874" y="782689"/>
                    </a:cubicBezTo>
                    <a:lnTo>
                      <a:pt x="1020874" y="902091"/>
                    </a:lnTo>
                    <a:cubicBezTo>
                      <a:pt x="961421" y="915045"/>
                      <a:pt x="919115" y="967807"/>
                      <a:pt x="919384" y="1028655"/>
                    </a:cubicBezTo>
                    <a:cubicBezTo>
                      <a:pt x="919322" y="1100534"/>
                      <a:pt x="977540" y="1158848"/>
                      <a:pt x="1049419" y="1158908"/>
                    </a:cubicBezTo>
                    <a:cubicBezTo>
                      <a:pt x="1121298" y="1158980"/>
                      <a:pt x="1179616" y="1100761"/>
                      <a:pt x="1179677" y="1028882"/>
                    </a:cubicBezTo>
                    <a:cubicBezTo>
                      <a:pt x="1179730" y="968464"/>
                      <a:pt x="1138192" y="915952"/>
                      <a:pt x="1079382" y="902091"/>
                    </a:cubicBezTo>
                    <a:lnTo>
                      <a:pt x="1079382" y="788660"/>
                    </a:lnTo>
                    <a:cubicBezTo>
                      <a:pt x="1079382" y="742499"/>
                      <a:pt x="1041960" y="705079"/>
                      <a:pt x="995801" y="705079"/>
                    </a:cubicBezTo>
                    <a:lnTo>
                      <a:pt x="810729" y="705079"/>
                    </a:lnTo>
                    <a:cubicBezTo>
                      <a:pt x="797540" y="705079"/>
                      <a:pt x="786849" y="694387"/>
                      <a:pt x="786849" y="681199"/>
                    </a:cubicBezTo>
                    <a:lnTo>
                      <a:pt x="786849" y="57921"/>
                    </a:lnTo>
                    <a:lnTo>
                      <a:pt x="865759" y="26735"/>
                    </a:lnTo>
                    <a:cubicBezTo>
                      <a:pt x="924471" y="8595"/>
                      <a:pt x="986619" y="-688"/>
                      <a:pt x="1050384" y="147"/>
                    </a:cubicBezTo>
                    <a:close/>
                  </a:path>
                </a:pathLst>
              </a:custGeom>
              <a:solidFill>
                <a:schemeClr val="bg1"/>
              </a:solidFill>
              <a:ln w="1957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8" name="Content Placeholder 3" descr="A white cloud with a magnifying glass&#10;&#10;Description automatically generated">
              <a:extLst>
                <a:ext uri="{FF2B5EF4-FFF2-40B4-BE49-F238E27FC236}">
                  <a16:creationId xmlns:a16="http://schemas.microsoft.com/office/drawing/2014/main" id="{D04CAF1C-26BB-9B58-DC0D-EE6EE4D1DFDC}"/>
                </a:ext>
                <a:ext uri="{C183D7F6-B498-43B3-948B-1728B52AA6E4}">
                  <adec:decorative xmlns:adec="http://schemas.microsoft.com/office/drawing/2017/decorative" val="0"/>
                </a:ext>
              </a:extLst>
            </p:cNvPr>
            <p:cNvPicPr>
              <a:picLocks noChangeAspect="1"/>
            </p:cNvPicPr>
            <p:nvPr/>
          </p:nvPicPr>
          <p:blipFill rotWithShape="1">
            <a:blip r:embed="rId2"/>
            <a:srcRect t="14469" b="14469"/>
            <a:stretch/>
          </p:blipFill>
          <p:spPr>
            <a:xfrm>
              <a:off x="10256266" y="2957482"/>
              <a:ext cx="401280" cy="285160"/>
            </a:xfrm>
            <a:prstGeom prst="rect">
              <a:avLst/>
            </a:prstGeom>
          </p:spPr>
        </p:pic>
        <p:pic>
          <p:nvPicPr>
            <p:cNvPr id="21" name="Picture 20">
              <a:extLst>
                <a:ext uri="{FF2B5EF4-FFF2-40B4-BE49-F238E27FC236}">
                  <a16:creationId xmlns:a16="http://schemas.microsoft.com/office/drawing/2014/main" id="{12DF8774-9DE0-090B-DA92-8B21BCCEC0AD}"/>
                </a:ext>
              </a:extLst>
            </p:cNvPr>
            <p:cNvPicPr>
              <a:picLocks noChangeAspect="1"/>
            </p:cNvPicPr>
            <p:nvPr/>
          </p:nvPicPr>
          <p:blipFill>
            <a:blip r:embed="rId3"/>
            <a:srcRect/>
            <a:stretch/>
          </p:blipFill>
          <p:spPr>
            <a:xfrm>
              <a:off x="7299943" y="2806797"/>
              <a:ext cx="568086" cy="568086"/>
            </a:xfrm>
            <a:prstGeom prst="rect">
              <a:avLst/>
            </a:prstGeom>
          </p:spPr>
        </p:pic>
        <p:sp>
          <p:nvSpPr>
            <p:cNvPr id="28" name="Graphic 19">
              <a:extLst>
                <a:ext uri="{FF2B5EF4-FFF2-40B4-BE49-F238E27FC236}">
                  <a16:creationId xmlns:a16="http://schemas.microsoft.com/office/drawing/2014/main" id="{0F1BD1AB-8822-05CA-A689-B66837EAFA98}"/>
                </a:ext>
                <a:ext uri="{C183D7F6-B498-43B3-948B-1728B52AA6E4}">
                  <adec:decorative xmlns:adec="http://schemas.microsoft.com/office/drawing/2017/decorative" val="1"/>
                </a:ext>
              </a:extLst>
            </p:cNvPr>
            <p:cNvSpPr/>
            <p:nvPr/>
          </p:nvSpPr>
          <p:spPr>
            <a:xfrm>
              <a:off x="1422004" y="2954048"/>
              <a:ext cx="255664" cy="319581"/>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bg1"/>
            </a:solidFill>
            <a:ln w="9525" cap="flat">
              <a:noFill/>
              <a:prstDash val="solid"/>
              <a:miter/>
            </a:ln>
            <a:effectLst>
              <a:outerShdw blurRad="63500" dist="127000" dir="27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grpSp>
    </p:spTree>
    <p:extLst>
      <p:ext uri="{BB962C8B-B14F-4D97-AF65-F5344CB8AC3E}">
        <p14:creationId xmlns:p14="http://schemas.microsoft.com/office/powerpoint/2010/main" val="11095658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11"/>
</p:tagLst>
</file>

<file path=ppt/tags/tag3.xml><?xml version="1.0" encoding="utf-8"?>
<p:tagLst xmlns:a="http://schemas.openxmlformats.org/drawingml/2006/main" xmlns:r="http://schemas.openxmlformats.org/officeDocument/2006/relationships" xmlns:p="http://schemas.openxmlformats.org/presentationml/2006/main">
  <p:tag name="TIMING" val="|111"/>
</p:tagLst>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10.xml><?xml version="1.0" encoding="utf-8"?>
<a:theme xmlns:a="http://schemas.openxmlformats.org/drawingml/2006/main" name="1_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3.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5.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6.xml><?xml version="1.0" encoding="utf-8"?>
<a:theme xmlns:a="http://schemas.openxmlformats.org/drawingml/2006/main" name="2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ED92CE2B-3255-4B45-BB1E-F5241FAEEB6F}"/>
    </a:ext>
  </a:extLst>
</a:theme>
</file>

<file path=ppt/theme/theme7.xml><?xml version="1.0" encoding="utf-8"?>
<a:theme xmlns:a="http://schemas.openxmlformats.org/drawingml/2006/main" name="3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8.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D696CBB6-CCAB-404A-90C9-77C46681D876}" vid="{0EF34798-264B-4215-97A2-7960E6E8F4F8}"/>
    </a:ext>
  </a:extLst>
</a:theme>
</file>

<file path=ppt/theme/theme9.xml><?xml version="1.0" encoding="utf-8"?>
<a:theme xmlns:a="http://schemas.openxmlformats.org/drawingml/2006/main" name="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B95BEC5583C04D8225BBE567D769F9" ma:contentTypeVersion="22" ma:contentTypeDescription="Create a new document." ma:contentTypeScope="" ma:versionID="6029ef2fda5f00ee75126c14b21834ab">
  <xsd:schema xmlns:xsd="http://www.w3.org/2001/XMLSchema" xmlns:xs="http://www.w3.org/2001/XMLSchema" xmlns:p="http://schemas.microsoft.com/office/2006/metadata/properties" xmlns:ns1="http://schemas.microsoft.com/sharepoint/v3" xmlns:ns2="e57c25b2-d86a-433e-9f9d-fbf06a1663e7" xmlns:ns3="22f7c419-7c1b-4730-b3bb-0f0d9268f350" xmlns:ns4="230e9df3-be65-4c73-a93b-d1236ebd677e" targetNamespace="http://schemas.microsoft.com/office/2006/metadata/properties" ma:root="true" ma:fieldsID="d83659799a57e5ef4f804c3b8479b925" ns1:_="" ns2:_="" ns3:_="" ns4:_="">
    <xsd:import namespace="http://schemas.microsoft.com/sharepoint/v3"/>
    <xsd:import namespace="e57c25b2-d86a-433e-9f9d-fbf06a1663e7"/>
    <xsd:import namespace="22f7c419-7c1b-4730-b3bb-0f0d9268f35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7c25b2-d86a-433e-9f9d-fbf06a1663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f7c419-7c1b-4730-b3bb-0f0d9268f35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e2f38299-146d-4fe7-a12b-cf515614121d}" ma:internalName="TaxCatchAll" ma:showField="CatchAllData" ma:web="22f7c419-7c1b-4730-b3bb-0f0d9268f3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57c25b2-d86a-433e-9f9d-fbf06a1663e7">
      <Terms xmlns="http://schemas.microsoft.com/office/infopath/2007/PartnerControls"/>
    </lcf76f155ced4ddcb4097134ff3c332f>
    <TaxCatchAll xmlns="230e9df3-be65-4c73-a93b-d1236ebd677e" xsi:nil="true"/>
    <MediaServiceKeyPoints xmlns="e57c25b2-d86a-433e-9f9d-fbf06a1663e7" xsi:nil="true"/>
  </documentManagement>
</p:properties>
</file>

<file path=customXml/itemProps1.xml><?xml version="1.0" encoding="utf-8"?>
<ds:datastoreItem xmlns:ds="http://schemas.openxmlformats.org/officeDocument/2006/customXml" ds:itemID="{3E500E98-6A3A-4F97-91BC-3966AEC97F76}">
  <ds:schemaRefs>
    <ds:schemaRef ds:uri="22f7c419-7c1b-4730-b3bb-0f0d9268f350"/>
    <ds:schemaRef ds:uri="230e9df3-be65-4c73-a93b-d1236ebd677e"/>
    <ds:schemaRef ds:uri="e57c25b2-d86a-433e-9f9d-fbf06a1663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2f7c419-7c1b-4730-b3bb-0f0d9268f350"/>
    <ds:schemaRef ds:uri="230e9df3-be65-4c73-a93b-d1236ebd677e"/>
    <ds:schemaRef ds:uri="e57c25b2-d86a-433e-9f9d-fbf06a1663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Application>Microsoft Office PowerPoint</Application>
  <PresentationFormat>Widescreen</PresentationFormat>
  <Slides>206</Slides>
  <Notes>137</Notes>
  <HiddenSlides>2</HiddenSlides>
  <ScaleCrop>false</ScaleCrop>
  <HeadingPairs>
    <vt:vector size="4" baseType="variant">
      <vt:variant>
        <vt:lpstr>Theme</vt:lpstr>
      </vt:variant>
      <vt:variant>
        <vt:i4>10</vt:i4>
      </vt:variant>
      <vt:variant>
        <vt:lpstr>Slide Titles</vt:lpstr>
      </vt:variant>
      <vt:variant>
        <vt:i4>206</vt:i4>
      </vt:variant>
    </vt:vector>
  </HeadingPairs>
  <TitlesOfParts>
    <vt:vector size="216" baseType="lpstr">
      <vt:lpstr>Azure 2023 Template</vt:lpstr>
      <vt:lpstr>Microsoft Build 16:9 Template Light</vt:lpstr>
      <vt:lpstr>1_Azure 2023 Template</vt:lpstr>
      <vt:lpstr>2_Azure 2023 Template</vt:lpstr>
      <vt:lpstr>MS Ignite 16:9 Template Dark</vt:lpstr>
      <vt:lpstr>2_MS Ignite 16:9 Template Dark</vt:lpstr>
      <vt:lpstr>3_Azure 2023 Template</vt:lpstr>
      <vt:lpstr>1_MS Ignite 16:9 Template Dark</vt:lpstr>
      <vt:lpstr>MS Ignite 16:9 Template Light</vt:lpstr>
      <vt:lpstr>1_Microsoft Build 16:9 Template Light</vt:lpstr>
      <vt:lpstr>How to use this deck</vt:lpstr>
      <vt:lpstr>Azure AI Search</vt:lpstr>
      <vt:lpstr>Announcement slide with secondary announcements (dark)</vt:lpstr>
      <vt:lpstr>RAG Framework</vt:lpstr>
      <vt:lpstr>Retrieval strategies</vt:lpstr>
      <vt:lpstr>Your retrieval strategy matters </vt:lpstr>
      <vt:lpstr>Retrieval pipeline</vt:lpstr>
      <vt:lpstr>Extensive evaluations on RAG quality performance</vt:lpstr>
      <vt:lpstr>RAG Everywhere, Powered by AI Search</vt:lpstr>
      <vt:lpstr>Azure AI Search</vt:lpstr>
      <vt:lpstr>Powering RAG in GitHub Models</vt:lpstr>
      <vt:lpstr>Knowledge Tool in Azure AI Agent Service</vt:lpstr>
      <vt:lpstr>Powering RAG in GitHub Models Ground Models with Your Proprietary Data</vt:lpstr>
      <vt:lpstr>Code Experience in GitHub Models RAG Access full-featured AI Search with only GitHub PAT</vt:lpstr>
      <vt:lpstr>AI Search as a Knowledge Source in Copilot Studio Optimize Agents with AI Search’s Revolutionary Retrieval System</vt:lpstr>
      <vt:lpstr>AI Search as a Knowledge Source in Copilot Studio Optimize Agents/Copilots with AI Search’s Revolutionary Retrieval System</vt:lpstr>
      <vt:lpstr>Azure AI Foundry Build and consume AI Search indexes</vt:lpstr>
      <vt:lpstr>Azure AI Foundry Build and consume AI Search indexes</vt:lpstr>
      <vt:lpstr>Azure AI Foundry Build and consume AI Search indexes</vt:lpstr>
      <vt:lpstr>Orchestration: Prompting and communication</vt:lpstr>
      <vt:lpstr>Vector search section</vt:lpstr>
      <vt:lpstr>Vectors</vt:lpstr>
      <vt:lpstr>Vector search</vt:lpstr>
      <vt:lpstr>Vector search basics</vt:lpstr>
      <vt:lpstr>Vector search at a high level </vt:lpstr>
      <vt:lpstr>Vector search: deeper dive </vt:lpstr>
      <vt:lpstr>Embeddings: convert data into vector representation Simplifying complex data structures for efficient analysis and processing in various applications</vt:lpstr>
      <vt:lpstr>Why do I need embeddings? Vectors are a universal representation of data</vt:lpstr>
      <vt:lpstr>Find relevant objects with embeddings Convert data vectors (embeddings) and find the most similar objects according to metric</vt:lpstr>
      <vt:lpstr>Choosing an embedding model Key factors for selecting the optimal model for your use case</vt:lpstr>
      <vt:lpstr>Vector search strategies</vt:lpstr>
      <vt:lpstr>Approximate nearest neighbor search Efficient and scalable similarity search with AI</vt:lpstr>
      <vt:lpstr>Exhaustive nearest neighbor search (KNN) Efficient and scalable similarity search with AI</vt:lpstr>
      <vt:lpstr>Similarity metrics</vt:lpstr>
      <vt:lpstr>Common approximate nearest neighbor algorithms Exploring AI techniques for efficient similarity search</vt:lpstr>
      <vt:lpstr>Limitations of common OSS ANN indexes</vt:lpstr>
      <vt:lpstr>The dream scenario for vector search Effortless data management and relevant search results</vt:lpstr>
      <vt:lpstr>Best practices – vector search</vt:lpstr>
      <vt:lpstr>Scalability in vector search Key questions and considerations for efficient scaling</vt:lpstr>
      <vt:lpstr>Preprocessing &amp; document Chunking  Optimizing data preparation for efficient Vector Search</vt:lpstr>
      <vt:lpstr>Challenge of embedding management Overcoming embedding management in Vector Search</vt:lpstr>
      <vt:lpstr>Addressing the query language challenge Enhancing Vector Search through improved query understanding</vt:lpstr>
      <vt:lpstr>Enhancing search relevance in Vector Search Achieving accurate ranking, result diversity, and adaptability</vt:lpstr>
      <vt:lpstr>How do I get started with Vector search?</vt:lpstr>
      <vt:lpstr>RAG Example: Q&amp;A with Semantic Answering over Document Library</vt:lpstr>
      <vt:lpstr>Storage optimization</vt:lpstr>
      <vt:lpstr>Narrow types in Azure AI Search</vt:lpstr>
      <vt:lpstr>Storage optimization options</vt:lpstr>
      <vt:lpstr>Scalar Quantization</vt:lpstr>
      <vt:lpstr>Binary Quantization</vt:lpstr>
      <vt:lpstr>MRL</vt:lpstr>
      <vt:lpstr>HNSW Storage Optimization</vt:lpstr>
      <vt:lpstr>HNSW Storage Optimization</vt:lpstr>
      <vt:lpstr>Rich vector search query capabilities</vt:lpstr>
      <vt:lpstr>Relevance Control functionality</vt:lpstr>
      <vt:lpstr>Vector search demos</vt:lpstr>
      <vt:lpstr>Multimodal</vt:lpstr>
      <vt:lpstr>L400</vt:lpstr>
      <vt:lpstr>PowerPoint Presentation</vt:lpstr>
      <vt:lpstr>What is multimodality and why it matters for RAG, AI Agents grounding data?</vt:lpstr>
      <vt:lpstr>Why multimodality matters for developers?</vt:lpstr>
      <vt:lpstr>Multimodal Search</vt:lpstr>
      <vt:lpstr>Multimodal Search</vt:lpstr>
      <vt:lpstr>Multimodal Search: Data ingestion process with Azure portal wizard, multimodal toggle</vt:lpstr>
      <vt:lpstr>Multimodal Search: E2E multimodal search process, with Azure portal wizard and sample app</vt:lpstr>
      <vt:lpstr>RAG pipeline</vt:lpstr>
      <vt:lpstr>Streamlined RAG pipeline</vt:lpstr>
      <vt:lpstr>Integration and RAG Workflows</vt:lpstr>
      <vt:lpstr>L400</vt:lpstr>
      <vt:lpstr>GenAI prompt skill</vt:lpstr>
      <vt:lpstr>GenAI prompt skill diagram</vt:lpstr>
      <vt:lpstr>Azure Logic App-powered connectors in Azure AI Search portal RAG indexes with chunk and vectorized data</vt:lpstr>
      <vt:lpstr>Azure Logic App-powered connectors in Azure AI Search portal vs. AI Search built-in indexers</vt:lpstr>
      <vt:lpstr>Data ingestion</vt:lpstr>
      <vt:lpstr>Data ingestion</vt:lpstr>
      <vt:lpstr>Tools for ingesting data into AI Search for RAG</vt:lpstr>
      <vt:lpstr>Data ingestion  &amp; connectors</vt:lpstr>
      <vt:lpstr>Use data from all over Azure</vt:lpstr>
      <vt:lpstr>Data sources (1/3)</vt:lpstr>
      <vt:lpstr>Data sources (2/3)</vt:lpstr>
      <vt:lpstr>Data sources (3/3)</vt:lpstr>
      <vt:lpstr>Indexing (Pull indexers)</vt:lpstr>
      <vt:lpstr>Indexing (Push method)</vt:lpstr>
      <vt:lpstr>Chunking</vt:lpstr>
      <vt:lpstr>Chunking</vt:lpstr>
      <vt:lpstr>Your document Chunking strategy matters</vt:lpstr>
      <vt:lpstr>Chunking strategies</vt:lpstr>
      <vt:lpstr>Indexing-side Improvements:  Structure-Aware Chunking</vt:lpstr>
      <vt:lpstr>Integrated vectorization</vt:lpstr>
      <vt:lpstr>Integrated Vectorization End-to-end data ingestion, chunking, vectorization, and advanced retrieval </vt:lpstr>
      <vt:lpstr>Integrated Vectorization visualization End-to-end Data Ingestion, Native Parsing, Fixed-Size Chunking, Vectorization, and Advanced Retrieval with AI Search indexers </vt:lpstr>
      <vt:lpstr>Integrated Vectorization visualization End-to-end data ingestion, Parsing and Chunking with Document Layout skill, Vectorization, and Advanced Retrieval</vt:lpstr>
      <vt:lpstr>Integrated Vectorization visualization High Level Comparison between native parsing vs. document layout parsing and chunking</vt:lpstr>
      <vt:lpstr>Processing text with Azure AI Search</vt:lpstr>
      <vt:lpstr>Custom skill with Azure AI Search</vt:lpstr>
      <vt:lpstr>Custom skill with Azure AI Search</vt:lpstr>
      <vt:lpstr>Custom skill with Azure AI Search</vt:lpstr>
      <vt:lpstr>Processing text with Azure AI Search</vt:lpstr>
      <vt:lpstr>Process document structure in Azure AI Search</vt:lpstr>
      <vt:lpstr>Built-in text processing End-to-end Data Ingestion, Native Parsing, Fixed-Size Chunking, Embedding, and Advanced Retrieval with AI Search indexers </vt:lpstr>
      <vt:lpstr>Document processing with Doc Intelligence End-to-end data ingestion, Parsing and Chunking with Document Layout skill, Vectorization, and Advanced Retrieval</vt:lpstr>
      <vt:lpstr>PowerPoint Presentation</vt:lpstr>
      <vt:lpstr>PowerPoint Presentation</vt:lpstr>
      <vt:lpstr>PowerPoint Presentation</vt:lpstr>
      <vt:lpstr>Integrated Vectorization—getting started End-to-end data ingestion, Chunking, Vectorization, and Advanced Retrieval </vt:lpstr>
      <vt:lpstr>Split skill (Fixed-size Chunking)</vt:lpstr>
      <vt:lpstr>Doc Layout skill (Structure-aware chunking)</vt:lpstr>
      <vt:lpstr>Markdown Parsing (Structure-aware chunking)</vt:lpstr>
      <vt:lpstr>Azure OpenAI embedding skill</vt:lpstr>
      <vt:lpstr>Azure AI Vision Embeddings skill</vt:lpstr>
      <vt:lpstr>AML Skill</vt:lpstr>
      <vt:lpstr>Custom web API skill</vt:lpstr>
      <vt:lpstr>Vectorizers</vt:lpstr>
      <vt:lpstr>Vectorizers</vt:lpstr>
      <vt:lpstr>Azure OpenAI Embeddings Vectorizer</vt:lpstr>
      <vt:lpstr>Azure AI Vision Vectorizer (Preview)</vt:lpstr>
      <vt:lpstr>AML Vectorizer (Preview)</vt:lpstr>
      <vt:lpstr>Split skill (Fixed-size Chunking)</vt:lpstr>
      <vt:lpstr>Doc Layout skill (Structure-aware chunking)</vt:lpstr>
      <vt:lpstr>Markdown Parsing (Structure-aware chunking)</vt:lpstr>
      <vt:lpstr>Azure OpenAI embedding skill</vt:lpstr>
      <vt:lpstr>Custom web API skill</vt:lpstr>
      <vt:lpstr>Index Structure</vt:lpstr>
      <vt:lpstr>Index projections</vt:lpstr>
      <vt:lpstr>Define index projections</vt:lpstr>
      <vt:lpstr>L400</vt:lpstr>
      <vt:lpstr>Multi-vector field support</vt:lpstr>
      <vt:lpstr>Multi-vector field support</vt:lpstr>
      <vt:lpstr>Multi-vector field debugging</vt:lpstr>
      <vt:lpstr>Query rewriting</vt:lpstr>
      <vt:lpstr>Query rewriting</vt:lpstr>
      <vt:lpstr>Data AI enrichment </vt:lpstr>
      <vt:lpstr>AI enrichment: why is it important?</vt:lpstr>
      <vt:lpstr>AI enrichment general pipeline</vt:lpstr>
      <vt:lpstr>AI enrichment components</vt:lpstr>
      <vt:lpstr>AI enrichment architecture enabled by built-in indexers</vt:lpstr>
      <vt:lpstr>Skills and skillsets</vt:lpstr>
      <vt:lpstr>Create a skillset</vt:lpstr>
      <vt:lpstr>How to create a skillset</vt:lpstr>
      <vt:lpstr>Skill types</vt:lpstr>
      <vt:lpstr>Skills: AI services, Azure OpenAI &amp; custom</vt:lpstr>
      <vt:lpstr>Adding built-in skills (1/2)</vt:lpstr>
      <vt:lpstr>Adding built-in skills (2/2)</vt:lpstr>
      <vt:lpstr>Custom skills</vt:lpstr>
      <vt:lpstr>Skill context and reference language</vt:lpstr>
      <vt:lpstr>Debug sessions</vt:lpstr>
      <vt:lpstr>AI enrichment—knowledge store</vt:lpstr>
      <vt:lpstr>Knowledge store</vt:lpstr>
      <vt:lpstr>AI enrichment— incremental enrichment (cache)</vt:lpstr>
      <vt:lpstr>Incremental enrichment (cache)</vt:lpstr>
      <vt:lpstr>Hyperscale</vt:lpstr>
      <vt:lpstr>Hyperscale: High-density multi-tenancy</vt:lpstr>
      <vt:lpstr>Repo access</vt:lpstr>
      <vt:lpstr>Current multi-tenant design patterns</vt:lpstr>
      <vt:lpstr>Cost of index-per-tenant approach</vt:lpstr>
      <vt:lpstr>Hyperscale multi-tenant design patterns</vt:lpstr>
      <vt:lpstr>Tenant pools</vt:lpstr>
      <vt:lpstr>Current limitations</vt:lpstr>
      <vt:lpstr>Full text search</vt:lpstr>
      <vt:lpstr>Finding a needle in a haystack</vt:lpstr>
      <vt:lpstr>Full text search Azure AI Search approaches this problem with 4 key components  </vt:lpstr>
      <vt:lpstr>Query parser</vt:lpstr>
      <vt:lpstr>More query types (1/2)</vt:lpstr>
      <vt:lpstr>More query types (2/2)</vt:lpstr>
      <vt:lpstr>Analyzers (1/3)</vt:lpstr>
      <vt:lpstr>Analyzers (2/3)</vt:lpstr>
      <vt:lpstr>Analyzers (3/3)</vt:lpstr>
      <vt:lpstr>Index</vt:lpstr>
      <vt:lpstr>Scoring</vt:lpstr>
      <vt:lpstr>Pricing and planning</vt:lpstr>
      <vt:lpstr>How to Deploy</vt:lpstr>
      <vt:lpstr>Capacity concepts and impact on cost</vt:lpstr>
      <vt:lpstr>Pricing for additional features</vt:lpstr>
      <vt:lpstr>Supported storage configurations</vt:lpstr>
      <vt:lpstr>Capacity planning</vt:lpstr>
      <vt:lpstr>Security and compliance</vt:lpstr>
      <vt:lpstr>Security focus</vt:lpstr>
      <vt:lpstr>At Rest: E@R with customer managed keys</vt:lpstr>
      <vt:lpstr>Inbound network traffic: Firewall with IP restrictions</vt:lpstr>
      <vt:lpstr>Inbound network traffic: Azure Private Link</vt:lpstr>
      <vt:lpstr>Inbound API: Role-based authentication</vt:lpstr>
      <vt:lpstr>Inbound: Multi-tier architecture</vt:lpstr>
      <vt:lpstr>Outbound network traffic: Firewalls with IP restrictions</vt:lpstr>
      <vt:lpstr>Outbound network traffic: Azure Private Link</vt:lpstr>
      <vt:lpstr>Inbound or outbound: Authentication without credentials</vt:lpstr>
      <vt:lpstr>Data residency &amp; privacy</vt:lpstr>
      <vt:lpstr>Compliance</vt:lpstr>
      <vt:lpstr>Responsible AI</vt:lpstr>
      <vt:lpstr>L400</vt:lpstr>
      <vt:lpstr>Document-Level Security Support for Entra ID POSIX-style ACLs and RBAC</vt:lpstr>
      <vt:lpstr>Document-level Security:  Support for Entra ID POSIX-style ACLs and RBAC (High-Level Diagram)</vt:lpstr>
      <vt:lpstr>Document-level Security:  Support for Entra ID POSIX-style ACLs and RBAC (Low-Level Diagram) - Workflow with ADLS Gen2 indexer</vt:lpstr>
      <vt:lpstr>Document-level Security:  Support for Entra ID POSIX-style ACLs and RBAC permissions workflow</vt:lpstr>
      <vt:lpstr>Indexer ACL/RBAC container metadata copy</vt:lpstr>
      <vt:lpstr>Indexer ACL/RBAC container metadata copy</vt:lpstr>
      <vt:lpstr>Query request preserving ACLs/RBAC roles</vt:lpstr>
      <vt:lpstr>Performance and monitoring</vt:lpstr>
      <vt:lpstr>Monitoring with AI Search</vt:lpstr>
      <vt:lpstr>Monitoring with AI Search—metrics</vt:lpstr>
      <vt:lpstr>Explore metrics in the portal</vt:lpstr>
      <vt:lpstr>Monitoring with AI Search—logs</vt:lpstr>
      <vt:lpstr>Enabling diagnostic settings</vt:lpstr>
      <vt:lpstr>Dashboard to visualize resource Logs</vt:lpstr>
      <vt:lpstr>Exploring queries</vt:lpstr>
      <vt:lpstr>Monitoring with AI Search—alerts</vt:lpstr>
      <vt:lpstr>Useful performance guidelines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Taylor Rozek</dc:creator>
  <cp:keywords/>
  <dc:description/>
  <cp:revision>6</cp:revision>
  <cp:lastPrinted>2023-02-15T20:48:24Z</cp:lastPrinted>
  <dcterms:created xsi:type="dcterms:W3CDTF">2024-03-12T21:00:50Z</dcterms:created>
  <dcterms:modified xsi:type="dcterms:W3CDTF">2025-05-17T18:49:15Z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0x0101001CB95BEC5583C04D8225BBE567D769F9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